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7" r:id="rId2"/>
  </p:sldMasterIdLst>
  <p:notesMasterIdLst>
    <p:notesMasterId r:id="rId24"/>
  </p:notesMasterIdLst>
  <p:sldIdLst>
    <p:sldId id="485" r:id="rId3"/>
    <p:sldId id="396" r:id="rId4"/>
    <p:sldId id="265" r:id="rId5"/>
    <p:sldId id="496" r:id="rId6"/>
    <p:sldId id="499" r:id="rId7"/>
    <p:sldId id="284" r:id="rId8"/>
    <p:sldId id="501" r:id="rId9"/>
    <p:sldId id="500" r:id="rId10"/>
    <p:sldId id="498" r:id="rId11"/>
    <p:sldId id="276" r:id="rId12"/>
    <p:sldId id="495" r:id="rId13"/>
    <p:sldId id="277" r:id="rId14"/>
    <p:sldId id="268" r:id="rId15"/>
    <p:sldId id="497" r:id="rId16"/>
    <p:sldId id="285" r:id="rId17"/>
    <p:sldId id="286" r:id="rId18"/>
    <p:sldId id="287" r:id="rId19"/>
    <p:sldId id="289" r:id="rId20"/>
    <p:sldId id="288" r:id="rId21"/>
    <p:sldId id="290" r:id="rId22"/>
    <p:sldId id="494" r:id="rId23"/>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55"/>
    <p:restoredTop sz="82420"/>
  </p:normalViewPr>
  <p:slideViewPr>
    <p:cSldViewPr snapToGrid="0" snapToObjects="1">
      <p:cViewPr>
        <p:scale>
          <a:sx n="129" d="100"/>
          <a:sy n="129" d="100"/>
        </p:scale>
        <p:origin x="400"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in JS relies upon our listeners completing relatively quickly, so the next one can run. So, from this property, we can derive a key rule for what makes for “good” asynchronous code?</a:t>
            </a:r>
          </a:p>
          <a:p>
            <a:r>
              <a:rPr lang="en-US" dirty="0"/>
              <a:t>One general rule for writing asynchronous code is to not perform any long-running computations, for example, using synchronous file I/O.</a:t>
            </a:r>
          </a:p>
          <a:p>
            <a:pPr marL="0" marR="0" lvl="0" indent="0" defTabSz="228600" eaLnBrk="1" fontAlgn="auto" latinLnBrk="0" hangingPunct="1">
              <a:lnSpc>
                <a:spcPct val="117999"/>
              </a:lnSpc>
              <a:spcBef>
                <a:spcPts val="0"/>
              </a:spcBef>
              <a:spcAft>
                <a:spcPts val="0"/>
              </a:spcAft>
              <a:buClrTx/>
              <a:buSzTx/>
              <a:buFontTx/>
              <a:buNone/>
              <a:tabLst/>
              <a:defRPr/>
            </a:pPr>
            <a:r>
              <a:rPr lang="en-US" dirty="0"/>
              <a:t>Because JS uses these “run to completion” semantics, we can only have one of the “then” blocks running at a time. </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r>
              <a:rPr lang="en-US" dirty="0"/>
              <a:t>In this code example, we are making 3 HTTP requests, and then saving the response from the server to a file.</a:t>
            </a:r>
          </a:p>
          <a:p>
            <a:r>
              <a:rPr lang="en-US" dirty="0"/>
              <a:t>(Click to build) we are using the “write file sync” method to write the data to a file. As the name implies, this method is synchronous, not asynchronous. This means that while the file is being written, no other operations will happen in our app. We won’t process any other responses until we finish writing the file.</a:t>
            </a:r>
          </a:p>
          <a:p>
            <a:endParaRPr lang="en-US" dirty="0"/>
          </a:p>
          <a:p>
            <a:r>
              <a:rPr lang="en-US" dirty="0"/>
              <a:t>(Click to build) In this example, we use an async version of </a:t>
            </a:r>
            <a:r>
              <a:rPr lang="en-US" dirty="0" err="1"/>
              <a:t>writeFile</a:t>
            </a:r>
            <a:r>
              <a:rPr lang="en-US" dirty="0"/>
              <a:t>, which will write the file out in the background. (If someone asks, the ‘return’ will mean that anyone waiting on the </a:t>
            </a:r>
            <a:r>
              <a:rPr lang="en-US" dirty="0" err="1"/>
              <a:t>axios</a:t>
            </a:r>
            <a:r>
              <a:rPr lang="en-US" dirty="0"/>
              <a:t> response will now be waiting on the file to be written, this is not a learning objective so wouldn’t go into it)</a:t>
            </a:r>
          </a:p>
          <a:p>
            <a:endParaRPr lang="en-US" dirty="0"/>
          </a:p>
          <a:p>
            <a:r>
              <a:rPr lang="en-US" dirty="0"/>
              <a:t>(Click to build) The result is that the code on the right is 30% faster. The good news is that this kind of problem is usually easily avoided, because all of the methods that perform synchronous IO have the word “sync” in their name</a:t>
            </a:r>
          </a:p>
        </p:txBody>
      </p:sp>
    </p:spTree>
    <p:extLst>
      <p:ext uri="{BB962C8B-B14F-4D97-AF65-F5344CB8AC3E}">
        <p14:creationId xmlns:p14="http://schemas.microsoft.com/office/powerpoint/2010/main" val="3802307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prstGeom prst="rect">
            <a:avLst/>
          </a:prstGeom>
        </p:spPr>
        <p:txBody>
          <a:bodyPr/>
          <a:lstStyle/>
          <a:p>
            <a:endParaRPr/>
          </a:p>
        </p:txBody>
      </p:sp>
      <p:sp>
        <p:nvSpPr>
          <p:cNvPr id="236" name="Shape 236"/>
          <p:cNvSpPr>
            <a:spLocks noGrp="1"/>
          </p:cNvSpPr>
          <p:nvPr>
            <p:ph type="body" sz="quarter" idx="1"/>
          </p:nvPr>
        </p:nvSpPr>
        <p:spPr>
          <a:prstGeom prst="rect">
            <a:avLst/>
          </a:prstGeom>
        </p:spPr>
        <p:txBody>
          <a:bodyPr/>
          <a:lstStyle/>
          <a:p>
            <a:r>
              <a:rPr lang="en-US" dirty="0"/>
              <a:t>It’s also generally a bad practice to write a single method that takes a very long time to run, even if that’s from performing computation instead of I/O. This ”</a:t>
            </a:r>
            <a:r>
              <a:rPr lang="en-US" dirty="0" err="1"/>
              <a:t>approximatePi</a:t>
            </a:r>
            <a:r>
              <a:rPr lang="en-US" dirty="0"/>
              <a:t>” function could take seconds to run for large values of count. Thankfully, we can usually avoid approximating pi by using someone’s pre-computed value.</a:t>
            </a:r>
          </a:p>
          <a:p>
            <a:endParaRPr lang="en-US" dirty="0"/>
          </a:p>
          <a:p>
            <a:r>
              <a:rPr lang="en-US" dirty="0"/>
              <a:t>If you run into a problem where you need a function that takes a long time to execute, it’s a good practice to try to break it up into multiple parts that can run in the background.</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 these points summarize past few slides, adding the note that if you have concurrency, you have concurrency)</a:t>
            </a:r>
          </a:p>
        </p:txBody>
      </p:sp>
    </p:spTree>
    <p:extLst>
      <p:ext uri="{BB962C8B-B14F-4D97-AF65-F5344CB8AC3E}">
        <p14:creationId xmlns:p14="http://schemas.microsoft.com/office/powerpoint/2010/main" val="358283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this lesson, we’ll look at a more interesting example, where we will make multiple requests to a web service. This slide documents the operations that this web service supports. We’ll discuss more how this is structured and what all of the words mean in the next lesson.</a:t>
            </a:r>
          </a:p>
          <a:p>
            <a:endParaRPr lang="en-US" dirty="0"/>
          </a:p>
          <a:p>
            <a:r>
              <a:rPr lang="en-US" dirty="0"/>
              <a:t>For now, the important part to understand is that this is a service that tracks student transcripts. It supports creating new transcripts, fetching a student’s transcript by the student’s ID, and listing the students in the system.</a:t>
            </a:r>
          </a:p>
        </p:txBody>
      </p:sp>
    </p:spTree>
    <p:extLst>
      <p:ext uri="{BB962C8B-B14F-4D97-AF65-F5344CB8AC3E}">
        <p14:creationId xmlns:p14="http://schemas.microsoft.com/office/powerpoint/2010/main" val="1820314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walk through this example. (read bullets to explain what we want to do. This slide shows the code to handle the bullets that aren’t greyed out)</a:t>
            </a:r>
          </a:p>
          <a:p>
            <a:endParaRPr lang="en-US" dirty="0"/>
          </a:p>
          <a:p>
            <a:r>
              <a:rPr lang="en-US" dirty="0"/>
              <a:t>&lt;Explain general code overview&gt;, with builds to show:</a:t>
            </a:r>
          </a:p>
          <a:p>
            <a:r>
              <a:rPr lang="en-US" dirty="0"/>
              <a:t>	1. what’s going on with </a:t>
            </a:r>
            <a:r>
              <a:rPr lang="en-US" dirty="0" err="1"/>
              <a:t>studentIDs.map</a:t>
            </a:r>
            <a:endParaRPr lang="en-US" dirty="0"/>
          </a:p>
          <a:p>
            <a:r>
              <a:rPr lang="en-US" dirty="0"/>
              <a:t>	2. What the function is that we pass to map, and that it is async</a:t>
            </a:r>
          </a:p>
          <a:p>
            <a:r>
              <a:rPr lang="en-US" dirty="0"/>
              <a:t>	3. How we are awaiting for the response from the server</a:t>
            </a:r>
          </a:p>
          <a:p>
            <a:endParaRPr lang="en-US" dirty="0"/>
          </a:p>
          <a:p>
            <a:r>
              <a:rPr lang="en-US" dirty="0"/>
              <a:t>This pattern of taking an array of stuff and ‘</a:t>
            </a:r>
            <a:r>
              <a:rPr lang="en-US" dirty="0" err="1"/>
              <a:t>map’ing</a:t>
            </a:r>
            <a:r>
              <a:rPr lang="en-US" dirty="0"/>
              <a:t> it to promises is extremely common and valuable – you should write this down. </a:t>
            </a:r>
          </a:p>
        </p:txBody>
      </p:sp>
    </p:spTree>
    <p:extLst>
      <p:ext uri="{BB962C8B-B14F-4D97-AF65-F5344CB8AC3E}">
        <p14:creationId xmlns:p14="http://schemas.microsoft.com/office/powerpoint/2010/main" val="4275671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receive each transcript, we’ll save it to disk</a:t>
            </a:r>
          </a:p>
          <a:p>
            <a:r>
              <a:rPr lang="en-US" dirty="0"/>
              <a:t>&lt;Explain general code overview&gt;, with builds to show:</a:t>
            </a:r>
          </a:p>
          <a:p>
            <a:r>
              <a:rPr lang="en-US" dirty="0"/>
              <a:t>	1. </a:t>
            </a:r>
            <a:r>
              <a:rPr lang="en-US" dirty="0" err="1"/>
              <a:t>await’ing</a:t>
            </a:r>
            <a:r>
              <a:rPr lang="en-US" dirty="0"/>
              <a:t> for the file to be written, won’t happen until after </a:t>
            </a:r>
            <a:r>
              <a:rPr lang="en-US" dirty="0" err="1"/>
              <a:t>axios.get</a:t>
            </a:r>
            <a:r>
              <a:rPr lang="en-US" dirty="0"/>
              <a:t> returns</a:t>
            </a:r>
          </a:p>
          <a:p>
            <a:r>
              <a:rPr lang="en-US" dirty="0"/>
              <a:t>	2. remind that because this map function is async, it won’t be fully done until last await finishes</a:t>
            </a:r>
          </a:p>
          <a:p>
            <a:endParaRPr lang="en-US" dirty="0"/>
          </a:p>
        </p:txBody>
      </p:sp>
    </p:spTree>
    <p:extLst>
      <p:ext uri="{BB962C8B-B14F-4D97-AF65-F5344CB8AC3E}">
        <p14:creationId xmlns:p14="http://schemas.microsoft.com/office/powerpoint/2010/main" val="173186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last step is going to be to do some calculations once all of the pages have been saved and downloaded. This is where the concurrency magic comes in.</a:t>
            </a:r>
          </a:p>
          <a:p>
            <a:r>
              <a:rPr lang="en-US" dirty="0"/>
              <a:t>&lt;Explain general code overview&gt;, with builds to show:</a:t>
            </a:r>
          </a:p>
          <a:p>
            <a:r>
              <a:rPr lang="en-US" dirty="0"/>
              <a:t>	1. We added an await for </a:t>
            </a:r>
            <a:r>
              <a:rPr lang="en-US" dirty="0" err="1"/>
              <a:t>Promise.all</a:t>
            </a:r>
            <a:r>
              <a:rPr lang="en-US" dirty="0"/>
              <a:t> of the promises returned for each student. Remind that the ‘map’ function that we defined is async, so it returns a promise. So </a:t>
            </a:r>
            <a:r>
              <a:rPr lang="en-US" dirty="0" err="1"/>
              <a:t>promsiesForTranscripts</a:t>
            </a:r>
            <a:r>
              <a:rPr lang="en-US" dirty="0"/>
              <a:t> gets a promise for each of the elements in </a:t>
            </a:r>
            <a:r>
              <a:rPr lang="en-US" dirty="0" err="1"/>
              <a:t>studentIDs</a:t>
            </a:r>
            <a:r>
              <a:rPr lang="en-US" dirty="0"/>
              <a:t>, where that promise corresponds to fetching that student’s transcript AND saving it</a:t>
            </a:r>
          </a:p>
          <a:p>
            <a:r>
              <a:rPr lang="en-US" dirty="0"/>
              <a:t>	2. We then create more promises using that same pattern of applying map. This </a:t>
            </a:r>
            <a:r>
              <a:rPr lang="en-US" dirty="0" err="1"/>
              <a:t>studentID</a:t>
            </a:r>
            <a:r>
              <a:rPr lang="en-US" dirty="0"/>
              <a:t>=&gt;</a:t>
            </a:r>
            <a:r>
              <a:rPr lang="en-US" dirty="0" err="1"/>
              <a:t>fsPromises</a:t>
            </a:r>
            <a:r>
              <a:rPr lang="en-US" dirty="0"/>
              <a:t> lambda will return the promise that </a:t>
            </a:r>
            <a:r>
              <a:rPr lang="en-US" dirty="0" err="1"/>
              <a:t>fsPromises</a:t>
            </a:r>
            <a:r>
              <a:rPr lang="en-US" dirty="0"/>
              <a:t> returns. It would also be OK to make this an “async” function that “awaits” the </a:t>
            </a:r>
            <a:r>
              <a:rPr lang="en-US" dirty="0" err="1"/>
              <a:t>fsPromise</a:t>
            </a:r>
            <a:r>
              <a:rPr lang="en-US" dirty="0"/>
              <a:t>, but this is less words, easier to fit on slide, and same behavior</a:t>
            </a:r>
          </a:p>
          <a:p>
            <a:endParaRPr lang="en-US" dirty="0"/>
          </a:p>
          <a:p>
            <a:r>
              <a:rPr lang="en-US" dirty="0"/>
              <a:t>There is some more </a:t>
            </a:r>
            <a:r>
              <a:rPr lang="en-US" dirty="0" err="1"/>
              <a:t>javascript</a:t>
            </a:r>
            <a:r>
              <a:rPr lang="en-US" dirty="0"/>
              <a:t> jargon, “reduce” is a fun one.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This completes the example.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It’s important to understand how we are leveraging concurrency in this example. We allow all of the student transcripts to be fetched in parallel, and we allow all of the json files to be </a:t>
            </a:r>
            <a:r>
              <a:rPr lang="en-US" dirty="0" err="1"/>
              <a:t>stat’ed</a:t>
            </a:r>
            <a:r>
              <a:rPr lang="en-US" dirty="0"/>
              <a:t> in parallel.</a:t>
            </a:r>
          </a:p>
          <a:p>
            <a:endParaRPr lang="en-US" dirty="0"/>
          </a:p>
          <a:p>
            <a:endParaRPr lang="en-US" dirty="0"/>
          </a:p>
        </p:txBody>
      </p:sp>
    </p:spTree>
    <p:extLst>
      <p:ext uri="{BB962C8B-B14F-4D97-AF65-F5344CB8AC3E}">
        <p14:creationId xmlns:p14="http://schemas.microsoft.com/office/powerpoint/2010/main" val="897891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prstGeom prst="rect">
            <a:avLst/>
          </a:prstGeom>
        </p:spPr>
        <p:txBody>
          <a:bodyPr/>
          <a:lstStyle/>
          <a:p>
            <a:endParaRPr/>
          </a:p>
        </p:txBody>
      </p:sp>
      <p:sp>
        <p:nvSpPr>
          <p:cNvPr id="633" name="Shape 633"/>
          <p:cNvSpPr>
            <a:spLocks noGrp="1"/>
          </p:cNvSpPr>
          <p:nvPr>
            <p:ph type="body" sz="quarter" idx="1"/>
          </p:nvPr>
        </p:nvSpPr>
        <p:spPr>
          <a:prstGeom prst="rect">
            <a:avLst/>
          </a:prstGeom>
        </p:spPr>
        <p:txBody>
          <a:bodyPr/>
          <a:lstStyle/>
          <a:p>
            <a:r>
              <a:rPr lang="en-US" dirty="0"/>
              <a:t>Why is that concurrency important?</a:t>
            </a:r>
          </a:p>
          <a:p>
            <a:r>
              <a:rPr lang="en-US" dirty="0"/>
              <a:t>Here’s another implementation of those same tasks, which is functionally equivalent. But, there is a subtle difference in how they run.</a:t>
            </a:r>
          </a:p>
          <a:p>
            <a:endParaRPr lang="en-US" dirty="0"/>
          </a:p>
          <a:p>
            <a:r>
              <a:rPr lang="en-US" dirty="0"/>
              <a:t>(Build) In the code that we built up on the past slides, we create an async task for each student to fetch the transcript.</a:t>
            </a:r>
          </a:p>
          <a:p>
            <a:endParaRPr lang="en-US" dirty="0"/>
          </a:p>
          <a:p>
            <a:r>
              <a:rPr lang="en-US" dirty="0"/>
              <a:t>(Build) In the code on the bottom, we have a single handler. It gets the first student’s transcript. THEN it gets the second, THEN the third, etc. This prevents concurrency: can’t fetch multiple things at once. Same story for the rest of the code – checking the size of each JSON file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(Build) The bottom implementation is 1.5x slower. Again, these are small numbers here with just 4 student IDs, but if you had hundreds or thousands, you would see a tremendous performance difference.</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Hence, our reminder and lesson is to leverage concurrency when possible. If you have multiple things that could happen at once, await them all by using </a:t>
            </a:r>
            <a:r>
              <a:rPr lang="en-US" dirty="0" err="1"/>
              <a:t>Promise.all</a:t>
            </a:r>
            <a:r>
              <a:rPr lang="en-US" dirty="0"/>
              <a:t>. This pattern of taking an array of stuff and ‘</a:t>
            </a:r>
            <a:r>
              <a:rPr lang="en-US" dirty="0" err="1"/>
              <a:t>map’ing</a:t>
            </a:r>
            <a:r>
              <a:rPr lang="en-US" dirty="0"/>
              <a:t> it to promises is extremely common and valuable – you should write this down.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a:p>
            <a:endParaRPr lang="en-US" dirty="0"/>
          </a:p>
          <a:p>
            <a:r>
              <a:rPr lang="en-US" dirty="0"/>
              <a:t>Next lesson will dive into REST and how this server works.</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94981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learned that async/await is used to wait for the result of some asynchronous method call. And asynchronous method calls return promises.</a:t>
            </a:r>
          </a:p>
          <a:p>
            <a:endParaRPr lang="en-US" dirty="0"/>
          </a:p>
          <a:p>
            <a:r>
              <a:rPr lang="en-US" dirty="0"/>
              <a:t>It is useful to understand that not all asynchronous code in JavaScript uses await – this feature was only introduced in 2015. Much asynchronous code also uses this Promise API directly.</a:t>
            </a:r>
          </a:p>
          <a:p>
            <a:r>
              <a:rPr lang="en-US" dirty="0"/>
              <a:t>(Click for build of red highlight)</a:t>
            </a:r>
          </a:p>
          <a:p>
            <a:endParaRPr lang="en-US" dirty="0"/>
          </a:p>
          <a:p>
            <a:r>
              <a:rPr lang="en-US" dirty="0"/>
              <a:t>With this promise API, we call the .then method on the promise, and pass a function to it. That function is invoked when the promise is resolved, and the value that the promise resolved to is passed as an argument.</a:t>
            </a:r>
          </a:p>
          <a:p>
            <a:endParaRPr lang="en-US" dirty="0"/>
          </a:p>
          <a:p>
            <a:r>
              <a:rPr lang="en-US" dirty="0"/>
              <a:t>The code snippet on the bottom is identical to the one produced by the JS engine when it compiles the async/await. Note that in both cases, “made request” will print out before “heard back from server”. This might also provide some intuition for why “await” can only be used in a function that is “async” – because the “async” function means that it will return a promise!</a:t>
            </a:r>
          </a:p>
        </p:txBody>
      </p:sp>
    </p:spTree>
    <p:extLst>
      <p:ext uri="{BB962C8B-B14F-4D97-AF65-F5344CB8AC3E}">
        <p14:creationId xmlns:p14="http://schemas.microsoft.com/office/powerpoint/2010/main" val="2944964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268215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2379886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one-slide comparison of async/await and promises. You should be familiar with the “rules of the road” for async/await.</a:t>
            </a:r>
          </a:p>
          <a:p>
            <a:r>
              <a:rPr lang="en-US" dirty="0"/>
              <a:t>(read slide)</a:t>
            </a:r>
          </a:p>
          <a:p>
            <a:endParaRPr lang="en-US" dirty="0"/>
          </a:p>
          <a:p>
            <a:r>
              <a:rPr lang="en-US" dirty="0"/>
              <a:t>We haven’t talked about error handling yet, but that doesn’t mean you should ignore them! Here’s the two ways to handle errors, one for await, one for using promises.</a:t>
            </a:r>
          </a:p>
          <a:p>
            <a:r>
              <a:rPr lang="en-US" dirty="0"/>
              <a:t>Common gotcha is that try/catch around a promise won’t catch async errors thrown by promise!</a:t>
            </a:r>
          </a:p>
          <a:p>
            <a:endParaRPr lang="en-US" dirty="0"/>
          </a:p>
          <a:p>
            <a:r>
              <a:rPr lang="en-US" dirty="0"/>
              <a:t>Feel free to point out that, again, code on left and code on right are functionally equivalent, and the JS engine will generate code on right from code on left</a:t>
            </a:r>
          </a:p>
        </p:txBody>
      </p:sp>
    </p:spTree>
    <p:extLst>
      <p:ext uri="{BB962C8B-B14F-4D97-AF65-F5344CB8AC3E}">
        <p14:creationId xmlns:p14="http://schemas.microsoft.com/office/powerpoint/2010/main" val="1067216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manage concurrency with Promises, and let multiple things happen at once? This can usually be orchestrated using </a:t>
            </a:r>
            <a:r>
              <a:rPr lang="en-US" dirty="0" err="1"/>
              <a:t>Promise.all</a:t>
            </a:r>
            <a:r>
              <a:rPr lang="en-US" dirty="0"/>
              <a:t>, which lets us create listeners that will be called when all of the events that we pass to it are completed. This lets us await many things at once, and allow them all to happen in the background, without proceeding in lockstep.</a:t>
            </a:r>
          </a:p>
          <a:p>
            <a:br>
              <a:rPr lang="en-US" dirty="0"/>
            </a:br>
            <a:r>
              <a:rPr lang="en-US" dirty="0"/>
              <a:t>You can tell that something different is happening: the </a:t>
            </a:r>
            <a:r>
              <a:rPr lang="en-US" dirty="0" err="1"/>
              <a:t>console.logs</a:t>
            </a:r>
            <a:r>
              <a:rPr lang="en-US" dirty="0"/>
              <a:t> happen in a different order! This is concurrency!</a:t>
            </a:r>
          </a:p>
          <a:p>
            <a:endParaRPr lang="en-US" dirty="0"/>
          </a:p>
          <a:p>
            <a:r>
              <a:rPr lang="en-US" dirty="0"/>
              <a:t>When we await for multiple promises to be fulfilled by using </a:t>
            </a:r>
            <a:r>
              <a:rPr lang="en-US" dirty="0" err="1"/>
              <a:t>Promise.all</a:t>
            </a:r>
            <a:r>
              <a:rPr lang="en-US" dirty="0"/>
              <a:t>, we are telling NodeJS that we WANT those promises to be resolved concurrently. We say: “I don’t care the relative order of these three actions, but I do care about waiting for them to be done before doing something else”. In the </a:t>
            </a:r>
            <a:r>
              <a:rPr lang="en-US" dirty="0" err="1"/>
              <a:t>promise.all</a:t>
            </a:r>
            <a:r>
              <a:rPr lang="en-US" dirty="0"/>
              <a:t> version, we can receive the GET requests back in any order, but we will never print out “heard back from all of the requests” before all 3 requests come back.</a:t>
            </a:r>
          </a:p>
          <a:p>
            <a:br>
              <a:rPr lang="en-US" dirty="0"/>
            </a:br>
            <a:r>
              <a:rPr lang="en-US" dirty="0"/>
              <a:t>Concurrency lets things go faster, by taking advantage of how long I/O takes (send out all requests, wait for all responses), and also by taking advantage of multiple CPU cores on our machine. Let’s peel under the covers a bit and try to get a better understanding of how this works in JS.</a:t>
            </a:r>
          </a:p>
        </p:txBody>
      </p:sp>
    </p:spTree>
    <p:extLst>
      <p:ext uri="{BB962C8B-B14F-4D97-AF65-F5344CB8AC3E}">
        <p14:creationId xmlns:p14="http://schemas.microsoft.com/office/powerpoint/2010/main" val="2468432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3x slower!</a:t>
            </a:r>
          </a:p>
        </p:txBody>
      </p:sp>
    </p:spTree>
    <p:extLst>
      <p:ext uri="{BB962C8B-B14F-4D97-AF65-F5344CB8AC3E}">
        <p14:creationId xmlns:p14="http://schemas.microsoft.com/office/powerpoint/2010/main" val="1636206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Again, in this example, it seems like it’s probably OK to make all of the requests at once, and then wait for the responses.</a:t>
            </a:r>
          </a:p>
          <a:p>
            <a:endParaRPr lang="en-US" dirty="0"/>
          </a:p>
          <a:p>
            <a:r>
              <a:rPr lang="en-US" dirty="0"/>
              <a:t>Multiple “awaits” on left means (read slide)</a:t>
            </a:r>
          </a:p>
          <a:p>
            <a:endParaRPr lang="en-US" dirty="0"/>
          </a:p>
          <a:p>
            <a:r>
              <a:rPr lang="en-US" dirty="0" err="1"/>
              <a:t>Promise.all</a:t>
            </a:r>
            <a:r>
              <a:rPr lang="en-US" dirty="0"/>
              <a:t> on right means (read slide)</a:t>
            </a:r>
          </a:p>
        </p:txBody>
      </p:sp>
    </p:spTree>
    <p:extLst>
      <p:ext uri="{BB962C8B-B14F-4D97-AF65-F5344CB8AC3E}">
        <p14:creationId xmlns:p14="http://schemas.microsoft.com/office/powerpoint/2010/main" val="2468432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2/5/22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02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2/5/22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531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1321318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122948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898481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767501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551768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502671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67543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45082857"/>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5938430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7201722"/>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2/5/22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2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6" name="Straight Connector 5">
            <a:extLst>
              <a:ext uri="{FF2B5EF4-FFF2-40B4-BE49-F238E27FC236}">
                <a16:creationId xmlns:a16="http://schemas.microsoft.com/office/drawing/2014/main" id="{B3CE918F-2953-4641-A31E-3BFB185D54DD}"/>
              </a:ext>
            </a:extLst>
          </p:cNvPr>
          <p:cNvCxnSpPr/>
          <p:nvPr userDrawn="1"/>
        </p:nvCxnSpPr>
        <p:spPr>
          <a:xfrm>
            <a:off x="838200" y="1653871"/>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034115"/>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54607201"/>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729912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1482025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206700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reserve="1">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46031612"/>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66472432"/>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6890926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reserve="1">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957485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reserve="1">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2381568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735225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256818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4154699267"/>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2/5/22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264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2/5/22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51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4260058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192218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6538453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281011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520957"/>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83346035"/>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84967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82999001"/>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1758963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7469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2/5/22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10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5" name="Straight Connector 4">
            <a:extLst>
              <a:ext uri="{FF2B5EF4-FFF2-40B4-BE49-F238E27FC236}">
                <a16:creationId xmlns:a16="http://schemas.microsoft.com/office/drawing/2014/main" id="{283DD950-A5E4-E94D-ABCA-30349D6B14E6}"/>
              </a:ext>
            </a:extLst>
          </p:cNvPr>
          <p:cNvCxnSpPr/>
          <p:nvPr userDrawn="1"/>
        </p:nvCxnSpPr>
        <p:spPr>
          <a:xfrm>
            <a:off x="838200" y="1640072"/>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539750"/>
            <a:ext cx="10985500" cy="716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6" r:id="rId24"/>
    <p:sldLayoutId id="2147483703"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0"/>
            <a:ext cx="10985500" cy="716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cxnSp>
        <p:nvCxnSpPr>
          <p:cNvPr id="5" name="Straight Connector 4">
            <a:extLst>
              <a:ext uri="{FF2B5EF4-FFF2-40B4-BE49-F238E27FC236}">
                <a16:creationId xmlns:a16="http://schemas.microsoft.com/office/drawing/2014/main" id="{1EE551AD-F63D-DB42-B34E-EDF8CC4793D5}"/>
              </a:ext>
            </a:extLst>
          </p:cNvPr>
          <p:cNvCxnSpPr/>
          <p:nvPr userDrawn="1"/>
        </p:nvCxnSpPr>
        <p:spPr>
          <a:xfrm>
            <a:off x="838200" y="502935"/>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350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bit.ly/35JPetn" TargetMode="External"/><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4.2: Asynchronous Programming in TypeScript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What NOT to do in an event handler?"/>
          <p:cNvSpPr txBox="1">
            <a:spLocks noGrp="1"/>
          </p:cNvSpPr>
          <p:nvPr>
            <p:ph type="title"/>
          </p:nvPr>
        </p:nvSpPr>
        <p:spPr>
          <a:xfrm>
            <a:off x="603250" y="539749"/>
            <a:ext cx="10985500" cy="1066189"/>
          </a:xfrm>
          <a:prstGeom prst="rect">
            <a:avLst/>
          </a:prstGeom>
        </p:spPr>
        <p:txBody>
          <a:bodyPr>
            <a:normAutofit fontScale="90000"/>
          </a:bodyPr>
          <a:lstStyle/>
          <a:p>
            <a:r>
              <a:rPr lang="en-US" dirty="0"/>
              <a:t>Don’t Perform Long-Running Computation in Asynchronous Code</a:t>
            </a:r>
            <a:endParaRPr dirty="0"/>
          </a:p>
        </p:txBody>
      </p:sp>
      <p:sp>
        <p:nvSpPr>
          <p:cNvPr id="495" name="axios.get('https://rest-example.covey.town/')…"/>
          <p:cNvSpPr txBox="1"/>
          <p:nvPr/>
        </p:nvSpPr>
        <p:spPr>
          <a:xfrm>
            <a:off x="622119" y="1728085"/>
            <a:ext cx="5130687" cy="371383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'https://rest-</a:t>
            </a:r>
            <a:r>
              <a:rPr sz="1400" dirty="0" err="1"/>
              <a:t>example.covey.town</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server'</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b="1" i="1" dirty="0" err="1">
                <a:solidFill>
                  <a:srgbClr val="66187A"/>
                </a:solidFill>
              </a:rPr>
              <a:t>console</a:t>
            </a:r>
            <a:r>
              <a:rPr sz="1400" dirty="0" err="1"/>
              <a:t>.</a:t>
            </a:r>
            <a:r>
              <a:rPr sz="1400" dirty="0" err="1">
                <a:solidFill>
                  <a:srgbClr val="7A7A43"/>
                </a:solidFill>
              </a:rPr>
              <a:t>log</a:t>
            </a:r>
            <a:r>
              <a:rPr sz="1400" dirty="0"/>
              <a:t>(</a:t>
            </a:r>
            <a:r>
              <a:rPr sz="1400" dirty="0" err="1"/>
              <a:t>response.</a:t>
            </a:r>
            <a:r>
              <a:rPr sz="1400" b="1"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www.google.com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Google'</a:t>
            </a:r>
            <a:r>
              <a:rPr sz="1400" dirty="0">
                <a:solidFill>
                  <a:srgbClr val="000000"/>
                </a:solidFill>
              </a:rPr>
              <a:t>);</a:t>
            </a:r>
          </a:p>
          <a:p>
            <a:pPr algn="l" defTabSz="228600">
              <a:defRPr sz="2000" b="1">
                <a:solidFill>
                  <a:srgbClr val="000000"/>
                </a:solidFill>
                <a:latin typeface="Courier"/>
                <a:ea typeface="Courier"/>
                <a:cs typeface="Courier"/>
                <a:sym typeface="Courier"/>
              </a:defRPr>
            </a:pPr>
            <a:r>
              <a:rPr sz="1400" dirty="0"/>
              <a:t>    </a:t>
            </a:r>
            <a:r>
              <a:rPr sz="1400" dirty="0" err="1"/>
              <a:t>fs.</a:t>
            </a:r>
            <a:r>
              <a:rPr sz="1400" i="1" dirty="0" err="1"/>
              <a:t>writeFileSync</a:t>
            </a:r>
            <a:r>
              <a:rPr sz="1400" dirty="0"/>
              <a:t>(</a:t>
            </a:r>
            <a:r>
              <a:rPr sz="1400" dirty="0">
                <a:solidFill>
                  <a:srgbClr val="018001"/>
                </a:solidFill>
              </a:rPr>
              <a:t>"google-response.txt"</a:t>
            </a:r>
            <a:r>
              <a:rPr sz="1400" dirty="0"/>
              <a:t>,</a:t>
            </a:r>
            <a:r>
              <a:rPr sz="1400" dirty="0" err="1"/>
              <a:t>response.</a:t>
            </a:r>
            <a:r>
              <a:rPr sz="1400"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  });</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www.facebook.com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Facebook'</a:t>
            </a:r>
            <a:r>
              <a:rPr sz="1400" dirty="0">
                <a:solidFill>
                  <a:srgbClr val="000000"/>
                </a:solidFill>
              </a:rPr>
              <a: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dirty="0" err="1">
                <a:solidFill>
                  <a:srgbClr val="000000"/>
                </a:solidFill>
              </a:rPr>
              <a:t>fs.</a:t>
            </a:r>
            <a:r>
              <a:rPr sz="1400" i="1" dirty="0" err="1">
                <a:solidFill>
                  <a:srgbClr val="000000"/>
                </a:solidFill>
              </a:rPr>
              <a:t>writeFileSync</a:t>
            </a:r>
            <a:r>
              <a:rPr sz="1400" dirty="0">
                <a:solidFill>
                  <a:srgbClr val="000000"/>
                </a:solidFill>
              </a:rPr>
              <a:t>(</a:t>
            </a:r>
            <a:r>
              <a:rPr sz="1400" dirty="0"/>
              <a:t>"facebook-response.txt"</a:t>
            </a:r>
            <a:r>
              <a:rPr sz="1400" dirty="0">
                <a:solidFill>
                  <a:srgbClr val="000000"/>
                </a:solidFill>
              </a:rPr>
              <a:t>,</a:t>
            </a:r>
            <a:r>
              <a:rPr sz="1400" dirty="0" err="1">
                <a:solidFill>
                  <a:srgbClr val="000000"/>
                </a:solidFill>
              </a:rPr>
              <a:t>response.</a:t>
            </a:r>
            <a:r>
              <a:rPr sz="1400" dirty="0" err="1">
                <a:solidFill>
                  <a:srgbClr val="66187A"/>
                </a:solidFill>
              </a:rPr>
              <a:t>data</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p>
        </p:txBody>
      </p:sp>
      <p:grpSp>
        <p:nvGrpSpPr>
          <p:cNvPr id="498" name="Group"/>
          <p:cNvGrpSpPr/>
          <p:nvPr/>
        </p:nvGrpSpPr>
        <p:grpSpPr>
          <a:xfrm>
            <a:off x="2698793" y="5602702"/>
            <a:ext cx="6848116" cy="297517"/>
            <a:chOff x="-238961" y="-66832"/>
            <a:chExt cx="13696230" cy="595032"/>
          </a:xfrm>
        </p:grpSpPr>
        <p:sp>
          <p:nvSpPr>
            <p:cNvPr id="496" name="3 seconds"/>
            <p:cNvSpPr txBox="1"/>
            <p:nvPr/>
          </p:nvSpPr>
          <p:spPr>
            <a:xfrm>
              <a:off x="-238961" y="-66832"/>
              <a:ext cx="2003754" cy="5950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p>
              <a:r>
                <a:rPr sz="1600" dirty="0">
                  <a:solidFill>
                    <a:schemeClr val="bg2">
                      <a:lumMod val="10000"/>
                    </a:schemeClr>
                  </a:solidFill>
                </a:rPr>
                <a:t>3 seconds</a:t>
              </a:r>
            </a:p>
          </p:txBody>
        </p:sp>
        <p:sp>
          <p:nvSpPr>
            <p:cNvPr id="497" name="2.1 seconds"/>
            <p:cNvSpPr txBox="1"/>
            <p:nvPr/>
          </p:nvSpPr>
          <p:spPr>
            <a:xfrm>
              <a:off x="11110471" y="-66832"/>
              <a:ext cx="2346798" cy="5950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p>
              <a:r>
                <a:rPr sz="1600" dirty="0">
                  <a:solidFill>
                    <a:schemeClr val="bg2">
                      <a:lumMod val="10000"/>
                    </a:schemeClr>
                  </a:solidFill>
                </a:rPr>
                <a:t>2.1 seconds</a:t>
              </a:r>
            </a:p>
          </p:txBody>
        </p:sp>
      </p:grpSp>
      <p:grpSp>
        <p:nvGrpSpPr>
          <p:cNvPr id="501" name="Group"/>
          <p:cNvGrpSpPr/>
          <p:nvPr/>
        </p:nvGrpSpPr>
        <p:grpSpPr>
          <a:xfrm>
            <a:off x="538289" y="4771236"/>
            <a:ext cx="2352583" cy="2125400"/>
            <a:chOff x="1420406" y="-1432834"/>
            <a:chExt cx="4705161" cy="4250800"/>
          </a:xfrm>
        </p:grpSpPr>
        <p:sp>
          <p:nvSpPr>
            <p:cNvPr id="499" name="Write a file synchronously…"/>
            <p:cNvSpPr/>
            <p:nvPr/>
          </p:nvSpPr>
          <p:spPr>
            <a:xfrm>
              <a:off x="3214616" y="787622"/>
              <a:ext cx="57158" cy="2030344"/>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t>Write a file </a:t>
              </a:r>
              <a:r>
                <a:rPr i="1" dirty="0"/>
                <a:t>synchronously</a:t>
              </a:r>
            </a:p>
            <a:p>
              <a:pPr>
                <a:defRPr>
                  <a:solidFill>
                    <a:schemeClr val="accent5">
                      <a:hueOff val="-82419"/>
                      <a:satOff val="-9513"/>
                      <a:lumOff val="-16343"/>
                    </a:schemeClr>
                  </a:solidFill>
                </a:defRPr>
              </a:pPr>
              <a:r>
                <a:rPr dirty="0"/>
                <a:t>(write it in this event handler)</a:t>
              </a:r>
            </a:p>
          </p:txBody>
        </p:sp>
        <p:sp>
          <p:nvSpPr>
            <p:cNvPr id="500" name="Callout"/>
            <p:cNvSpPr/>
            <p:nvPr/>
          </p:nvSpPr>
          <p:spPr>
            <a:xfrm rot="16200000">
              <a:off x="2848782" y="-2861210"/>
              <a:ext cx="1848410" cy="4705161"/>
            </a:xfrm>
            <a:custGeom>
              <a:avLst/>
              <a:gdLst>
                <a:gd name="connsiteX0" fmla="*/ 0 w 36161"/>
                <a:gd name="connsiteY0" fmla="*/ 0 h 20059"/>
                <a:gd name="connsiteX1" fmla="*/ 28428 w 36161"/>
                <a:gd name="connsiteY1" fmla="*/ 3731 h 20059"/>
                <a:gd name="connsiteX2" fmla="*/ 28428 w 36161"/>
                <a:gd name="connsiteY2" fmla="*/ 19656 h 20059"/>
                <a:gd name="connsiteX3" fmla="*/ 29647 w 36161"/>
                <a:gd name="connsiteY3" fmla="*/ 20059 h 20059"/>
                <a:gd name="connsiteX4" fmla="*/ 34950 w 36161"/>
                <a:gd name="connsiteY4" fmla="*/ 20059 h 20059"/>
                <a:gd name="connsiteX5" fmla="*/ 36161 w 36161"/>
                <a:gd name="connsiteY5" fmla="*/ 19656 h 20059"/>
                <a:gd name="connsiteX6" fmla="*/ 36161 w 36161"/>
                <a:gd name="connsiteY6" fmla="*/ 2896 h 20059"/>
                <a:gd name="connsiteX7" fmla="*/ 34950 w 36161"/>
                <a:gd name="connsiteY7" fmla="*/ 2491 h 20059"/>
                <a:gd name="connsiteX8" fmla="*/ 32419 w 36161"/>
                <a:gd name="connsiteY8" fmla="*/ 2491 h 20059"/>
                <a:gd name="connsiteX9" fmla="*/ 0 w 36161"/>
                <a:gd name="connsiteY9" fmla="*/ 0 h 2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161" h="20059" extrusionOk="0">
                  <a:moveTo>
                    <a:pt x="0" y="0"/>
                  </a:moveTo>
                  <a:lnTo>
                    <a:pt x="28428" y="3731"/>
                  </a:lnTo>
                  <a:lnTo>
                    <a:pt x="28428" y="19656"/>
                  </a:lnTo>
                  <a:cubicBezTo>
                    <a:pt x="28428" y="19879"/>
                    <a:pt x="28975" y="20059"/>
                    <a:pt x="29647" y="20059"/>
                  </a:cubicBezTo>
                  <a:lnTo>
                    <a:pt x="34950" y="20059"/>
                  </a:lnTo>
                  <a:cubicBezTo>
                    <a:pt x="35621" y="20059"/>
                    <a:pt x="36161" y="19879"/>
                    <a:pt x="36161" y="19656"/>
                  </a:cubicBezTo>
                  <a:lnTo>
                    <a:pt x="36161" y="2896"/>
                  </a:lnTo>
                  <a:cubicBezTo>
                    <a:pt x="36161" y="2673"/>
                    <a:pt x="35621" y="2491"/>
                    <a:pt x="34950" y="2491"/>
                  </a:cubicBezTo>
                  <a:lnTo>
                    <a:pt x="32419" y="2491"/>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04" name="Group"/>
          <p:cNvGrpSpPr/>
          <p:nvPr/>
        </p:nvGrpSpPr>
        <p:grpSpPr>
          <a:xfrm>
            <a:off x="4490168" y="4787144"/>
            <a:ext cx="4991279" cy="1884279"/>
            <a:chOff x="1686305" y="-1858290"/>
            <a:chExt cx="9982556" cy="3768555"/>
          </a:xfrm>
        </p:grpSpPr>
        <p:sp>
          <p:nvSpPr>
            <p:cNvPr id="502" name="Write a file asynchronously…"/>
            <p:cNvSpPr/>
            <p:nvPr/>
          </p:nvSpPr>
          <p:spPr>
            <a:xfrm>
              <a:off x="1686305" y="330346"/>
              <a:ext cx="5593543"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t>Write a file a</a:t>
              </a:r>
              <a:r>
                <a:rPr i="1" dirty="0"/>
                <a:t>synchronously</a:t>
              </a:r>
            </a:p>
            <a:p>
              <a:pPr>
                <a:defRPr>
                  <a:solidFill>
                    <a:schemeClr val="accent5">
                      <a:hueOff val="-82419"/>
                      <a:satOff val="-9513"/>
                      <a:lumOff val="-16343"/>
                    </a:schemeClr>
                  </a:solidFill>
                </a:defRPr>
              </a:pPr>
              <a:r>
                <a:rPr dirty="0"/>
                <a:t>(Ask NodeJS to write it in the background, this returns a new Promise to tell us when it’s done)</a:t>
              </a:r>
            </a:p>
          </p:txBody>
        </p:sp>
        <p:sp>
          <p:nvSpPr>
            <p:cNvPr id="503" name="Callout"/>
            <p:cNvSpPr/>
            <p:nvPr/>
          </p:nvSpPr>
          <p:spPr>
            <a:xfrm rot="16200000">
              <a:off x="7510438" y="-3828078"/>
              <a:ext cx="2188636" cy="6128211"/>
            </a:xfrm>
            <a:custGeom>
              <a:avLst/>
              <a:gdLst>
                <a:gd name="connsiteX0" fmla="*/ 0 w 42817"/>
                <a:gd name="connsiteY0" fmla="*/ 0 h 23925"/>
                <a:gd name="connsiteX1" fmla="*/ 35084 w 42817"/>
                <a:gd name="connsiteY1" fmla="*/ 6898 h 23925"/>
                <a:gd name="connsiteX2" fmla="*/ 35084 w 42817"/>
                <a:gd name="connsiteY2" fmla="*/ 23575 h 23925"/>
                <a:gd name="connsiteX3" fmla="*/ 36303 w 42817"/>
                <a:gd name="connsiteY3" fmla="*/ 23925 h 23925"/>
                <a:gd name="connsiteX4" fmla="*/ 41606 w 42817"/>
                <a:gd name="connsiteY4" fmla="*/ 23925 h 23925"/>
                <a:gd name="connsiteX5" fmla="*/ 42817 w 42817"/>
                <a:gd name="connsiteY5" fmla="*/ 23575 h 23925"/>
                <a:gd name="connsiteX6" fmla="*/ 42817 w 42817"/>
                <a:gd name="connsiteY6" fmla="*/ 6174 h 23925"/>
                <a:gd name="connsiteX7" fmla="*/ 41606 w 42817"/>
                <a:gd name="connsiteY7" fmla="*/ 5822 h 23925"/>
                <a:gd name="connsiteX8" fmla="*/ 39075 w 42817"/>
                <a:gd name="connsiteY8" fmla="*/ 5822 h 23925"/>
                <a:gd name="connsiteX9" fmla="*/ 0 w 42817"/>
                <a:gd name="connsiteY9" fmla="*/ 0 h 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17" h="23925" extrusionOk="0">
                  <a:moveTo>
                    <a:pt x="0" y="0"/>
                  </a:moveTo>
                  <a:lnTo>
                    <a:pt x="35084" y="6898"/>
                  </a:lnTo>
                  <a:lnTo>
                    <a:pt x="35084" y="23575"/>
                  </a:lnTo>
                  <a:cubicBezTo>
                    <a:pt x="35084" y="23769"/>
                    <a:pt x="35631" y="23925"/>
                    <a:pt x="36303" y="23925"/>
                  </a:cubicBezTo>
                  <a:lnTo>
                    <a:pt x="41606" y="23925"/>
                  </a:lnTo>
                  <a:cubicBezTo>
                    <a:pt x="42277" y="23925"/>
                    <a:pt x="42817" y="23769"/>
                    <a:pt x="42817" y="23575"/>
                  </a:cubicBezTo>
                  <a:lnTo>
                    <a:pt x="42817" y="6174"/>
                  </a:lnTo>
                  <a:cubicBezTo>
                    <a:pt x="42817" y="5980"/>
                    <a:pt x="42277" y="5822"/>
                    <a:pt x="41606" y="5822"/>
                  </a:cubicBezTo>
                  <a:lnTo>
                    <a:pt x="39075" y="582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09" name="Group"/>
          <p:cNvGrpSpPr/>
          <p:nvPr/>
        </p:nvGrpSpPr>
        <p:grpSpPr>
          <a:xfrm>
            <a:off x="7178990" y="6146800"/>
            <a:ext cx="4934799" cy="723901"/>
            <a:chOff x="-215900" y="-139700"/>
            <a:chExt cx="9869595" cy="1447801"/>
          </a:xfrm>
        </p:grpSpPr>
        <p:grpSp>
          <p:nvGrpSpPr>
            <p:cNvPr id="507" name="Good news: You usually have to go out of your way to use synchronous I/O in NodeJS (the methods all have the word “Sync” in them)"/>
            <p:cNvGrpSpPr/>
            <p:nvPr/>
          </p:nvGrpSpPr>
          <p:grpSpPr>
            <a:xfrm>
              <a:off x="-215900" y="-139700"/>
              <a:ext cx="9784772" cy="1447801"/>
              <a:chOff x="0" y="0"/>
              <a:chExt cx="9784771" cy="1447800"/>
            </a:xfrm>
          </p:grpSpPr>
          <p:pic>
            <p:nvPicPr>
              <p:cNvPr id="505" name="Good news: You usually have to go out of your way to use synchronous I/O in NodeJS (the methods all have the word “Sync” in them) Good news: You usually have to go out of your way to use synchronous I/O in NodeJS (the methods all have the word “Sync” in " descr="Good news: You usually have to go out of your way to use synchronous I/O in NodeJS (the methods all have the word “Sync” in them) Good news: You usually have to go out of your way to use synchronous I/O in NodeJS (the methods all have the word “Sync” in them)"/>
              <p:cNvPicPr>
                <a:picLocks/>
              </p:cNvPicPr>
              <p:nvPr/>
            </p:nvPicPr>
            <p:blipFill>
              <a:blip r:embed="rId3"/>
              <a:stretch>
                <a:fillRect/>
              </a:stretch>
            </p:blipFill>
            <p:spPr>
              <a:xfrm>
                <a:off x="0" y="0"/>
                <a:ext cx="9784771" cy="1447800"/>
              </a:xfrm>
              <a:prstGeom prst="rect">
                <a:avLst/>
              </a:prstGeom>
              <a:effectLst/>
            </p:spPr>
          </p:pic>
          <p:sp>
            <p:nvSpPr>
              <p:cNvPr id="506" name="Good news: You usually have to go out of your way to use synchronous I/O in NodeJS (the methods all have the word “Sync” in them)"/>
              <p:cNvSpPr txBox="1"/>
              <p:nvPr/>
            </p:nvSpPr>
            <p:spPr>
              <a:xfrm>
                <a:off x="215900" y="163572"/>
                <a:ext cx="9352971" cy="841255"/>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defTabSz="825500">
                  <a:defRPr>
                    <a:solidFill>
                      <a:srgbClr val="000000"/>
                    </a:solidFill>
                    <a:latin typeface="Ink Free"/>
                    <a:ea typeface="Ink Free"/>
                    <a:cs typeface="Ink Free"/>
                    <a:sym typeface="Ink Free"/>
                  </a:defRPr>
                </a:lvl1pPr>
              </a:lstStyle>
              <a:p>
                <a:r>
                  <a:rPr dirty="0"/>
                  <a:t>Good news: You usually have to go out of your way to use synchronous I/O in NodeJS (the methods all have the word “Sync” in them)</a:t>
                </a:r>
              </a:p>
            </p:txBody>
          </p:sp>
        </p:grpSp>
        <p:sp>
          <p:nvSpPr>
            <p:cNvPr id="508" name="Dingbat Check"/>
            <p:cNvSpPr/>
            <p:nvPr/>
          </p:nvSpPr>
          <p:spPr>
            <a:xfrm>
              <a:off x="8829147" y="192431"/>
              <a:ext cx="824548" cy="783537"/>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914338"/>
                <a:satOff val="31515"/>
                <a:lumOff val="-30790"/>
              </a:schemeClr>
            </a:solidFill>
            <a:ln w="12700" cap="flat">
              <a:noFill/>
              <a:miter lim="400000"/>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513" name="Dingbat X"/>
          <p:cNvSpPr/>
          <p:nvPr/>
        </p:nvSpPr>
        <p:spPr>
          <a:xfrm>
            <a:off x="5630155" y="1551342"/>
            <a:ext cx="412963" cy="487984"/>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hueOff val="-82419"/>
              <a:satOff val="-9513"/>
              <a:lumOff val="-16343"/>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nvGrpSpPr>
          <p:cNvPr id="23" name="Group">
            <a:extLst>
              <a:ext uri="{FF2B5EF4-FFF2-40B4-BE49-F238E27FC236}">
                <a16:creationId xmlns:a16="http://schemas.microsoft.com/office/drawing/2014/main" id="{21A94E31-FF09-A646-A7B5-47B278FA1A6E}"/>
              </a:ext>
            </a:extLst>
          </p:cNvPr>
          <p:cNvGrpSpPr/>
          <p:nvPr/>
        </p:nvGrpSpPr>
        <p:grpSpPr>
          <a:xfrm>
            <a:off x="6017369" y="1605939"/>
            <a:ext cx="6065763" cy="3855300"/>
            <a:chOff x="0" y="-1426064"/>
            <a:chExt cx="14482209" cy="7710596"/>
          </a:xfrm>
        </p:grpSpPr>
        <p:sp>
          <p:nvSpPr>
            <p:cNvPr id="24" name="axios.get('https://rest-example.covey.town/')…">
              <a:extLst>
                <a:ext uri="{FF2B5EF4-FFF2-40B4-BE49-F238E27FC236}">
                  <a16:creationId xmlns:a16="http://schemas.microsoft.com/office/drawing/2014/main" id="{682A6326-2B95-844A-8B91-3DD4F2C00AAF}"/>
                </a:ext>
              </a:extLst>
            </p:cNvPr>
            <p:cNvSpPr txBox="1"/>
            <p:nvPr/>
          </p:nvSpPr>
          <p:spPr>
            <a:xfrm>
              <a:off x="0" y="-1143138"/>
              <a:ext cx="14482209" cy="7427670"/>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'https://rest-</a:t>
              </a:r>
              <a:r>
                <a:rPr sz="1400" dirty="0" err="1"/>
                <a:t>example.covey.town</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server'</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b="1" i="1" dirty="0" err="1">
                  <a:solidFill>
                    <a:srgbClr val="66187A"/>
                  </a:solidFill>
                </a:rPr>
                <a:t>console</a:t>
              </a:r>
              <a:r>
                <a:rPr sz="1400" dirty="0" err="1"/>
                <a:t>.</a:t>
              </a:r>
              <a:r>
                <a:rPr sz="1400" dirty="0" err="1">
                  <a:solidFill>
                    <a:srgbClr val="7A7A43"/>
                  </a:solidFill>
                </a:rPr>
                <a:t>log</a:t>
              </a:r>
              <a:r>
                <a:rPr sz="1400" dirty="0"/>
                <a:t>(</a:t>
              </a:r>
              <a:r>
                <a:rPr sz="1400" dirty="0" err="1"/>
                <a:t>response.</a:t>
              </a:r>
              <a:r>
                <a:rPr sz="1400" b="1"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www.google.com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Google'</a:t>
              </a:r>
              <a:r>
                <a:rPr sz="1400" dirty="0">
                  <a:solidFill>
                    <a:srgbClr val="000000"/>
                  </a:solidFill>
                </a:rPr>
                <a:t>);</a:t>
              </a:r>
            </a:p>
            <a:p>
              <a:pPr algn="l" defTabSz="228600">
                <a:defRPr sz="2000" b="1">
                  <a:solidFill>
                    <a:srgbClr val="000000"/>
                  </a:solidFill>
                  <a:latin typeface="Courier"/>
                  <a:ea typeface="Courier"/>
                  <a:cs typeface="Courier"/>
                  <a:sym typeface="Courier"/>
                </a:defRPr>
              </a:pPr>
              <a:r>
                <a:rPr sz="1400" dirty="0"/>
                <a:t>    </a:t>
              </a:r>
              <a:r>
                <a:rPr sz="1400" dirty="0">
                  <a:solidFill>
                    <a:srgbClr val="011480"/>
                  </a:solidFill>
                </a:rPr>
                <a:t>return </a:t>
              </a:r>
              <a:r>
                <a:rPr sz="1400" dirty="0" err="1"/>
                <a:t>fsPromises.</a:t>
              </a:r>
              <a:r>
                <a:rPr sz="1400" i="1" dirty="0" err="1"/>
                <a:t>writeFile</a:t>
              </a:r>
              <a:r>
                <a:rPr sz="1400" dirty="0"/>
                <a:t>(</a:t>
              </a:r>
              <a:r>
                <a:rPr sz="1400" dirty="0">
                  <a:solidFill>
                    <a:srgbClr val="018001"/>
                  </a:solidFill>
                </a:rPr>
                <a:t>"google-</a:t>
              </a:r>
              <a:r>
                <a:rPr sz="1400" dirty="0" err="1">
                  <a:solidFill>
                    <a:srgbClr val="018001"/>
                  </a:solidFill>
                </a:rPr>
                <a:t>response.txt</a:t>
              </a:r>
              <a:r>
                <a:rPr sz="1400" dirty="0">
                  <a:solidFill>
                    <a:srgbClr val="018001"/>
                  </a:solidFill>
                </a:rPr>
                <a:t>"</a:t>
              </a:r>
              <a:r>
                <a:rPr sz="1400" dirty="0"/>
                <a:t>,</a:t>
              </a:r>
              <a:br>
                <a:rPr lang="en-US" sz="1400" dirty="0"/>
              </a:br>
              <a:r>
                <a:rPr lang="en-US" sz="1400" dirty="0"/>
                <a:t>			</a:t>
              </a:r>
              <a:r>
                <a:rPr sz="1400" dirty="0" err="1"/>
                <a:t>response.</a:t>
              </a:r>
              <a:r>
                <a:rPr sz="1400"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  });</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www.facebook.com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Facebook'</a:t>
              </a:r>
              <a:r>
                <a:rPr sz="1400" dirty="0">
                  <a:solidFill>
                    <a:srgbClr val="000000"/>
                  </a:solidFill>
                </a:rPr>
                <a: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dirty="0">
                  <a:solidFill>
                    <a:srgbClr val="011480"/>
                  </a:solidFill>
                </a:rPr>
                <a:t>return </a:t>
              </a:r>
              <a:r>
                <a:rPr sz="1400" dirty="0" err="1">
                  <a:solidFill>
                    <a:srgbClr val="000000"/>
                  </a:solidFill>
                </a:rPr>
                <a:t>fsPromises.</a:t>
              </a:r>
              <a:r>
                <a:rPr sz="1400" i="1" dirty="0" err="1">
                  <a:solidFill>
                    <a:srgbClr val="000000"/>
                  </a:solidFill>
                </a:rPr>
                <a:t>writeFile</a:t>
              </a:r>
              <a:r>
                <a:rPr sz="1400" dirty="0">
                  <a:solidFill>
                    <a:srgbClr val="000000"/>
                  </a:solidFill>
                </a:rPr>
                <a:t>(</a:t>
              </a:r>
              <a:r>
                <a:rPr sz="1400" dirty="0"/>
                <a:t>"</a:t>
              </a:r>
              <a:r>
                <a:rPr sz="1400" dirty="0" err="1"/>
                <a:t>facebook-response.txt</a:t>
              </a:r>
              <a:r>
                <a:rPr sz="1400" dirty="0"/>
                <a:t>"</a:t>
              </a:r>
              <a:r>
                <a:rPr sz="1400" dirty="0">
                  <a:solidFill>
                    <a:srgbClr val="000000"/>
                  </a:solidFill>
                </a:rPr>
                <a:t>,</a:t>
              </a:r>
              <a:br>
                <a:rPr lang="en-US" sz="1400" dirty="0">
                  <a:solidFill>
                    <a:srgbClr val="000000"/>
                  </a:solidFill>
                </a:rPr>
              </a:br>
              <a:r>
                <a:rPr lang="en-US" sz="1400" dirty="0">
                  <a:solidFill>
                    <a:srgbClr val="000000"/>
                  </a:solidFill>
                </a:rPr>
                <a:t>			</a:t>
              </a:r>
              <a:r>
                <a:rPr sz="1400" dirty="0" err="1">
                  <a:solidFill>
                    <a:srgbClr val="000000"/>
                  </a:solidFill>
                </a:rPr>
                <a:t>response.</a:t>
              </a:r>
              <a:r>
                <a:rPr sz="1400" dirty="0" err="1">
                  <a:solidFill>
                    <a:srgbClr val="66187A"/>
                  </a:solidFill>
                </a:rPr>
                <a:t>data</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p>
          </p:txBody>
        </p:sp>
        <p:sp>
          <p:nvSpPr>
            <p:cNvPr id="25" name="Dingbat Check">
              <a:extLst>
                <a:ext uri="{FF2B5EF4-FFF2-40B4-BE49-F238E27FC236}">
                  <a16:creationId xmlns:a16="http://schemas.microsoft.com/office/drawing/2014/main" id="{7DA6DBB0-2A85-6F43-A9A2-C964C1C70E6E}"/>
                </a:ext>
              </a:extLst>
            </p:cNvPr>
            <p:cNvSpPr/>
            <p:nvPr/>
          </p:nvSpPr>
          <p:spPr>
            <a:xfrm>
              <a:off x="13571086" y="-1426064"/>
              <a:ext cx="824546" cy="783538"/>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914338"/>
                <a:satOff val="31515"/>
                <a:lumOff val="-30790"/>
              </a:schemeClr>
            </a:solidFill>
            <a:ln w="12700" cap="flat">
              <a:noFill/>
              <a:miter lim="400000"/>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iterate>
                                    <p:tmAbs val="0"/>
                                  </p:iterate>
                                  <p:childTnLst>
                                    <p:set>
                                      <p:cBhvr>
                                        <p:cTn id="12" fill="hold"/>
                                        <p:tgtEl>
                                          <p:spTgt spid="5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498"/>
                                        </p:tgtEl>
                                        <p:attrNameLst>
                                          <p:attrName>style.visibility</p:attrName>
                                        </p:attrNameLst>
                                      </p:cBhvr>
                                      <p:to>
                                        <p:strVal val="visible"/>
                                      </p:to>
                                    </p:set>
                                  </p:childTnLst>
                                </p:cTn>
                              </p:par>
                              <p:par>
                                <p:cTn id="17" presetID="1" presetClass="entr" presetSubtype="0" fill="hold" grpId="0" nodeType="withEffect">
                                  <p:stCondLst>
                                    <p:cond delay="0"/>
                                  </p:stCondLst>
                                  <p:iterate>
                                    <p:tmAbs val="0"/>
                                  </p:iterate>
                                  <p:childTnLst>
                                    <p:set>
                                      <p:cBhvr>
                                        <p:cTn id="18" fill="hold"/>
                                        <p:tgtEl>
                                          <p:spTgt spid="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 grpId="0" animBg="1" advAuto="0"/>
      <p:bldP spid="501" grpId="0" animBg="1" advAuto="0"/>
      <p:bldP spid="504" grpId="0" animBg="1" advAuto="0"/>
      <p:bldP spid="509"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New example: A bad handler"/>
          <p:cNvSpPr txBox="1">
            <a:spLocks noGrp="1"/>
          </p:cNvSpPr>
          <p:nvPr>
            <p:ph type="title"/>
          </p:nvPr>
        </p:nvSpPr>
        <p:spPr>
          <a:prstGeom prst="rect">
            <a:avLst/>
          </a:prstGeom>
        </p:spPr>
        <p:txBody>
          <a:bodyPr>
            <a:normAutofit fontScale="90000"/>
          </a:bodyPr>
          <a:lstStyle/>
          <a:p>
            <a:r>
              <a:rPr lang="en-US" dirty="0"/>
              <a:t>Don’t Perform Long-Running Computation in Asynchronous Code</a:t>
            </a:r>
            <a:endParaRPr dirty="0"/>
          </a:p>
        </p:txBody>
      </p:sp>
      <p:sp>
        <p:nvSpPr>
          <p:cNvPr id="233" name="For large values of count, this is very slow!"/>
          <p:cNvSpPr txBox="1">
            <a:spLocks noGrp="1"/>
          </p:cNvSpPr>
          <p:nvPr>
            <p:ph type="body" idx="21"/>
          </p:nvPr>
        </p:nvSpPr>
        <p:spPr>
          <a:xfrm>
            <a:off x="603250" y="1622416"/>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70000" lnSpcReduction="20000"/>
          </a:bodyPr>
          <a:lstStyle/>
          <a:p>
            <a:r>
              <a:rPr dirty="0"/>
              <a:t>For large values of count, this </a:t>
            </a:r>
            <a:r>
              <a:rPr lang="en-US" dirty="0"/>
              <a:t>will prevent anything from happening in JS until it’s done!</a:t>
            </a:r>
            <a:endParaRPr dirty="0"/>
          </a:p>
        </p:txBody>
      </p:sp>
      <p:sp>
        <p:nvSpPr>
          <p:cNvPr id="234" name="function approximatePi(count) {…"/>
          <p:cNvSpPr txBox="1"/>
          <p:nvPr/>
        </p:nvSpPr>
        <p:spPr>
          <a:xfrm>
            <a:off x="3032266" y="2192865"/>
            <a:ext cx="6198813" cy="33752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2700">
                <a:solidFill>
                  <a:srgbClr val="000000"/>
                </a:solidFill>
                <a:latin typeface="Courier"/>
                <a:ea typeface="Courier"/>
                <a:cs typeface="Courier"/>
                <a:sym typeface="Courier"/>
              </a:defRPr>
            </a:pPr>
            <a:r>
              <a:rPr sz="1350" b="1">
                <a:solidFill>
                  <a:srgbClr val="011480"/>
                </a:solidFill>
              </a:rPr>
              <a:t>function </a:t>
            </a:r>
            <a:r>
              <a:rPr sz="1350"/>
              <a:t>approximatePi(count) {</a:t>
            </a:r>
          </a:p>
          <a:p>
            <a:pPr algn="l" defTabSz="228600">
              <a:defRPr sz="2700">
                <a:solidFill>
                  <a:srgbClr val="458383"/>
                </a:solidFill>
                <a:latin typeface="Courier"/>
                <a:ea typeface="Courier"/>
                <a:cs typeface="Courier"/>
                <a:sym typeface="Courier"/>
              </a:defRPr>
            </a:pPr>
            <a:r>
              <a:rPr sz="1350">
                <a:solidFill>
                  <a:srgbClr val="000000"/>
                </a:solidFill>
              </a:rPr>
              <a:t>  </a:t>
            </a:r>
            <a:r>
              <a:rPr sz="1350" b="1">
                <a:solidFill>
                  <a:srgbClr val="011480"/>
                </a:solidFill>
              </a:rPr>
              <a:t>let </a:t>
            </a:r>
            <a:r>
              <a:rPr sz="1350"/>
              <a:t>inside </a:t>
            </a:r>
            <a:r>
              <a:rPr sz="1350">
                <a:solidFill>
                  <a:srgbClr val="000000"/>
                </a:solidFill>
              </a:rPr>
              <a:t>= </a:t>
            </a:r>
            <a:r>
              <a:rPr sz="1350">
                <a:solidFill>
                  <a:srgbClr val="0432FF"/>
                </a:solidFill>
              </a:rPr>
              <a:t>0</a:t>
            </a:r>
            <a:r>
              <a:rPr sz="1350">
                <a:solidFill>
                  <a:srgbClr val="000000"/>
                </a:solidFill>
              </a:rPr>
              <a:t>;</a:t>
            </a:r>
          </a:p>
          <a:p>
            <a:pPr algn="l" defTabSz="228600">
              <a:defRPr sz="2700">
                <a:solidFill>
                  <a:srgbClr val="011480"/>
                </a:solidFill>
                <a:latin typeface="Courier"/>
                <a:ea typeface="Courier"/>
                <a:cs typeface="Courier"/>
                <a:sym typeface="Courier"/>
              </a:defRPr>
            </a:pPr>
            <a:r>
              <a:rPr sz="1350">
                <a:solidFill>
                  <a:srgbClr val="000000"/>
                </a:solidFill>
              </a:rPr>
              <a:t>  </a:t>
            </a:r>
            <a:r>
              <a:rPr sz="1350" b="1"/>
              <a:t>const </a:t>
            </a:r>
            <a:r>
              <a:rPr sz="1350">
                <a:solidFill>
                  <a:srgbClr val="458383"/>
                </a:solidFill>
              </a:rPr>
              <a:t>r </a:t>
            </a:r>
            <a:r>
              <a:rPr sz="1350">
                <a:solidFill>
                  <a:srgbClr val="000000"/>
                </a:solidFill>
              </a:rPr>
              <a:t>= </a:t>
            </a:r>
            <a:r>
              <a:rPr sz="1350">
                <a:solidFill>
                  <a:srgbClr val="0432FF"/>
                </a:solidFill>
              </a:rPr>
              <a:t>5</a:t>
            </a:r>
            <a:r>
              <a:rPr sz="1350">
                <a:solidFill>
                  <a:srgbClr val="000000"/>
                </a:solidFill>
              </a:rPr>
              <a:t>;</a:t>
            </a:r>
          </a:p>
          <a:p>
            <a:pPr algn="l" defTabSz="228600">
              <a:defRPr sz="2700" b="1">
                <a:solidFill>
                  <a:srgbClr val="018001"/>
                </a:solidFill>
                <a:latin typeface="Courier"/>
                <a:ea typeface="Courier"/>
                <a:cs typeface="Courier"/>
                <a:sym typeface="Courier"/>
              </a:defRPr>
            </a:pPr>
            <a:r>
              <a:rPr sz="1350">
                <a:solidFill>
                  <a:srgbClr val="000000"/>
                </a:solidFill>
              </a:rPr>
              <a:t>  </a:t>
            </a:r>
            <a:r>
              <a:rPr sz="1350" i="1">
                <a:solidFill>
                  <a:srgbClr val="66187A"/>
                </a:solidFill>
              </a:rPr>
              <a:t>console</a:t>
            </a:r>
            <a:r>
              <a:rPr sz="1350">
                <a:solidFill>
                  <a:srgbClr val="000000"/>
                </a:solidFill>
              </a:rPr>
              <a:t>.</a:t>
            </a:r>
            <a:r>
              <a:rPr sz="1350">
                <a:solidFill>
                  <a:srgbClr val="7A7A43"/>
                </a:solidFill>
              </a:rPr>
              <a:t>log</a:t>
            </a:r>
            <a:r>
              <a:rPr sz="1350">
                <a:solidFill>
                  <a:srgbClr val="000000"/>
                </a:solidFill>
              </a:rPr>
              <a:t>(</a:t>
            </a:r>
            <a:r>
              <a:rPr sz="1350"/>
              <a:t>`Approximating Pi using </a:t>
            </a:r>
            <a:r>
              <a:rPr sz="1350">
                <a:solidFill>
                  <a:srgbClr val="000000"/>
                </a:solidFill>
              </a:rPr>
              <a:t>${count}</a:t>
            </a:r>
            <a:r>
              <a:rPr sz="1350"/>
              <a:t> iterations`</a:t>
            </a:r>
            <a:r>
              <a:rPr sz="1350">
                <a:solidFill>
                  <a:srgbClr val="000000"/>
                </a:solidFill>
              </a:rPr>
              <a:t>)</a:t>
            </a:r>
          </a:p>
          <a:p>
            <a:pPr algn="l" defTabSz="228600">
              <a:defRPr sz="2700">
                <a:solidFill>
                  <a:srgbClr val="000000"/>
                </a:solidFill>
                <a:latin typeface="Courier"/>
                <a:ea typeface="Courier"/>
                <a:cs typeface="Courier"/>
                <a:sym typeface="Courier"/>
              </a:defRPr>
            </a:pPr>
            <a:r>
              <a:rPr sz="1350"/>
              <a:t>  </a:t>
            </a:r>
            <a:r>
              <a:rPr sz="1350" b="1">
                <a:solidFill>
                  <a:srgbClr val="011480"/>
                </a:solidFill>
              </a:rPr>
              <a:t>for </a:t>
            </a:r>
            <a:r>
              <a:rPr sz="1350"/>
              <a:t>(</a:t>
            </a:r>
            <a:r>
              <a:rPr sz="1350" b="1">
                <a:solidFill>
                  <a:srgbClr val="011480"/>
                </a:solidFill>
              </a:rPr>
              <a:t>let </a:t>
            </a:r>
            <a:r>
              <a:rPr sz="1350">
                <a:solidFill>
                  <a:srgbClr val="458383"/>
                </a:solidFill>
              </a:rPr>
              <a:t>i </a:t>
            </a:r>
            <a:r>
              <a:rPr sz="1350"/>
              <a:t>= </a:t>
            </a:r>
            <a:r>
              <a:rPr sz="1350">
                <a:solidFill>
                  <a:srgbClr val="0432FF"/>
                </a:solidFill>
              </a:rPr>
              <a:t>0</a:t>
            </a:r>
            <a:r>
              <a:rPr sz="1350"/>
              <a:t>; </a:t>
            </a:r>
            <a:r>
              <a:rPr sz="1350">
                <a:solidFill>
                  <a:srgbClr val="458383"/>
                </a:solidFill>
              </a:rPr>
              <a:t>i </a:t>
            </a:r>
            <a:r>
              <a:rPr sz="1350"/>
              <a:t>&lt; count; </a:t>
            </a:r>
            <a:r>
              <a:rPr sz="1350">
                <a:solidFill>
                  <a:srgbClr val="458383"/>
                </a:solidFill>
              </a:rPr>
              <a:t>i</a:t>
            </a:r>
            <a:r>
              <a:rPr sz="1350"/>
              <a:t>++) {</a:t>
            </a:r>
          </a:p>
          <a:p>
            <a:pPr algn="l" defTabSz="228600">
              <a:defRPr sz="2700">
                <a:solidFill>
                  <a:srgbClr val="011480"/>
                </a:solidFill>
                <a:latin typeface="Courier"/>
                <a:ea typeface="Courier"/>
                <a:cs typeface="Courier"/>
                <a:sym typeface="Courier"/>
              </a:defRPr>
            </a:pPr>
            <a:r>
              <a:rPr sz="1350">
                <a:solidFill>
                  <a:srgbClr val="000000"/>
                </a:solidFill>
              </a:rPr>
              <a:t>    </a:t>
            </a:r>
            <a:r>
              <a:rPr sz="1350" b="1"/>
              <a:t>const </a:t>
            </a:r>
            <a:r>
              <a:rPr sz="1350">
                <a:solidFill>
                  <a:srgbClr val="458383"/>
                </a:solidFill>
              </a:rPr>
              <a:t>x </a:t>
            </a:r>
            <a:r>
              <a:rPr sz="1350">
                <a:solidFill>
                  <a:srgbClr val="000000"/>
                </a:solidFill>
              </a:rPr>
              <a:t>= </a:t>
            </a:r>
            <a:r>
              <a:rPr sz="1350" b="1" i="1">
                <a:solidFill>
                  <a:srgbClr val="66187A"/>
                </a:solidFill>
              </a:rPr>
              <a:t>Math</a:t>
            </a:r>
            <a:r>
              <a:rPr sz="1350">
                <a:solidFill>
                  <a:srgbClr val="000000"/>
                </a:solidFill>
              </a:rPr>
              <a:t>.</a:t>
            </a:r>
            <a:r>
              <a:rPr sz="1350">
                <a:solidFill>
                  <a:srgbClr val="7A7A43"/>
                </a:solidFill>
              </a:rPr>
              <a:t>random</a:t>
            </a:r>
            <a:r>
              <a:rPr sz="1350">
                <a:solidFill>
                  <a:srgbClr val="000000"/>
                </a:solidFill>
              </a:rPr>
              <a:t>() * </a:t>
            </a:r>
            <a:r>
              <a:rPr sz="1350">
                <a:solidFill>
                  <a:srgbClr val="458383"/>
                </a:solidFill>
              </a:rPr>
              <a:t>r </a:t>
            </a:r>
            <a:r>
              <a:rPr sz="1350">
                <a:solidFill>
                  <a:srgbClr val="000000"/>
                </a:solidFill>
              </a:rPr>
              <a:t>* </a:t>
            </a:r>
            <a:r>
              <a:rPr sz="1350">
                <a:solidFill>
                  <a:srgbClr val="0432FF"/>
                </a:solidFill>
              </a:rPr>
              <a:t>2 </a:t>
            </a:r>
            <a:r>
              <a:rPr sz="1350">
                <a:solidFill>
                  <a:srgbClr val="000000"/>
                </a:solidFill>
              </a:rPr>
              <a:t>- </a:t>
            </a:r>
            <a:r>
              <a:rPr sz="1350">
                <a:solidFill>
                  <a:srgbClr val="458383"/>
                </a:solidFill>
              </a:rPr>
              <a:t>r</a:t>
            </a:r>
            <a:r>
              <a:rPr sz="1350">
                <a:solidFill>
                  <a:srgbClr val="000000"/>
                </a:solidFill>
              </a:rPr>
              <a:t>;</a:t>
            </a:r>
          </a:p>
          <a:p>
            <a:pPr algn="l" defTabSz="228600">
              <a:defRPr sz="2700">
                <a:solidFill>
                  <a:srgbClr val="011480"/>
                </a:solidFill>
                <a:latin typeface="Courier"/>
                <a:ea typeface="Courier"/>
                <a:cs typeface="Courier"/>
                <a:sym typeface="Courier"/>
              </a:defRPr>
            </a:pPr>
            <a:r>
              <a:rPr sz="1350">
                <a:solidFill>
                  <a:srgbClr val="000000"/>
                </a:solidFill>
              </a:rPr>
              <a:t>    </a:t>
            </a:r>
            <a:r>
              <a:rPr sz="1350" b="1"/>
              <a:t>const </a:t>
            </a:r>
            <a:r>
              <a:rPr sz="1350">
                <a:solidFill>
                  <a:srgbClr val="458383"/>
                </a:solidFill>
              </a:rPr>
              <a:t>y </a:t>
            </a:r>
            <a:r>
              <a:rPr sz="1350">
                <a:solidFill>
                  <a:srgbClr val="000000"/>
                </a:solidFill>
              </a:rPr>
              <a:t>= </a:t>
            </a:r>
            <a:r>
              <a:rPr sz="1350" b="1" i="1">
                <a:solidFill>
                  <a:srgbClr val="66187A"/>
                </a:solidFill>
              </a:rPr>
              <a:t>Math</a:t>
            </a:r>
            <a:r>
              <a:rPr sz="1350">
                <a:solidFill>
                  <a:srgbClr val="000000"/>
                </a:solidFill>
              </a:rPr>
              <a:t>.</a:t>
            </a:r>
            <a:r>
              <a:rPr sz="1350">
                <a:solidFill>
                  <a:srgbClr val="7A7A43"/>
                </a:solidFill>
              </a:rPr>
              <a:t>random</a:t>
            </a:r>
            <a:r>
              <a:rPr sz="1350">
                <a:solidFill>
                  <a:srgbClr val="000000"/>
                </a:solidFill>
              </a:rPr>
              <a:t>() * </a:t>
            </a:r>
            <a:r>
              <a:rPr sz="1350">
                <a:solidFill>
                  <a:srgbClr val="458383"/>
                </a:solidFill>
              </a:rPr>
              <a:t>r </a:t>
            </a:r>
            <a:r>
              <a:rPr sz="1350">
                <a:solidFill>
                  <a:srgbClr val="000000"/>
                </a:solidFill>
              </a:rPr>
              <a:t>* </a:t>
            </a:r>
            <a:r>
              <a:rPr sz="1350">
                <a:solidFill>
                  <a:srgbClr val="0432FF"/>
                </a:solidFill>
              </a:rPr>
              <a:t>2 </a:t>
            </a:r>
            <a:r>
              <a:rPr sz="1350">
                <a:solidFill>
                  <a:srgbClr val="000000"/>
                </a:solidFill>
              </a:rPr>
              <a:t>- </a:t>
            </a:r>
            <a:r>
              <a:rPr sz="1350">
                <a:solidFill>
                  <a:srgbClr val="458383"/>
                </a:solidFill>
              </a:rPr>
              <a:t>r</a:t>
            </a:r>
            <a:r>
              <a:rPr sz="1350">
                <a:solidFill>
                  <a:srgbClr val="000000"/>
                </a:solidFill>
              </a:rPr>
              <a:t>;</a:t>
            </a:r>
          </a:p>
          <a:p>
            <a:pPr algn="l" defTabSz="228600">
              <a:defRPr sz="2700">
                <a:solidFill>
                  <a:srgbClr val="000000"/>
                </a:solidFill>
                <a:latin typeface="Courier"/>
                <a:ea typeface="Courier"/>
                <a:cs typeface="Courier"/>
                <a:sym typeface="Courier"/>
              </a:defRPr>
            </a:pPr>
            <a:r>
              <a:rPr sz="1350"/>
              <a:t>    </a:t>
            </a:r>
            <a:r>
              <a:rPr sz="1350" b="1">
                <a:solidFill>
                  <a:srgbClr val="011480"/>
                </a:solidFill>
              </a:rPr>
              <a:t>if </a:t>
            </a:r>
            <a:r>
              <a:rPr sz="1350"/>
              <a:t>((</a:t>
            </a:r>
            <a:r>
              <a:rPr sz="1350">
                <a:solidFill>
                  <a:srgbClr val="458383"/>
                </a:solidFill>
              </a:rPr>
              <a:t>x </a:t>
            </a:r>
            <a:r>
              <a:rPr sz="1350"/>
              <a:t>* </a:t>
            </a:r>
            <a:r>
              <a:rPr sz="1350">
                <a:solidFill>
                  <a:srgbClr val="458383"/>
                </a:solidFill>
              </a:rPr>
              <a:t>x </a:t>
            </a:r>
            <a:r>
              <a:rPr sz="1350"/>
              <a:t>+ </a:t>
            </a:r>
            <a:r>
              <a:rPr sz="1350">
                <a:solidFill>
                  <a:srgbClr val="458383"/>
                </a:solidFill>
              </a:rPr>
              <a:t>y </a:t>
            </a:r>
            <a:r>
              <a:rPr sz="1350"/>
              <a:t>* </a:t>
            </a:r>
            <a:r>
              <a:rPr sz="1350">
                <a:solidFill>
                  <a:srgbClr val="458383"/>
                </a:solidFill>
              </a:rPr>
              <a:t>y</a:t>
            </a:r>
            <a:r>
              <a:rPr sz="1350"/>
              <a:t>) &lt; </a:t>
            </a:r>
            <a:r>
              <a:rPr sz="1350">
                <a:solidFill>
                  <a:srgbClr val="458383"/>
                </a:solidFill>
              </a:rPr>
              <a:t>r </a:t>
            </a:r>
            <a:r>
              <a:rPr sz="1350"/>
              <a:t>* </a:t>
            </a:r>
            <a:r>
              <a:rPr sz="1350">
                <a:solidFill>
                  <a:srgbClr val="458383"/>
                </a:solidFill>
              </a:rPr>
              <a:t>r</a:t>
            </a:r>
            <a:r>
              <a:rPr sz="1350"/>
              <a:t>) {</a:t>
            </a:r>
          </a:p>
          <a:p>
            <a:pPr algn="l" defTabSz="228600">
              <a:defRPr sz="2700">
                <a:solidFill>
                  <a:srgbClr val="000000"/>
                </a:solidFill>
                <a:latin typeface="Courier"/>
                <a:ea typeface="Courier"/>
                <a:cs typeface="Courier"/>
                <a:sym typeface="Courier"/>
              </a:defRPr>
            </a:pPr>
            <a:r>
              <a:rPr sz="1350"/>
              <a:t>      </a:t>
            </a:r>
            <a:r>
              <a:rPr sz="1350">
                <a:solidFill>
                  <a:srgbClr val="458383"/>
                </a:solidFill>
              </a:rPr>
              <a:t>inside</a:t>
            </a:r>
            <a:r>
              <a:rPr sz="1350"/>
              <a:t>++</a:t>
            </a:r>
          </a:p>
          <a:p>
            <a:pPr algn="l" defTabSz="228600">
              <a:defRPr sz="2700">
                <a:solidFill>
                  <a:srgbClr val="000000"/>
                </a:solidFill>
                <a:latin typeface="Courier"/>
                <a:ea typeface="Courier"/>
                <a:cs typeface="Courier"/>
                <a:sym typeface="Courier"/>
              </a:defRPr>
            </a:pPr>
            <a:r>
              <a:rPr sz="1350"/>
              <a:t>    }</a:t>
            </a:r>
          </a:p>
          <a:p>
            <a:pPr algn="l" defTabSz="228600">
              <a:defRPr sz="2700">
                <a:solidFill>
                  <a:srgbClr val="000000"/>
                </a:solidFill>
                <a:latin typeface="Courier"/>
                <a:ea typeface="Courier"/>
                <a:cs typeface="Courier"/>
                <a:sym typeface="Courier"/>
              </a:defRPr>
            </a:pPr>
            <a:r>
              <a:rPr sz="1350"/>
              <a:t>  }</a:t>
            </a:r>
          </a:p>
          <a:p>
            <a:pPr algn="l" defTabSz="228600">
              <a:defRPr sz="2700">
                <a:solidFill>
                  <a:srgbClr val="000000"/>
                </a:solidFill>
                <a:latin typeface="Courier"/>
                <a:ea typeface="Courier"/>
                <a:cs typeface="Courier"/>
                <a:sym typeface="Courier"/>
              </a:defRPr>
            </a:pPr>
            <a:r>
              <a:rPr sz="1350"/>
              <a:t>  </a:t>
            </a:r>
            <a:r>
              <a:rPr sz="1350" b="1">
                <a:solidFill>
                  <a:srgbClr val="011480"/>
                </a:solidFill>
              </a:rPr>
              <a:t>const </a:t>
            </a:r>
            <a:r>
              <a:rPr sz="1350">
                <a:solidFill>
                  <a:srgbClr val="458383"/>
                </a:solidFill>
              </a:rPr>
              <a:t>ret </a:t>
            </a:r>
            <a:r>
              <a:rPr sz="1350"/>
              <a:t>= </a:t>
            </a:r>
            <a:r>
              <a:rPr sz="1350">
                <a:solidFill>
                  <a:srgbClr val="0432FF"/>
                </a:solidFill>
              </a:rPr>
              <a:t>4.0 </a:t>
            </a:r>
            <a:r>
              <a:rPr sz="1350"/>
              <a:t>* </a:t>
            </a:r>
            <a:r>
              <a:rPr sz="1350">
                <a:solidFill>
                  <a:srgbClr val="458383"/>
                </a:solidFill>
              </a:rPr>
              <a:t>inside </a:t>
            </a:r>
            <a:r>
              <a:rPr sz="1350"/>
              <a:t>/ count;</a:t>
            </a:r>
          </a:p>
          <a:p>
            <a:pPr algn="l" defTabSz="228600">
              <a:defRPr sz="2700" b="1">
                <a:solidFill>
                  <a:srgbClr val="018001"/>
                </a:solidFill>
                <a:latin typeface="Courier"/>
                <a:ea typeface="Courier"/>
                <a:cs typeface="Courier"/>
                <a:sym typeface="Courier"/>
              </a:defRPr>
            </a:pPr>
            <a:r>
              <a:rPr sz="1350">
                <a:solidFill>
                  <a:srgbClr val="000000"/>
                </a:solidFill>
              </a:rPr>
              <a:t>  </a:t>
            </a:r>
            <a:r>
              <a:rPr sz="1350" i="1">
                <a:solidFill>
                  <a:srgbClr val="66187A"/>
                </a:solidFill>
              </a:rPr>
              <a:t>console</a:t>
            </a:r>
            <a:r>
              <a:rPr sz="1350">
                <a:solidFill>
                  <a:srgbClr val="000000"/>
                </a:solidFill>
              </a:rPr>
              <a:t>.</a:t>
            </a:r>
            <a:r>
              <a:rPr sz="1350">
                <a:solidFill>
                  <a:srgbClr val="7A7A43"/>
                </a:solidFill>
              </a:rPr>
              <a:t>log</a:t>
            </a:r>
            <a:r>
              <a:rPr sz="1350">
                <a:solidFill>
                  <a:srgbClr val="000000"/>
                </a:solidFill>
              </a:rPr>
              <a:t>(</a:t>
            </a:r>
            <a:r>
              <a:rPr sz="1350"/>
              <a:t>`Computed: </a:t>
            </a:r>
            <a:r>
              <a:rPr sz="1350">
                <a:solidFill>
                  <a:srgbClr val="000000"/>
                </a:solidFill>
              </a:rPr>
              <a:t>${</a:t>
            </a:r>
            <a:r>
              <a:rPr sz="1350">
                <a:solidFill>
                  <a:srgbClr val="458383"/>
                </a:solidFill>
              </a:rPr>
              <a:t>ret</a:t>
            </a:r>
            <a:r>
              <a:rPr sz="1350">
                <a:solidFill>
                  <a:srgbClr val="000000"/>
                </a:solidFill>
              </a:rPr>
              <a:t>}</a:t>
            </a:r>
            <a:r>
              <a:rPr sz="1350"/>
              <a:t>`</a:t>
            </a:r>
            <a:r>
              <a:rPr sz="1350">
                <a:solidFill>
                  <a:srgbClr val="000000"/>
                </a:solidFill>
              </a:rPr>
              <a:t>);</a:t>
            </a:r>
          </a:p>
          <a:p>
            <a:pPr algn="l" defTabSz="228600">
              <a:defRPr sz="2700" b="1">
                <a:solidFill>
                  <a:srgbClr val="011480"/>
                </a:solidFill>
                <a:latin typeface="Courier"/>
                <a:ea typeface="Courier"/>
                <a:cs typeface="Courier"/>
                <a:sym typeface="Courier"/>
              </a:defRPr>
            </a:pPr>
            <a:r>
              <a:rPr sz="1350">
                <a:solidFill>
                  <a:srgbClr val="000000"/>
                </a:solidFill>
              </a:rPr>
              <a:t>  </a:t>
            </a:r>
            <a:r>
              <a:rPr sz="1350"/>
              <a:t>return </a:t>
            </a:r>
            <a:r>
              <a:rPr sz="1350">
                <a:solidFill>
                  <a:srgbClr val="458383"/>
                </a:solidFill>
              </a:rPr>
              <a:t>ret</a:t>
            </a:r>
            <a:r>
              <a:rPr sz="1350">
                <a:solidFill>
                  <a:srgbClr val="000000"/>
                </a:solidFill>
              </a:rPr>
              <a:t>;</a:t>
            </a:r>
          </a:p>
          <a:p>
            <a:pPr algn="l" defTabSz="228600">
              <a:defRPr sz="2700">
                <a:solidFill>
                  <a:srgbClr val="000000"/>
                </a:solidFill>
                <a:latin typeface="Courier"/>
                <a:ea typeface="Courier"/>
                <a:cs typeface="Courier"/>
                <a:sym typeface="Courier"/>
              </a:defRPr>
            </a:pPr>
            <a:r>
              <a:rPr sz="1350"/>
              <a:t>}</a:t>
            </a:r>
          </a:p>
          <a:p>
            <a:pPr algn="l" defTabSz="228600">
              <a:defRPr sz="2700">
                <a:solidFill>
                  <a:srgbClr val="000000"/>
                </a:solidFill>
                <a:latin typeface="Courier"/>
                <a:ea typeface="Courier"/>
                <a:cs typeface="Courier"/>
                <a:sym typeface="Courier"/>
              </a:defRPr>
            </a:pPr>
            <a:endParaRPr sz="135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6"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517" name="Remember that event events are processed in the order they are received…"/>
          <p:cNvSpPr txBox="1">
            <a:spLocks noGrp="1"/>
          </p:cNvSpPr>
          <p:nvPr>
            <p:ph type="body" idx="1"/>
          </p:nvPr>
        </p:nvSpPr>
        <p:spPr>
          <a:prstGeom prst="rect">
            <a:avLst/>
          </a:prstGeom>
        </p:spPr>
        <p:txBody>
          <a:bodyPr/>
          <a:lstStyle/>
          <a:p>
            <a:r>
              <a:rPr lang="en-US" dirty="0"/>
              <a:t>Don’t perform long-running computations or synchronous IO</a:t>
            </a:r>
          </a:p>
          <a:p>
            <a:r>
              <a:rPr lang="en-US" dirty="0"/>
              <a:t>Leverage concurrency when possible</a:t>
            </a:r>
          </a:p>
          <a:p>
            <a:pPr lvl="1"/>
            <a:r>
              <a:rPr dirty="0"/>
              <a:t>Remember that event events are processed in the order they are received</a:t>
            </a:r>
          </a:p>
          <a:p>
            <a:pPr lvl="1"/>
            <a:r>
              <a:rPr dirty="0"/>
              <a:t>Events might arrive in unexpected order</a:t>
            </a:r>
            <a:r>
              <a:rPr lang="en-US" dirty="0"/>
              <a:t>!</a:t>
            </a:r>
            <a:endParaRPr dirty="0"/>
          </a:p>
          <a:p>
            <a:r>
              <a:rPr dirty="0"/>
              <a:t>Always </a:t>
            </a:r>
            <a:r>
              <a:rPr lang="en-US" dirty="0"/>
              <a:t>check for errors (try/catch for async/await, “.catch” for promises)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 name="Scheduling Asynchronous Tasks: Timers"/>
          <p:cNvSpPr txBox="1">
            <a:spLocks noGrp="1"/>
          </p:cNvSpPr>
          <p:nvPr>
            <p:ph type="title"/>
          </p:nvPr>
        </p:nvSpPr>
        <p:spPr>
          <a:prstGeom prst="rect">
            <a:avLst/>
          </a:prstGeom>
        </p:spPr>
        <p:txBody>
          <a:bodyPr/>
          <a:lstStyle/>
          <a:p>
            <a:r>
              <a:rPr dirty="0"/>
              <a:t>Scheduling Asynchronous Tasks: Timers</a:t>
            </a:r>
          </a:p>
        </p:txBody>
      </p:sp>
      <p:sp>
        <p:nvSpPr>
          <p:cNvPr id="267"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268" name="setTimeout(()=&gt;{…"/>
          <p:cNvSpPr txBox="1"/>
          <p:nvPr/>
        </p:nvSpPr>
        <p:spPr>
          <a:xfrm>
            <a:off x="738627" y="2801445"/>
            <a:ext cx="4717638" cy="1474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3700" i="1">
                <a:solidFill>
                  <a:srgbClr val="000000"/>
                </a:solidFill>
                <a:latin typeface="Courier"/>
                <a:ea typeface="Courier"/>
                <a:cs typeface="Courier"/>
                <a:sym typeface="Courier"/>
              </a:defRPr>
            </a:pPr>
            <a:r>
              <a:rPr sz="1850" dirty="0" err="1"/>
              <a:t>setTimeout</a:t>
            </a:r>
            <a:r>
              <a:rPr sz="1850" dirty="0"/>
              <a:t>(()=&gt;{</a:t>
            </a:r>
          </a:p>
          <a:p>
            <a:pPr lvl="6" algn="l" defTabSz="228600">
              <a:defRPr sz="3700" b="1" i="1">
                <a:solidFill>
                  <a:srgbClr val="66187A"/>
                </a:solidFill>
                <a:latin typeface="Courier"/>
                <a:ea typeface="Courier"/>
                <a:cs typeface="Courier"/>
                <a:sym typeface="Courier"/>
              </a:defRPr>
            </a:pPr>
            <a:r>
              <a:rPr sz="1850" dirty="0">
                <a:solidFill>
                  <a:srgbClr val="000000"/>
                </a:solidFill>
              </a:rPr>
              <a:t>  </a:t>
            </a:r>
            <a:r>
              <a:rPr sz="1850" dirty="0" err="1"/>
              <a:t>console</a:t>
            </a:r>
            <a:r>
              <a:rPr sz="1850" dirty="0" err="1">
                <a:solidFill>
                  <a:srgbClr val="000000"/>
                </a:solidFill>
              </a:rPr>
              <a:t>.</a:t>
            </a:r>
            <a:r>
              <a:rPr sz="1850" dirty="0" err="1">
                <a:solidFill>
                  <a:srgbClr val="7A7A43"/>
                </a:solidFill>
              </a:rPr>
              <a:t>log</a:t>
            </a:r>
            <a:r>
              <a:rPr sz="1850" dirty="0">
                <a:solidFill>
                  <a:srgbClr val="000000"/>
                </a:solidFill>
              </a:rPr>
              <a:t>(</a:t>
            </a:r>
            <a:r>
              <a:rPr sz="1850" dirty="0">
                <a:solidFill>
                  <a:srgbClr val="018001"/>
                </a:solidFill>
              </a:rPr>
              <a:t>"Boom!"</a:t>
            </a:r>
            <a:r>
              <a:rPr sz="1850" dirty="0">
                <a:solidFill>
                  <a:srgbClr val="000000"/>
                </a:solidFill>
              </a:rPr>
              <a:t>);</a:t>
            </a:r>
          </a:p>
          <a:p>
            <a:pPr lvl="7" algn="l" defTabSz="228600">
              <a:defRPr sz="3700">
                <a:solidFill>
                  <a:srgbClr val="0432FF"/>
                </a:solidFill>
                <a:latin typeface="Courier"/>
                <a:ea typeface="Courier"/>
                <a:cs typeface="Courier"/>
                <a:sym typeface="Courier"/>
              </a:defRPr>
            </a:pPr>
            <a:r>
              <a:rPr sz="1850" dirty="0">
                <a:solidFill>
                  <a:srgbClr val="000000"/>
                </a:solidFill>
              </a:rPr>
              <a:t>},</a:t>
            </a:r>
          </a:p>
          <a:p>
            <a:pPr lvl="7" algn="l" defTabSz="228600">
              <a:defRPr sz="3700">
                <a:solidFill>
                  <a:srgbClr val="0432FF"/>
                </a:solidFill>
                <a:latin typeface="Courier"/>
                <a:ea typeface="Courier"/>
                <a:cs typeface="Courier"/>
                <a:sym typeface="Courier"/>
              </a:defRPr>
            </a:pPr>
            <a:r>
              <a:rPr sz="1850" dirty="0">
                <a:solidFill>
                  <a:srgbClr val="000000"/>
                </a:solidFill>
              </a:rPr>
              <a:t> </a:t>
            </a:r>
            <a:r>
              <a:rPr sz="1850" dirty="0"/>
              <a:t>1000</a:t>
            </a:r>
            <a:r>
              <a:rPr sz="1850" dirty="0">
                <a:solidFill>
                  <a:srgbClr val="000000"/>
                </a:solidFill>
              </a:rPr>
              <a:t>);</a:t>
            </a:r>
          </a:p>
          <a:p>
            <a:pPr algn="l" defTabSz="228600">
              <a:defRPr sz="3700">
                <a:solidFill>
                  <a:srgbClr val="000000"/>
                </a:solidFill>
                <a:latin typeface="Courier"/>
                <a:ea typeface="Courier"/>
                <a:cs typeface="Courier"/>
                <a:sym typeface="Courier"/>
              </a:defRPr>
            </a:pPr>
            <a:endParaRPr sz="1850" dirty="0">
              <a:solidFill>
                <a:srgbClr val="000000"/>
              </a:solidFill>
            </a:endParaRPr>
          </a:p>
        </p:txBody>
      </p:sp>
      <p:sp>
        <p:nvSpPr>
          <p:cNvPr id="269" name="setInterval( ()=&gt;{…"/>
          <p:cNvSpPr txBox="1"/>
          <p:nvPr/>
        </p:nvSpPr>
        <p:spPr>
          <a:xfrm>
            <a:off x="6894161" y="2801445"/>
            <a:ext cx="5091137" cy="1474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3700" i="1">
                <a:solidFill>
                  <a:srgbClr val="000000"/>
                </a:solidFill>
                <a:latin typeface="Courier"/>
                <a:ea typeface="Courier"/>
                <a:cs typeface="Courier"/>
                <a:sym typeface="Courier"/>
              </a:defRPr>
            </a:pPr>
            <a:r>
              <a:rPr sz="1850" dirty="0" err="1"/>
              <a:t>setInterval</a:t>
            </a:r>
            <a:r>
              <a:rPr sz="1850" dirty="0"/>
              <a:t>( ()=&gt;{</a:t>
            </a:r>
          </a:p>
          <a:p>
            <a:pPr lvl="7" algn="l" defTabSz="228600">
              <a:defRPr sz="3700">
                <a:solidFill>
                  <a:srgbClr val="458383"/>
                </a:solidFill>
                <a:latin typeface="Courier"/>
                <a:ea typeface="Courier"/>
                <a:cs typeface="Courier"/>
                <a:sym typeface="Courier"/>
              </a:defRPr>
            </a:pPr>
            <a:r>
              <a:rPr sz="1850" dirty="0">
                <a:solidFill>
                  <a:srgbClr val="000000"/>
                </a:solidFill>
              </a:rPr>
              <a:t>   </a:t>
            </a:r>
            <a:r>
              <a:rPr sz="1850" b="1" i="1" dirty="0" err="1">
                <a:solidFill>
                  <a:srgbClr val="66187A"/>
                </a:solidFill>
              </a:rPr>
              <a:t>console</a:t>
            </a:r>
            <a:r>
              <a:rPr sz="1850" dirty="0" err="1">
                <a:solidFill>
                  <a:srgbClr val="000000"/>
                </a:solidFill>
              </a:rPr>
              <a:t>.</a:t>
            </a:r>
            <a:r>
              <a:rPr sz="1850" dirty="0" err="1">
                <a:solidFill>
                  <a:srgbClr val="7A7A43"/>
                </a:solidFill>
              </a:rPr>
              <a:t>log</a:t>
            </a:r>
            <a:r>
              <a:rPr sz="1850" dirty="0">
                <a:solidFill>
                  <a:srgbClr val="000000"/>
                </a:solidFill>
              </a:rPr>
              <a:t>(</a:t>
            </a:r>
            <a:r>
              <a:rPr sz="1850" b="1" dirty="0">
                <a:solidFill>
                  <a:srgbClr val="018001"/>
                </a:solidFill>
              </a:rPr>
              <a:t>'Tick!'</a:t>
            </a:r>
            <a:r>
              <a:rPr sz="1850" dirty="0">
                <a:solidFill>
                  <a:srgbClr val="000000"/>
                </a:solidFill>
              </a:rPr>
              <a:t>);</a:t>
            </a:r>
          </a:p>
          <a:p>
            <a:pPr lvl="8" algn="l" defTabSz="228600">
              <a:defRPr sz="3700">
                <a:solidFill>
                  <a:srgbClr val="0432FF"/>
                </a:solidFill>
                <a:latin typeface="Courier"/>
                <a:ea typeface="Courier"/>
                <a:cs typeface="Courier"/>
                <a:sym typeface="Courier"/>
              </a:defRPr>
            </a:pPr>
            <a:r>
              <a:rPr sz="1850" dirty="0">
                <a:solidFill>
                  <a:srgbClr val="000000"/>
                </a:solidFill>
              </a:rPr>
              <a:t> }</a:t>
            </a:r>
          </a:p>
          <a:p>
            <a:pPr lvl="8" algn="l" defTabSz="228600">
              <a:defRPr sz="3700">
                <a:solidFill>
                  <a:srgbClr val="0432FF"/>
                </a:solidFill>
                <a:latin typeface="Courier"/>
                <a:ea typeface="Courier"/>
                <a:cs typeface="Courier"/>
                <a:sym typeface="Courier"/>
              </a:defRPr>
            </a:pPr>
            <a:r>
              <a:rPr sz="1850" dirty="0">
                <a:solidFill>
                  <a:srgbClr val="000000"/>
                </a:solidFill>
              </a:rPr>
              <a:t>,</a:t>
            </a:r>
            <a:r>
              <a:rPr sz="1850" dirty="0"/>
              <a:t>100</a:t>
            </a:r>
            <a:r>
              <a:rPr sz="1850" dirty="0">
                <a:solidFill>
                  <a:srgbClr val="000000"/>
                </a:solidFill>
              </a:rPr>
              <a:t>);</a:t>
            </a:r>
          </a:p>
          <a:p>
            <a:pPr algn="l" defTabSz="228600">
              <a:defRPr sz="3700">
                <a:solidFill>
                  <a:srgbClr val="000000"/>
                </a:solidFill>
                <a:latin typeface="Courier"/>
                <a:ea typeface="Courier"/>
                <a:cs typeface="Courier"/>
                <a:sym typeface="Courier"/>
              </a:defRPr>
            </a:pPr>
            <a:endParaRPr sz="1850" dirty="0">
              <a:solidFill>
                <a:srgbClr val="000000"/>
              </a:solidFill>
            </a:endParaRPr>
          </a:p>
        </p:txBody>
      </p:sp>
      <p:grpSp>
        <p:nvGrpSpPr>
          <p:cNvPr id="272" name="Group"/>
          <p:cNvGrpSpPr/>
          <p:nvPr/>
        </p:nvGrpSpPr>
        <p:grpSpPr>
          <a:xfrm>
            <a:off x="2273413" y="2102656"/>
            <a:ext cx="3896437" cy="1552072"/>
            <a:chOff x="0" y="230682"/>
            <a:chExt cx="7792873" cy="3104142"/>
          </a:xfrm>
        </p:grpSpPr>
        <p:sp>
          <p:nvSpPr>
            <p:cNvPr id="270" name="Call this function after the timer expires"/>
            <p:cNvSpPr/>
            <p:nvPr/>
          </p:nvSpPr>
          <p:spPr>
            <a:xfrm>
              <a:off x="6522873" y="230682"/>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sz="1400" dirty="0"/>
                <a:t>Call this function after the timer expires</a:t>
              </a:r>
            </a:p>
          </p:txBody>
        </p:sp>
        <p:sp>
          <p:nvSpPr>
            <p:cNvPr id="271" name="Callout"/>
            <p:cNvSpPr/>
            <p:nvPr/>
          </p:nvSpPr>
          <p:spPr>
            <a:xfrm rot="16200000">
              <a:off x="2307232" y="-1760058"/>
              <a:ext cx="2787651" cy="7402117"/>
            </a:xfrm>
            <a:custGeom>
              <a:avLst/>
              <a:gdLst/>
              <a:ahLst/>
              <a:cxnLst>
                <a:cxn ang="0">
                  <a:pos x="wd2" y="hd2"/>
                </a:cxn>
                <a:cxn ang="5400000">
                  <a:pos x="wd2" y="hd2"/>
                </a:cxn>
                <a:cxn ang="10800000">
                  <a:pos x="wd2" y="hd2"/>
                </a:cxn>
                <a:cxn ang="16200000">
                  <a:pos x="wd2" y="hd2"/>
                </a:cxn>
              </a:cxnLst>
              <a:rect l="0" t="0" r="r" b="b"/>
              <a:pathLst>
                <a:path w="21600" h="21600" extrusionOk="0">
                  <a:moveTo>
                    <a:pt x="1098" y="0"/>
                  </a:moveTo>
                  <a:cubicBezTo>
                    <a:pt x="491" y="0"/>
                    <a:pt x="0" y="185"/>
                    <a:pt x="0" y="413"/>
                  </a:cubicBezTo>
                  <a:lnTo>
                    <a:pt x="0" y="18012"/>
                  </a:lnTo>
                  <a:cubicBezTo>
                    <a:pt x="0" y="18241"/>
                    <a:pt x="491" y="18426"/>
                    <a:pt x="1098" y="18426"/>
                  </a:cubicBezTo>
                  <a:lnTo>
                    <a:pt x="10926" y="18426"/>
                  </a:lnTo>
                  <a:lnTo>
                    <a:pt x="21600" y="21600"/>
                  </a:lnTo>
                  <a:lnTo>
                    <a:pt x="14453" y="16949"/>
                  </a:lnTo>
                  <a:lnTo>
                    <a:pt x="14453" y="413"/>
                  </a:lnTo>
                  <a:cubicBezTo>
                    <a:pt x="14453" y="185"/>
                    <a:pt x="13962" y="0"/>
                    <a:pt x="13355" y="0"/>
                  </a:cubicBezTo>
                  <a:lnTo>
                    <a:pt x="1098"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75" name="Group"/>
          <p:cNvGrpSpPr/>
          <p:nvPr/>
        </p:nvGrpSpPr>
        <p:grpSpPr>
          <a:xfrm>
            <a:off x="2273412" y="3663332"/>
            <a:ext cx="2523370" cy="1389361"/>
            <a:chOff x="-206953" y="181100"/>
            <a:chExt cx="5046738" cy="2778720"/>
          </a:xfrm>
        </p:grpSpPr>
        <p:sp>
          <p:nvSpPr>
            <p:cNvPr id="273" name="Timer goes off after 1,000 msec"/>
            <p:cNvSpPr/>
            <p:nvPr/>
          </p:nvSpPr>
          <p:spPr>
            <a:xfrm>
              <a:off x="3569784" y="168981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sz="1400" dirty="0"/>
                <a:t>Timer goes off after 1,000 msec</a:t>
              </a:r>
            </a:p>
          </p:txBody>
        </p:sp>
        <p:sp>
          <p:nvSpPr>
            <p:cNvPr id="274" name="Callout"/>
            <p:cNvSpPr/>
            <p:nvPr/>
          </p:nvSpPr>
          <p:spPr>
            <a:xfrm rot="16200000">
              <a:off x="783846" y="-809699"/>
              <a:ext cx="1367235" cy="3348833"/>
            </a:xfrm>
            <a:custGeom>
              <a:avLst/>
              <a:gdLst/>
              <a:ahLst/>
              <a:cxnLst>
                <a:cxn ang="0">
                  <a:pos x="wd2" y="hd2"/>
                </a:cxn>
                <a:cxn ang="5400000">
                  <a:pos x="wd2" y="hd2"/>
                </a:cxn>
                <a:cxn ang="10800000">
                  <a:pos x="wd2" y="hd2"/>
                </a:cxn>
                <a:cxn ang="16200000">
                  <a:pos x="wd2" y="hd2"/>
                </a:cxn>
              </a:cxnLst>
              <a:rect l="0" t="0" r="r" b="b"/>
              <a:pathLst>
                <a:path w="21600" h="21600" extrusionOk="0">
                  <a:moveTo>
                    <a:pt x="13832" y="0"/>
                  </a:moveTo>
                  <a:cubicBezTo>
                    <a:pt x="13209" y="0"/>
                    <a:pt x="12703" y="207"/>
                    <a:pt x="12703" y="461"/>
                  </a:cubicBezTo>
                  <a:lnTo>
                    <a:pt x="12703" y="19429"/>
                  </a:lnTo>
                  <a:lnTo>
                    <a:pt x="0" y="21600"/>
                  </a:lnTo>
                  <a:lnTo>
                    <a:pt x="18503" y="20489"/>
                  </a:lnTo>
                  <a:lnTo>
                    <a:pt x="20471" y="20489"/>
                  </a:lnTo>
                  <a:cubicBezTo>
                    <a:pt x="21094" y="20489"/>
                    <a:pt x="21600" y="20282"/>
                    <a:pt x="21600" y="20028"/>
                  </a:cubicBezTo>
                  <a:lnTo>
                    <a:pt x="21600" y="461"/>
                  </a:lnTo>
                  <a:cubicBezTo>
                    <a:pt x="21600" y="207"/>
                    <a:pt x="21094" y="0"/>
                    <a:pt x="20471" y="0"/>
                  </a:cubicBezTo>
                  <a:lnTo>
                    <a:pt x="13832"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78" name="Group"/>
          <p:cNvGrpSpPr/>
          <p:nvPr/>
        </p:nvGrpSpPr>
        <p:grpSpPr>
          <a:xfrm>
            <a:off x="8728719" y="2054203"/>
            <a:ext cx="3157141" cy="1515464"/>
            <a:chOff x="0" y="230682"/>
            <a:chExt cx="6314281" cy="3030925"/>
          </a:xfrm>
        </p:grpSpPr>
        <p:sp>
          <p:nvSpPr>
            <p:cNvPr id="276" name="Call this function each time the timer fires"/>
            <p:cNvSpPr/>
            <p:nvPr/>
          </p:nvSpPr>
          <p:spPr>
            <a:xfrm>
              <a:off x="3813841" y="230682"/>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sz="1400" dirty="0"/>
                <a:t>Call this function each time the timer fires</a:t>
              </a:r>
            </a:p>
          </p:txBody>
        </p:sp>
        <p:sp>
          <p:nvSpPr>
            <p:cNvPr id="277" name="Callout"/>
            <p:cNvSpPr/>
            <p:nvPr/>
          </p:nvSpPr>
          <p:spPr>
            <a:xfrm rot="16200000">
              <a:off x="1811337" y="-1241336"/>
              <a:ext cx="2691607" cy="6314282"/>
            </a:xfrm>
            <a:custGeom>
              <a:avLst/>
              <a:gdLst/>
              <a:ahLst/>
              <a:cxnLst>
                <a:cxn ang="0">
                  <a:pos x="wd2" y="hd2"/>
                </a:cxn>
                <a:cxn ang="5400000">
                  <a:pos x="wd2" y="hd2"/>
                </a:cxn>
                <a:cxn ang="10800000">
                  <a:pos x="wd2" y="hd2"/>
                </a:cxn>
                <a:cxn ang="16200000">
                  <a:pos x="wd2" y="hd2"/>
                </a:cxn>
              </a:cxnLst>
              <a:rect l="0" t="0" r="r" b="b"/>
              <a:pathLst>
                <a:path w="21600" h="21600" extrusionOk="0">
                  <a:moveTo>
                    <a:pt x="1137" y="0"/>
                  </a:moveTo>
                  <a:cubicBezTo>
                    <a:pt x="508" y="0"/>
                    <a:pt x="0" y="217"/>
                    <a:pt x="0" y="485"/>
                  </a:cubicBezTo>
                  <a:lnTo>
                    <a:pt x="0" y="21115"/>
                  </a:lnTo>
                  <a:cubicBezTo>
                    <a:pt x="0" y="21383"/>
                    <a:pt x="508" y="21600"/>
                    <a:pt x="1137" y="21600"/>
                  </a:cubicBezTo>
                  <a:lnTo>
                    <a:pt x="13832" y="21600"/>
                  </a:lnTo>
                  <a:cubicBezTo>
                    <a:pt x="14461" y="21600"/>
                    <a:pt x="14969" y="21383"/>
                    <a:pt x="14969" y="21115"/>
                  </a:cubicBezTo>
                  <a:lnTo>
                    <a:pt x="14969" y="16717"/>
                  </a:lnTo>
                  <a:lnTo>
                    <a:pt x="21600" y="15746"/>
                  </a:lnTo>
                  <a:lnTo>
                    <a:pt x="14969" y="14775"/>
                  </a:lnTo>
                  <a:lnTo>
                    <a:pt x="14969" y="485"/>
                  </a:lnTo>
                  <a:cubicBezTo>
                    <a:pt x="14969" y="217"/>
                    <a:pt x="14461" y="0"/>
                    <a:pt x="13832" y="0"/>
                  </a:cubicBezTo>
                  <a:lnTo>
                    <a:pt x="1137"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81" name="Group"/>
          <p:cNvGrpSpPr/>
          <p:nvPr/>
        </p:nvGrpSpPr>
        <p:grpSpPr>
          <a:xfrm>
            <a:off x="7993475" y="3656680"/>
            <a:ext cx="1446255" cy="1469230"/>
            <a:chOff x="1350111" y="167796"/>
            <a:chExt cx="2892506" cy="2938458"/>
          </a:xfrm>
        </p:grpSpPr>
        <p:sp>
          <p:nvSpPr>
            <p:cNvPr id="279" name="Fire ever 100 msec"/>
            <p:cNvSpPr/>
            <p:nvPr/>
          </p:nvSpPr>
          <p:spPr>
            <a:xfrm>
              <a:off x="1350111" y="1836253"/>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sz="1400" dirty="0"/>
                <a:t>Fire ever 100 msec</a:t>
              </a:r>
            </a:p>
          </p:txBody>
        </p:sp>
        <p:sp>
          <p:nvSpPr>
            <p:cNvPr id="280" name="Callout"/>
            <p:cNvSpPr/>
            <p:nvPr/>
          </p:nvSpPr>
          <p:spPr>
            <a:xfrm rot="16200000">
              <a:off x="2448938" y="-7027"/>
              <a:ext cx="1618855" cy="19685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086" y="7808"/>
                  </a:lnTo>
                  <a:lnTo>
                    <a:pt x="14086" y="20816"/>
                  </a:lnTo>
                  <a:cubicBezTo>
                    <a:pt x="14086" y="21249"/>
                    <a:pt x="14513" y="21600"/>
                    <a:pt x="15039" y="21600"/>
                  </a:cubicBezTo>
                  <a:lnTo>
                    <a:pt x="20647" y="21600"/>
                  </a:lnTo>
                  <a:cubicBezTo>
                    <a:pt x="21173" y="21600"/>
                    <a:pt x="21600" y="21249"/>
                    <a:pt x="21600" y="20816"/>
                  </a:cubicBezTo>
                  <a:lnTo>
                    <a:pt x="21600" y="6349"/>
                  </a:lnTo>
                  <a:cubicBezTo>
                    <a:pt x="21600" y="5917"/>
                    <a:pt x="21173" y="5565"/>
                    <a:pt x="20647" y="5565"/>
                  </a:cubicBezTo>
                  <a:lnTo>
                    <a:pt x="18232" y="5565"/>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282" name="const ticker = setInterval(()=&gt;{…"/>
          <p:cNvSpPr txBox="1"/>
          <p:nvPr/>
        </p:nvSpPr>
        <p:spPr>
          <a:xfrm>
            <a:off x="7617763" y="5617635"/>
            <a:ext cx="3906519" cy="8822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2700" i="1">
                <a:solidFill>
                  <a:srgbClr val="000000"/>
                </a:solidFill>
                <a:latin typeface="Courier"/>
                <a:ea typeface="Courier"/>
                <a:cs typeface="Courier"/>
                <a:sym typeface="Courier"/>
              </a:defRPr>
            </a:pPr>
            <a:r>
              <a:rPr sz="1350" b="1">
                <a:solidFill>
                  <a:srgbClr val="011480"/>
                </a:solidFill>
              </a:rPr>
              <a:t>const </a:t>
            </a:r>
            <a:r>
              <a:rPr sz="1350">
                <a:solidFill>
                  <a:srgbClr val="458383"/>
                </a:solidFill>
              </a:rPr>
              <a:t>ticker </a:t>
            </a:r>
            <a:r>
              <a:rPr sz="1350"/>
              <a:t>= setInterval(()=&gt;{</a:t>
            </a:r>
          </a:p>
          <a:p>
            <a:pPr algn="l" defTabSz="228600">
              <a:defRPr sz="2700" b="1" i="1">
                <a:solidFill>
                  <a:srgbClr val="66187A"/>
                </a:solidFill>
                <a:latin typeface="Courier"/>
                <a:ea typeface="Courier"/>
                <a:cs typeface="Courier"/>
                <a:sym typeface="Courier"/>
              </a:defRPr>
            </a:pPr>
            <a:r>
              <a:rPr sz="1350">
                <a:solidFill>
                  <a:srgbClr val="000000"/>
                </a:solidFill>
              </a:rPr>
              <a:t>  </a:t>
            </a:r>
            <a:r>
              <a:rPr sz="1350"/>
              <a:t>console</a:t>
            </a:r>
            <a:r>
              <a:rPr sz="1350">
                <a:solidFill>
                  <a:srgbClr val="000000"/>
                </a:solidFill>
              </a:rPr>
              <a:t>.</a:t>
            </a:r>
            <a:r>
              <a:rPr sz="1350">
                <a:solidFill>
                  <a:srgbClr val="7A7A43"/>
                </a:solidFill>
              </a:rPr>
              <a:t>log</a:t>
            </a:r>
            <a:r>
              <a:rPr sz="1350">
                <a:solidFill>
                  <a:srgbClr val="000000"/>
                </a:solidFill>
              </a:rPr>
              <a:t>(</a:t>
            </a:r>
            <a:r>
              <a:rPr sz="1350">
                <a:solidFill>
                  <a:srgbClr val="018001"/>
                </a:solidFill>
              </a:rPr>
              <a:t>'Tick!'</a:t>
            </a:r>
            <a:r>
              <a:rPr sz="1350">
                <a:solidFill>
                  <a:srgbClr val="000000"/>
                </a:solidFill>
              </a:rPr>
              <a:t>);</a:t>
            </a:r>
          </a:p>
          <a:p>
            <a:pPr algn="l" defTabSz="228600">
              <a:defRPr sz="2700">
                <a:solidFill>
                  <a:srgbClr val="0432FF"/>
                </a:solidFill>
                <a:latin typeface="Courier"/>
                <a:ea typeface="Courier"/>
                <a:cs typeface="Courier"/>
                <a:sym typeface="Courier"/>
              </a:defRPr>
            </a:pPr>
            <a:r>
              <a:rPr sz="1350">
                <a:solidFill>
                  <a:srgbClr val="000000"/>
                </a:solidFill>
              </a:rPr>
              <a:t>},</a:t>
            </a:r>
            <a:r>
              <a:rPr sz="1350"/>
              <a:t>100</a:t>
            </a:r>
            <a:r>
              <a:rPr sz="1350">
                <a:solidFill>
                  <a:srgbClr val="000000"/>
                </a:solidFill>
              </a:rPr>
              <a:t>);</a:t>
            </a:r>
          </a:p>
          <a:p>
            <a:pPr algn="l" defTabSz="228600">
              <a:defRPr sz="2700">
                <a:solidFill>
                  <a:srgbClr val="000000"/>
                </a:solidFill>
                <a:latin typeface="Courier"/>
                <a:ea typeface="Courier"/>
                <a:cs typeface="Courier"/>
                <a:sym typeface="Courier"/>
              </a:defRPr>
            </a:pPr>
            <a:r>
              <a:rPr sz="1350" i="1"/>
              <a:t>clearInterval</a:t>
            </a:r>
            <a:r>
              <a:rPr sz="1350"/>
              <a:t>(</a:t>
            </a:r>
            <a:r>
              <a:rPr sz="1350">
                <a:solidFill>
                  <a:srgbClr val="458383"/>
                </a:solidFill>
              </a:rPr>
              <a:t>ticker</a:t>
            </a:r>
            <a:r>
              <a:rPr sz="1350"/>
              <a:t>) </a:t>
            </a:r>
            <a:r>
              <a:rPr sz="1350" i="1"/>
              <a:t>// Cancel timer</a:t>
            </a:r>
          </a:p>
        </p:txBody>
      </p:sp>
      <p:sp>
        <p:nvSpPr>
          <p:cNvPr id="283" name="const timedBoom = setTimeout(()=&gt;{…"/>
          <p:cNvSpPr txBox="1"/>
          <p:nvPr/>
        </p:nvSpPr>
        <p:spPr>
          <a:xfrm>
            <a:off x="1857292" y="5617635"/>
            <a:ext cx="4622293" cy="8822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p>
            <a:pPr algn="l" defTabSz="228600">
              <a:defRPr sz="2700">
                <a:solidFill>
                  <a:srgbClr val="000000"/>
                </a:solidFill>
                <a:latin typeface="Courier"/>
                <a:ea typeface="Courier"/>
                <a:cs typeface="Courier"/>
                <a:sym typeface="Courier"/>
              </a:defRPr>
            </a:pPr>
            <a:r>
              <a:rPr sz="1350" b="1">
                <a:solidFill>
                  <a:srgbClr val="011480"/>
                </a:solidFill>
              </a:rPr>
              <a:t>const </a:t>
            </a:r>
            <a:r>
              <a:rPr sz="1350">
                <a:solidFill>
                  <a:srgbClr val="458383"/>
                </a:solidFill>
              </a:rPr>
              <a:t>timedBoom </a:t>
            </a:r>
            <a:r>
              <a:rPr sz="1350"/>
              <a:t>= </a:t>
            </a:r>
            <a:r>
              <a:rPr sz="1350" i="1"/>
              <a:t>setTimeout</a:t>
            </a:r>
            <a:r>
              <a:rPr sz="1350"/>
              <a:t>(()=&gt;{</a:t>
            </a:r>
          </a:p>
          <a:p>
            <a:pPr algn="l" defTabSz="228600">
              <a:defRPr sz="2700" b="1" i="1">
                <a:solidFill>
                  <a:srgbClr val="66187A"/>
                </a:solidFill>
                <a:latin typeface="Courier"/>
                <a:ea typeface="Courier"/>
                <a:cs typeface="Courier"/>
                <a:sym typeface="Courier"/>
              </a:defRPr>
            </a:pPr>
            <a:r>
              <a:rPr sz="1350">
                <a:solidFill>
                  <a:srgbClr val="000000"/>
                </a:solidFill>
              </a:rPr>
              <a:t>  </a:t>
            </a:r>
            <a:r>
              <a:rPr sz="1350"/>
              <a:t>console</a:t>
            </a:r>
            <a:r>
              <a:rPr sz="1350">
                <a:solidFill>
                  <a:srgbClr val="000000"/>
                </a:solidFill>
              </a:rPr>
              <a:t>.</a:t>
            </a:r>
            <a:r>
              <a:rPr sz="1350">
                <a:solidFill>
                  <a:srgbClr val="7A7A43"/>
                </a:solidFill>
              </a:rPr>
              <a:t>log</a:t>
            </a:r>
            <a:r>
              <a:rPr sz="1350">
                <a:solidFill>
                  <a:srgbClr val="000000"/>
                </a:solidFill>
              </a:rPr>
              <a:t>(</a:t>
            </a:r>
            <a:r>
              <a:rPr sz="1350">
                <a:solidFill>
                  <a:srgbClr val="018001"/>
                </a:solidFill>
              </a:rPr>
              <a:t>"Boom!"</a:t>
            </a:r>
            <a:r>
              <a:rPr sz="1350">
                <a:solidFill>
                  <a:srgbClr val="000000"/>
                </a:solidFill>
              </a:rPr>
              <a:t>);</a:t>
            </a:r>
          </a:p>
          <a:p>
            <a:pPr algn="l" defTabSz="228600">
              <a:defRPr sz="2700">
                <a:solidFill>
                  <a:srgbClr val="0432FF"/>
                </a:solidFill>
                <a:latin typeface="Courier"/>
                <a:ea typeface="Courier"/>
                <a:cs typeface="Courier"/>
                <a:sym typeface="Courier"/>
              </a:defRPr>
            </a:pPr>
            <a:r>
              <a:rPr sz="1350">
                <a:solidFill>
                  <a:srgbClr val="000000"/>
                </a:solidFill>
              </a:rPr>
              <a:t>}, </a:t>
            </a:r>
            <a:r>
              <a:rPr sz="1350"/>
              <a:t>1000</a:t>
            </a:r>
            <a:r>
              <a:rPr sz="1350">
                <a:solidFill>
                  <a:srgbClr val="000000"/>
                </a:solidFill>
              </a:rPr>
              <a:t>);</a:t>
            </a:r>
          </a:p>
          <a:p>
            <a:pPr algn="l" defTabSz="228600">
              <a:defRPr sz="2700">
                <a:solidFill>
                  <a:srgbClr val="000000"/>
                </a:solidFill>
                <a:latin typeface="Courier"/>
                <a:ea typeface="Courier"/>
                <a:cs typeface="Courier"/>
                <a:sym typeface="Courier"/>
              </a:defRPr>
            </a:pPr>
            <a:r>
              <a:rPr sz="1350" i="1"/>
              <a:t>clearInterval</a:t>
            </a:r>
            <a:r>
              <a:rPr sz="1350"/>
              <a:t>(</a:t>
            </a:r>
            <a:r>
              <a:rPr sz="1350">
                <a:solidFill>
                  <a:srgbClr val="458383"/>
                </a:solidFill>
              </a:rPr>
              <a:t>timedBoom</a:t>
            </a:r>
            <a:r>
              <a:rPr sz="1350"/>
              <a:t>) </a:t>
            </a:r>
            <a:r>
              <a:rPr sz="1350" i="1"/>
              <a:t>// Defuse Bomb</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0" animBg="1" advAuto="0"/>
      <p:bldP spid="275" grpId="0" animBg="1" advAuto="0"/>
      <p:bldP spid="278" grpId="0" animBg="1" advAuto="0"/>
      <p:bldP spid="281" grpId="0" animBg="1" advAuto="0"/>
      <p:bldP spid="282" grpId="0" animBg="1" advAuto="0"/>
      <p:bldP spid="283"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5E0D-82FC-4B49-9FF4-97F1D2F52585}"/>
              </a:ext>
            </a:extLst>
          </p:cNvPr>
          <p:cNvSpPr>
            <a:spLocks noGrp="1"/>
          </p:cNvSpPr>
          <p:nvPr>
            <p:ph type="title"/>
          </p:nvPr>
        </p:nvSpPr>
        <p:spPr/>
        <p:txBody>
          <a:bodyPr/>
          <a:lstStyle/>
          <a:p>
            <a:r>
              <a:rPr lang="en-US" dirty="0"/>
              <a:t>A Full-Featured Asynchronous Example</a:t>
            </a:r>
          </a:p>
        </p:txBody>
      </p:sp>
      <p:sp>
        <p:nvSpPr>
          <p:cNvPr id="3" name="Text Placeholder 2">
            <a:extLst>
              <a:ext uri="{FF2B5EF4-FFF2-40B4-BE49-F238E27FC236}">
                <a16:creationId xmlns:a16="http://schemas.microsoft.com/office/drawing/2014/main" id="{13B8A816-F534-F54A-A6A0-2F58012AD283}"/>
              </a:ext>
            </a:extLst>
          </p:cNvPr>
          <p:cNvSpPr>
            <a:spLocks noGrp="1"/>
          </p:cNvSpPr>
          <p:nvPr>
            <p:ph type="body" sz="quarter" idx="21"/>
          </p:nvPr>
        </p:nvSpPr>
        <p:spPr/>
        <p:txBody>
          <a:bodyPr>
            <a:normAutofit fontScale="92500" lnSpcReduction="10000"/>
          </a:bodyPr>
          <a:lstStyle/>
          <a:p>
            <a:r>
              <a:rPr lang="en-US" dirty="0"/>
              <a:t>“The Transcript Server” – A web service for us to play with</a:t>
            </a:r>
          </a:p>
        </p:txBody>
      </p:sp>
      <p:sp>
        <p:nvSpPr>
          <p:cNvPr id="5" name="Rectangle 4">
            <a:extLst>
              <a:ext uri="{FF2B5EF4-FFF2-40B4-BE49-F238E27FC236}">
                <a16:creationId xmlns:a16="http://schemas.microsoft.com/office/drawing/2014/main" id="{2F74EBD6-035E-4640-9C63-B8599DE6E133}"/>
              </a:ext>
            </a:extLst>
          </p:cNvPr>
          <p:cNvSpPr/>
          <p:nvPr/>
        </p:nvSpPr>
        <p:spPr>
          <a:xfrm>
            <a:off x="603250" y="2387654"/>
            <a:ext cx="11288152" cy="3600986"/>
          </a:xfrm>
          <a:prstGeom prst="rect">
            <a:avLst/>
          </a:prstGeom>
        </p:spPr>
        <p:txBody>
          <a:bodyPr wrap="square">
            <a:spAutoFit/>
          </a:bodyPr>
          <a:lstStyle/>
          <a:p>
            <a:pPr algn="l"/>
            <a:r>
              <a:rPr lang="en-US" dirty="0">
                <a:solidFill>
                  <a:srgbClr val="000000"/>
                </a:solidFill>
                <a:latin typeface="Consolas" panose="020B0609020204030204" pitchFamily="49" charset="0"/>
              </a:rPr>
              <a:t>POST /transcripts    </a:t>
            </a:r>
          </a:p>
          <a:p>
            <a:pPr algn="l"/>
            <a:r>
              <a:rPr lang="en-US" dirty="0">
                <a:solidFill>
                  <a:srgbClr val="000000"/>
                </a:solidFill>
                <a:latin typeface="Consolas" panose="020B0609020204030204" pitchFamily="49" charset="0"/>
              </a:rPr>
              <a:t> -- adds a new student to the database, </a:t>
            </a:r>
          </a:p>
          <a:p>
            <a:pPr algn="l"/>
            <a:r>
              <a:rPr lang="en-US" dirty="0">
                <a:solidFill>
                  <a:srgbClr val="000000"/>
                </a:solidFill>
                <a:latin typeface="Consolas" panose="020B0609020204030204" pitchFamily="49" charset="0"/>
              </a:rPr>
              <a:t> -- returns an ID for this student. </a:t>
            </a:r>
          </a:p>
          <a:p>
            <a:pPr algn="l"/>
            <a:r>
              <a:rPr lang="en-US" dirty="0">
                <a:solidFill>
                  <a:srgbClr val="000000"/>
                </a:solidFill>
                <a:latin typeface="Consolas" panose="020B0609020204030204" pitchFamily="49" charset="0"/>
              </a:rPr>
              <a:t> -- requires a body parameter 'name'</a:t>
            </a:r>
            <a:endParaRPr lang="en-US" dirty="0">
              <a:solidFill>
                <a:srgbClr val="000000"/>
              </a:solidFill>
              <a:highlight>
                <a:srgbClr val="FFFF00"/>
              </a:highlight>
              <a:latin typeface="Consolas" panose="020B0609020204030204" pitchFamily="49" charset="0"/>
            </a:endParaRPr>
          </a:p>
          <a:p>
            <a:pPr algn="l"/>
            <a:r>
              <a:rPr lang="en-US" dirty="0">
                <a:solidFill>
                  <a:srgbClr val="000000"/>
                </a:solidFill>
                <a:latin typeface="Consolas" panose="020B0609020204030204" pitchFamily="49" charset="0"/>
              </a:rPr>
              <a:t> -- Multiple students may have the same name.</a:t>
            </a:r>
          </a:p>
          <a:p>
            <a:pPr algn="l"/>
            <a:r>
              <a:rPr lang="en-US" dirty="0">
                <a:solidFill>
                  <a:srgbClr val="000000"/>
                </a:solidFill>
                <a:latin typeface="Consolas" panose="020B0609020204030204" pitchFamily="49" charset="0"/>
              </a:rPr>
              <a:t>GET  /transcripts/:ID           </a:t>
            </a:r>
          </a:p>
          <a:p>
            <a:pPr algn="l"/>
            <a:r>
              <a:rPr lang="en-US" dirty="0">
                <a:solidFill>
                  <a:srgbClr val="000000"/>
                </a:solidFill>
                <a:latin typeface="Consolas" panose="020B0609020204030204" pitchFamily="49" charset="0"/>
              </a:rPr>
              <a:t> -- returns transcript for student with given ID.  Fails if no such student</a:t>
            </a:r>
          </a:p>
          <a:p>
            <a:pPr algn="l"/>
            <a:r>
              <a:rPr lang="en-US" dirty="0">
                <a:solidFill>
                  <a:srgbClr val="000000"/>
                </a:solidFill>
                <a:latin typeface="Consolas" panose="020B0609020204030204" pitchFamily="49" charset="0"/>
              </a:rPr>
              <a:t>DELETE /transcripts/:ID          </a:t>
            </a:r>
          </a:p>
          <a:p>
            <a:pPr algn="l"/>
            <a:r>
              <a:rPr lang="en-US" dirty="0">
                <a:solidFill>
                  <a:srgbClr val="000000"/>
                </a:solidFill>
                <a:latin typeface="Consolas" panose="020B0609020204030204" pitchFamily="49" charset="0"/>
              </a:rPr>
              <a:t> -- deletes transcript for student with the given ID, fails if no such student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POST /transcripts/:</a:t>
            </a:r>
            <a:r>
              <a:rPr lang="en-US" dirty="0" err="1">
                <a:solidFill>
                  <a:srgbClr val="000000"/>
                </a:solidFill>
                <a:latin typeface="Consolas" panose="020B0609020204030204" pitchFamily="49" charset="0"/>
              </a:rPr>
              <a:t>studentID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courseNumber</a:t>
            </a:r>
            <a:endParaRPr lang="en-US" dirty="0">
              <a:solidFill>
                <a:srgbClr val="000000"/>
              </a:solidFill>
              <a:latin typeface="Consolas" panose="020B0609020204030204" pitchFamily="49" charset="0"/>
            </a:endParaRPr>
          </a:p>
          <a:p>
            <a:pPr algn="l"/>
            <a:r>
              <a:rPr lang="en-US" dirty="0">
                <a:solidFill>
                  <a:srgbClr val="000000"/>
                </a:solidFill>
                <a:latin typeface="Consolas" panose="020B0609020204030204" pitchFamily="49" charset="0"/>
              </a:rPr>
              <a:t> -- adds an entry in this student's transcript with given name and course.  </a:t>
            </a:r>
          </a:p>
          <a:p>
            <a:pPr algn="l"/>
            <a:r>
              <a:rPr lang="en-US" dirty="0">
                <a:solidFill>
                  <a:srgbClr val="000000"/>
                </a:solidFill>
                <a:latin typeface="Consolas" panose="020B0609020204030204" pitchFamily="49" charset="0"/>
              </a:rPr>
              <a:t> -- Requires a body parameter 'grade’</a:t>
            </a:r>
          </a:p>
          <a:p>
            <a:pPr algn="l"/>
            <a:r>
              <a:rPr lang="en-US" dirty="0">
                <a:solidFill>
                  <a:srgbClr val="000000"/>
                </a:solidFill>
                <a:latin typeface="Consolas" panose="020B0609020204030204" pitchFamily="49" charset="0"/>
              </a:rPr>
              <a:t> -- Fails if there is already an entry for this course in the student's transcript </a:t>
            </a:r>
          </a:p>
          <a:p>
            <a:pPr algn="l"/>
            <a:r>
              <a:rPr lang="en-US" dirty="0">
                <a:solidFill>
                  <a:srgbClr val="000000"/>
                </a:solidFill>
                <a:latin typeface="Consolas" panose="020B0609020204030204" pitchFamily="49" charset="0"/>
              </a:rPr>
              <a:t>GET  /transcripts/:</a:t>
            </a:r>
            <a:r>
              <a:rPr lang="en-US" dirty="0" err="1">
                <a:solidFill>
                  <a:srgbClr val="000000"/>
                </a:solidFill>
                <a:latin typeface="Consolas" panose="020B0609020204030204" pitchFamily="49" charset="0"/>
              </a:rPr>
              <a:t>studentID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courseNumber</a:t>
            </a:r>
            <a:r>
              <a:rPr lang="en-US" dirty="0">
                <a:solidFill>
                  <a:srgbClr val="000000"/>
                </a:solidFill>
                <a:latin typeface="Consolas" panose="020B0609020204030204" pitchFamily="49" charset="0"/>
              </a:rPr>
              <a:t>  </a:t>
            </a:r>
          </a:p>
          <a:p>
            <a:pPr algn="l"/>
            <a:r>
              <a:rPr lang="en-US" dirty="0">
                <a:solidFill>
                  <a:srgbClr val="000000"/>
                </a:solidFill>
                <a:latin typeface="Consolas" panose="020B0609020204030204" pitchFamily="49" charset="0"/>
              </a:rPr>
              <a:t> -- returns the student's grade in the specified course.  </a:t>
            </a:r>
          </a:p>
          <a:p>
            <a:pPr algn="l"/>
            <a:r>
              <a:rPr lang="en-US" dirty="0">
                <a:solidFill>
                  <a:srgbClr val="000000"/>
                </a:solidFill>
                <a:latin typeface="Consolas" panose="020B0609020204030204" pitchFamily="49" charset="0"/>
              </a:rPr>
              <a:t> -- Fails if student or course is missing.</a:t>
            </a:r>
          </a:p>
          <a:p>
            <a:pPr algn="l"/>
            <a:r>
              <a:rPr lang="en-US" dirty="0">
                <a:solidFill>
                  <a:srgbClr val="000000"/>
                </a:solidFill>
                <a:latin typeface="Consolas" panose="020B0609020204030204" pitchFamily="49" charset="0"/>
              </a:rPr>
              <a:t>GET  /</a:t>
            </a:r>
            <a:r>
              <a:rPr lang="en-US" dirty="0" err="1">
                <a:solidFill>
                  <a:srgbClr val="000000"/>
                </a:solidFill>
                <a:latin typeface="Consolas" panose="020B0609020204030204" pitchFamily="49" charset="0"/>
              </a:rPr>
              <a:t>studentids?name</a:t>
            </a:r>
            <a:r>
              <a:rPr lang="en-US" dirty="0">
                <a:solidFill>
                  <a:srgbClr val="000000"/>
                </a:solidFill>
                <a:latin typeface="Consolas" panose="020B0609020204030204" pitchFamily="49" charset="0"/>
              </a:rPr>
              <a:t>=string     </a:t>
            </a:r>
          </a:p>
          <a:p>
            <a:pPr algn="l"/>
            <a:r>
              <a:rPr lang="en-US" dirty="0">
                <a:solidFill>
                  <a:srgbClr val="000000"/>
                </a:solidFill>
                <a:latin typeface="Consolas" panose="020B0609020204030204" pitchFamily="49" charset="0"/>
              </a:rPr>
              <a:t> -- returns list of IDs for student with the given name</a:t>
            </a:r>
          </a:p>
          <a:p>
            <a:pPr algn="l"/>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49557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lstStyle/>
          <a:p>
            <a:r>
              <a:t>Example: Writing Asynchronous Tasks</a:t>
            </a:r>
          </a:p>
        </p:txBody>
      </p:sp>
      <p:sp>
        <p:nvSpPr>
          <p:cNvPr id="576" name="Transcript Server: Calculating statistics (async/await)"/>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dirty="0"/>
              <a:t>Transcript Server: Calculating</a:t>
            </a:r>
            <a:r>
              <a:rPr lang="en-US" dirty="0"/>
              <a:t> statistics</a:t>
            </a:r>
            <a:endParaRPr dirty="0"/>
          </a:p>
        </p:txBody>
      </p:sp>
      <p:sp>
        <p:nvSpPr>
          <p:cNvPr id="577" name="From an array of StudentIDs:…"/>
          <p:cNvSpPr txBox="1"/>
          <p:nvPr/>
        </p:nvSpPr>
        <p:spPr>
          <a:xfrm>
            <a:off x="603250" y="2124252"/>
            <a:ext cx="10985500" cy="20149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ormAutofit/>
          </a:bodyPr>
          <a:lstStyle/>
          <a:p>
            <a:pPr marL="304800" indent="-304800" algn="l">
              <a:lnSpc>
                <a:spcPct val="90000"/>
              </a:lnSpc>
              <a:spcBef>
                <a:spcPts val="650"/>
              </a:spcBef>
              <a:buSzPct val="123000"/>
              <a:buChar char="•"/>
              <a:defRPr sz="4800">
                <a:solidFill>
                  <a:srgbClr val="000000"/>
                </a:solidFill>
              </a:defRPr>
            </a:pPr>
            <a:r>
              <a:rPr sz="2400" dirty="0"/>
              <a:t>From an array of </a:t>
            </a:r>
            <a:r>
              <a:rPr sz="2400" dirty="0" err="1"/>
              <a:t>StudentIDs</a:t>
            </a:r>
            <a:r>
              <a:rPr sz="2400" dirty="0"/>
              <a:t>:</a:t>
            </a:r>
          </a:p>
          <a:p>
            <a:pPr marL="609600" lvl="1" indent="-304800" algn="l">
              <a:lnSpc>
                <a:spcPct val="90000"/>
              </a:lnSpc>
              <a:spcBef>
                <a:spcPts val="650"/>
              </a:spcBef>
              <a:buSzPct val="123000"/>
              <a:buChar char="•"/>
              <a:defRPr sz="4800">
                <a:solidFill>
                  <a:srgbClr val="000000"/>
                </a:solidFill>
              </a:defRPr>
            </a:pPr>
            <a:r>
              <a:rPr sz="2400" dirty="0"/>
              <a:t>Request each student’s transcript</a:t>
            </a:r>
          </a:p>
          <a:p>
            <a:pPr marL="609600" lvl="1" indent="-304800" algn="l">
              <a:lnSpc>
                <a:spcPct val="90000"/>
              </a:lnSpc>
              <a:spcBef>
                <a:spcPts val="650"/>
              </a:spcBef>
              <a:buSzPct val="123000"/>
              <a:buChar char="•"/>
              <a:defRPr sz="4800">
                <a:solidFill>
                  <a:srgbClr val="000000">
                    <a:alpha val="45923"/>
                  </a:srgbClr>
                </a:solidFill>
              </a:defRPr>
            </a:pPr>
            <a:r>
              <a:rPr sz="2400" dirty="0"/>
              <a:t>Then for each transcript, 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sz="2400" dirty="0"/>
              <a:t>Then once all of the pages are downloaded and saved, print out the total size of all of the files that were saved</a:t>
            </a:r>
          </a:p>
        </p:txBody>
      </p:sp>
      <p:sp>
        <p:nvSpPr>
          <p:cNvPr id="578" name="async function runClientAsync() {…"/>
          <p:cNvSpPr txBox="1"/>
          <p:nvPr/>
        </p:nvSpPr>
        <p:spPr>
          <a:xfrm>
            <a:off x="1163157" y="4143375"/>
            <a:ext cx="8377293" cy="15747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spAutoFit/>
          </a:bodyPr>
          <a:lstStyle/>
          <a:p>
            <a:pPr algn="l" defTabSz="228600">
              <a:defRPr sz="2200">
                <a:solidFill>
                  <a:srgbClr val="000000"/>
                </a:solidFill>
                <a:latin typeface="Courier"/>
                <a:ea typeface="Courier"/>
                <a:cs typeface="Courier"/>
                <a:sym typeface="Courier"/>
              </a:defRPr>
            </a:pPr>
            <a:r>
              <a:rPr sz="1100" b="1" dirty="0">
                <a:solidFill>
                  <a:srgbClr val="011480"/>
                </a:solidFill>
              </a:rPr>
              <a:t>async function </a:t>
            </a:r>
            <a:r>
              <a:rPr sz="1100" dirty="0" err="1"/>
              <a:t>runClientAsync</a:t>
            </a: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'Making a requests'</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studentIDs</a:t>
            </a:r>
            <a:r>
              <a:rPr sz="1100" dirty="0"/>
              <a:t> </a:t>
            </a:r>
            <a:r>
              <a:rPr sz="1100" dirty="0">
                <a:solidFill>
                  <a:srgbClr val="000000"/>
                </a:solidFill>
              </a:rPr>
              <a:t>= [</a:t>
            </a:r>
            <a:r>
              <a:rPr sz="1100" dirty="0">
                <a:solidFill>
                  <a:srgbClr val="0432FF"/>
                </a:solidFill>
              </a:rPr>
              <a:t>1</a:t>
            </a:r>
            <a:r>
              <a:rPr sz="1100" dirty="0">
                <a:solidFill>
                  <a:srgbClr val="000000"/>
                </a:solidFill>
              </a:rPr>
              <a:t>, </a:t>
            </a:r>
            <a:r>
              <a:rPr sz="1100" dirty="0">
                <a:solidFill>
                  <a:srgbClr val="0432FF"/>
                </a:solidFill>
              </a:rPr>
              <a:t>2</a:t>
            </a:r>
            <a:r>
              <a:rPr sz="1100" dirty="0">
                <a:solidFill>
                  <a:srgbClr val="000000"/>
                </a:solidFill>
              </a:rPr>
              <a:t>, </a:t>
            </a:r>
            <a:r>
              <a:rPr sz="1100" dirty="0">
                <a:solidFill>
                  <a:srgbClr val="0432FF"/>
                </a:solidFill>
              </a:rPr>
              <a:t>3</a:t>
            </a:r>
            <a:r>
              <a:rPr sz="1100" dirty="0">
                <a:solidFill>
                  <a:srgbClr val="000000"/>
                </a:solidFill>
              </a:rPr>
              <a:t>, </a:t>
            </a:r>
            <a:r>
              <a:rPr sz="1100" dirty="0">
                <a:solidFill>
                  <a:srgbClr val="0432FF"/>
                </a:solidFill>
              </a:rPr>
              <a:t>4</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promisesForTranscripts</a:t>
            </a:r>
            <a:r>
              <a:rPr sz="1100" dirty="0"/>
              <a:t> </a:t>
            </a:r>
            <a:r>
              <a:rPr sz="1100" dirty="0">
                <a:solidFill>
                  <a:srgbClr val="000000"/>
                </a:solidFill>
              </a:rPr>
              <a:t>= </a:t>
            </a:r>
            <a:r>
              <a:rPr sz="1100" dirty="0" err="1"/>
              <a:t>studentIDs</a:t>
            </a:r>
            <a:r>
              <a:rPr sz="1100" dirty="0" err="1">
                <a:solidFill>
                  <a:srgbClr val="000000"/>
                </a:solidFill>
              </a:rPr>
              <a:t>.</a:t>
            </a:r>
            <a:r>
              <a:rPr sz="1100" dirty="0" err="1">
                <a:solidFill>
                  <a:srgbClr val="7A7A43"/>
                </a:solidFill>
              </a:rPr>
              <a:t>map</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async </a:t>
            </a:r>
            <a:r>
              <a:rPr sz="1100" dirty="0"/>
              <a:t>(</a:t>
            </a:r>
            <a:r>
              <a:rPr sz="1100" dirty="0" err="1"/>
              <a:t>studentID</a:t>
            </a:r>
            <a:r>
              <a:rPr sz="1100" dirty="0"/>
              <a:t>) =&gt;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dirty="0">
                <a:solidFill>
                  <a:srgbClr val="011480"/>
                </a:solidFill>
              </a:rPr>
              <a:t>const </a:t>
            </a:r>
            <a:r>
              <a:rPr sz="1100" dirty="0">
                <a:solidFill>
                  <a:srgbClr val="458383"/>
                </a:solidFill>
              </a:rPr>
              <a:t>response </a:t>
            </a:r>
            <a:r>
              <a:rPr sz="1100" dirty="0">
                <a:solidFill>
                  <a:srgbClr val="000000"/>
                </a:solidFill>
              </a:rPr>
              <a:t>= </a:t>
            </a:r>
            <a:r>
              <a:rPr sz="1100" dirty="0">
                <a:solidFill>
                  <a:srgbClr val="011480"/>
                </a:solidFill>
              </a:rPr>
              <a:t>await </a:t>
            </a:r>
            <a:r>
              <a:rPr sz="1100" i="1" dirty="0" err="1">
                <a:solidFill>
                  <a:srgbClr val="66187A"/>
                </a:solidFill>
              </a:rPr>
              <a:t>axios</a:t>
            </a:r>
            <a:r>
              <a:rPr sz="1100" dirty="0" err="1">
                <a:solidFill>
                  <a:srgbClr val="000000"/>
                </a:solidFill>
              </a:rPr>
              <a:t>.</a:t>
            </a:r>
            <a:r>
              <a:rPr sz="1100" dirty="0" err="1">
                <a:solidFill>
                  <a:srgbClr val="7A7A43"/>
                </a:solidFill>
              </a:rPr>
              <a:t>get</a:t>
            </a:r>
            <a:r>
              <a:rPr sz="1100" dirty="0">
                <a:solidFill>
                  <a:srgbClr val="000000"/>
                </a:solidFill>
              </a:rPr>
              <a:t>(</a:t>
            </a:r>
            <a:r>
              <a:rPr sz="1100" dirty="0"/>
              <a:t>`https://rest-</a:t>
            </a:r>
            <a:r>
              <a:rPr sz="1100" dirty="0" err="1"/>
              <a:t>example.covey.town</a:t>
            </a:r>
            <a:r>
              <a:rPr sz="1100" dirty="0"/>
              <a:t>/transcripts/</a:t>
            </a:r>
            <a:r>
              <a:rPr sz="1100" dirty="0">
                <a:solidFill>
                  <a:srgbClr val="000000"/>
                </a:solidFill>
              </a:rPr>
              <a:t>${</a:t>
            </a:r>
            <a:r>
              <a:rPr sz="1100" dirty="0" err="1">
                <a:solidFill>
                  <a:srgbClr val="000000"/>
                </a:solidFill>
              </a:rPr>
              <a:t>studentID</a:t>
            </a:r>
            <a:r>
              <a:rPr sz="1100" dirty="0">
                <a:solidFill>
                  <a:srgbClr val="000000"/>
                </a:solidFill>
              </a:rPr>
              <a:t>}</a:t>
            </a:r>
            <a:r>
              <a:rPr sz="1100" dirty="0"/>
              <a: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'Requests sent!’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a:t>
            </a:r>
          </a:p>
        </p:txBody>
      </p:sp>
      <p:grpSp>
        <p:nvGrpSpPr>
          <p:cNvPr id="581" name="Group"/>
          <p:cNvGrpSpPr/>
          <p:nvPr/>
        </p:nvGrpSpPr>
        <p:grpSpPr>
          <a:xfrm>
            <a:off x="3949701" y="4219989"/>
            <a:ext cx="6850228" cy="621711"/>
            <a:chOff x="0" y="-6308"/>
            <a:chExt cx="13700455" cy="1243417"/>
          </a:xfrm>
        </p:grpSpPr>
        <p:sp>
          <p:nvSpPr>
            <p:cNvPr id="579" name="Functional magic: map will apply the function specified to each element in the array and return a new array containing the result of each of those functions"/>
            <p:cNvSpPr/>
            <p:nvPr/>
          </p:nvSpPr>
          <p:spPr>
            <a:xfrm>
              <a:off x="3057956" y="-6308"/>
              <a:ext cx="10642499" cy="121058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Functional magic: map will apply the function specified to each element in the array and return a new array containing the result of each of those functions</a:t>
              </a:r>
            </a:p>
          </p:txBody>
        </p:sp>
        <p:sp>
          <p:nvSpPr>
            <p:cNvPr id="580" name="Callout"/>
            <p:cNvSpPr/>
            <p:nvPr/>
          </p:nvSpPr>
          <p:spPr>
            <a:xfrm rot="16200000">
              <a:off x="1316037" y="-701229"/>
              <a:ext cx="622301" cy="3254376"/>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584" name="Group"/>
          <p:cNvGrpSpPr/>
          <p:nvPr/>
        </p:nvGrpSpPr>
        <p:grpSpPr>
          <a:xfrm>
            <a:off x="-45822" y="4219989"/>
            <a:ext cx="3038061" cy="780461"/>
            <a:chOff x="0" y="-2828"/>
            <a:chExt cx="6076121" cy="1560919"/>
          </a:xfrm>
        </p:grpSpPr>
        <p:sp>
          <p:nvSpPr>
            <p:cNvPr id="582" name="async: this function will automatically return a promise"/>
            <p:cNvSpPr/>
            <p:nvPr/>
          </p:nvSpPr>
          <p:spPr>
            <a:xfrm>
              <a:off x="0" y="-2828"/>
              <a:ext cx="3559211" cy="12105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async</a:t>
              </a:r>
              <a:r>
                <a:rPr dirty="0"/>
                <a:t>: this function will automatically return a promise</a:t>
              </a:r>
            </a:p>
          </p:txBody>
        </p:sp>
        <p:sp>
          <p:nvSpPr>
            <p:cNvPr id="583" name="Callout"/>
            <p:cNvSpPr/>
            <p:nvPr/>
          </p:nvSpPr>
          <p:spPr>
            <a:xfrm rot="16200000">
              <a:off x="3989352" y="-528679"/>
              <a:ext cx="554832" cy="361870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235" y="2859"/>
                  </a:lnTo>
                  <a:lnTo>
                    <a:pt x="2426" y="2859"/>
                  </a:lnTo>
                  <a:cubicBezTo>
                    <a:pt x="1089" y="2859"/>
                    <a:pt x="0" y="3026"/>
                    <a:pt x="0" y="3231"/>
                  </a:cubicBezTo>
                  <a:lnTo>
                    <a:pt x="0" y="21230"/>
                  </a:lnTo>
                  <a:cubicBezTo>
                    <a:pt x="0" y="21435"/>
                    <a:pt x="1089" y="21600"/>
                    <a:pt x="2426" y="21600"/>
                  </a:cubicBezTo>
                  <a:lnTo>
                    <a:pt x="12979" y="21600"/>
                  </a:lnTo>
                  <a:cubicBezTo>
                    <a:pt x="14315" y="21600"/>
                    <a:pt x="15389" y="21435"/>
                    <a:pt x="15389" y="21230"/>
                  </a:cubicBezTo>
                  <a:lnTo>
                    <a:pt x="15389" y="6081"/>
                  </a:lnTo>
                  <a:lnTo>
                    <a:pt x="2160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87" name="Group"/>
          <p:cNvGrpSpPr/>
          <p:nvPr/>
        </p:nvGrpSpPr>
        <p:grpSpPr>
          <a:xfrm>
            <a:off x="2495737" y="5025848"/>
            <a:ext cx="1907195" cy="1170250"/>
            <a:chOff x="-225484" y="-64"/>
            <a:chExt cx="3814389" cy="2340498"/>
          </a:xfrm>
        </p:grpSpPr>
        <p:sp>
          <p:nvSpPr>
            <p:cNvPr id="585" name="await: wait for promise to resolve, then get its resolved value"/>
            <p:cNvSpPr/>
            <p:nvPr/>
          </p:nvSpPr>
          <p:spPr>
            <a:xfrm>
              <a:off x="-225484" y="1129847"/>
              <a:ext cx="3559210" cy="121058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await</a:t>
              </a:r>
              <a:r>
                <a:rPr dirty="0"/>
                <a:t>: wait for promise to resolve, then get its resolved value</a:t>
              </a:r>
            </a:p>
          </p:txBody>
        </p:sp>
        <p:sp>
          <p:nvSpPr>
            <p:cNvPr id="586" name="Callout"/>
            <p:cNvSpPr/>
            <p:nvPr/>
          </p:nvSpPr>
          <p:spPr>
            <a:xfrm rot="16200000">
              <a:off x="1490853" y="-994034"/>
              <a:ext cx="1104081" cy="3092022"/>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5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 grpId="0" animBg="1" advAuto="0"/>
      <p:bldP spid="584" grpId="0" animBg="1" advAuto="0"/>
      <p:bldP spid="587"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Example: Writing Asynchronous Tasks"/>
          <p:cNvSpPr txBox="1">
            <a:spLocks noGrp="1"/>
          </p:cNvSpPr>
          <p:nvPr>
            <p:ph type="title"/>
          </p:nvPr>
        </p:nvSpPr>
        <p:spPr>
          <a:prstGeom prst="rect">
            <a:avLst/>
          </a:prstGeom>
        </p:spPr>
        <p:txBody>
          <a:bodyPr/>
          <a:lstStyle/>
          <a:p>
            <a:r>
              <a:t>Example: Writing Asynchronous Tasks</a:t>
            </a:r>
          </a:p>
        </p:txBody>
      </p:sp>
      <p:sp>
        <p:nvSpPr>
          <p:cNvPr id="590" name="Transcript Server: Calculating statistics (async/await)"/>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dirty="0"/>
              <a:t>Transcript Server: Calculating statistics</a:t>
            </a:r>
          </a:p>
        </p:txBody>
      </p:sp>
      <p:sp>
        <p:nvSpPr>
          <p:cNvPr id="591" name="From an array of StudentIDs:…"/>
          <p:cNvSpPr txBox="1"/>
          <p:nvPr/>
        </p:nvSpPr>
        <p:spPr>
          <a:xfrm>
            <a:off x="603250" y="2124252"/>
            <a:ext cx="10985500" cy="20149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ormAutofit/>
          </a:bodyPr>
          <a:lstStyle/>
          <a:p>
            <a:pPr marL="304800" indent="-304800" algn="l">
              <a:lnSpc>
                <a:spcPct val="90000"/>
              </a:lnSpc>
              <a:spcBef>
                <a:spcPts val="650"/>
              </a:spcBef>
              <a:buSzPct val="123000"/>
              <a:buChar char="•"/>
              <a:defRPr sz="4800">
                <a:solidFill>
                  <a:srgbClr val="000000"/>
                </a:solidFill>
              </a:defRPr>
            </a:pPr>
            <a:r>
              <a:rPr sz="2400"/>
              <a:t>From an array of StudentIDs:</a:t>
            </a:r>
          </a:p>
          <a:p>
            <a:pPr marL="609600" lvl="1" indent="-304800" algn="l">
              <a:lnSpc>
                <a:spcPct val="90000"/>
              </a:lnSpc>
              <a:spcBef>
                <a:spcPts val="650"/>
              </a:spcBef>
              <a:buSzPct val="123000"/>
              <a:buChar char="•"/>
              <a:defRPr sz="4800">
                <a:solidFill>
                  <a:srgbClr val="000000"/>
                </a:solidFill>
              </a:defRPr>
            </a:pPr>
            <a:r>
              <a:rPr sz="2400"/>
              <a:t>Request each student’s transcript</a:t>
            </a:r>
          </a:p>
          <a:p>
            <a:pPr marL="609600" lvl="1" indent="-304800" algn="l">
              <a:lnSpc>
                <a:spcPct val="90000"/>
              </a:lnSpc>
              <a:spcBef>
                <a:spcPts val="650"/>
              </a:spcBef>
              <a:buSzPct val="123000"/>
              <a:buChar char="•"/>
              <a:defRPr sz="4800">
                <a:solidFill>
                  <a:srgbClr val="000000"/>
                </a:solidFill>
              </a:defRPr>
            </a:pPr>
            <a:r>
              <a:rPr sz="2400"/>
              <a:t>Then for each transcript, 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sz="2400"/>
              <a:t>Then once all of the pages are downloaded and saved, print out the total size of all of the files that were saved</a:t>
            </a:r>
          </a:p>
        </p:txBody>
      </p:sp>
      <p:sp>
        <p:nvSpPr>
          <p:cNvPr id="592" name="async function runClientAsync() {…"/>
          <p:cNvSpPr txBox="1"/>
          <p:nvPr/>
        </p:nvSpPr>
        <p:spPr>
          <a:xfrm>
            <a:off x="1496290" y="4623946"/>
            <a:ext cx="12089737" cy="17440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spAutoFit/>
          </a:bodyPr>
          <a:lstStyle/>
          <a:p>
            <a:pPr algn="l" defTabSz="228600">
              <a:defRPr sz="2200">
                <a:solidFill>
                  <a:srgbClr val="000000"/>
                </a:solidFill>
                <a:latin typeface="Courier"/>
                <a:ea typeface="Courier"/>
                <a:cs typeface="Courier"/>
                <a:sym typeface="Courier"/>
              </a:defRPr>
            </a:pPr>
            <a:r>
              <a:rPr sz="1100" b="1" dirty="0">
                <a:solidFill>
                  <a:srgbClr val="011480"/>
                </a:solidFill>
              </a:rPr>
              <a:t>async function </a:t>
            </a:r>
            <a:r>
              <a:rPr sz="1100" dirty="0" err="1"/>
              <a:t>runClientAsync</a:t>
            </a: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'Making a requests'</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studentIDs</a:t>
            </a:r>
            <a:r>
              <a:rPr sz="1100" dirty="0"/>
              <a:t> </a:t>
            </a:r>
            <a:r>
              <a:rPr sz="1100" dirty="0">
                <a:solidFill>
                  <a:srgbClr val="000000"/>
                </a:solidFill>
              </a:rPr>
              <a:t>= [</a:t>
            </a:r>
            <a:r>
              <a:rPr sz="1100" dirty="0">
                <a:solidFill>
                  <a:srgbClr val="0432FF"/>
                </a:solidFill>
              </a:rPr>
              <a:t>1</a:t>
            </a:r>
            <a:r>
              <a:rPr sz="1100" dirty="0">
                <a:solidFill>
                  <a:srgbClr val="000000"/>
                </a:solidFill>
              </a:rPr>
              <a:t>, </a:t>
            </a:r>
            <a:r>
              <a:rPr sz="1100" dirty="0">
                <a:solidFill>
                  <a:srgbClr val="0432FF"/>
                </a:solidFill>
              </a:rPr>
              <a:t>2</a:t>
            </a:r>
            <a:r>
              <a:rPr sz="1100" dirty="0">
                <a:solidFill>
                  <a:srgbClr val="000000"/>
                </a:solidFill>
              </a:rPr>
              <a:t>, </a:t>
            </a:r>
            <a:r>
              <a:rPr sz="1100" dirty="0">
                <a:solidFill>
                  <a:srgbClr val="0432FF"/>
                </a:solidFill>
              </a:rPr>
              <a:t>3</a:t>
            </a:r>
            <a:r>
              <a:rPr sz="1100" dirty="0">
                <a:solidFill>
                  <a:srgbClr val="000000"/>
                </a:solidFill>
              </a:rPr>
              <a:t>, </a:t>
            </a:r>
            <a:r>
              <a:rPr sz="1100" dirty="0">
                <a:solidFill>
                  <a:srgbClr val="0432FF"/>
                </a:solidFill>
              </a:rPr>
              <a:t>4</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promisesForTranscripts</a:t>
            </a:r>
            <a:r>
              <a:rPr sz="1100" dirty="0"/>
              <a:t> </a:t>
            </a:r>
            <a:r>
              <a:rPr sz="1100" dirty="0">
                <a:solidFill>
                  <a:srgbClr val="000000"/>
                </a:solidFill>
              </a:rPr>
              <a:t>= </a:t>
            </a:r>
            <a:r>
              <a:rPr sz="1100" dirty="0" err="1"/>
              <a:t>studentIDs</a:t>
            </a:r>
            <a:r>
              <a:rPr sz="1100" dirty="0" err="1">
                <a:solidFill>
                  <a:srgbClr val="000000"/>
                </a:solidFill>
              </a:rPr>
              <a:t>.</a:t>
            </a:r>
            <a:r>
              <a:rPr sz="1100" dirty="0" err="1">
                <a:solidFill>
                  <a:srgbClr val="7A7A43"/>
                </a:solidFill>
              </a:rPr>
              <a:t>map</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async </a:t>
            </a:r>
            <a:r>
              <a:rPr sz="1100" dirty="0"/>
              <a:t>(</a:t>
            </a:r>
            <a:r>
              <a:rPr sz="1100" dirty="0" err="1"/>
              <a:t>studentID</a:t>
            </a:r>
            <a:r>
              <a:rPr sz="1100" dirty="0"/>
              <a:t>) =&gt;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dirty="0">
                <a:solidFill>
                  <a:srgbClr val="011480"/>
                </a:solidFill>
              </a:rPr>
              <a:t>const </a:t>
            </a:r>
            <a:r>
              <a:rPr sz="1100" dirty="0">
                <a:solidFill>
                  <a:srgbClr val="458383"/>
                </a:solidFill>
              </a:rPr>
              <a:t>response </a:t>
            </a:r>
            <a:r>
              <a:rPr sz="1100" dirty="0">
                <a:solidFill>
                  <a:srgbClr val="000000"/>
                </a:solidFill>
              </a:rPr>
              <a:t>= </a:t>
            </a:r>
            <a:r>
              <a:rPr sz="1100" dirty="0">
                <a:solidFill>
                  <a:srgbClr val="011480"/>
                </a:solidFill>
              </a:rPr>
              <a:t>await </a:t>
            </a:r>
            <a:r>
              <a:rPr sz="1100" i="1" dirty="0" err="1">
                <a:solidFill>
                  <a:srgbClr val="66187A"/>
                </a:solidFill>
              </a:rPr>
              <a:t>axios</a:t>
            </a:r>
            <a:r>
              <a:rPr sz="1100" dirty="0" err="1">
                <a:solidFill>
                  <a:srgbClr val="000000"/>
                </a:solidFill>
              </a:rPr>
              <a:t>.</a:t>
            </a:r>
            <a:r>
              <a:rPr sz="1100" dirty="0" err="1">
                <a:solidFill>
                  <a:srgbClr val="7A7A43"/>
                </a:solidFill>
              </a:rPr>
              <a:t>get</a:t>
            </a:r>
            <a:r>
              <a:rPr sz="1100" dirty="0">
                <a:solidFill>
                  <a:srgbClr val="000000"/>
                </a:solidFill>
              </a:rPr>
              <a:t>(</a:t>
            </a:r>
            <a:r>
              <a:rPr sz="1100" dirty="0"/>
              <a:t>`https://rest-</a:t>
            </a:r>
            <a:r>
              <a:rPr sz="1100" dirty="0" err="1"/>
              <a:t>example.covey.town</a:t>
            </a:r>
            <a:r>
              <a:rPr sz="1100" dirty="0"/>
              <a:t>/transcripts/</a:t>
            </a:r>
            <a:r>
              <a:rPr sz="1100" dirty="0">
                <a:solidFill>
                  <a:srgbClr val="000000"/>
                </a:solidFill>
              </a:rPr>
              <a:t>${</a:t>
            </a:r>
            <a:r>
              <a:rPr sz="1100" dirty="0" err="1">
                <a:solidFill>
                  <a:srgbClr val="000000"/>
                </a:solidFill>
              </a:rPr>
              <a:t>studentID</a:t>
            </a:r>
            <a:r>
              <a:rPr sz="1100" dirty="0">
                <a:solidFill>
                  <a:srgbClr val="000000"/>
                </a:solidFill>
              </a:rPr>
              <a:t>}</a:t>
            </a:r>
            <a:r>
              <a:rPr sz="1100" dirty="0"/>
              <a: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await </a:t>
            </a:r>
            <a:r>
              <a:rPr sz="1100" dirty="0" err="1"/>
              <a:t>fsPromises.</a:t>
            </a:r>
            <a:r>
              <a:rPr sz="1100" i="1" dirty="0" err="1"/>
              <a:t>writeFile</a:t>
            </a:r>
            <a:r>
              <a:rPr sz="1100" dirty="0"/>
              <a:t>(</a:t>
            </a:r>
            <a:r>
              <a:rPr sz="1100" b="1" dirty="0">
                <a:solidFill>
                  <a:srgbClr val="018001"/>
                </a:solidFill>
              </a:rPr>
              <a:t>`transcript-</a:t>
            </a:r>
            <a:r>
              <a:rPr sz="1100" dirty="0"/>
              <a:t>${</a:t>
            </a:r>
            <a:r>
              <a:rPr sz="1100" dirty="0" err="1">
                <a:solidFill>
                  <a:srgbClr val="458383"/>
                </a:solidFill>
              </a:rPr>
              <a:t>response</a:t>
            </a:r>
            <a:r>
              <a:rPr sz="1100" dirty="0" err="1"/>
              <a:t>.</a:t>
            </a:r>
            <a:r>
              <a:rPr sz="1100" b="1" dirty="0" err="1">
                <a:solidFill>
                  <a:srgbClr val="66187A"/>
                </a:solidFill>
              </a:rPr>
              <a:t>data</a:t>
            </a:r>
            <a:r>
              <a:rPr sz="1100" dirty="0" err="1"/>
              <a:t>.</a:t>
            </a:r>
            <a:r>
              <a:rPr sz="1100" b="1" dirty="0" err="1">
                <a:solidFill>
                  <a:srgbClr val="66187A"/>
                </a:solidFill>
              </a:rPr>
              <a:t>student</a:t>
            </a:r>
            <a:r>
              <a:rPr sz="1100" dirty="0" err="1"/>
              <a:t>.</a:t>
            </a:r>
            <a:r>
              <a:rPr sz="1100" b="1" dirty="0" err="1">
                <a:solidFill>
                  <a:srgbClr val="66187A"/>
                </a:solidFill>
              </a:rPr>
              <a:t>studentID</a:t>
            </a:r>
            <a:r>
              <a:rPr sz="1100" dirty="0"/>
              <a:t>}</a:t>
            </a:r>
            <a:r>
              <a:rPr sz="1100" b="1" dirty="0">
                <a:solidFill>
                  <a:srgbClr val="018001"/>
                </a:solidFill>
              </a:rPr>
              <a:t>.json`</a:t>
            </a:r>
            <a:r>
              <a:rPr sz="1100" dirty="0"/>
              <a:t>, </a:t>
            </a:r>
            <a:r>
              <a:rPr sz="1100" b="1" i="1" dirty="0" err="1">
                <a:solidFill>
                  <a:srgbClr val="66187A"/>
                </a:solidFill>
              </a:rPr>
              <a:t>JSON</a:t>
            </a:r>
            <a:r>
              <a:rPr sz="1100" dirty="0" err="1"/>
              <a:t>.</a:t>
            </a:r>
            <a:r>
              <a:rPr sz="1100" dirty="0" err="1">
                <a:solidFill>
                  <a:srgbClr val="7A7A43"/>
                </a:solidFill>
              </a:rPr>
              <a:t>stringify</a:t>
            </a:r>
            <a:r>
              <a:rPr sz="1100" dirty="0"/>
              <a:t>(</a:t>
            </a:r>
            <a:r>
              <a:rPr sz="1100" dirty="0" err="1">
                <a:solidFill>
                  <a:srgbClr val="458383"/>
                </a:solidFill>
              </a:rPr>
              <a:t>response</a:t>
            </a:r>
            <a:r>
              <a:rPr sz="1100" dirty="0" err="1"/>
              <a:t>.</a:t>
            </a:r>
            <a:r>
              <a:rPr sz="1100" b="1" dirty="0" err="1">
                <a:solidFill>
                  <a:srgbClr val="66187A"/>
                </a:solidFill>
              </a:rPr>
              <a:t>data</a:t>
            </a:r>
            <a:r>
              <a:rPr sz="1100" dirty="0"/>
              <a:t>))</a:t>
            </a:r>
          </a:p>
          <a:p>
            <a:pPr algn="l" defTabSz="228600">
              <a:defRPr sz="2200">
                <a:solidFill>
                  <a:srgbClr val="000000"/>
                </a:solidFill>
                <a:latin typeface="Courier"/>
                <a:ea typeface="Courier"/>
                <a:cs typeface="Courier"/>
                <a:sym typeface="Courier"/>
              </a:defRPr>
            </a:pP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'Requests sent!'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a:t>
            </a:r>
          </a:p>
        </p:txBody>
      </p:sp>
      <p:grpSp>
        <p:nvGrpSpPr>
          <p:cNvPr id="595" name="Group"/>
          <p:cNvGrpSpPr/>
          <p:nvPr/>
        </p:nvGrpSpPr>
        <p:grpSpPr>
          <a:xfrm>
            <a:off x="1049560" y="5671529"/>
            <a:ext cx="2740003" cy="1140032"/>
            <a:chOff x="-484857" y="-62"/>
            <a:chExt cx="4528926" cy="2280062"/>
          </a:xfrm>
        </p:grpSpPr>
        <p:sp>
          <p:nvSpPr>
            <p:cNvPr id="593" name="await: wait for promise to resolve, then get its resolved value"/>
            <p:cNvSpPr/>
            <p:nvPr/>
          </p:nvSpPr>
          <p:spPr>
            <a:xfrm>
              <a:off x="-484857" y="1438745"/>
              <a:ext cx="4528926"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await</a:t>
              </a:r>
              <a:r>
                <a:rPr dirty="0"/>
                <a:t>: wait for promise to resolve, then get its resolved value</a:t>
              </a:r>
            </a:p>
          </p:txBody>
        </p:sp>
        <p:sp>
          <p:nvSpPr>
            <p:cNvPr id="594" name="Callout"/>
            <p:cNvSpPr/>
            <p:nvPr/>
          </p:nvSpPr>
          <p:spPr>
            <a:xfrm rot="16200000">
              <a:off x="247574" y="-234913"/>
              <a:ext cx="1465595" cy="1935297"/>
            </a:xfrm>
            <a:custGeom>
              <a:avLst/>
              <a:gdLst>
                <a:gd name="connsiteX0" fmla="*/ 0 w 58734"/>
                <a:gd name="connsiteY0" fmla="*/ 0 h 31123"/>
                <a:gd name="connsiteX1" fmla="*/ 49031 w 58734"/>
                <a:gd name="connsiteY1" fmla="*/ 13811 h 31123"/>
                <a:gd name="connsiteX2" fmla="*/ 49031 w 58734"/>
                <a:gd name="connsiteY2" fmla="*/ 30136 h 31123"/>
                <a:gd name="connsiteX3" fmla="*/ 51298 w 58734"/>
                <a:gd name="connsiteY3" fmla="*/ 31123 h 31123"/>
                <a:gd name="connsiteX4" fmla="*/ 56467 w 58734"/>
                <a:gd name="connsiteY4" fmla="*/ 31123 h 31123"/>
                <a:gd name="connsiteX5" fmla="*/ 58734 w 58734"/>
                <a:gd name="connsiteY5" fmla="*/ 30136 h 31123"/>
                <a:gd name="connsiteX6" fmla="*/ 58734 w 58734"/>
                <a:gd name="connsiteY6" fmla="*/ 12818 h 31123"/>
                <a:gd name="connsiteX7" fmla="*/ 56467 w 58734"/>
                <a:gd name="connsiteY7" fmla="*/ 11825 h 31123"/>
                <a:gd name="connsiteX8" fmla="*/ 54951 w 58734"/>
                <a:gd name="connsiteY8" fmla="*/ 11825 h 31123"/>
                <a:gd name="connsiteX9" fmla="*/ 0 w 58734"/>
                <a:gd name="connsiteY9" fmla="*/ 0 h 31123"/>
                <a:gd name="connsiteX0" fmla="*/ 0 w 53319"/>
                <a:gd name="connsiteY0" fmla="*/ 0 h 30843"/>
                <a:gd name="connsiteX1" fmla="*/ 43616 w 53319"/>
                <a:gd name="connsiteY1" fmla="*/ 13531 h 30843"/>
                <a:gd name="connsiteX2" fmla="*/ 43616 w 53319"/>
                <a:gd name="connsiteY2" fmla="*/ 29856 h 30843"/>
                <a:gd name="connsiteX3" fmla="*/ 45883 w 53319"/>
                <a:gd name="connsiteY3" fmla="*/ 30843 h 30843"/>
                <a:gd name="connsiteX4" fmla="*/ 51052 w 53319"/>
                <a:gd name="connsiteY4" fmla="*/ 30843 h 30843"/>
                <a:gd name="connsiteX5" fmla="*/ 53319 w 53319"/>
                <a:gd name="connsiteY5" fmla="*/ 29856 h 30843"/>
                <a:gd name="connsiteX6" fmla="*/ 53319 w 53319"/>
                <a:gd name="connsiteY6" fmla="*/ 12538 h 30843"/>
                <a:gd name="connsiteX7" fmla="*/ 51052 w 53319"/>
                <a:gd name="connsiteY7" fmla="*/ 11545 h 30843"/>
                <a:gd name="connsiteX8" fmla="*/ 49536 w 53319"/>
                <a:gd name="connsiteY8" fmla="*/ 11545 h 30843"/>
                <a:gd name="connsiteX9" fmla="*/ 0 w 53319"/>
                <a:gd name="connsiteY9" fmla="*/ 0 h 3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319" h="30843" extrusionOk="0">
                  <a:moveTo>
                    <a:pt x="0" y="0"/>
                  </a:moveTo>
                  <a:lnTo>
                    <a:pt x="43616" y="13531"/>
                  </a:lnTo>
                  <a:lnTo>
                    <a:pt x="43616" y="29856"/>
                  </a:lnTo>
                  <a:cubicBezTo>
                    <a:pt x="43616" y="30403"/>
                    <a:pt x="44634" y="30843"/>
                    <a:pt x="45883" y="30843"/>
                  </a:cubicBezTo>
                  <a:lnTo>
                    <a:pt x="51052" y="30843"/>
                  </a:lnTo>
                  <a:cubicBezTo>
                    <a:pt x="52301" y="30843"/>
                    <a:pt x="53319" y="30403"/>
                    <a:pt x="53319" y="29856"/>
                  </a:cubicBezTo>
                  <a:lnTo>
                    <a:pt x="53319" y="12538"/>
                  </a:lnTo>
                  <a:cubicBezTo>
                    <a:pt x="53319" y="11991"/>
                    <a:pt x="52301" y="11545"/>
                    <a:pt x="51052" y="11545"/>
                  </a:cubicBezTo>
                  <a:lnTo>
                    <a:pt x="49536" y="11545"/>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98" name="Group"/>
          <p:cNvGrpSpPr/>
          <p:nvPr/>
        </p:nvGrpSpPr>
        <p:grpSpPr>
          <a:xfrm>
            <a:off x="266239" y="4243624"/>
            <a:ext cx="3168077" cy="1237293"/>
            <a:chOff x="-1593134" y="-754467"/>
            <a:chExt cx="5236489" cy="2474583"/>
          </a:xfrm>
        </p:grpSpPr>
        <p:sp>
          <p:nvSpPr>
            <p:cNvPr id="596" name="async: the Promise we return won’t be resolved until everything we await is"/>
            <p:cNvSpPr/>
            <p:nvPr/>
          </p:nvSpPr>
          <p:spPr>
            <a:xfrm>
              <a:off x="-1593134" y="-754467"/>
              <a:ext cx="5236489"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async</a:t>
              </a:r>
              <a:r>
                <a:rPr dirty="0"/>
                <a:t>: the Promise we return won’t be resolved until everything we </a:t>
              </a:r>
              <a:r>
                <a:rPr dirty="0">
                  <a:latin typeface="Menlo Regular"/>
                  <a:ea typeface="Menlo Regular"/>
                  <a:cs typeface="Menlo Regular"/>
                  <a:sym typeface="Menlo Regular"/>
                </a:rPr>
                <a:t>await</a:t>
              </a:r>
              <a:r>
                <a:rPr dirty="0"/>
                <a:t> is</a:t>
              </a:r>
            </a:p>
          </p:txBody>
        </p:sp>
        <p:sp>
          <p:nvSpPr>
            <p:cNvPr id="597" name="Callout"/>
            <p:cNvSpPr/>
            <p:nvPr/>
          </p:nvSpPr>
          <p:spPr>
            <a:xfrm rot="16200000">
              <a:off x="-142449" y="-388410"/>
              <a:ext cx="1656320" cy="2560731"/>
            </a:xfrm>
            <a:custGeom>
              <a:avLst/>
              <a:gdLst>
                <a:gd name="connsiteX0" fmla="*/ 71330 w 71330"/>
                <a:gd name="connsiteY0" fmla="*/ 0 h 55053"/>
                <a:gd name="connsiteX1" fmla="*/ 3780 w 71330"/>
                <a:gd name="connsiteY1" fmla="*/ 36614 h 55053"/>
                <a:gd name="connsiteX2" fmla="*/ 2649 w 71330"/>
                <a:gd name="connsiteY2" fmla="*/ 36614 h 55053"/>
                <a:gd name="connsiteX3" fmla="*/ 0 w 71330"/>
                <a:gd name="connsiteY3" fmla="*/ 37563 h 55053"/>
                <a:gd name="connsiteX4" fmla="*/ 0 w 71330"/>
                <a:gd name="connsiteY4" fmla="*/ 54110 h 55053"/>
                <a:gd name="connsiteX5" fmla="*/ 2649 w 71330"/>
                <a:gd name="connsiteY5" fmla="*/ 55053 h 55053"/>
                <a:gd name="connsiteX6" fmla="*/ 8691 w 71330"/>
                <a:gd name="connsiteY6" fmla="*/ 55053 h 55053"/>
                <a:gd name="connsiteX7" fmla="*/ 11340 w 71330"/>
                <a:gd name="connsiteY7" fmla="*/ 54110 h 55053"/>
                <a:gd name="connsiteX8" fmla="*/ 11340 w 71330"/>
                <a:gd name="connsiteY8" fmla="*/ 39086 h 55053"/>
                <a:gd name="connsiteX9" fmla="*/ 71330 w 71330"/>
                <a:gd name="connsiteY9" fmla="*/ 0 h 55053"/>
                <a:gd name="connsiteX0" fmla="*/ 70426 w 70426"/>
                <a:gd name="connsiteY0" fmla="*/ 0 h 38995"/>
                <a:gd name="connsiteX1" fmla="*/ 3780 w 70426"/>
                <a:gd name="connsiteY1" fmla="*/ 20556 h 38995"/>
                <a:gd name="connsiteX2" fmla="*/ 2649 w 70426"/>
                <a:gd name="connsiteY2" fmla="*/ 20556 h 38995"/>
                <a:gd name="connsiteX3" fmla="*/ 0 w 70426"/>
                <a:gd name="connsiteY3" fmla="*/ 21505 h 38995"/>
                <a:gd name="connsiteX4" fmla="*/ 0 w 70426"/>
                <a:gd name="connsiteY4" fmla="*/ 38052 h 38995"/>
                <a:gd name="connsiteX5" fmla="*/ 2649 w 70426"/>
                <a:gd name="connsiteY5" fmla="*/ 38995 h 38995"/>
                <a:gd name="connsiteX6" fmla="*/ 8691 w 70426"/>
                <a:gd name="connsiteY6" fmla="*/ 38995 h 38995"/>
                <a:gd name="connsiteX7" fmla="*/ 11340 w 70426"/>
                <a:gd name="connsiteY7" fmla="*/ 38052 h 38995"/>
                <a:gd name="connsiteX8" fmla="*/ 11340 w 70426"/>
                <a:gd name="connsiteY8" fmla="*/ 23028 h 38995"/>
                <a:gd name="connsiteX9" fmla="*/ 70426 w 70426"/>
                <a:gd name="connsiteY9" fmla="*/ 0 h 3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426" h="38995" extrusionOk="0">
                  <a:moveTo>
                    <a:pt x="70426" y="0"/>
                  </a:moveTo>
                  <a:lnTo>
                    <a:pt x="3780" y="20556"/>
                  </a:lnTo>
                  <a:lnTo>
                    <a:pt x="2649" y="20556"/>
                  </a:lnTo>
                  <a:cubicBezTo>
                    <a:pt x="1190" y="20556"/>
                    <a:pt x="0" y="20982"/>
                    <a:pt x="0" y="21505"/>
                  </a:cubicBezTo>
                  <a:lnTo>
                    <a:pt x="0" y="38052"/>
                  </a:lnTo>
                  <a:cubicBezTo>
                    <a:pt x="0" y="38575"/>
                    <a:pt x="1190" y="38995"/>
                    <a:pt x="2649" y="38995"/>
                  </a:cubicBezTo>
                  <a:lnTo>
                    <a:pt x="8691" y="38995"/>
                  </a:lnTo>
                  <a:cubicBezTo>
                    <a:pt x="10150" y="38995"/>
                    <a:pt x="11340" y="38575"/>
                    <a:pt x="11340" y="38052"/>
                  </a:cubicBezTo>
                  <a:lnTo>
                    <a:pt x="11340" y="23028"/>
                  </a:lnTo>
                  <a:lnTo>
                    <a:pt x="70426"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 grpId="0" animBg="1" advAuto="0"/>
      <p:bldP spid="598"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Example: Writing Asynchronous Tasks"/>
          <p:cNvSpPr txBox="1">
            <a:spLocks noGrp="1"/>
          </p:cNvSpPr>
          <p:nvPr>
            <p:ph type="title"/>
          </p:nvPr>
        </p:nvSpPr>
        <p:spPr>
          <a:prstGeom prst="rect">
            <a:avLst/>
          </a:prstGeom>
        </p:spPr>
        <p:txBody>
          <a:bodyPr/>
          <a:lstStyle/>
          <a:p>
            <a:r>
              <a:t>Example: Writing Asynchronous Tasks</a:t>
            </a:r>
          </a:p>
        </p:txBody>
      </p:sp>
      <p:sp>
        <p:nvSpPr>
          <p:cNvPr id="601" name="Transcript Server: Calculating statistics (async/await)"/>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dirty="0"/>
              <a:t>Transcript Server: Calculating statistics</a:t>
            </a:r>
          </a:p>
        </p:txBody>
      </p:sp>
      <p:sp>
        <p:nvSpPr>
          <p:cNvPr id="602" name="From an array of StudentIDs:…"/>
          <p:cNvSpPr txBox="1"/>
          <p:nvPr/>
        </p:nvSpPr>
        <p:spPr>
          <a:xfrm>
            <a:off x="603250" y="2124252"/>
            <a:ext cx="10985500" cy="20149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ormAutofit/>
          </a:bodyPr>
          <a:lstStyle/>
          <a:p>
            <a:pPr marL="304800" indent="-304800" algn="l">
              <a:lnSpc>
                <a:spcPct val="90000"/>
              </a:lnSpc>
              <a:spcBef>
                <a:spcPts val="650"/>
              </a:spcBef>
              <a:buSzPct val="123000"/>
              <a:buChar char="•"/>
              <a:defRPr sz="4800">
                <a:solidFill>
                  <a:srgbClr val="000000"/>
                </a:solidFill>
              </a:defRPr>
            </a:pPr>
            <a:r>
              <a:rPr sz="2400"/>
              <a:t>From an array of StudentIDs:</a:t>
            </a:r>
          </a:p>
          <a:p>
            <a:pPr marL="609600" lvl="1" indent="-304800" algn="l">
              <a:lnSpc>
                <a:spcPct val="90000"/>
              </a:lnSpc>
              <a:spcBef>
                <a:spcPts val="650"/>
              </a:spcBef>
              <a:buSzPct val="123000"/>
              <a:buChar char="•"/>
              <a:defRPr sz="4800">
                <a:solidFill>
                  <a:srgbClr val="000000"/>
                </a:solidFill>
              </a:defRPr>
            </a:pPr>
            <a:r>
              <a:rPr sz="2400"/>
              <a:t>Request each student’s transcript</a:t>
            </a:r>
          </a:p>
          <a:p>
            <a:pPr marL="609600" lvl="1" indent="-304800" algn="l">
              <a:lnSpc>
                <a:spcPct val="90000"/>
              </a:lnSpc>
              <a:spcBef>
                <a:spcPts val="650"/>
              </a:spcBef>
              <a:buSzPct val="123000"/>
              <a:buChar char="•"/>
              <a:defRPr sz="4800">
                <a:solidFill>
                  <a:srgbClr val="000000"/>
                </a:solidFill>
              </a:defRPr>
            </a:pPr>
            <a:r>
              <a:rPr sz="2400"/>
              <a:t>Then for each transcript, save it to disk so that we have a copy</a:t>
            </a:r>
          </a:p>
          <a:p>
            <a:pPr marL="609600" lvl="1" indent="-304800" algn="l">
              <a:lnSpc>
                <a:spcPct val="90000"/>
              </a:lnSpc>
              <a:spcBef>
                <a:spcPts val="650"/>
              </a:spcBef>
              <a:buSzPct val="123000"/>
              <a:buChar char="•"/>
              <a:defRPr sz="4800">
                <a:solidFill>
                  <a:srgbClr val="000000"/>
                </a:solidFill>
              </a:defRPr>
            </a:pPr>
            <a:r>
              <a:rPr sz="2400"/>
              <a:t>Then once all of the pages are downloaded and saved, print out the total size of all of the files that were saved</a:t>
            </a:r>
          </a:p>
        </p:txBody>
      </p:sp>
      <p:sp>
        <p:nvSpPr>
          <p:cNvPr id="603" name="async function runClientAsync() {…"/>
          <p:cNvSpPr txBox="1"/>
          <p:nvPr/>
        </p:nvSpPr>
        <p:spPr>
          <a:xfrm>
            <a:off x="1163157" y="4143375"/>
            <a:ext cx="9991518" cy="25904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spAutoFit/>
          </a:bodyPr>
          <a:lstStyle/>
          <a:p>
            <a:pPr algn="l" defTabSz="228600">
              <a:defRPr sz="2200">
                <a:solidFill>
                  <a:srgbClr val="000000"/>
                </a:solidFill>
                <a:latin typeface="Courier"/>
                <a:ea typeface="Courier"/>
                <a:cs typeface="Courier"/>
                <a:sym typeface="Courier"/>
              </a:defRPr>
            </a:pPr>
            <a:r>
              <a:rPr sz="1100" b="1" dirty="0">
                <a:solidFill>
                  <a:srgbClr val="011480"/>
                </a:solidFill>
              </a:rPr>
              <a:t>async function </a:t>
            </a:r>
            <a:r>
              <a:rPr sz="1100" dirty="0" err="1"/>
              <a:t>runClientAsync</a:t>
            </a: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'Making a requests'</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studentIDs</a:t>
            </a:r>
            <a:r>
              <a:rPr sz="1100" dirty="0"/>
              <a:t> </a:t>
            </a:r>
            <a:r>
              <a:rPr sz="1100" dirty="0">
                <a:solidFill>
                  <a:srgbClr val="000000"/>
                </a:solidFill>
              </a:rPr>
              <a:t>= [</a:t>
            </a:r>
            <a:r>
              <a:rPr sz="1100" dirty="0">
                <a:solidFill>
                  <a:srgbClr val="0432FF"/>
                </a:solidFill>
              </a:rPr>
              <a:t>1</a:t>
            </a:r>
            <a:r>
              <a:rPr sz="1100" dirty="0">
                <a:solidFill>
                  <a:srgbClr val="000000"/>
                </a:solidFill>
              </a:rPr>
              <a:t>, </a:t>
            </a:r>
            <a:r>
              <a:rPr sz="1100" dirty="0">
                <a:solidFill>
                  <a:srgbClr val="0432FF"/>
                </a:solidFill>
              </a:rPr>
              <a:t>2</a:t>
            </a:r>
            <a:r>
              <a:rPr sz="1100" dirty="0">
                <a:solidFill>
                  <a:srgbClr val="000000"/>
                </a:solidFill>
              </a:rPr>
              <a:t>, </a:t>
            </a:r>
            <a:r>
              <a:rPr sz="1100" dirty="0">
                <a:solidFill>
                  <a:srgbClr val="0432FF"/>
                </a:solidFill>
              </a:rPr>
              <a:t>3</a:t>
            </a:r>
            <a:r>
              <a:rPr sz="1100" dirty="0">
                <a:solidFill>
                  <a:srgbClr val="000000"/>
                </a:solidFill>
              </a:rPr>
              <a:t>, </a:t>
            </a:r>
            <a:r>
              <a:rPr sz="1100" dirty="0">
                <a:solidFill>
                  <a:srgbClr val="0432FF"/>
                </a:solidFill>
              </a:rPr>
              <a:t>4</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promisesForTranscripts</a:t>
            </a:r>
            <a:r>
              <a:rPr sz="1100" dirty="0"/>
              <a:t> </a:t>
            </a:r>
            <a:r>
              <a:rPr sz="1100" dirty="0">
                <a:solidFill>
                  <a:srgbClr val="000000"/>
                </a:solidFill>
              </a:rPr>
              <a:t>= </a:t>
            </a:r>
            <a:r>
              <a:rPr sz="1100" dirty="0" err="1"/>
              <a:t>studentIDs</a:t>
            </a:r>
            <a:r>
              <a:rPr sz="1100" dirty="0" err="1">
                <a:solidFill>
                  <a:srgbClr val="000000"/>
                </a:solidFill>
              </a:rPr>
              <a:t>.</a:t>
            </a:r>
            <a:r>
              <a:rPr sz="1100" dirty="0" err="1">
                <a:solidFill>
                  <a:srgbClr val="7A7A43"/>
                </a:solidFill>
              </a:rPr>
              <a:t>map</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async </a:t>
            </a:r>
            <a:r>
              <a:rPr sz="1100" dirty="0"/>
              <a:t>(</a:t>
            </a:r>
            <a:r>
              <a:rPr sz="1100" dirty="0" err="1"/>
              <a:t>studentID</a:t>
            </a:r>
            <a:r>
              <a:rPr sz="1100" dirty="0"/>
              <a:t>) =&gt;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dirty="0">
                <a:solidFill>
                  <a:srgbClr val="011480"/>
                </a:solidFill>
              </a:rPr>
              <a:t>const </a:t>
            </a:r>
            <a:r>
              <a:rPr sz="1100" dirty="0">
                <a:solidFill>
                  <a:srgbClr val="458383"/>
                </a:solidFill>
              </a:rPr>
              <a:t>response </a:t>
            </a:r>
            <a:r>
              <a:rPr sz="1100" dirty="0">
                <a:solidFill>
                  <a:srgbClr val="000000"/>
                </a:solidFill>
              </a:rPr>
              <a:t>= </a:t>
            </a:r>
            <a:r>
              <a:rPr sz="1100" dirty="0">
                <a:solidFill>
                  <a:srgbClr val="011480"/>
                </a:solidFill>
              </a:rPr>
              <a:t>await </a:t>
            </a:r>
            <a:r>
              <a:rPr sz="1100" i="1" dirty="0" err="1">
                <a:solidFill>
                  <a:srgbClr val="66187A"/>
                </a:solidFill>
              </a:rPr>
              <a:t>axios</a:t>
            </a:r>
            <a:r>
              <a:rPr sz="1100" dirty="0" err="1">
                <a:solidFill>
                  <a:srgbClr val="000000"/>
                </a:solidFill>
              </a:rPr>
              <a:t>.</a:t>
            </a:r>
            <a:r>
              <a:rPr sz="1100" dirty="0" err="1">
                <a:solidFill>
                  <a:srgbClr val="7A7A43"/>
                </a:solidFill>
              </a:rPr>
              <a:t>get</a:t>
            </a:r>
            <a:r>
              <a:rPr sz="1100" dirty="0">
                <a:solidFill>
                  <a:srgbClr val="000000"/>
                </a:solidFill>
              </a:rPr>
              <a:t>(</a:t>
            </a:r>
            <a:r>
              <a:rPr sz="1100" dirty="0"/>
              <a:t>`https://rest-</a:t>
            </a:r>
            <a:r>
              <a:rPr sz="1100" dirty="0" err="1"/>
              <a:t>example.covey.town</a:t>
            </a:r>
            <a:r>
              <a:rPr sz="1100" dirty="0"/>
              <a:t>/transcripts/</a:t>
            </a:r>
            <a:r>
              <a:rPr sz="1100" dirty="0">
                <a:solidFill>
                  <a:srgbClr val="000000"/>
                </a:solidFill>
              </a:rPr>
              <a:t>${</a:t>
            </a:r>
            <a:r>
              <a:rPr sz="1100" dirty="0" err="1">
                <a:solidFill>
                  <a:srgbClr val="000000"/>
                </a:solidFill>
              </a:rPr>
              <a:t>studentID</a:t>
            </a:r>
            <a:r>
              <a:rPr sz="1100" dirty="0">
                <a:solidFill>
                  <a:srgbClr val="000000"/>
                </a:solidFill>
              </a:rPr>
              <a:t>}</a:t>
            </a:r>
            <a:r>
              <a:rPr sz="1100" dirty="0"/>
              <a: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await </a:t>
            </a:r>
            <a:r>
              <a:rPr sz="1100" dirty="0" err="1"/>
              <a:t>fsPromises.</a:t>
            </a:r>
            <a:r>
              <a:rPr sz="1100" i="1" dirty="0" err="1"/>
              <a:t>writeFile</a:t>
            </a:r>
            <a:r>
              <a:rPr sz="1100" dirty="0"/>
              <a:t>(</a:t>
            </a:r>
            <a:r>
              <a:rPr sz="1100" b="1" dirty="0">
                <a:solidFill>
                  <a:srgbClr val="018001"/>
                </a:solidFill>
              </a:rPr>
              <a:t>`transcript-</a:t>
            </a:r>
            <a:r>
              <a:rPr sz="1100" dirty="0"/>
              <a:t>${</a:t>
            </a:r>
            <a:r>
              <a:rPr sz="1100" dirty="0" err="1">
                <a:solidFill>
                  <a:srgbClr val="458383"/>
                </a:solidFill>
              </a:rPr>
              <a:t>response</a:t>
            </a:r>
            <a:r>
              <a:rPr sz="1100" dirty="0" err="1"/>
              <a:t>.</a:t>
            </a:r>
            <a:r>
              <a:rPr sz="1100" b="1" dirty="0" err="1">
                <a:solidFill>
                  <a:srgbClr val="66187A"/>
                </a:solidFill>
              </a:rPr>
              <a:t>data</a:t>
            </a:r>
            <a:r>
              <a:rPr sz="1100" dirty="0" err="1"/>
              <a:t>.</a:t>
            </a:r>
            <a:r>
              <a:rPr sz="1100" b="1" dirty="0" err="1">
                <a:solidFill>
                  <a:srgbClr val="66187A"/>
                </a:solidFill>
              </a:rPr>
              <a:t>student</a:t>
            </a:r>
            <a:r>
              <a:rPr sz="1100" dirty="0" err="1"/>
              <a:t>.</a:t>
            </a:r>
            <a:r>
              <a:rPr sz="1100" b="1" dirty="0" err="1">
                <a:solidFill>
                  <a:srgbClr val="66187A"/>
                </a:solidFill>
              </a:rPr>
              <a:t>studentID</a:t>
            </a:r>
            <a:r>
              <a:rPr sz="1100" dirty="0"/>
              <a:t>}</a:t>
            </a:r>
            <a:r>
              <a:rPr sz="1100" b="1" dirty="0">
                <a:solidFill>
                  <a:srgbClr val="018001"/>
                </a:solidFill>
              </a:rPr>
              <a:t>.json`</a:t>
            </a:r>
            <a:r>
              <a:rPr sz="1100" dirty="0"/>
              <a:t>, </a:t>
            </a:r>
            <a:r>
              <a:rPr sz="1100" b="1" i="1" dirty="0" err="1">
                <a:solidFill>
                  <a:srgbClr val="66187A"/>
                </a:solidFill>
              </a:rPr>
              <a:t>JSON</a:t>
            </a:r>
            <a:r>
              <a:rPr sz="1100" dirty="0" err="1"/>
              <a:t>.</a:t>
            </a:r>
            <a:r>
              <a:rPr sz="1100" dirty="0" err="1">
                <a:solidFill>
                  <a:srgbClr val="7A7A43"/>
                </a:solidFill>
              </a:rPr>
              <a:t>stringify</a:t>
            </a:r>
            <a:r>
              <a:rPr sz="1100" dirty="0"/>
              <a:t>(</a:t>
            </a:r>
            <a:r>
              <a:rPr sz="1100" dirty="0" err="1">
                <a:solidFill>
                  <a:srgbClr val="458383"/>
                </a:solidFill>
              </a:rPr>
              <a:t>response</a:t>
            </a:r>
            <a:r>
              <a:rPr sz="1100" dirty="0" err="1"/>
              <a:t>.</a:t>
            </a:r>
            <a:r>
              <a:rPr sz="1100" b="1" dirty="0" err="1">
                <a:solidFill>
                  <a:srgbClr val="66187A"/>
                </a:solidFill>
              </a:rPr>
              <a:t>data</a:t>
            </a:r>
            <a:r>
              <a:rPr sz="1100" dirty="0"/>
              <a:t>))</a:t>
            </a:r>
          </a:p>
          <a:p>
            <a:pPr algn="l" defTabSz="228600">
              <a:defRPr sz="2200">
                <a:solidFill>
                  <a:srgbClr val="000000"/>
                </a:solidFill>
                <a:latin typeface="Courier"/>
                <a:ea typeface="Courier"/>
                <a:cs typeface="Courier"/>
                <a:sym typeface="Courier"/>
              </a:defRPr>
            </a:pP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'Requests sent!'</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await </a:t>
            </a:r>
            <a:r>
              <a:rPr sz="1100" b="1" i="1" dirty="0" err="1">
                <a:solidFill>
                  <a:srgbClr val="66187A"/>
                </a:solidFill>
              </a:rPr>
              <a:t>Promise</a:t>
            </a:r>
            <a:r>
              <a:rPr sz="1100" dirty="0" err="1">
                <a:solidFill>
                  <a:srgbClr val="000000"/>
                </a:solidFill>
              </a:rPr>
              <a:t>.</a:t>
            </a:r>
            <a:r>
              <a:rPr sz="1100" dirty="0" err="1">
                <a:solidFill>
                  <a:srgbClr val="7A7A43"/>
                </a:solidFill>
              </a:rPr>
              <a:t>all</a:t>
            </a:r>
            <a:r>
              <a:rPr sz="1100" dirty="0">
                <a:solidFill>
                  <a:srgbClr val="000000"/>
                </a:solidFill>
              </a:rPr>
              <a:t>(</a:t>
            </a:r>
            <a:r>
              <a:rPr sz="1100" dirty="0" err="1"/>
              <a:t>promisesForTranscripts</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const </a:t>
            </a:r>
            <a:r>
              <a:rPr sz="1100" dirty="0">
                <a:solidFill>
                  <a:srgbClr val="458383"/>
                </a:solidFill>
              </a:rPr>
              <a:t>stats </a:t>
            </a:r>
            <a:r>
              <a:rPr sz="1100" dirty="0"/>
              <a:t>= </a:t>
            </a:r>
            <a:r>
              <a:rPr sz="1100" b="1" dirty="0">
                <a:solidFill>
                  <a:srgbClr val="011480"/>
                </a:solidFill>
              </a:rPr>
              <a:t>await </a:t>
            </a:r>
            <a:r>
              <a:rPr sz="1100" b="1" i="1" dirty="0" err="1">
                <a:solidFill>
                  <a:srgbClr val="66187A"/>
                </a:solidFill>
              </a:rPr>
              <a:t>Promise</a:t>
            </a:r>
            <a:r>
              <a:rPr sz="1100" dirty="0" err="1"/>
              <a:t>.</a:t>
            </a:r>
            <a:r>
              <a:rPr sz="1100" dirty="0" err="1">
                <a:solidFill>
                  <a:srgbClr val="7A7A43"/>
                </a:solidFill>
              </a:rPr>
              <a:t>all</a:t>
            </a:r>
            <a:r>
              <a:rPr sz="1100" dirty="0"/>
              <a:t>(</a:t>
            </a:r>
            <a:r>
              <a:rPr sz="1100" dirty="0" err="1">
                <a:solidFill>
                  <a:srgbClr val="458383"/>
                </a:solidFill>
              </a:rPr>
              <a:t>studentIDs</a:t>
            </a:r>
            <a:r>
              <a:rPr sz="1100" dirty="0" err="1"/>
              <a:t>.</a:t>
            </a:r>
            <a:r>
              <a:rPr sz="1100" dirty="0" err="1">
                <a:solidFill>
                  <a:srgbClr val="7A7A43"/>
                </a:solidFill>
              </a:rPr>
              <a:t>map</a:t>
            </a:r>
            <a:r>
              <a:rPr sz="1100" dirty="0"/>
              <a:t>(</a:t>
            </a:r>
            <a:r>
              <a:rPr sz="1100" dirty="0" err="1"/>
              <a:t>studentID</a:t>
            </a:r>
            <a:r>
              <a:rPr sz="1100" dirty="0"/>
              <a:t> =&gt; </a:t>
            </a:r>
            <a:r>
              <a:rPr sz="1100" dirty="0" err="1"/>
              <a:t>fsPromises.</a:t>
            </a:r>
            <a:r>
              <a:rPr sz="1100" i="1" dirty="0" err="1"/>
              <a:t>stat</a:t>
            </a:r>
            <a:r>
              <a:rPr sz="1100" dirty="0"/>
              <a:t>(</a:t>
            </a:r>
            <a:r>
              <a:rPr sz="1100" b="1" dirty="0">
                <a:solidFill>
                  <a:srgbClr val="018001"/>
                </a:solidFill>
              </a:rPr>
              <a:t>`transcript-</a:t>
            </a:r>
            <a:r>
              <a:rPr sz="1100" dirty="0"/>
              <a:t>${</a:t>
            </a:r>
            <a:r>
              <a:rPr sz="1100" dirty="0" err="1"/>
              <a:t>studentID</a:t>
            </a:r>
            <a:r>
              <a:rPr sz="1100" dirty="0"/>
              <a:t>}</a:t>
            </a:r>
            <a:r>
              <a:rPr sz="1100" b="1" dirty="0">
                <a:solidFill>
                  <a:srgbClr val="018001"/>
                </a:solidFill>
              </a:rPr>
              <a:t>.json`</a:t>
            </a:r>
            <a:r>
              <a:rPr sz="1100" dirty="0"/>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const </a:t>
            </a:r>
            <a:r>
              <a:rPr sz="1100" dirty="0" err="1">
                <a:solidFill>
                  <a:srgbClr val="458383"/>
                </a:solidFill>
              </a:rPr>
              <a:t>totalSize</a:t>
            </a:r>
            <a:r>
              <a:rPr sz="1100" dirty="0">
                <a:solidFill>
                  <a:srgbClr val="458383"/>
                </a:solidFill>
              </a:rPr>
              <a:t> </a:t>
            </a:r>
            <a:r>
              <a:rPr sz="1100" dirty="0"/>
              <a:t>= </a:t>
            </a:r>
            <a:r>
              <a:rPr sz="1100" dirty="0" err="1">
                <a:solidFill>
                  <a:srgbClr val="458383"/>
                </a:solidFill>
              </a:rPr>
              <a:t>stats</a:t>
            </a:r>
            <a:r>
              <a:rPr sz="1100" dirty="0" err="1"/>
              <a:t>.</a:t>
            </a:r>
            <a:r>
              <a:rPr sz="1100" dirty="0" err="1">
                <a:solidFill>
                  <a:srgbClr val="7A7A43"/>
                </a:solidFill>
              </a:rPr>
              <a:t>reduce</a:t>
            </a:r>
            <a:r>
              <a:rPr sz="1100" dirty="0"/>
              <a:t>((</a:t>
            </a:r>
            <a:r>
              <a:rPr sz="1100" dirty="0" err="1"/>
              <a:t>runningTotal</a:t>
            </a:r>
            <a:r>
              <a:rPr sz="1100" dirty="0"/>
              <a:t>, </a:t>
            </a:r>
            <a:r>
              <a:rPr sz="1100" dirty="0" err="1"/>
              <a:t>val</a:t>
            </a:r>
            <a:r>
              <a:rPr sz="1100" dirty="0"/>
              <a:t>) =&gt; </a:t>
            </a:r>
            <a:r>
              <a:rPr sz="1100" dirty="0" err="1"/>
              <a:t>runningTotal</a:t>
            </a:r>
            <a:r>
              <a:rPr sz="1100" dirty="0"/>
              <a:t> + </a:t>
            </a:r>
            <a:r>
              <a:rPr sz="1100" dirty="0" err="1"/>
              <a:t>val.</a:t>
            </a:r>
            <a:r>
              <a:rPr sz="1100" b="1" dirty="0" err="1">
                <a:solidFill>
                  <a:srgbClr val="66187A"/>
                </a:solidFill>
              </a:rPr>
              <a:t>size</a:t>
            </a:r>
            <a:r>
              <a:rPr sz="1100" dirty="0"/>
              <a:t>, </a:t>
            </a:r>
            <a:r>
              <a:rPr sz="1100" dirty="0">
                <a:solidFill>
                  <a:srgbClr val="0432FF"/>
                </a:solidFill>
              </a:rPr>
              <a:t>0</a:t>
            </a:r>
            <a:r>
              <a:rPr sz="1100" dirty="0"/>
              <a:t>);</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`Finished calculating size: </a:t>
            </a:r>
            <a:r>
              <a:rPr sz="1100" dirty="0">
                <a:solidFill>
                  <a:srgbClr val="000000"/>
                </a:solidFill>
              </a:rPr>
              <a:t>${</a:t>
            </a:r>
            <a:r>
              <a:rPr sz="1100" dirty="0" err="1">
                <a:solidFill>
                  <a:srgbClr val="458383"/>
                </a:solidFill>
              </a:rPr>
              <a:t>totalSize</a:t>
            </a:r>
            <a:r>
              <a:rPr sz="1100" dirty="0">
                <a:solidFill>
                  <a:srgbClr val="000000"/>
                </a:solidFill>
              </a:rPr>
              <a:t>}</a:t>
            </a:r>
            <a:r>
              <a:rPr sz="1100" dirty="0"/>
              <a:t>`</a:t>
            </a:r>
            <a:r>
              <a:rPr sz="1100" dirty="0">
                <a:solidFill>
                  <a:srgbClr val="000000"/>
                </a:solidFill>
              </a:rPr>
              <a:t>);</a:t>
            </a:r>
          </a:p>
          <a:p>
            <a:pPr algn="l" defTabSz="228600">
              <a:defRPr sz="2200" b="1" i="1">
                <a:solidFill>
                  <a:srgbClr val="66187A"/>
                </a:solidFill>
                <a:latin typeface="Courier"/>
                <a:ea typeface="Courier"/>
                <a:cs typeface="Courier"/>
                <a:sym typeface="Courier"/>
              </a:defRPr>
            </a:pPr>
            <a:r>
              <a:rPr sz="1100" dirty="0">
                <a:solidFill>
                  <a:srgbClr val="000000"/>
                </a:solidFill>
              </a:rPr>
              <a:t>  </a:t>
            </a:r>
            <a:r>
              <a:rPr sz="1100" dirty="0" err="1"/>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solidFill>
                  <a:srgbClr val="018001"/>
                </a:solidFill>
              </a:rPr>
              <a:t>'Done'</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a:t>
            </a:r>
          </a:p>
        </p:txBody>
      </p:sp>
      <p:grpSp>
        <p:nvGrpSpPr>
          <p:cNvPr id="606" name="Group"/>
          <p:cNvGrpSpPr/>
          <p:nvPr/>
        </p:nvGrpSpPr>
        <p:grpSpPr>
          <a:xfrm>
            <a:off x="31867" y="4942244"/>
            <a:ext cx="4892258" cy="887989"/>
            <a:chOff x="-73224" y="-399818"/>
            <a:chExt cx="9784515" cy="1775975"/>
          </a:xfrm>
        </p:grpSpPr>
        <p:sp>
          <p:nvSpPr>
            <p:cNvPr id="604" name="await for all transcripts to be downloaded and saved"/>
            <p:cNvSpPr/>
            <p:nvPr/>
          </p:nvSpPr>
          <p:spPr>
            <a:xfrm>
              <a:off x="-73224" y="-399818"/>
              <a:ext cx="3116604" cy="157991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await</a:t>
              </a:r>
              <a:r>
                <a:rPr dirty="0"/>
                <a:t> for all transcripts to be downloaded and saved</a:t>
              </a:r>
            </a:p>
          </p:txBody>
        </p:sp>
        <p:sp>
          <p:nvSpPr>
            <p:cNvPr id="605" name="Callout"/>
            <p:cNvSpPr/>
            <p:nvPr/>
          </p:nvSpPr>
          <p:spPr>
            <a:xfrm rot="16200000">
              <a:off x="5780044" y="-2555090"/>
              <a:ext cx="504431" cy="73580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5115" y="289"/>
                  </a:lnTo>
                  <a:lnTo>
                    <a:pt x="2668" y="289"/>
                  </a:lnTo>
                  <a:cubicBezTo>
                    <a:pt x="1198" y="289"/>
                    <a:pt x="0" y="371"/>
                    <a:pt x="0" y="472"/>
                  </a:cubicBezTo>
                  <a:lnTo>
                    <a:pt x="0" y="21418"/>
                  </a:lnTo>
                  <a:cubicBezTo>
                    <a:pt x="0" y="21519"/>
                    <a:pt x="1198" y="21600"/>
                    <a:pt x="2668" y="21600"/>
                  </a:cubicBezTo>
                  <a:lnTo>
                    <a:pt x="10520" y="21600"/>
                  </a:lnTo>
                  <a:cubicBezTo>
                    <a:pt x="11989" y="21600"/>
                    <a:pt x="13188" y="21519"/>
                    <a:pt x="13188" y="21418"/>
                  </a:cubicBezTo>
                  <a:lnTo>
                    <a:pt x="13188" y="671"/>
                  </a:lnTo>
                  <a:lnTo>
                    <a:pt x="2160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09" name="Group"/>
          <p:cNvGrpSpPr/>
          <p:nvPr/>
        </p:nvGrpSpPr>
        <p:grpSpPr>
          <a:xfrm>
            <a:off x="2443656" y="5862609"/>
            <a:ext cx="3614480" cy="908840"/>
            <a:chOff x="1" y="63702"/>
            <a:chExt cx="7228957" cy="1817678"/>
          </a:xfrm>
        </p:grpSpPr>
        <p:sp>
          <p:nvSpPr>
            <p:cNvPr id="607" name="await for all file statistics to be collected"/>
            <p:cNvSpPr/>
            <p:nvPr/>
          </p:nvSpPr>
          <p:spPr>
            <a:xfrm>
              <a:off x="3669747" y="1040125"/>
              <a:ext cx="3559211"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await</a:t>
              </a:r>
              <a:r>
                <a:rPr dirty="0"/>
                <a:t> for all file statistics to be collected</a:t>
              </a:r>
            </a:p>
          </p:txBody>
        </p:sp>
        <p:sp>
          <p:nvSpPr>
            <p:cNvPr id="608" name="Callout"/>
            <p:cNvSpPr/>
            <p:nvPr/>
          </p:nvSpPr>
          <p:spPr>
            <a:xfrm rot="16200000">
              <a:off x="1419225" y="-1355522"/>
              <a:ext cx="1320801" cy="4159250"/>
            </a:xfrm>
            <a:custGeom>
              <a:avLst/>
              <a:gdLst/>
              <a:ahLst/>
              <a:cxnLst>
                <a:cxn ang="0">
                  <a:pos x="wd2" y="hd2"/>
                </a:cxn>
                <a:cxn ang="5400000">
                  <a:pos x="wd2" y="hd2"/>
                </a:cxn>
                <a:cxn ang="10800000">
                  <a:pos x="wd2" y="hd2"/>
                </a:cxn>
                <a:cxn ang="16200000">
                  <a:pos x="wd2" y="hd2"/>
                </a:cxn>
              </a:cxnLst>
              <a:rect l="0" t="0" r="r" b="b"/>
              <a:pathLst>
                <a:path w="21600" h="21600" extrusionOk="0">
                  <a:moveTo>
                    <a:pt x="17582" y="0"/>
                  </a:moveTo>
                  <a:cubicBezTo>
                    <a:pt x="17021" y="0"/>
                    <a:pt x="16563" y="145"/>
                    <a:pt x="16563" y="324"/>
                  </a:cubicBezTo>
                  <a:lnTo>
                    <a:pt x="16563" y="15178"/>
                  </a:lnTo>
                  <a:lnTo>
                    <a:pt x="0" y="21600"/>
                  </a:lnTo>
                  <a:lnTo>
                    <a:pt x="19627" y="16167"/>
                  </a:lnTo>
                  <a:lnTo>
                    <a:pt x="20581" y="16167"/>
                  </a:lnTo>
                  <a:cubicBezTo>
                    <a:pt x="21142" y="16167"/>
                    <a:pt x="21600" y="16022"/>
                    <a:pt x="21600" y="15843"/>
                  </a:cubicBezTo>
                  <a:lnTo>
                    <a:pt x="21600" y="324"/>
                  </a:lnTo>
                  <a:cubicBezTo>
                    <a:pt x="21600" y="145"/>
                    <a:pt x="21142" y="0"/>
                    <a:pt x="20581" y="0"/>
                  </a:cubicBezTo>
                  <a:lnTo>
                    <a:pt x="17582"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 grpId="0" animBg="1" advAuto="0"/>
      <p:bldP spid="609"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Async/Await gone mad"/>
          <p:cNvSpPr txBox="1">
            <a:spLocks noGrp="1"/>
          </p:cNvSpPr>
          <p:nvPr>
            <p:ph type="title"/>
          </p:nvPr>
        </p:nvSpPr>
        <p:spPr>
          <a:prstGeom prst="rect">
            <a:avLst/>
          </a:prstGeom>
        </p:spPr>
        <p:txBody>
          <a:bodyPr/>
          <a:lstStyle/>
          <a:p>
            <a:r>
              <a:rPr lang="en-US" dirty="0"/>
              <a:t>Leverage Concurrency When Possible</a:t>
            </a:r>
            <a:endParaRPr dirty="0"/>
          </a:p>
        </p:txBody>
      </p:sp>
      <p:sp>
        <p:nvSpPr>
          <p:cNvPr id="617" name="Where you place awaits can make a big differenc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t>Where you place awaits can make a big difference!</a:t>
            </a:r>
          </a:p>
        </p:txBody>
      </p:sp>
      <p:sp>
        <p:nvSpPr>
          <p:cNvPr id="618" name="async function runClientAsync() {…"/>
          <p:cNvSpPr txBox="1"/>
          <p:nvPr/>
        </p:nvSpPr>
        <p:spPr>
          <a:xfrm>
            <a:off x="1810857" y="2065767"/>
            <a:ext cx="8116004" cy="199028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9" name="async function runClientAsyncSerially() {…"/>
          <p:cNvSpPr txBox="1"/>
          <p:nvPr/>
        </p:nvSpPr>
        <p:spPr>
          <a:xfrm>
            <a:off x="1935025" y="4452426"/>
            <a:ext cx="7978146" cy="199028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dirty="0">
                <a:solidFill>
                  <a:srgbClr val="011480"/>
                </a:solidFill>
              </a:rPr>
              <a:t>async function </a:t>
            </a:r>
            <a:r>
              <a:rPr sz="900" dirty="0" err="1"/>
              <a:t>runClientAsyncSerially</a:t>
            </a: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'Making a requests'</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studentIDs</a:t>
            </a:r>
            <a:r>
              <a:rPr sz="900" dirty="0"/>
              <a:t> </a:t>
            </a:r>
            <a:r>
              <a:rPr sz="900" dirty="0">
                <a:solidFill>
                  <a:srgbClr val="000000"/>
                </a:solidFill>
              </a:rPr>
              <a:t>= [</a:t>
            </a:r>
            <a:r>
              <a:rPr sz="900" dirty="0">
                <a:solidFill>
                  <a:srgbClr val="0432FF"/>
                </a:solidFill>
              </a:rPr>
              <a:t>1</a:t>
            </a:r>
            <a:r>
              <a:rPr sz="900" dirty="0">
                <a:solidFill>
                  <a:srgbClr val="000000"/>
                </a:solidFill>
              </a:rPr>
              <a:t>, </a:t>
            </a:r>
            <a:r>
              <a:rPr sz="900" dirty="0">
                <a:solidFill>
                  <a:srgbClr val="0432FF"/>
                </a:solidFill>
              </a:rPr>
              <a:t>2</a:t>
            </a:r>
            <a:r>
              <a:rPr sz="900" dirty="0">
                <a:solidFill>
                  <a:srgbClr val="000000"/>
                </a:solidFill>
              </a:rPr>
              <a:t>, </a:t>
            </a:r>
            <a:r>
              <a:rPr sz="900" dirty="0">
                <a:solidFill>
                  <a:srgbClr val="0432FF"/>
                </a:solidFill>
              </a:rPr>
              <a:t>3</a:t>
            </a:r>
            <a:r>
              <a:rPr sz="900" dirty="0">
                <a:solidFill>
                  <a:srgbClr val="000000"/>
                </a:solidFill>
              </a:rPr>
              <a:t>, </a:t>
            </a:r>
            <a:r>
              <a:rPr sz="900" dirty="0">
                <a:solidFill>
                  <a:srgbClr val="0432FF"/>
                </a:solidFill>
              </a:rPr>
              <a:t>4</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dirty="0">
                <a:solidFill>
                  <a:srgbClr val="011480"/>
                </a:solidFill>
              </a:rPr>
              <a:t>const </a:t>
            </a:r>
            <a:r>
              <a:rPr sz="900" dirty="0">
                <a:solidFill>
                  <a:srgbClr val="458383"/>
                </a:solidFill>
              </a:rPr>
              <a:t>response </a:t>
            </a:r>
            <a:r>
              <a:rPr sz="900" dirty="0">
                <a:solidFill>
                  <a:srgbClr val="000000"/>
                </a:solidFill>
              </a:rPr>
              <a:t>= </a:t>
            </a:r>
            <a:r>
              <a:rPr sz="900" dirty="0">
                <a:solidFill>
                  <a:srgbClr val="011480"/>
                </a:solidFill>
              </a:rPr>
              <a:t>await </a:t>
            </a:r>
            <a:r>
              <a:rPr sz="900" i="1" dirty="0" err="1">
                <a:solidFill>
                  <a:srgbClr val="66187A"/>
                </a:solidFill>
              </a:rPr>
              <a:t>axios</a:t>
            </a:r>
            <a:r>
              <a:rPr sz="900" dirty="0" err="1">
                <a:solidFill>
                  <a:srgbClr val="000000"/>
                </a:solidFill>
              </a:rPr>
              <a:t>.</a:t>
            </a:r>
            <a:r>
              <a:rPr sz="900" dirty="0" err="1">
                <a:solidFill>
                  <a:srgbClr val="7A7A43"/>
                </a:solidFill>
              </a:rPr>
              <a:t>get</a:t>
            </a:r>
            <a:r>
              <a:rPr sz="900" dirty="0">
                <a:solidFill>
                  <a:srgbClr val="000000"/>
                </a:solidFill>
              </a:rPr>
              <a:t>(</a:t>
            </a:r>
            <a:r>
              <a:rPr sz="900" dirty="0"/>
              <a:t>`https://rest-</a:t>
            </a:r>
            <a:r>
              <a:rPr sz="900" dirty="0" err="1"/>
              <a:t>example.covey.town</a:t>
            </a:r>
            <a:r>
              <a:rPr sz="900" dirty="0"/>
              <a:t>/transcripts/</a:t>
            </a:r>
            <a:r>
              <a:rPr sz="900" dirty="0">
                <a:solidFill>
                  <a:srgbClr val="000000"/>
                </a:solidFill>
              </a:rPr>
              <a:t>${</a:t>
            </a:r>
            <a:r>
              <a:rPr sz="900" dirty="0" err="1">
                <a:solidFill>
                  <a:srgbClr val="458383"/>
                </a:solidFill>
              </a:rPr>
              <a:t>studentID</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await </a:t>
            </a:r>
            <a:r>
              <a:rPr sz="900" dirty="0" err="1"/>
              <a:t>fsPromises.</a:t>
            </a:r>
            <a:r>
              <a:rPr sz="900" i="1" dirty="0" err="1"/>
              <a:t>writeFile</a:t>
            </a:r>
            <a:r>
              <a:rPr sz="900" dirty="0"/>
              <a:t>(</a:t>
            </a:r>
            <a:r>
              <a:rPr sz="900" b="1" dirty="0">
                <a:solidFill>
                  <a:srgbClr val="018001"/>
                </a:solidFill>
              </a:rPr>
              <a:t>`transcript-</a:t>
            </a:r>
            <a:r>
              <a:rPr sz="900" dirty="0"/>
              <a:t>${</a:t>
            </a:r>
            <a:r>
              <a:rPr sz="900" dirty="0" err="1">
                <a:solidFill>
                  <a:srgbClr val="458383"/>
                </a:solidFill>
              </a:rPr>
              <a:t>response</a:t>
            </a:r>
            <a:r>
              <a:rPr sz="900" dirty="0" err="1"/>
              <a:t>.</a:t>
            </a:r>
            <a:r>
              <a:rPr sz="900" b="1" dirty="0" err="1">
                <a:solidFill>
                  <a:srgbClr val="66187A"/>
                </a:solidFill>
              </a:rPr>
              <a:t>data</a:t>
            </a:r>
            <a:r>
              <a:rPr sz="900" dirty="0" err="1"/>
              <a:t>.</a:t>
            </a:r>
            <a:r>
              <a:rPr sz="900" b="1" dirty="0" err="1">
                <a:solidFill>
                  <a:srgbClr val="66187A"/>
                </a:solidFill>
              </a:rPr>
              <a:t>student</a:t>
            </a:r>
            <a:r>
              <a:rPr sz="900" dirty="0" err="1"/>
              <a:t>.</a:t>
            </a:r>
            <a:r>
              <a:rPr sz="900" b="1" dirty="0" err="1">
                <a:solidFill>
                  <a:srgbClr val="66187A"/>
                </a:solidFill>
              </a:rPr>
              <a:t>studentID</a:t>
            </a:r>
            <a:r>
              <a:rPr sz="900" dirty="0"/>
              <a:t>}</a:t>
            </a:r>
            <a:r>
              <a:rPr sz="900" b="1" dirty="0">
                <a:solidFill>
                  <a:srgbClr val="018001"/>
                </a:solidFill>
              </a:rPr>
              <a:t>.json`</a:t>
            </a:r>
            <a:r>
              <a:rPr sz="900" dirty="0"/>
              <a:t>, </a:t>
            </a:r>
            <a:r>
              <a:rPr sz="900" b="1" i="1" dirty="0" err="1">
                <a:solidFill>
                  <a:srgbClr val="66187A"/>
                </a:solidFill>
              </a:rPr>
              <a:t>JSON</a:t>
            </a:r>
            <a:r>
              <a:rPr sz="900" dirty="0" err="1"/>
              <a:t>.</a:t>
            </a:r>
            <a:r>
              <a:rPr sz="900" dirty="0" err="1">
                <a:solidFill>
                  <a:srgbClr val="7A7A43"/>
                </a:solidFill>
              </a:rPr>
              <a:t>stringify</a:t>
            </a:r>
            <a:r>
              <a:rPr sz="900" dirty="0"/>
              <a:t>(</a:t>
            </a:r>
            <a:r>
              <a:rPr sz="900" dirty="0" err="1">
                <a:solidFill>
                  <a:srgbClr val="458383"/>
                </a:solidFill>
              </a:rPr>
              <a:t>response</a:t>
            </a:r>
            <a:r>
              <a:rPr sz="900" dirty="0" err="1"/>
              <a:t>.</a:t>
            </a:r>
            <a:r>
              <a:rPr sz="900" b="1" dirty="0" err="1">
                <a:solidFill>
                  <a:srgbClr val="66187A"/>
                </a:solidFill>
              </a:rPr>
              <a:t>data</a:t>
            </a:r>
            <a:r>
              <a:rPr sz="900" dirty="0"/>
              <a:t>))</a:t>
            </a:r>
          </a:p>
          <a:p>
            <a:pPr algn="l" defTabSz="228600">
              <a:defRPr sz="1800">
                <a:solidFill>
                  <a:srgbClr val="000000"/>
                </a:solidFill>
                <a:latin typeface="Courier"/>
                <a:ea typeface="Courier"/>
                <a:cs typeface="Courier"/>
                <a:sym typeface="Courier"/>
              </a:defRPr>
            </a:pPr>
            <a:r>
              <a:rPr sz="900" dirty="0"/>
              <a:t>  }</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let </a:t>
            </a:r>
            <a:r>
              <a:rPr sz="900" dirty="0" err="1"/>
              <a:t>totalSize</a:t>
            </a:r>
            <a:r>
              <a:rPr sz="900" dirty="0"/>
              <a:t> </a:t>
            </a:r>
            <a:r>
              <a:rPr sz="900" dirty="0">
                <a:solidFill>
                  <a:srgbClr val="000000"/>
                </a:solidFill>
              </a:rPr>
              <a:t>= </a:t>
            </a:r>
            <a:r>
              <a:rPr sz="900" dirty="0">
                <a:solidFill>
                  <a:srgbClr val="0432FF"/>
                </a:solidFill>
              </a:rPr>
              <a:t>0</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00000"/>
                </a:solidFill>
                <a:latin typeface="Courier"/>
                <a:ea typeface="Courier"/>
                <a:cs typeface="Courier"/>
                <a:sym typeface="Courier"/>
              </a:defRPr>
            </a:pPr>
            <a:r>
              <a:rPr sz="900" dirty="0"/>
              <a:t>    </a:t>
            </a:r>
            <a:r>
              <a:rPr sz="900" dirty="0">
                <a:solidFill>
                  <a:srgbClr val="011480"/>
                </a:solidFill>
              </a:rPr>
              <a:t>const </a:t>
            </a:r>
            <a:r>
              <a:rPr sz="900" dirty="0">
                <a:solidFill>
                  <a:srgbClr val="458383"/>
                </a:solidFill>
              </a:rPr>
              <a:t>stats </a:t>
            </a:r>
            <a:r>
              <a:rPr sz="900" dirty="0"/>
              <a:t>= </a:t>
            </a:r>
            <a:r>
              <a:rPr sz="900" dirty="0">
                <a:solidFill>
                  <a:srgbClr val="011480"/>
                </a:solidFill>
              </a:rPr>
              <a:t>await </a:t>
            </a:r>
            <a:r>
              <a:rPr sz="900" dirty="0" err="1"/>
              <a:t>fsPromises.</a:t>
            </a:r>
            <a:r>
              <a:rPr sz="900" i="1" dirty="0" err="1"/>
              <a:t>stat</a:t>
            </a:r>
            <a:r>
              <a:rPr sz="900" dirty="0"/>
              <a:t>(</a:t>
            </a:r>
            <a:r>
              <a:rPr sz="900" dirty="0">
                <a:solidFill>
                  <a:srgbClr val="018001"/>
                </a:solidFill>
              </a:rPr>
              <a:t>`transcript-</a:t>
            </a:r>
            <a:r>
              <a:rPr sz="900" dirty="0"/>
              <a:t>${</a:t>
            </a:r>
            <a:r>
              <a:rPr sz="900" dirty="0" err="1">
                <a:solidFill>
                  <a:srgbClr val="458383"/>
                </a:solidFill>
              </a:rPr>
              <a:t>studentID</a:t>
            </a:r>
            <a:r>
              <a:rPr sz="900" dirty="0"/>
              <a:t>}</a:t>
            </a:r>
            <a:r>
              <a:rPr sz="900" dirty="0">
                <a:solidFill>
                  <a:srgbClr val="018001"/>
                </a:solidFill>
              </a:rPr>
              <a:t>.json`</a:t>
            </a:r>
            <a:r>
              <a:rPr sz="900" dirty="0"/>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dirty="0" err="1"/>
              <a:t>totalSize</a:t>
            </a:r>
            <a:r>
              <a:rPr sz="900" dirty="0"/>
              <a:t> </a:t>
            </a:r>
            <a:r>
              <a:rPr sz="900" dirty="0">
                <a:solidFill>
                  <a:srgbClr val="000000"/>
                </a:solidFill>
              </a:rPr>
              <a:t>+= </a:t>
            </a:r>
            <a:r>
              <a:rPr sz="900" dirty="0" err="1"/>
              <a:t>stats</a:t>
            </a:r>
            <a:r>
              <a:rPr sz="900" dirty="0" err="1">
                <a:solidFill>
                  <a:srgbClr val="000000"/>
                </a:solidFill>
              </a:rPr>
              <a:t>.</a:t>
            </a:r>
            <a:r>
              <a:rPr sz="900" b="1" dirty="0" err="1">
                <a:solidFill>
                  <a:srgbClr val="66187A"/>
                </a:solidFill>
              </a:rPr>
              <a:t>size</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`Finished calculating size: </a:t>
            </a:r>
            <a:r>
              <a:rPr sz="900" dirty="0">
                <a:solidFill>
                  <a:srgbClr val="000000"/>
                </a:solidFill>
              </a:rPr>
              <a:t>${</a:t>
            </a:r>
            <a:r>
              <a:rPr sz="900" dirty="0" err="1">
                <a:solidFill>
                  <a:srgbClr val="458383"/>
                </a:solidFill>
              </a:rPr>
              <a:t>totalSize</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a:t>
            </a:r>
          </a:p>
        </p:txBody>
      </p:sp>
      <p:sp>
        <p:nvSpPr>
          <p:cNvPr id="620" name="Running time:…"/>
          <p:cNvSpPr txBox="1"/>
          <p:nvPr/>
        </p:nvSpPr>
        <p:spPr>
          <a:xfrm>
            <a:off x="9965157" y="4775590"/>
            <a:ext cx="2389876" cy="1343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sz="1400" b="1" dirty="0"/>
              <a:t>Running time:</a:t>
            </a:r>
          </a:p>
          <a:p>
            <a:pPr algn="l"/>
            <a:r>
              <a:rPr sz="1400" b="1" dirty="0"/>
              <a:t>2.2 sec</a:t>
            </a:r>
            <a:endParaRPr lang="en-US" sz="1400" b="1" dirty="0"/>
          </a:p>
          <a:p>
            <a:pPr algn="l"/>
            <a:endParaRPr sz="1400" b="1" dirty="0"/>
          </a:p>
          <a:p>
            <a:pPr algn="l">
              <a:defRPr sz="2200"/>
            </a:pPr>
            <a:r>
              <a:rPr sz="1400" dirty="0"/>
              <a:t>This is what we mean by “your code can become synchronous”</a:t>
            </a:r>
          </a:p>
        </p:txBody>
      </p:sp>
      <p:sp>
        <p:nvSpPr>
          <p:cNvPr id="621" name="Running time:…"/>
          <p:cNvSpPr txBox="1"/>
          <p:nvPr/>
        </p:nvSpPr>
        <p:spPr>
          <a:xfrm>
            <a:off x="9964700" y="2751777"/>
            <a:ext cx="1232710" cy="482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a:r>
              <a:rPr sz="1400" b="1" dirty="0"/>
              <a:t>Running time:</a:t>
            </a:r>
          </a:p>
          <a:p>
            <a:pPr algn="l"/>
            <a:r>
              <a:rPr sz="1400" b="1" dirty="0"/>
              <a:t>1.5 sec</a:t>
            </a:r>
          </a:p>
        </p:txBody>
      </p:sp>
      <p:sp>
        <p:nvSpPr>
          <p:cNvPr id="622" name="The code we’ve seen on past slides:"/>
          <p:cNvSpPr txBox="1"/>
          <p:nvPr/>
        </p:nvSpPr>
        <p:spPr>
          <a:xfrm>
            <a:off x="1797770" y="1804768"/>
            <a:ext cx="2959144"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1400"/>
              <a:t>The code we’ve seen on past slides:</a:t>
            </a:r>
          </a:p>
        </p:txBody>
      </p:sp>
      <p:sp>
        <p:nvSpPr>
          <p:cNvPr id="623" name="This does something different:"/>
          <p:cNvSpPr txBox="1"/>
          <p:nvPr/>
        </p:nvSpPr>
        <p:spPr>
          <a:xfrm>
            <a:off x="1861773" y="4192305"/>
            <a:ext cx="5115183"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sz="1400" dirty="0"/>
              <a:t>This accomplishes the same function, but without concurrency:</a:t>
            </a:r>
            <a:endParaRPr sz="1400" dirty="0"/>
          </a:p>
        </p:txBody>
      </p:sp>
      <p:grpSp>
        <p:nvGrpSpPr>
          <p:cNvPr id="626" name="Group"/>
          <p:cNvGrpSpPr/>
          <p:nvPr/>
        </p:nvGrpSpPr>
        <p:grpSpPr>
          <a:xfrm>
            <a:off x="-19741" y="1957330"/>
            <a:ext cx="9938141" cy="1272419"/>
            <a:chOff x="-1840140" y="110222"/>
            <a:chExt cx="19876280" cy="2544838"/>
          </a:xfrm>
        </p:grpSpPr>
        <p:sp>
          <p:nvSpPr>
            <p:cNvPr id="624" name="For each student: make an async handler to fetch their transcript and save it"/>
            <p:cNvSpPr/>
            <p:nvPr/>
          </p:nvSpPr>
          <p:spPr>
            <a:xfrm>
              <a:off x="-1840140" y="110222"/>
              <a:ext cx="3720496"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make an async handler to fetch their transcript and save it</a:t>
              </a:r>
            </a:p>
          </p:txBody>
        </p:sp>
        <p:sp>
          <p:nvSpPr>
            <p:cNvPr id="625" name="Callout"/>
            <p:cNvSpPr/>
            <p:nvPr/>
          </p:nvSpPr>
          <p:spPr>
            <a:xfrm rot="16200000">
              <a:off x="8959771" y="-6421309"/>
              <a:ext cx="1373767" cy="16778971"/>
            </a:xfrm>
            <a:custGeom>
              <a:avLst/>
              <a:gdLst>
                <a:gd name="connsiteX0" fmla="*/ 21600 w 21600"/>
                <a:gd name="connsiteY0" fmla="*/ 0 h 22554"/>
                <a:gd name="connsiteX1" fmla="*/ 8493 w 21600"/>
                <a:gd name="connsiteY1" fmla="*/ 1088 h 22554"/>
                <a:gd name="connsiteX2" fmla="*/ 965 w 21600"/>
                <a:gd name="connsiteY2" fmla="*/ 1088 h 22554"/>
                <a:gd name="connsiteX3" fmla="*/ 0 w 21600"/>
                <a:gd name="connsiteY3" fmla="*/ 1173 h 22554"/>
                <a:gd name="connsiteX4" fmla="*/ 0 w 21600"/>
                <a:gd name="connsiteY4" fmla="*/ 22469 h 22554"/>
                <a:gd name="connsiteX5" fmla="*/ 965 w 21600"/>
                <a:gd name="connsiteY5" fmla="*/ 22554 h 22554"/>
                <a:gd name="connsiteX6" fmla="*/ 17600 w 21600"/>
                <a:gd name="connsiteY6" fmla="*/ 22554 h 22554"/>
                <a:gd name="connsiteX7" fmla="*/ 18564 w 21600"/>
                <a:gd name="connsiteY7" fmla="*/ 22469 h 22554"/>
                <a:gd name="connsiteX8" fmla="*/ 18564 w 21600"/>
                <a:gd name="connsiteY8" fmla="*/ 1366 h 22554"/>
                <a:gd name="connsiteX9" fmla="*/ 21600 w 21600"/>
                <a:gd name="connsiteY9" fmla="*/ 0 h 22554"/>
                <a:gd name="connsiteX0" fmla="*/ 21271 w 21271"/>
                <a:gd name="connsiteY0" fmla="*/ 0 h 22814"/>
                <a:gd name="connsiteX1" fmla="*/ 8493 w 21271"/>
                <a:gd name="connsiteY1" fmla="*/ 1348 h 22814"/>
                <a:gd name="connsiteX2" fmla="*/ 965 w 21271"/>
                <a:gd name="connsiteY2" fmla="*/ 1348 h 22814"/>
                <a:gd name="connsiteX3" fmla="*/ 0 w 21271"/>
                <a:gd name="connsiteY3" fmla="*/ 1433 h 22814"/>
                <a:gd name="connsiteX4" fmla="*/ 0 w 21271"/>
                <a:gd name="connsiteY4" fmla="*/ 22729 h 22814"/>
                <a:gd name="connsiteX5" fmla="*/ 965 w 21271"/>
                <a:gd name="connsiteY5" fmla="*/ 22814 h 22814"/>
                <a:gd name="connsiteX6" fmla="*/ 17600 w 21271"/>
                <a:gd name="connsiteY6" fmla="*/ 22814 h 22814"/>
                <a:gd name="connsiteX7" fmla="*/ 18564 w 21271"/>
                <a:gd name="connsiteY7" fmla="*/ 22729 h 22814"/>
                <a:gd name="connsiteX8" fmla="*/ 18564 w 21271"/>
                <a:gd name="connsiteY8" fmla="*/ 1626 h 22814"/>
                <a:gd name="connsiteX9" fmla="*/ 21271 w 21271"/>
                <a:gd name="connsiteY9" fmla="*/ 0 h 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1" h="22814" extrusionOk="0">
                  <a:moveTo>
                    <a:pt x="21271" y="0"/>
                  </a:moveTo>
                  <a:lnTo>
                    <a:pt x="8493" y="1348"/>
                  </a:lnTo>
                  <a:lnTo>
                    <a:pt x="965" y="1348"/>
                  </a:lnTo>
                  <a:cubicBezTo>
                    <a:pt x="433" y="1348"/>
                    <a:pt x="0" y="1386"/>
                    <a:pt x="0" y="1433"/>
                  </a:cubicBezTo>
                  <a:lnTo>
                    <a:pt x="0" y="22729"/>
                  </a:lnTo>
                  <a:cubicBezTo>
                    <a:pt x="0" y="22776"/>
                    <a:pt x="433" y="22814"/>
                    <a:pt x="965" y="22814"/>
                  </a:cubicBezTo>
                  <a:lnTo>
                    <a:pt x="17600" y="22814"/>
                  </a:lnTo>
                  <a:cubicBezTo>
                    <a:pt x="18131" y="22814"/>
                    <a:pt x="18564" y="22776"/>
                    <a:pt x="18564" y="22729"/>
                  </a:cubicBezTo>
                  <a:lnTo>
                    <a:pt x="18564" y="1626"/>
                  </a:lnTo>
                  <a:lnTo>
                    <a:pt x="21271"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29" name="Group"/>
          <p:cNvGrpSpPr/>
          <p:nvPr/>
        </p:nvGrpSpPr>
        <p:grpSpPr>
          <a:xfrm>
            <a:off x="103433" y="4118742"/>
            <a:ext cx="9814967" cy="1292390"/>
            <a:chOff x="-298392" y="387784"/>
            <a:chExt cx="19629932" cy="2584777"/>
          </a:xfrm>
        </p:grpSpPr>
        <p:sp>
          <p:nvSpPr>
            <p:cNvPr id="627" name="For each student: wait to fetch their transcript, then wait to write it, then go on to the next student"/>
            <p:cNvSpPr/>
            <p:nvPr/>
          </p:nvSpPr>
          <p:spPr>
            <a:xfrm>
              <a:off x="-298392" y="387784"/>
              <a:ext cx="3559211"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wait to fetch their transcript, then wait to write it, then go on to the next student</a:t>
              </a:r>
            </a:p>
          </p:txBody>
        </p:sp>
        <p:sp>
          <p:nvSpPr>
            <p:cNvPr id="628" name="Callout"/>
            <p:cNvSpPr/>
            <p:nvPr/>
          </p:nvSpPr>
          <p:spPr>
            <a:xfrm rot="16200000">
              <a:off x="10523143" y="-5835836"/>
              <a:ext cx="1198937" cy="16417857"/>
            </a:xfrm>
            <a:custGeom>
              <a:avLst/>
              <a:gdLst>
                <a:gd name="connsiteX0" fmla="*/ 14356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356 w 18564"/>
                <a:gd name="connsiteY9" fmla="*/ 0 h 22323"/>
                <a:gd name="connsiteX0" fmla="*/ 32136 w 32136"/>
                <a:gd name="connsiteY0" fmla="*/ 0 h 21918"/>
                <a:gd name="connsiteX1" fmla="*/ 8493 w 32136"/>
                <a:gd name="connsiteY1" fmla="*/ 452 h 21918"/>
                <a:gd name="connsiteX2" fmla="*/ 965 w 32136"/>
                <a:gd name="connsiteY2" fmla="*/ 452 h 21918"/>
                <a:gd name="connsiteX3" fmla="*/ 0 w 32136"/>
                <a:gd name="connsiteY3" fmla="*/ 537 h 21918"/>
                <a:gd name="connsiteX4" fmla="*/ 0 w 32136"/>
                <a:gd name="connsiteY4" fmla="*/ 21833 h 21918"/>
                <a:gd name="connsiteX5" fmla="*/ 965 w 32136"/>
                <a:gd name="connsiteY5" fmla="*/ 21918 h 21918"/>
                <a:gd name="connsiteX6" fmla="*/ 17600 w 32136"/>
                <a:gd name="connsiteY6" fmla="*/ 21918 h 21918"/>
                <a:gd name="connsiteX7" fmla="*/ 18564 w 32136"/>
                <a:gd name="connsiteY7" fmla="*/ 21833 h 21918"/>
                <a:gd name="connsiteX8" fmla="*/ 18564 w 32136"/>
                <a:gd name="connsiteY8" fmla="*/ 730 h 21918"/>
                <a:gd name="connsiteX9" fmla="*/ 32136 w 32136"/>
                <a:gd name="connsiteY9" fmla="*/ 0 h 21918"/>
                <a:gd name="connsiteX0" fmla="*/ 14685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685 w 18564"/>
                <a:gd name="connsiteY9" fmla="*/ 0 h 2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4" h="22323" extrusionOk="0">
                  <a:moveTo>
                    <a:pt x="14685" y="0"/>
                  </a:moveTo>
                  <a:lnTo>
                    <a:pt x="8493" y="857"/>
                  </a:lnTo>
                  <a:lnTo>
                    <a:pt x="965" y="857"/>
                  </a:lnTo>
                  <a:cubicBezTo>
                    <a:pt x="433" y="857"/>
                    <a:pt x="0" y="895"/>
                    <a:pt x="0" y="942"/>
                  </a:cubicBezTo>
                  <a:lnTo>
                    <a:pt x="0" y="22238"/>
                  </a:lnTo>
                  <a:cubicBezTo>
                    <a:pt x="0" y="22285"/>
                    <a:pt x="433" y="22323"/>
                    <a:pt x="965" y="22323"/>
                  </a:cubicBezTo>
                  <a:lnTo>
                    <a:pt x="17600" y="22323"/>
                  </a:lnTo>
                  <a:cubicBezTo>
                    <a:pt x="18131" y="22323"/>
                    <a:pt x="18564" y="22285"/>
                    <a:pt x="18564" y="22238"/>
                  </a:cubicBezTo>
                  <a:lnTo>
                    <a:pt x="18564" y="1135"/>
                  </a:lnTo>
                  <a:lnTo>
                    <a:pt x="14685"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630" name="Dingbat Check"/>
          <p:cNvSpPr/>
          <p:nvPr/>
        </p:nvSpPr>
        <p:spPr>
          <a:xfrm>
            <a:off x="9752064" y="1956562"/>
            <a:ext cx="292848" cy="27828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31" name="Dingbat X"/>
          <p:cNvSpPr/>
          <p:nvPr/>
        </p:nvSpPr>
        <p:spPr>
          <a:xfrm>
            <a:off x="9752064" y="4262722"/>
            <a:ext cx="292848" cy="34604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21"/>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21" grpId="0" animBg="1" advAuto="0"/>
      <p:bldP spid="626" grpId="0" animBg="1" advAuto="0"/>
      <p:bldP spid="629"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1" name="Example: Writing Asynchronous Tasks"/>
          <p:cNvSpPr txBox="1">
            <a:spLocks noGrp="1"/>
          </p:cNvSpPr>
          <p:nvPr>
            <p:ph type="title"/>
          </p:nvPr>
        </p:nvSpPr>
        <p:spPr>
          <a:prstGeom prst="rect">
            <a:avLst/>
          </a:prstGeom>
        </p:spPr>
        <p:txBody>
          <a:bodyPr/>
          <a:lstStyle/>
          <a:p>
            <a:r>
              <a:t>Example: Writing Asynchronous Tasks</a:t>
            </a:r>
          </a:p>
        </p:txBody>
      </p:sp>
      <p:sp>
        <p:nvSpPr>
          <p:cNvPr id="612" name="Transcript Server: Calculating statistics (async/await vs Promis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55000" lnSpcReduction="20000"/>
          </a:bodyPr>
          <a:lstStyle/>
          <a:p>
            <a:pPr defTabSz="396240">
              <a:defRPr sz="5280"/>
            </a:pPr>
            <a:r>
              <a:t>Transcript Server: Calculating statistics (</a:t>
            </a:r>
            <a:r>
              <a:rPr sz="2544">
                <a:latin typeface="Menlo Regular"/>
                <a:ea typeface="Menlo Regular"/>
                <a:cs typeface="Menlo Regular"/>
                <a:sym typeface="Menlo Regular"/>
              </a:rPr>
              <a:t>async/await vs Promise</a:t>
            </a:r>
            <a:r>
              <a:t>)</a:t>
            </a:r>
          </a:p>
        </p:txBody>
      </p:sp>
      <p:sp>
        <p:nvSpPr>
          <p:cNvPr id="613" name="async function runClientAsync() {…"/>
          <p:cNvSpPr txBox="1"/>
          <p:nvPr/>
        </p:nvSpPr>
        <p:spPr>
          <a:xfrm>
            <a:off x="2242657" y="4624817"/>
            <a:ext cx="8116004" cy="212878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b="1" i="1">
                <a:solidFill>
                  <a:srgbClr val="66187A"/>
                </a:solidFill>
                <a:latin typeface="Courier"/>
                <a:ea typeface="Courier"/>
                <a:cs typeface="Courier"/>
                <a:sym typeface="Courier"/>
              </a:defRPr>
            </a:pPr>
            <a:r>
              <a:rPr sz="900">
                <a:solidFill>
                  <a:srgbClr val="000000"/>
                </a:solidFill>
              </a:rPr>
              <a:t>  </a:t>
            </a:r>
            <a:r>
              <a:rPr sz="900"/>
              <a:t>console</a:t>
            </a:r>
            <a:r>
              <a:rPr sz="900">
                <a:solidFill>
                  <a:srgbClr val="000000"/>
                </a:solidFill>
              </a:rPr>
              <a:t>.</a:t>
            </a:r>
            <a:r>
              <a:rPr sz="900">
                <a:solidFill>
                  <a:srgbClr val="7A7A43"/>
                </a:solidFill>
              </a:rPr>
              <a:t>log</a:t>
            </a:r>
            <a:r>
              <a:rPr sz="900">
                <a:solidFill>
                  <a:srgbClr val="000000"/>
                </a:solidFill>
              </a:rPr>
              <a:t>(</a:t>
            </a:r>
            <a:r>
              <a:rPr sz="900">
                <a:solidFill>
                  <a:srgbClr val="018001"/>
                </a:solidFill>
              </a:rPr>
              <a:t>'Done'</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4" name="function runClientPromises() {…"/>
          <p:cNvSpPr txBox="1"/>
          <p:nvPr/>
        </p:nvSpPr>
        <p:spPr>
          <a:xfrm>
            <a:off x="2258875" y="1680650"/>
            <a:ext cx="7840288" cy="282128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a:solidFill>
                  <a:srgbClr val="011480"/>
                </a:solidFill>
              </a:rPr>
              <a:t>function </a:t>
            </a:r>
            <a:r>
              <a:rPr sz="900"/>
              <a:t>runClientPromises()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b="1">
                <a:solidFill>
                  <a:srgbClr val="018001"/>
                </a:solidFill>
                <a:latin typeface="Courier"/>
                <a:ea typeface="Courier"/>
                <a:cs typeface="Courier"/>
                <a:sym typeface="Courier"/>
              </a:defRPr>
            </a:pPr>
            <a:r>
              <a:rPr sz="900">
                <a:solidFill>
                  <a:srgbClr val="000000"/>
                </a:solidFill>
              </a:rPr>
              <a:t>    studentID =&gt;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a:solidFill>
                  <a:srgbClr val="7A7A43"/>
                </a:solidFill>
              </a:rPr>
              <a:t>then</a:t>
            </a:r>
            <a:r>
              <a:rPr sz="900"/>
              <a:t>((response) =&gt;</a:t>
            </a:r>
          </a:p>
          <a:p>
            <a:pPr algn="l" defTabSz="228600">
              <a:defRPr sz="1800">
                <a:solidFill>
                  <a:srgbClr val="000000"/>
                </a:solidFill>
                <a:latin typeface="Courier"/>
                <a:ea typeface="Courier"/>
                <a:cs typeface="Courier"/>
                <a:sym typeface="Courier"/>
              </a:defRPr>
            </a:pPr>
            <a:r>
              <a:rPr sz="900"/>
              <a:t>        fsPromises.</a:t>
            </a:r>
            <a:r>
              <a:rPr sz="900" i="1"/>
              <a:t>writeFile</a:t>
            </a:r>
            <a:r>
              <a:rPr sz="900"/>
              <a:t>(</a:t>
            </a:r>
            <a:r>
              <a:rPr sz="900" b="1">
                <a:solidFill>
                  <a:srgbClr val="018001"/>
                </a:solidFill>
              </a:rPr>
              <a:t>`transcript-</a:t>
            </a:r>
            <a:r>
              <a:rPr sz="900"/>
              <a:t>${response.</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(response.</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return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r>
              <a:rPr sz="900">
                <a:solidFill>
                  <a:srgbClr val="7A7A43"/>
                </a:solidFill>
              </a:rPr>
              <a:t>then</a:t>
            </a:r>
            <a:r>
              <a:rPr sz="900">
                <a:solidFill>
                  <a:srgbClr val="000000"/>
                </a:solidFill>
              </a:rPr>
              <a:t>(results =&gt; {</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statsPromises </a:t>
            </a:r>
            <a:r>
              <a:rPr sz="900"/>
              <a:t>= </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return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statsPromises</a:t>
            </a:r>
            <a:r>
              <a:rPr sz="900">
                <a:solidFill>
                  <a:srgbClr val="000000"/>
                </a:solidFill>
              </a:rPr>
              <a:t>).</a:t>
            </a:r>
            <a:r>
              <a:rPr sz="900">
                <a:solidFill>
                  <a:srgbClr val="7A7A43"/>
                </a:solidFill>
              </a:rPr>
              <a:t>then</a:t>
            </a:r>
            <a:r>
              <a:rPr sz="900">
                <a:solidFill>
                  <a:srgbClr val="000000"/>
                </a:solidFill>
              </a:rPr>
              <a:t>(stats =&gt; {</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stats.</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p>
          <a:p>
            <a:pPr algn="l" defTabSz="228600">
              <a:defRPr sz="1800">
                <a:solidFill>
                  <a:srgbClr val="000000"/>
                </a:solidFill>
                <a:latin typeface="Courier"/>
                <a:ea typeface="Courier"/>
                <a:cs typeface="Courier"/>
                <a:sym typeface="Courier"/>
              </a:defRPr>
            </a:pPr>
            <a:r>
              <a:rPr sz="900"/>
              <a:t>  }).</a:t>
            </a:r>
            <a:r>
              <a:rPr sz="900">
                <a:solidFill>
                  <a:srgbClr val="7A7A43"/>
                </a:solidFill>
              </a:rPr>
              <a:t>then</a:t>
            </a:r>
            <a:r>
              <a:rPr sz="900"/>
              <a:t>(() =&gt; {</a:t>
            </a:r>
          </a:p>
          <a:p>
            <a:pPr algn="l" defTabSz="228600">
              <a:defRPr sz="1800" b="1" i="1">
                <a:solidFill>
                  <a:srgbClr val="66187A"/>
                </a:solidFill>
                <a:latin typeface="Courier"/>
                <a:ea typeface="Courier"/>
                <a:cs typeface="Courier"/>
                <a:sym typeface="Courier"/>
              </a:defRPr>
            </a:pPr>
            <a:r>
              <a:rPr sz="900">
                <a:solidFill>
                  <a:srgbClr val="000000"/>
                </a:solidFill>
              </a:rPr>
              <a:t>    </a:t>
            </a:r>
            <a:r>
              <a:rPr sz="900"/>
              <a:t>console</a:t>
            </a:r>
            <a:r>
              <a:rPr sz="900">
                <a:solidFill>
                  <a:srgbClr val="000000"/>
                </a:solidFill>
              </a:rPr>
              <a:t>.</a:t>
            </a:r>
            <a:r>
              <a:rPr sz="900">
                <a:solidFill>
                  <a:srgbClr val="7A7A43"/>
                </a:solidFill>
              </a:rPr>
              <a:t>log</a:t>
            </a:r>
            <a:r>
              <a:rPr sz="900">
                <a:solidFill>
                  <a:srgbClr val="000000"/>
                </a:solidFill>
              </a:rPr>
              <a:t>(</a:t>
            </a:r>
            <a:r>
              <a:rPr sz="900">
                <a:solidFill>
                  <a:srgbClr val="018001"/>
                </a:solidFill>
              </a:rPr>
              <a:t>'Done'</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a:p>
            <a:pPr algn="l" defTabSz="228600">
              <a:defRPr sz="1800">
                <a:solidFill>
                  <a:srgbClr val="000000"/>
                </a:solidFill>
                <a:latin typeface="Courier"/>
                <a:ea typeface="Courier"/>
                <a:cs typeface="Courier"/>
                <a:sym typeface="Courier"/>
              </a:defRPr>
            </a:pPr>
            <a:endParaRPr sz="9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Be able to write asynchronous code in TypeScript using both Promises and async/await</a:t>
            </a:r>
          </a:p>
          <a:p>
            <a:pPr lvl="1"/>
            <a:r>
              <a:rPr lang="en-US" dirty="0"/>
              <a:t>Understand how to achieve concurrency through asynchronous operations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a:prstGeom prst="rect">
            <a:avLst/>
          </a:prstGeom>
        </p:spPr>
        <p:txBody>
          <a:bodyPr/>
          <a:lstStyle/>
          <a:p>
            <a:r>
              <a:t>Async/Await Programming Activity</a:t>
            </a:r>
          </a:p>
        </p:txBody>
      </p:sp>
      <p:sp>
        <p:nvSpPr>
          <p:cNvPr id="636" name="Transcript Server: Create a student, then update their"/>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dirty="0"/>
              <a:t>Transcript Server: Create a student, then </a:t>
            </a:r>
            <a:r>
              <a:rPr lang="en-US" dirty="0"/>
              <a:t>post</a:t>
            </a:r>
            <a:r>
              <a:rPr dirty="0"/>
              <a:t> their </a:t>
            </a:r>
            <a:r>
              <a:rPr lang="en-US" dirty="0"/>
              <a:t>grades</a:t>
            </a:r>
            <a:endParaRPr dirty="0"/>
          </a:p>
        </p:txBody>
      </p:sp>
      <p:sp>
        <p:nvSpPr>
          <p:cNvPr id="637" name="Create a new student in the transcript server  then……"/>
          <p:cNvSpPr txBox="1">
            <a:spLocks noGrp="1"/>
          </p:cNvSpPr>
          <p:nvPr>
            <p:ph type="body" idx="1"/>
          </p:nvPr>
        </p:nvSpPr>
        <p:spPr>
          <a:xfrm>
            <a:off x="603250" y="2124252"/>
            <a:ext cx="10985500" cy="3744920"/>
          </a:xfrm>
          <a:prstGeom prst="rect">
            <a:avLst/>
          </a:prstGeom>
        </p:spPr>
        <p:txBody>
          <a:bodyPr>
            <a:normAutofit fontScale="55000" lnSpcReduction="20000"/>
          </a:bodyPr>
          <a:lstStyle/>
          <a:p>
            <a:pPr marL="132715" indent="-132715" defTabSz="1158211">
              <a:spcBef>
                <a:spcPts val="2100"/>
              </a:spcBef>
              <a:buSzPct val="100000"/>
              <a:buAutoNum type="arabicPeriod"/>
              <a:defRPr sz="4560"/>
            </a:pPr>
            <a:r>
              <a:rPr dirty="0"/>
              <a:t>Create a new student in the transcript server</a:t>
            </a:r>
            <a:br>
              <a:rPr lang="en-US" dirty="0"/>
            </a:br>
            <a:br>
              <a:rPr dirty="0"/>
            </a:br>
            <a:r>
              <a:rPr dirty="0"/>
              <a:t>then…</a:t>
            </a:r>
          </a:p>
          <a:p>
            <a:pPr marL="132715" indent="-132715" defTabSz="1158211">
              <a:spcBef>
                <a:spcPts val="2100"/>
              </a:spcBef>
              <a:buSzPct val="100000"/>
              <a:buAutoNum type="arabicPeriod"/>
              <a:defRPr sz="4560"/>
            </a:pPr>
            <a:r>
              <a:rPr dirty="0"/>
              <a:t>Assign several grades for that student</a:t>
            </a:r>
            <a:br>
              <a:rPr dirty="0"/>
            </a:br>
            <a:br>
              <a:rPr dirty="0"/>
            </a:br>
            <a:r>
              <a:rPr dirty="0"/>
              <a:t>then…</a:t>
            </a:r>
          </a:p>
          <a:p>
            <a:pPr marL="132715" indent="-132715" defTabSz="1158211">
              <a:spcBef>
                <a:spcPts val="2100"/>
              </a:spcBef>
              <a:buSzPct val="100000"/>
              <a:buAutoNum type="arabicPeriod"/>
              <a:defRPr sz="4560"/>
            </a:pPr>
            <a:r>
              <a:rPr dirty="0"/>
              <a:t>Fetch the transcript for that student</a:t>
            </a:r>
            <a:br>
              <a:rPr dirty="0"/>
            </a:br>
            <a:br>
              <a:rPr dirty="0"/>
            </a:br>
            <a:br>
              <a:rPr dirty="0"/>
            </a:br>
            <a:r>
              <a:rPr lang="en-US" dirty="0"/>
              <a:t>Your task will be to take a list of students with a list of grades, post them, and return all of the resulting transcripts</a:t>
            </a:r>
            <a:endParaRPr dirty="0"/>
          </a:p>
        </p:txBody>
      </p:sp>
      <p:sp>
        <p:nvSpPr>
          <p:cNvPr id="639" name="axios.post(`https://rest-example.covey.town/transcripts/${studentID}/${course}`,{grade: theGrade}))"/>
          <p:cNvSpPr txBox="1"/>
          <p:nvPr/>
        </p:nvSpPr>
        <p:spPr>
          <a:xfrm>
            <a:off x="903962" y="3494597"/>
            <a:ext cx="5743560"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2100" b="1">
                <a:solidFill>
                  <a:srgbClr val="018001"/>
                </a:solidFill>
                <a:latin typeface="Courier"/>
                <a:ea typeface="Courier"/>
                <a:cs typeface="Courier"/>
                <a:sym typeface="Courier"/>
              </a:defRPr>
            </a:pPr>
            <a:r>
              <a:rPr lang="en-US" sz="1400" b="1" dirty="0">
                <a:solidFill>
                  <a:srgbClr val="000080"/>
                </a:solidFill>
              </a:rPr>
              <a:t>await </a:t>
            </a:r>
            <a:r>
              <a:rPr lang="en-US" sz="1400" dirty="0" err="1">
                <a:solidFill>
                  <a:schemeClr val="tx2">
                    <a:lumMod val="50000"/>
                  </a:schemeClr>
                </a:solidFill>
              </a:rPr>
              <a:t>client.addGrade</a:t>
            </a:r>
            <a:r>
              <a:rPr lang="en-US" sz="1400" dirty="0"/>
              <a:t>(</a:t>
            </a:r>
            <a:r>
              <a:rPr lang="en-US" sz="1400" dirty="0" err="1">
                <a:solidFill>
                  <a:srgbClr val="458383"/>
                </a:solidFill>
              </a:rPr>
              <a:t>studentID</a:t>
            </a:r>
            <a:r>
              <a:rPr lang="en-US" sz="1400" dirty="0"/>
              <a:t>, </a:t>
            </a:r>
            <a:r>
              <a:rPr lang="en-US" sz="1400" b="1" dirty="0">
                <a:solidFill>
                  <a:srgbClr val="008000"/>
                </a:solidFill>
              </a:rPr>
              <a:t>'demo course'</a:t>
            </a:r>
            <a:r>
              <a:rPr lang="en-US" sz="1400" dirty="0"/>
              <a:t>, </a:t>
            </a:r>
            <a:r>
              <a:rPr lang="en-US" sz="1400" dirty="0">
                <a:solidFill>
                  <a:srgbClr val="0000FF"/>
                </a:solidFill>
              </a:rPr>
              <a:t>100</a:t>
            </a:r>
            <a:r>
              <a:rPr lang="en-US" sz="1400" dirty="0"/>
              <a:t>);</a:t>
            </a:r>
            <a:endParaRPr sz="1400" dirty="0">
              <a:solidFill>
                <a:srgbClr val="000000"/>
              </a:solidFill>
            </a:endParaRPr>
          </a:p>
        </p:txBody>
      </p:sp>
      <p:sp>
        <p:nvSpPr>
          <p:cNvPr id="640" name="axios.get(`https://rest-example.covey.town/transcripts/${studentID}`)"/>
          <p:cNvSpPr txBox="1"/>
          <p:nvPr/>
        </p:nvSpPr>
        <p:spPr>
          <a:xfrm>
            <a:off x="903962" y="4575389"/>
            <a:ext cx="4025141"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2100" b="1">
                <a:solidFill>
                  <a:srgbClr val="018001"/>
                </a:solidFill>
                <a:latin typeface="Courier"/>
                <a:ea typeface="Courier"/>
                <a:cs typeface="Courier"/>
                <a:sym typeface="Courier"/>
              </a:defRPr>
            </a:pPr>
            <a:r>
              <a:rPr lang="en-US" sz="1400" b="1" dirty="0">
                <a:solidFill>
                  <a:srgbClr val="000080"/>
                </a:solidFill>
              </a:rPr>
              <a:t>await </a:t>
            </a:r>
            <a:r>
              <a:rPr lang="en-US" sz="1400" dirty="0" err="1">
                <a:solidFill>
                  <a:schemeClr val="tx2">
                    <a:lumMod val="50000"/>
                  </a:schemeClr>
                </a:solidFill>
              </a:rPr>
              <a:t>client.</a:t>
            </a:r>
            <a:r>
              <a:rPr lang="en-US" sz="1400" i="1" dirty="0" err="1">
                <a:solidFill>
                  <a:schemeClr val="tx2">
                    <a:lumMod val="50000"/>
                  </a:schemeClr>
                </a:solidFill>
              </a:rPr>
              <a:t>getTranscript</a:t>
            </a:r>
            <a:r>
              <a:rPr lang="en-US" sz="1400" dirty="0"/>
              <a:t>(</a:t>
            </a:r>
            <a:r>
              <a:rPr lang="en-US" sz="1400" dirty="0" err="1">
                <a:solidFill>
                  <a:srgbClr val="458383"/>
                </a:solidFill>
              </a:rPr>
              <a:t>studentID</a:t>
            </a:r>
            <a:r>
              <a:rPr lang="en-US" sz="1400" dirty="0"/>
              <a:t>)</a:t>
            </a:r>
            <a:endParaRPr sz="1400" dirty="0">
              <a:solidFill>
                <a:srgbClr val="000000"/>
              </a:solidFill>
            </a:endParaRPr>
          </a:p>
        </p:txBody>
      </p:sp>
      <p:sp>
        <p:nvSpPr>
          <p:cNvPr id="9" name="TextBox 8">
            <a:extLst>
              <a:ext uri="{FF2B5EF4-FFF2-40B4-BE49-F238E27FC236}">
                <a16:creationId xmlns:a16="http://schemas.microsoft.com/office/drawing/2014/main" id="{27AEA686-0586-5C42-A2F6-9F34AF27528F}"/>
              </a:ext>
            </a:extLst>
          </p:cNvPr>
          <p:cNvSpPr txBox="1"/>
          <p:nvPr/>
        </p:nvSpPr>
        <p:spPr>
          <a:xfrm>
            <a:off x="765544" y="2407392"/>
            <a:ext cx="609777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400" b="1" dirty="0">
                <a:solidFill>
                  <a:srgbClr val="000080"/>
                </a:solidFill>
                <a:effectLst/>
                <a:latin typeface="Courier" pitchFamily="2" charset="0"/>
              </a:rPr>
              <a:t>await </a:t>
            </a:r>
            <a:r>
              <a:rPr lang="en-US" sz="1400" dirty="0" err="1">
                <a:latin typeface="Courier" pitchFamily="2" charset="0"/>
              </a:rPr>
              <a:t>client.addStudent</a:t>
            </a:r>
            <a:r>
              <a:rPr lang="en-US" sz="1400" dirty="0">
                <a:latin typeface="Courier" pitchFamily="2" charset="0"/>
              </a:rPr>
              <a:t>(</a:t>
            </a:r>
            <a:r>
              <a:rPr lang="en-US" sz="1400" b="1" dirty="0">
                <a:solidFill>
                  <a:srgbClr val="008000"/>
                </a:solidFill>
                <a:effectLst/>
                <a:latin typeface="Courier" pitchFamily="2" charset="0"/>
              </a:rPr>
              <a:t>'test student'</a:t>
            </a:r>
            <a:r>
              <a:rPr lang="en-US" sz="1400" dirty="0">
                <a:latin typeface="Courier" pitchFamily="2" charset="0"/>
              </a:rPr>
              <a:t>);</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a:t>
            </a:r>
            <a:r>
              <a:rPr kumimoji="0" lang="en-US" sz="2400" b="0" i="0" u="none" strike="noStrike" cap="none" spc="0" normalizeH="0" baseline="0" dirty="0" err="1">
                <a:ln>
                  <a:noFill/>
                </a:ln>
                <a:solidFill>
                  <a:srgbClr val="5E5E5E"/>
                </a:solidFill>
                <a:effectLst/>
                <a:uFillTx/>
                <a:latin typeface="+mn-lt"/>
                <a:ea typeface="+mn-ea"/>
                <a:cs typeface="+mn-cs"/>
                <a:sym typeface="Helvetica Neue"/>
              </a:rPr>
              <a:t>README.md</a:t>
            </a:r>
            <a:r>
              <a:rPr kumimoji="0" lang="en-US" sz="2400" b="0" i="0" u="none" strike="noStrike" cap="none" spc="0" normalizeH="0" baseline="0" dirty="0">
                <a:ln>
                  <a:noFill/>
                </a:ln>
                <a:solidFill>
                  <a:srgbClr val="5E5E5E"/>
                </a:solidFill>
                <a:effectLst/>
                <a:uFillTx/>
                <a:latin typeface="+mn-lt"/>
                <a:ea typeface="+mn-ea"/>
                <a:cs typeface="+mn-cs"/>
                <a:sym typeface="Helvetica Neue"/>
              </a:rPr>
              <a:t>):</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week 4, or at </a:t>
            </a:r>
            <a:r>
              <a:rPr lang="en-US" sz="2400" dirty="0">
                <a:hlinkClick r:id="rId3"/>
              </a:rPr>
              <a:t>https://bit.ly/35JPetn</a:t>
            </a:r>
            <a:r>
              <a:rPr lang="en-US" sz="2400" dirty="0"/>
              <a:t> </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Be able to write asynchronous code in TypeScript using both Promises and async/await</a:t>
            </a:r>
          </a:p>
          <a:p>
            <a:pPr lvl="1"/>
            <a:r>
              <a:rPr lang="en-US" dirty="0"/>
              <a:t>Understand how to achieve concurrency through asynchronous operations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lstStyle/>
          <a:p>
            <a:r>
              <a:rPr lang="en-US" dirty="0"/>
              <a:t>Not all Asynchronous Code uses Await</a:t>
            </a:r>
            <a:endParaRPr dirty="0"/>
          </a:p>
        </p:txBody>
      </p:sp>
      <p:sp>
        <p:nvSpPr>
          <p:cNvPr id="253" name="Promises"/>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Both code snippets are identical once JS engine compiles them</a:t>
            </a:r>
            <a:endParaRPr dirty="0"/>
          </a:p>
        </p:txBody>
      </p:sp>
      <p:sp>
        <p:nvSpPr>
          <p:cNvPr id="261" name="axios.get('https://rest-example.covey.town/') // axios is a popular library for making HTTP requests…"/>
          <p:cNvSpPr txBox="1"/>
          <p:nvPr/>
        </p:nvSpPr>
        <p:spPr>
          <a:xfrm>
            <a:off x="3035011" y="5016610"/>
            <a:ext cx="6121975" cy="1528624"/>
          </a:xfrm>
          <a:prstGeom prst="rect">
            <a:avLst/>
          </a:prstGeom>
          <a:ln w="25400">
            <a:solidFill>
              <a:schemeClr val="bg2">
                <a:lumMod val="10000"/>
              </a:schemeClr>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800" i="1">
                <a:solidFill>
                  <a:srgbClr val="808080"/>
                </a:solidFill>
                <a:latin typeface="Courier"/>
                <a:ea typeface="Courier"/>
                <a:cs typeface="Courier"/>
                <a:sym typeface="Courier"/>
              </a:defRPr>
            </a:pP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dirty="0">
                <a:solidFill>
                  <a:srgbClr val="7A7A43"/>
                </a:solidFill>
              </a:rPr>
              <a:t>then</a:t>
            </a:r>
            <a:r>
              <a:rPr lang="en-US" sz="1600" dirty="0"/>
              <a:t>((response) =&gt;{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t>response.</a:t>
            </a:r>
            <a:r>
              <a:rPr lang="en-US" sz="1600" b="1" dirty="0" err="1">
                <a:solidFill>
                  <a:srgbClr val="660E7A"/>
                </a:solidFill>
              </a:rPr>
              <a:t>data</a:t>
            </a:r>
            <a:r>
              <a:rPr lang="en-US" sz="1600" dirty="0"/>
              <a:t>);</a:t>
            </a:r>
            <a:br>
              <a:rPr lang="en-US" sz="1600" dirty="0"/>
            </a:br>
            <a:r>
              <a:rPr lang="en-US" sz="1600" dirty="0"/>
              <a:t>    });</a:t>
            </a:r>
            <a:br>
              <a:rPr lang="en-US" sz="1600" dirty="0"/>
            </a:b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Made Request'</a:t>
            </a:r>
            <a:r>
              <a:rPr lang="en-US" sz="1600" dirty="0"/>
              <a:t>);</a:t>
            </a:r>
            <a:endParaRPr lang="en-US" sz="1600" b="1" dirty="0">
              <a:solidFill>
                <a:srgbClr val="011480"/>
              </a:solidFill>
            </a:endParaRPr>
          </a:p>
        </p:txBody>
      </p:sp>
      <p:sp>
        <p:nvSpPr>
          <p:cNvPr id="17" name="async function axiosAwaitExample() {…">
            <a:extLst>
              <a:ext uri="{FF2B5EF4-FFF2-40B4-BE49-F238E27FC236}">
                <a16:creationId xmlns:a16="http://schemas.microsoft.com/office/drawing/2014/main" id="{B88757E9-44FD-3841-A160-30A68B319E60}"/>
              </a:ext>
            </a:extLst>
          </p:cNvPr>
          <p:cNvSpPr txBox="1"/>
          <p:nvPr/>
        </p:nvSpPr>
        <p:spPr>
          <a:xfrm>
            <a:off x="1484734" y="2137200"/>
            <a:ext cx="9173105" cy="177484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a:t>
            </a:r>
            <a:br>
              <a:rPr lang="en-US" sz="1600" dirty="0"/>
            </a:br>
            <a:r>
              <a:rPr lang="en-US" sz="1600" dirty="0"/>
              <a:t>    </a:t>
            </a:r>
            <a:r>
              <a:rPr lang="en-US" sz="1600" b="1" dirty="0">
                <a:solidFill>
                  <a:srgbClr val="000080"/>
                </a:solidFill>
              </a:rPr>
              <a:t>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r>
              <a:rPr lang="en-US" sz="1600" dirty="0" err="1"/>
              <a:t>makeOneGetRequest</a:t>
            </a:r>
            <a:r>
              <a:rPr lang="en-US" sz="1600" dirty="0"/>
              <a:t>();</a:t>
            </a:r>
          </a:p>
          <a:p>
            <a:pPr algn="l" defTabSz="228600">
              <a:defRPr sz="2000">
                <a:solidFill>
                  <a:srgbClr val="000000"/>
                </a:solidFill>
                <a:latin typeface="Courier"/>
                <a:ea typeface="Courier"/>
                <a:cs typeface="Courier"/>
                <a:sym typeface="Courier"/>
              </a:defRPr>
            </a:pP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Made Request'</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DFD1CD3A-3E32-8A41-A4C3-9CBCF3A5C830}"/>
              </a:ext>
            </a:extLst>
          </p:cNvPr>
          <p:cNvSpPr txBox="1"/>
          <p:nvPr/>
        </p:nvSpPr>
        <p:spPr>
          <a:xfrm>
            <a:off x="1062681" y="1780405"/>
            <a:ext cx="2100649"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1" dirty="0">
                <a:solidFill>
                  <a:schemeClr val="bg2">
                    <a:lumMod val="10000"/>
                  </a:schemeClr>
                </a:solidFill>
              </a:rPr>
              <a:t>Using async/await</a:t>
            </a:r>
          </a:p>
        </p:txBody>
      </p:sp>
      <p:sp>
        <p:nvSpPr>
          <p:cNvPr id="19" name="TextBox 18">
            <a:extLst>
              <a:ext uri="{FF2B5EF4-FFF2-40B4-BE49-F238E27FC236}">
                <a16:creationId xmlns:a16="http://schemas.microsoft.com/office/drawing/2014/main" id="{2F111CA4-EDC0-B149-885F-62B3EA388428}"/>
              </a:ext>
            </a:extLst>
          </p:cNvPr>
          <p:cNvSpPr txBox="1"/>
          <p:nvPr/>
        </p:nvSpPr>
        <p:spPr>
          <a:xfrm>
            <a:off x="2290118" y="4684331"/>
            <a:ext cx="2689655"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1" dirty="0">
                <a:solidFill>
                  <a:schemeClr val="bg2">
                    <a:lumMod val="10000"/>
                  </a:schemeClr>
                </a:solidFill>
              </a:rPr>
              <a:t>Directly using Promise</a:t>
            </a:r>
          </a:p>
        </p:txBody>
      </p:sp>
      <p:grpSp>
        <p:nvGrpSpPr>
          <p:cNvPr id="20" name="Group 19">
            <a:extLst>
              <a:ext uri="{FF2B5EF4-FFF2-40B4-BE49-F238E27FC236}">
                <a16:creationId xmlns:a16="http://schemas.microsoft.com/office/drawing/2014/main" id="{CEB118D3-851D-F541-A0BB-F0F0050B0ABD}"/>
              </a:ext>
            </a:extLst>
          </p:cNvPr>
          <p:cNvGrpSpPr/>
          <p:nvPr/>
        </p:nvGrpSpPr>
        <p:grpSpPr>
          <a:xfrm>
            <a:off x="3518025" y="4018401"/>
            <a:ext cx="8292382" cy="2120263"/>
            <a:chOff x="3307960" y="2440315"/>
            <a:chExt cx="8292382" cy="2120263"/>
          </a:xfrm>
        </p:grpSpPr>
        <p:sp>
          <p:nvSpPr>
            <p:cNvPr id="21" name="axios.get returns a Promise for an AxiosResponse">
              <a:extLst>
                <a:ext uri="{FF2B5EF4-FFF2-40B4-BE49-F238E27FC236}">
                  <a16:creationId xmlns:a16="http://schemas.microsoft.com/office/drawing/2014/main" id="{DB13913A-4503-AA4D-84F6-7BE36A2C24E1}"/>
                </a:ext>
              </a:extLst>
            </p:cNvPr>
            <p:cNvSpPr txBox="1"/>
            <p:nvPr/>
          </p:nvSpPr>
          <p:spPr>
            <a:xfrm>
              <a:off x="7249151" y="2440315"/>
              <a:ext cx="4351191"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We pass a function to “.then”, which is called after the promise is resolved</a:t>
              </a:r>
              <a:endParaRPr sz="1800" dirty="0">
                <a:latin typeface="Menlo Regular"/>
                <a:ea typeface="Menlo Regular"/>
                <a:cs typeface="Menlo Regular"/>
                <a:sym typeface="Menlo Regular"/>
              </a:endParaRPr>
            </a:p>
          </p:txBody>
        </p:sp>
        <p:sp>
          <p:nvSpPr>
            <p:cNvPr id="22" name="Callout">
              <a:extLst>
                <a:ext uri="{FF2B5EF4-FFF2-40B4-BE49-F238E27FC236}">
                  <a16:creationId xmlns:a16="http://schemas.microsoft.com/office/drawing/2014/main" id="{3222CC06-6CE3-2641-8DA1-6E632944C1AB}"/>
                </a:ext>
              </a:extLst>
            </p:cNvPr>
            <p:cNvSpPr/>
            <p:nvPr/>
          </p:nvSpPr>
          <p:spPr>
            <a:xfrm rot="16200000">
              <a:off x="5147263" y="1206307"/>
              <a:ext cx="1514968" cy="5193573"/>
            </a:xfrm>
            <a:custGeom>
              <a:avLst/>
              <a:gdLst>
                <a:gd name="connsiteX0" fmla="*/ 1087 w 8526"/>
                <a:gd name="connsiteY0" fmla="*/ 0 h 18981"/>
                <a:gd name="connsiteX1" fmla="*/ 0 w 8526"/>
                <a:gd name="connsiteY1" fmla="*/ 170 h 18981"/>
                <a:gd name="connsiteX2" fmla="*/ 0 w 8526"/>
                <a:gd name="connsiteY2" fmla="*/ 18028 h 18981"/>
                <a:gd name="connsiteX3" fmla="*/ 1087 w 8526"/>
                <a:gd name="connsiteY3" fmla="*/ 18199 h 18981"/>
                <a:gd name="connsiteX4" fmla="*/ 1846 w 8526"/>
                <a:gd name="connsiteY4" fmla="*/ 18199 h 18981"/>
                <a:gd name="connsiteX5" fmla="*/ 8526 w 8526"/>
                <a:gd name="connsiteY5" fmla="*/ 18981 h 18981"/>
                <a:gd name="connsiteX6" fmla="*/ 4990 w 8526"/>
                <a:gd name="connsiteY6" fmla="*/ 17644 h 18981"/>
                <a:gd name="connsiteX7" fmla="*/ 4990 w 8526"/>
                <a:gd name="connsiteY7" fmla="*/ 170 h 18981"/>
                <a:gd name="connsiteX8" fmla="*/ 3903 w 8526"/>
                <a:gd name="connsiteY8" fmla="*/ 0 h 18981"/>
                <a:gd name="connsiteX9" fmla="*/ 1087 w 8526"/>
                <a:gd name="connsiteY9" fmla="*/ 0 h 18981"/>
                <a:gd name="connsiteX0" fmla="*/ 1275 w 10000"/>
                <a:gd name="connsiteY0" fmla="*/ 0 h 10000"/>
                <a:gd name="connsiteX1" fmla="*/ 0 w 10000"/>
                <a:gd name="connsiteY1" fmla="*/ 90 h 10000"/>
                <a:gd name="connsiteX2" fmla="*/ 0 w 10000"/>
                <a:gd name="connsiteY2" fmla="*/ 9498 h 10000"/>
                <a:gd name="connsiteX3" fmla="*/ 1275 w 10000"/>
                <a:gd name="connsiteY3" fmla="*/ 9588 h 10000"/>
                <a:gd name="connsiteX4" fmla="*/ 2165 w 10000"/>
                <a:gd name="connsiteY4" fmla="*/ 9588 h 10000"/>
                <a:gd name="connsiteX5" fmla="*/ 10000 w 10000"/>
                <a:gd name="connsiteY5" fmla="*/ 10000 h 10000"/>
                <a:gd name="connsiteX6" fmla="*/ 5690 w 10000"/>
                <a:gd name="connsiteY6" fmla="*/ 9439 h 10000"/>
                <a:gd name="connsiteX7" fmla="*/ 5853 w 10000"/>
                <a:gd name="connsiteY7" fmla="*/ 90 h 10000"/>
                <a:gd name="connsiteX8" fmla="*/ 4578 w 10000"/>
                <a:gd name="connsiteY8" fmla="*/ 0 h 10000"/>
                <a:gd name="connsiteX9" fmla="*/ 1275 w 1000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extrusionOk="0">
                  <a:moveTo>
                    <a:pt x="1275" y="0"/>
                  </a:moveTo>
                  <a:cubicBezTo>
                    <a:pt x="570" y="0"/>
                    <a:pt x="0" y="40"/>
                    <a:pt x="0" y="90"/>
                  </a:cubicBezTo>
                  <a:lnTo>
                    <a:pt x="0" y="9498"/>
                  </a:lnTo>
                  <a:cubicBezTo>
                    <a:pt x="0" y="9547"/>
                    <a:pt x="570" y="9588"/>
                    <a:pt x="1275" y="9588"/>
                  </a:cubicBezTo>
                  <a:lnTo>
                    <a:pt x="2165" y="9588"/>
                  </a:lnTo>
                  <a:lnTo>
                    <a:pt x="10000" y="10000"/>
                  </a:lnTo>
                  <a:lnTo>
                    <a:pt x="5690" y="9439"/>
                  </a:lnTo>
                  <a:cubicBezTo>
                    <a:pt x="5744" y="6323"/>
                    <a:pt x="5799" y="3206"/>
                    <a:pt x="5853" y="90"/>
                  </a:cubicBezTo>
                  <a:cubicBezTo>
                    <a:pt x="5853" y="40"/>
                    <a:pt x="5283" y="0"/>
                    <a:pt x="4578" y="0"/>
                  </a:cubicBezTo>
                  <a:lnTo>
                    <a:pt x="1275"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269" name="3 Requests: What is the output?"/>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Code after the async call runs </a:t>
            </a:r>
            <a:r>
              <a:rPr lang="en-US" i="1" dirty="0"/>
              <a:t>immediately</a:t>
            </a:r>
            <a:endParaRPr i="1" dirty="0"/>
          </a:p>
        </p:txBody>
      </p:sp>
      <p:sp>
        <p:nvSpPr>
          <p:cNvPr id="270" name="console.log('Making a requests');…"/>
          <p:cNvSpPr txBox="1"/>
          <p:nvPr/>
        </p:nvSpPr>
        <p:spPr>
          <a:xfrm>
            <a:off x="622119" y="2662197"/>
            <a:ext cx="5019565" cy="3052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300" i="1" dirty="0">
                <a:solidFill>
                  <a:srgbClr val="66187A"/>
                </a:solidFill>
              </a:rPr>
              <a:t>1.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'Making requests'</a:t>
            </a:r>
            <a:r>
              <a:rPr sz="1300" dirty="0">
                <a:solidFill>
                  <a:srgbClr val="000000"/>
                </a:solidFill>
              </a:rPr>
              <a:t>);</a:t>
            </a:r>
          </a:p>
          <a:p>
            <a:pPr algn="l" defTabSz="228600">
              <a:defRPr sz="2600" b="1">
                <a:solidFill>
                  <a:srgbClr val="018001"/>
                </a:solidFill>
                <a:latin typeface="Courier"/>
                <a:ea typeface="Courier"/>
                <a:cs typeface="Courier"/>
                <a:sym typeface="Courier"/>
              </a:defRPr>
            </a:pPr>
            <a:r>
              <a:rPr lang="en-US" sz="1300" i="1" dirty="0">
                <a:solidFill>
                  <a:srgbClr val="66187A"/>
                </a:solidFill>
              </a:rPr>
              <a:t>2.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'https://rest-</a:t>
            </a:r>
            <a:r>
              <a:rPr sz="1300" dirty="0" err="1"/>
              <a:t>example.covey.town</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lang="en-US" sz="1300" dirty="0"/>
              <a:t>	</a:t>
            </a:r>
            <a:r>
              <a:rPr sz="1300" dirty="0"/>
              <a:t>  .</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server'</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b="1" i="1" dirty="0" err="1">
                <a:solidFill>
                  <a:srgbClr val="66187A"/>
                </a:solidFill>
              </a:rPr>
              <a:t>console</a:t>
            </a:r>
            <a:r>
              <a:rPr sz="1300" dirty="0" err="1"/>
              <a:t>.</a:t>
            </a:r>
            <a:r>
              <a:rPr sz="1300" dirty="0" err="1">
                <a:solidFill>
                  <a:srgbClr val="7A7A43"/>
                </a:solidFill>
              </a:rPr>
              <a:t>log</a:t>
            </a:r>
            <a:r>
              <a:rPr sz="1300" dirty="0"/>
              <a:t>(</a:t>
            </a:r>
            <a:r>
              <a:rPr sz="1300" dirty="0" err="1"/>
              <a:t>response.</a:t>
            </a:r>
            <a:r>
              <a:rPr sz="1300" b="1" dirty="0" err="1">
                <a:solidFill>
                  <a:srgbClr val="66187A"/>
                </a:solidFill>
              </a:rPr>
              <a:t>data</a:t>
            </a:r>
            <a:r>
              <a:rPr sz="1300" dirty="0"/>
              <a:t>);</a:t>
            </a:r>
          </a:p>
          <a:p>
            <a:pPr algn="l" defTabSz="228600">
              <a:defRPr sz="2600">
                <a:solidFill>
                  <a:srgbClr val="000000"/>
                </a:solidFill>
                <a:latin typeface="Courier"/>
                <a:ea typeface="Courier"/>
                <a:cs typeface="Courier"/>
                <a:sym typeface="Courier"/>
              </a:defRPr>
            </a:pP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3.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a:t>
            </a:r>
            <a:r>
              <a:rPr sz="1300" dirty="0" err="1"/>
              <a:t>www.google.com</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Google'</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4.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a:t>
            </a:r>
            <a:r>
              <a:rPr sz="1300" dirty="0" err="1"/>
              <a:t>www.facebook.com</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Facebook'</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5.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'Requests sent!'</a:t>
            </a:r>
            <a:r>
              <a:rPr sz="1300" dirty="0">
                <a:solidFill>
                  <a:srgbClr val="000000"/>
                </a:solidFill>
              </a:rPr>
              <a:t>);</a:t>
            </a:r>
          </a:p>
        </p:txBody>
      </p:sp>
      <p:sp>
        <p:nvSpPr>
          <p:cNvPr id="271" name="Making a requests…"/>
          <p:cNvSpPr txBox="1"/>
          <p:nvPr/>
        </p:nvSpPr>
        <p:spPr>
          <a:xfrm>
            <a:off x="5880522" y="3134588"/>
            <a:ext cx="5235408" cy="1528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a:defRPr sz="3200">
                <a:latin typeface="Menlo Regular"/>
                <a:ea typeface="Menlo Regular"/>
                <a:cs typeface="Menlo Regular"/>
                <a:sym typeface="Menlo Regular"/>
              </a:defRPr>
            </a:pPr>
            <a:r>
              <a:rPr sz="1600" dirty="0"/>
              <a:t>Making requests</a:t>
            </a:r>
          </a:p>
          <a:p>
            <a:pPr algn="l">
              <a:defRPr sz="3200">
                <a:latin typeface="Menlo Regular"/>
                <a:ea typeface="Menlo Regular"/>
                <a:cs typeface="Menlo Regular"/>
                <a:sym typeface="Menlo Regular"/>
              </a:defRPr>
            </a:pPr>
            <a:r>
              <a:rPr sz="1600" dirty="0"/>
              <a:t>Requests sent!</a:t>
            </a:r>
          </a:p>
          <a:p>
            <a:pPr algn="l">
              <a:defRPr sz="3200">
                <a:latin typeface="Menlo Regular"/>
                <a:ea typeface="Menlo Regular"/>
                <a:cs typeface="Menlo Regular"/>
                <a:sym typeface="Menlo Regular"/>
              </a:defRPr>
            </a:pPr>
            <a:r>
              <a:rPr sz="1600" dirty="0"/>
              <a:t>Heard back from Google</a:t>
            </a:r>
          </a:p>
          <a:p>
            <a:pPr algn="l">
              <a:defRPr sz="3200">
                <a:latin typeface="Menlo Regular"/>
                <a:ea typeface="Menlo Regular"/>
                <a:cs typeface="Menlo Regular"/>
                <a:sym typeface="Menlo Regular"/>
              </a:defRPr>
            </a:pPr>
            <a:r>
              <a:rPr sz="1600" dirty="0"/>
              <a:t>Heard back from server</a:t>
            </a:r>
          </a:p>
          <a:p>
            <a:pPr algn="l">
              <a:defRPr sz="3200">
                <a:latin typeface="Menlo Regular"/>
                <a:ea typeface="Menlo Regular"/>
                <a:cs typeface="Menlo Regular"/>
                <a:sym typeface="Menlo Regular"/>
              </a:defRPr>
            </a:pPr>
            <a:r>
              <a:rPr sz="1600" dirty="0"/>
              <a:t>This is GET number 6 on the current server</a:t>
            </a:r>
          </a:p>
          <a:p>
            <a:pPr algn="l">
              <a:defRPr sz="3200">
                <a:latin typeface="Menlo Regular"/>
                <a:ea typeface="Menlo Regular"/>
                <a:cs typeface="Menlo Regular"/>
                <a:sym typeface="Menlo Regular"/>
              </a:defRPr>
            </a:pPr>
            <a:r>
              <a:rPr sz="1600" dirty="0"/>
              <a:t>Heard back from Facebook</a:t>
            </a:r>
          </a:p>
        </p:txBody>
      </p:sp>
      <p:sp>
        <p:nvSpPr>
          <p:cNvPr id="272" name="Sample Output:"/>
          <p:cNvSpPr txBox="1"/>
          <p:nvPr/>
        </p:nvSpPr>
        <p:spPr>
          <a:xfrm>
            <a:off x="5810329" y="2714791"/>
            <a:ext cx="1760097"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a:solidFill>
                  <a:srgbClr val="000000"/>
                </a:solidFill>
              </a:defRPr>
            </a:lvl1pPr>
          </a:lstStyle>
          <a:p>
            <a:r>
              <a:rPr sz="1800" b="1"/>
              <a:t>Sample Output:</a:t>
            </a:r>
          </a:p>
        </p:txBody>
      </p:sp>
      <p:sp>
        <p:nvSpPr>
          <p:cNvPr id="273" name="No guarantee on order of hearing back from Google, our server, or Facebook (new handlers)"/>
          <p:cNvSpPr txBox="1"/>
          <p:nvPr/>
        </p:nvSpPr>
        <p:spPr>
          <a:xfrm>
            <a:off x="5367900" y="5509131"/>
            <a:ext cx="5318764" cy="2359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spAutoFit/>
          </a:bodyPr>
          <a:lstStyle>
            <a:lvl1pPr>
              <a:defRPr i="1">
                <a:solidFill>
                  <a:schemeClr val="accent5">
                    <a:hueOff val="-82419"/>
                    <a:satOff val="-9513"/>
                    <a:lumOff val="-16343"/>
                  </a:schemeClr>
                </a:solidFill>
              </a:defRPr>
            </a:lvl1pPr>
          </a:lstStyle>
          <a:p>
            <a:r>
              <a:rPr dirty="0"/>
              <a:t>No guarantee on order of hearing back from Google, our server, or Facebook</a:t>
            </a:r>
          </a:p>
        </p:txBody>
      </p:sp>
      <p:grpSp>
        <p:nvGrpSpPr>
          <p:cNvPr id="276" name="Group"/>
          <p:cNvGrpSpPr/>
          <p:nvPr/>
        </p:nvGrpSpPr>
        <p:grpSpPr>
          <a:xfrm>
            <a:off x="5861050" y="2408085"/>
            <a:ext cx="5238751" cy="1227079"/>
            <a:chOff x="0" y="230682"/>
            <a:chExt cx="10477499" cy="2454156"/>
          </a:xfrm>
        </p:grpSpPr>
        <p:sp>
          <p:nvSpPr>
            <p:cNvPr id="274" name="These 2 lines ALWAYS first (same handler)"/>
            <p:cNvSpPr/>
            <p:nvPr/>
          </p:nvSpPr>
          <p:spPr>
            <a:xfrm>
              <a:off x="9207499" y="230682"/>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dirty="0"/>
                <a:t>These 2 lines ALWAYS first (same </a:t>
              </a:r>
              <a:r>
                <a:rPr lang="en-US" dirty="0"/>
                <a:t>listener</a:t>
              </a:r>
              <a:r>
                <a:rPr dirty="0"/>
                <a:t>)</a:t>
              </a:r>
            </a:p>
          </p:txBody>
        </p:sp>
        <p:sp>
          <p:nvSpPr>
            <p:cNvPr id="275" name="Callout"/>
            <p:cNvSpPr/>
            <p:nvPr/>
          </p:nvSpPr>
          <p:spPr>
            <a:xfrm rot="16200000">
              <a:off x="2061964" y="-1640900"/>
              <a:ext cx="2263776" cy="6387704"/>
            </a:xfrm>
            <a:custGeom>
              <a:avLst/>
              <a:gdLst/>
              <a:ahLst/>
              <a:cxnLst>
                <a:cxn ang="0">
                  <a:pos x="wd2" y="hd2"/>
                </a:cxn>
                <a:cxn ang="5400000">
                  <a:pos x="wd2" y="hd2"/>
                </a:cxn>
                <a:cxn ang="10800000">
                  <a:pos x="wd2" y="hd2"/>
                </a:cxn>
                <a:cxn ang="16200000">
                  <a:pos x="wd2" y="hd2"/>
                </a:cxn>
              </a:cxnLst>
              <a:rect l="0" t="0" r="r" b="b"/>
              <a:pathLst>
                <a:path w="21600" h="21600" extrusionOk="0">
                  <a:moveTo>
                    <a:pt x="879" y="0"/>
                  </a:moveTo>
                  <a:cubicBezTo>
                    <a:pt x="393" y="0"/>
                    <a:pt x="0" y="139"/>
                    <a:pt x="0" y="311"/>
                  </a:cubicBezTo>
                  <a:lnTo>
                    <a:pt x="0" y="15064"/>
                  </a:lnTo>
                  <a:cubicBezTo>
                    <a:pt x="0" y="15237"/>
                    <a:pt x="393" y="15377"/>
                    <a:pt x="879" y="15377"/>
                  </a:cubicBezTo>
                  <a:lnTo>
                    <a:pt x="5635" y="15377"/>
                  </a:lnTo>
                  <a:lnTo>
                    <a:pt x="21600" y="21600"/>
                  </a:lnTo>
                  <a:lnTo>
                    <a:pt x="8176" y="14362"/>
                  </a:lnTo>
                  <a:lnTo>
                    <a:pt x="8176" y="311"/>
                  </a:lnTo>
                  <a:cubicBezTo>
                    <a:pt x="8176" y="139"/>
                    <a:pt x="7783" y="0"/>
                    <a:pt x="7297" y="0"/>
                  </a:cubicBezTo>
                  <a:lnTo>
                    <a:pt x="879"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79" name="Group"/>
          <p:cNvGrpSpPr/>
          <p:nvPr/>
        </p:nvGrpSpPr>
        <p:grpSpPr>
          <a:xfrm>
            <a:off x="5676305" y="3905184"/>
            <a:ext cx="5473503" cy="1564177"/>
            <a:chOff x="1349734" y="-26"/>
            <a:chExt cx="10947004" cy="3128351"/>
          </a:xfrm>
        </p:grpSpPr>
        <p:sp>
          <p:nvSpPr>
            <p:cNvPr id="277" name="These 2 lines ALWAYS together (same handler)"/>
            <p:cNvSpPr/>
            <p:nvPr/>
          </p:nvSpPr>
          <p:spPr>
            <a:xfrm flipH="1">
              <a:off x="4513223" y="1877302"/>
              <a:ext cx="287292" cy="1251023"/>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sz="1400" dirty="0"/>
                <a:t>These 2 lines ALWAYS together (same </a:t>
              </a:r>
              <a:r>
                <a:rPr lang="en-US" sz="1400" dirty="0"/>
                <a:t>listener</a:t>
              </a:r>
              <a:r>
                <a:rPr sz="1400" dirty="0"/>
                <a:t>)</a:t>
              </a:r>
            </a:p>
          </p:txBody>
        </p:sp>
        <p:sp>
          <p:nvSpPr>
            <p:cNvPr id="278" name="Callout"/>
            <p:cNvSpPr/>
            <p:nvPr/>
          </p:nvSpPr>
          <p:spPr>
            <a:xfrm rot="16200000">
              <a:off x="6016984" y="-4667276"/>
              <a:ext cx="1612504" cy="109470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761" y="946"/>
                  </a:lnTo>
                  <a:lnTo>
                    <a:pt x="8761" y="21396"/>
                  </a:lnTo>
                  <a:cubicBezTo>
                    <a:pt x="8761" y="21509"/>
                    <a:pt x="9380" y="21600"/>
                    <a:pt x="10143" y="21600"/>
                  </a:cubicBezTo>
                  <a:lnTo>
                    <a:pt x="20218" y="21600"/>
                  </a:lnTo>
                  <a:cubicBezTo>
                    <a:pt x="20981" y="21600"/>
                    <a:pt x="21600" y="21509"/>
                    <a:pt x="21600" y="21396"/>
                  </a:cubicBezTo>
                  <a:lnTo>
                    <a:pt x="21600" y="632"/>
                  </a:lnTo>
                  <a:cubicBezTo>
                    <a:pt x="21600" y="520"/>
                    <a:pt x="20981" y="428"/>
                    <a:pt x="20218" y="428"/>
                  </a:cubicBezTo>
                  <a:lnTo>
                    <a:pt x="17193" y="428"/>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animBg="1" advAuto="0"/>
      <p:bldP spid="272" grpId="0" animBg="1" advAuto="0"/>
      <p:bldP spid="273" grpId="0" animBg="1" advAuto="0"/>
      <p:bldP spid="276" grpId="0" animBg="1" advAuto="0"/>
      <p:bldP spid="279"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Each Listener Returns a Promise for Itself</a:t>
            </a:r>
          </a:p>
        </p:txBody>
      </p:sp>
      <p:sp>
        <p:nvSpPr>
          <p:cNvPr id="7" name="TextBox 6">
            <a:extLst>
              <a:ext uri="{FF2B5EF4-FFF2-40B4-BE49-F238E27FC236}">
                <a16:creationId xmlns:a16="http://schemas.microsoft.com/office/drawing/2014/main" id="{664A71CD-173B-9249-90F8-EC44FC65A895}"/>
              </a:ext>
            </a:extLst>
          </p:cNvPr>
          <p:cNvSpPr txBox="1"/>
          <p:nvPr/>
        </p:nvSpPr>
        <p:spPr>
          <a:xfrm>
            <a:off x="6250781" y="3763705"/>
            <a:ext cx="5629274" cy="2554545"/>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latin typeface="Courier" pitchFamily="2" charset="0"/>
              </a:rPr>
              <a:t>async function </a:t>
            </a:r>
            <a:r>
              <a:rPr lang="en-US" sz="1600" dirty="0" err="1">
                <a:latin typeface="Courier" pitchFamily="2" charset="0"/>
              </a:rPr>
              <a:t>makeThreeSerialRequests</a:t>
            </a:r>
            <a:r>
              <a:rPr lang="en-US" sz="1600" dirty="0">
                <a:latin typeface="Courier" pitchFamily="2" charset="0"/>
              </a:rPr>
              <a:t>(){</a:t>
            </a:r>
            <a:br>
              <a:rPr lang="en-US" sz="1600" dirty="0">
                <a:latin typeface="Courier" pitchFamily="2" charset="0"/>
              </a:rPr>
            </a:br>
            <a:r>
              <a:rPr lang="en-US" sz="1600" dirty="0">
                <a:latin typeface="Courier" pitchFamily="2" charset="0"/>
              </a:rPr>
              <a:t>1.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first request’</a:t>
            </a:r>
            <a:r>
              <a:rPr lang="en-US" sz="1600" dirty="0">
                <a:latin typeface="Courier" pitchFamily="2" charset="0"/>
              </a:rPr>
              <a:t>);</a:t>
            </a:r>
            <a:br>
              <a:rPr lang="en-US" sz="1600" dirty="0">
                <a:latin typeface="Courier" pitchFamily="2" charset="0"/>
              </a:rPr>
            </a:br>
            <a:r>
              <a:rPr lang="en-US" sz="1600" dirty="0">
                <a:latin typeface="Courier" pitchFamily="2" charset="0"/>
              </a:rPr>
              <a:t>2.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3.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second request’</a:t>
            </a:r>
            <a:r>
              <a:rPr lang="en-US" sz="1600" dirty="0">
                <a:latin typeface="Courier" pitchFamily="2" charset="0"/>
              </a:rPr>
              <a:t>);</a:t>
            </a:r>
            <a:br>
              <a:rPr lang="en-US" sz="1600" dirty="0">
                <a:latin typeface="Courier" pitchFamily="2" charset="0"/>
              </a:rPr>
            </a:br>
            <a:r>
              <a:rPr lang="en-US" sz="1600" dirty="0">
                <a:latin typeface="Courier" pitchFamily="2" charset="0"/>
              </a:rPr>
              <a:t>4.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5.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third request’</a:t>
            </a:r>
            <a:r>
              <a:rPr lang="en-US" sz="1600" dirty="0">
                <a:latin typeface="Courier" pitchFamily="2" charset="0"/>
              </a:rPr>
              <a:t>);</a:t>
            </a:r>
            <a:br>
              <a:rPr lang="en-US" sz="1600" dirty="0">
                <a:latin typeface="Courier" pitchFamily="2" charset="0"/>
              </a:rPr>
            </a:br>
            <a:r>
              <a:rPr lang="en-US" sz="1600" dirty="0">
                <a:latin typeface="Courier" pitchFamily="2" charset="0"/>
              </a:rPr>
              <a:t>6.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7.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'All done!'</a:t>
            </a:r>
            <a:r>
              <a:rPr lang="en-US" sz="1600" dirty="0">
                <a:latin typeface="Courier" pitchFamily="2" charset="0"/>
              </a:rPr>
              <a:t>);</a:t>
            </a:r>
            <a:br>
              <a:rPr lang="en-US" sz="1600" dirty="0">
                <a:latin typeface="Courier" pitchFamily="2" charset="0"/>
              </a:rPr>
            </a:br>
            <a:r>
              <a:rPr lang="en-US" sz="1600" dirty="0">
                <a:latin typeface="Courier" pitchFamily="2" charset="0"/>
              </a:rPr>
              <a:t>}</a:t>
            </a:r>
            <a:br>
              <a:rPr lang="en-US" sz="1600" dirty="0">
                <a:latin typeface="Courier" pitchFamily="2" charset="0"/>
              </a:rPr>
            </a:br>
            <a:r>
              <a:rPr lang="en-US" sz="1600" dirty="0" err="1">
                <a:latin typeface="Courier" pitchFamily="2" charset="0"/>
              </a:rPr>
              <a:t>makeThreeSerialRequests</a:t>
            </a:r>
            <a:r>
              <a:rPr lang="en-US" sz="16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280989" y="3754913"/>
            <a:ext cx="5629274" cy="2554545"/>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first request'</a:t>
            </a:r>
            <a:r>
              <a:rPr lang="en-US" sz="1600" dirty="0">
                <a:latin typeface="Courier" pitchFamily="2" charset="0"/>
              </a:rPr>
              <a:t>);</a:t>
            </a:r>
            <a:br>
              <a:rPr lang="en-US" sz="1600" dirty="0">
                <a:latin typeface="Courier" pitchFamily="2" charset="0"/>
              </a:rPr>
            </a:br>
            <a:r>
              <a:rPr lang="en-US" sz="1600" dirty="0" err="1">
                <a:latin typeface="Courier" pitchFamily="2" charset="0"/>
              </a:rPr>
              <a:t>makeOneGetRequest</a:t>
            </a: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 () =&gt;{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second 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return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 =&gt; {</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third 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return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(()=&gt;{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'All done!'</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
        <p:nvSpPr>
          <p:cNvPr id="11" name="TextBox 10">
            <a:extLst>
              <a:ext uri="{FF2B5EF4-FFF2-40B4-BE49-F238E27FC236}">
                <a16:creationId xmlns:a16="http://schemas.microsoft.com/office/drawing/2014/main" id="{35D70E01-1037-F640-A68C-BEEC08DA99E1}"/>
              </a:ext>
            </a:extLst>
          </p:cNvPr>
          <p:cNvSpPr txBox="1"/>
          <p:nvPr/>
        </p:nvSpPr>
        <p:spPr>
          <a:xfrm>
            <a:off x="1369219" y="1810983"/>
            <a:ext cx="7974805" cy="1323439"/>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effectLst/>
                <a:latin typeface="Courier" pitchFamily="2" charset="0"/>
              </a:rPr>
              <a:t>async function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const </a:t>
            </a:r>
            <a:r>
              <a:rPr lang="en-US" sz="1600" dirty="0">
                <a:solidFill>
                  <a:srgbClr val="458383"/>
                </a:solidFill>
                <a:effectLst/>
                <a:latin typeface="Courier" pitchFamily="2" charset="0"/>
              </a:rPr>
              <a:t>response </a:t>
            </a:r>
            <a:r>
              <a:rPr lang="en-US" sz="1600" dirty="0">
                <a:latin typeface="Courier" pitchFamily="2" charset="0"/>
              </a:rPr>
              <a:t>= </a:t>
            </a:r>
            <a:r>
              <a:rPr lang="en-US" sz="1600" b="1" dirty="0">
                <a:solidFill>
                  <a:srgbClr val="000080"/>
                </a:solidFill>
                <a:effectLst/>
                <a:latin typeface="Courier" pitchFamily="2" charset="0"/>
              </a:rPr>
              <a:t>await </a:t>
            </a:r>
            <a:r>
              <a:rPr lang="en-US" sz="1600" b="1" i="1" dirty="0" err="1">
                <a:solidFill>
                  <a:srgbClr val="660E7A"/>
                </a:solidFill>
                <a:effectLst/>
                <a:latin typeface="Courier" pitchFamily="2" charset="0"/>
              </a:rPr>
              <a:t>axios</a:t>
            </a:r>
            <a:r>
              <a:rPr lang="en-US" sz="1600" dirty="0" err="1">
                <a:latin typeface="Courier" pitchFamily="2" charset="0"/>
              </a:rPr>
              <a:t>.</a:t>
            </a:r>
            <a:r>
              <a:rPr lang="en-US" sz="1600" dirty="0" err="1">
                <a:solidFill>
                  <a:srgbClr val="7A7A43"/>
                </a:solidFill>
                <a:effectLst/>
                <a:latin typeface="Courier" pitchFamily="2" charset="0"/>
              </a:rPr>
              <a:t>get</a:t>
            </a:r>
            <a:r>
              <a:rPr lang="en-US" sz="1600" dirty="0">
                <a:latin typeface="Courier" pitchFamily="2" charset="0"/>
              </a:rPr>
              <a:t>(</a:t>
            </a:r>
            <a:r>
              <a:rPr lang="en-US" sz="1600" b="1" dirty="0">
                <a:solidFill>
                  <a:srgbClr val="008000"/>
                </a:solidFill>
                <a:effectLst/>
                <a:latin typeface="Courier" pitchFamily="2" charset="0"/>
              </a:rPr>
              <a:t>'https://rest-</a:t>
            </a:r>
            <a:r>
              <a:rPr lang="en-US" sz="1600" b="1" dirty="0" err="1">
                <a:solidFill>
                  <a:srgbClr val="008000"/>
                </a:solidFill>
                <a:effectLst/>
                <a:latin typeface="Courier" pitchFamily="2" charset="0"/>
              </a:rPr>
              <a:t>example.covey.town</a:t>
            </a:r>
            <a:r>
              <a:rPr lang="en-US" sz="1600" b="1" dirty="0">
                <a:solidFill>
                  <a:srgbClr val="008000"/>
                </a:solidFill>
                <a:effectLst/>
                <a:latin typeface="Courier" pitchFamily="2" charset="0"/>
              </a:rPr>
              <a: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dirty="0" err="1">
                <a:solidFill>
                  <a:srgbClr val="458383"/>
                </a:solidFill>
                <a:effectLst/>
                <a:latin typeface="Courier" pitchFamily="2" charset="0"/>
              </a:rPr>
              <a:t>response</a:t>
            </a:r>
            <a:r>
              <a:rPr lang="en-US" sz="1600" dirty="0" err="1">
                <a:latin typeface="Courier" pitchFamily="2" charset="0"/>
              </a:rPr>
              <a:t>.</a:t>
            </a:r>
            <a:r>
              <a:rPr lang="en-US" sz="1600" b="1" dirty="0" err="1">
                <a:solidFill>
                  <a:srgbClr val="660E7A"/>
                </a:solidFill>
                <a:effectLst/>
                <a:latin typeface="Courier" pitchFamily="2" charset="0"/>
              </a:rPr>
              <a:t>data</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
        <p:nvSpPr>
          <p:cNvPr id="12" name="3 Requests: What is the output?">
            <a:extLst>
              <a:ext uri="{FF2B5EF4-FFF2-40B4-BE49-F238E27FC236}">
                <a16:creationId xmlns:a16="http://schemas.microsoft.com/office/drawing/2014/main" id="{4405F32B-FFDD-8D43-B9C5-892874B67629}"/>
              </a:ext>
            </a:extLst>
          </p:cNvPr>
          <p:cNvSpPr txBox="1">
            <a:spLocks noGrp="1"/>
          </p:cNvSpPr>
          <p:nvPr>
            <p:ph type="body" idx="21"/>
          </p:nvPr>
        </p:nvSpPr>
        <p:spPr>
          <a:xfrm>
            <a:off x="603250" y="1186481"/>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Both examples produce the exact same output</a:t>
            </a:r>
            <a:endParaRPr dirty="0"/>
          </a:p>
        </p:txBody>
      </p:sp>
    </p:spTree>
    <p:extLst>
      <p:ext uri="{BB962C8B-B14F-4D97-AF65-F5344CB8AC3E}">
        <p14:creationId xmlns:p14="http://schemas.microsoft.com/office/powerpoint/2010/main" val="8895179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Async/Await"/>
          <p:cNvSpPr txBox="1">
            <a:spLocks noGrp="1"/>
          </p:cNvSpPr>
          <p:nvPr>
            <p:ph type="title"/>
          </p:nvPr>
        </p:nvSpPr>
        <p:spPr>
          <a:prstGeom prst="rect">
            <a:avLst/>
          </a:prstGeom>
        </p:spPr>
        <p:txBody>
          <a:bodyPr>
            <a:normAutofit/>
          </a:bodyPr>
          <a:lstStyle/>
          <a:p>
            <a:r>
              <a:rPr lang="en-US" dirty="0"/>
              <a:t>Syntax for Writing Asynchronous Code</a:t>
            </a:r>
            <a:endParaRPr dirty="0"/>
          </a:p>
        </p:txBody>
      </p:sp>
      <p:sp>
        <p:nvSpPr>
          <p:cNvPr id="570" name="Your asynchronous friend"/>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For Async/Await and for Promises</a:t>
            </a:r>
            <a:endParaRPr dirty="0"/>
          </a:p>
        </p:txBody>
      </p:sp>
      <p:sp>
        <p:nvSpPr>
          <p:cNvPr id="571" name="axios.get('https://rest-example.covey.town/').then(response =&gt; {…"/>
          <p:cNvSpPr txBox="1"/>
          <p:nvPr/>
        </p:nvSpPr>
        <p:spPr>
          <a:xfrm>
            <a:off x="6446120" y="4221381"/>
            <a:ext cx="5745880" cy="244201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anchor="ctr">
            <a:spAutoFit/>
          </a:bodyPr>
          <a:lstStyle/>
          <a:p>
            <a:pPr algn="l" defTabSz="2438338"/>
            <a:r>
              <a:rPr lang="en-US" sz="1400" b="1" dirty="0">
                <a:solidFill>
                  <a:srgbClr val="000080"/>
                </a:solidFill>
                <a:latin typeface="Courier" pitchFamily="2" charset="0"/>
              </a:rPr>
              <a:t>function </a:t>
            </a:r>
            <a:r>
              <a:rPr lang="en-US" sz="1400" dirty="0" err="1">
                <a:latin typeface="Courier" pitchFamily="2" charset="0"/>
              </a:rPr>
              <a:t>makeOneGetRequestNoAsync</a:t>
            </a:r>
            <a:r>
              <a:rPr lang="en-US" sz="1400" dirty="0">
                <a:latin typeface="Courier" pitchFamily="2" charset="0"/>
              </a:rPr>
              <a:t>(): Promise&lt;</a:t>
            </a:r>
            <a:r>
              <a:rPr lang="en-US" sz="1400" b="1" dirty="0">
                <a:solidFill>
                  <a:srgbClr val="000080"/>
                </a:solidFill>
                <a:latin typeface="Courier" pitchFamily="2" charset="0"/>
              </a:rPr>
              <a:t>void</a:t>
            </a:r>
            <a:r>
              <a:rPr lang="en-US" sz="1400" dirty="0">
                <a:latin typeface="Courier" pitchFamily="2" charset="0"/>
              </a:rPr>
              <a:t>&gt;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"Making Request"</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dirty="0">
                <a:solidFill>
                  <a:srgbClr val="000080"/>
                </a:solidFill>
                <a:latin typeface="Courier" pitchFamily="2" charset="0"/>
              </a:rPr>
              <a:t>return </a:t>
            </a:r>
            <a:r>
              <a:rPr lang="en-US" sz="1400" b="1" i="1" dirty="0" err="1">
                <a:solidFill>
                  <a:srgbClr val="660E7A"/>
                </a:solidFill>
                <a:latin typeface="Courier" pitchFamily="2" charset="0"/>
              </a:rPr>
              <a:t>axios</a:t>
            </a:r>
            <a:r>
              <a:rPr lang="en-US" sz="1400" dirty="0" err="1">
                <a:latin typeface="Courier" pitchFamily="2" charset="0"/>
              </a:rPr>
              <a:t>.</a:t>
            </a:r>
            <a:r>
              <a:rPr lang="en-US" sz="1400" dirty="0" err="1">
                <a:solidFill>
                  <a:srgbClr val="7A7A43"/>
                </a:solidFill>
                <a:latin typeface="Courier" pitchFamily="2" charset="0"/>
              </a:rPr>
              <a:t>get</a:t>
            </a:r>
            <a:r>
              <a:rPr lang="en-US" sz="1400" dirty="0">
                <a:latin typeface="Courier" pitchFamily="2" charset="0"/>
              </a:rPr>
              <a:t>(</a:t>
            </a:r>
            <a:r>
              <a:rPr lang="en-US" sz="1400" b="1" dirty="0">
                <a:solidFill>
                  <a:srgbClr val="008000"/>
                </a:solidFill>
                <a:latin typeface="Courier" pitchFamily="2" charset="0"/>
              </a:rPr>
              <a:t>"https://rest-</a:t>
            </a:r>
            <a:r>
              <a:rPr lang="en-US" sz="1400" b="1" dirty="0" err="1">
                <a:solidFill>
                  <a:srgbClr val="008000"/>
                </a:solidFill>
                <a:latin typeface="Courier" pitchFamily="2" charset="0"/>
              </a:rPr>
              <a:t>example.covey.town</a:t>
            </a:r>
            <a:r>
              <a:rPr lang="en-US" sz="1400" b="1" dirty="0">
                <a:solidFill>
                  <a:srgbClr val="008000"/>
                </a:solidFill>
                <a:latin typeface="Courier" pitchFamily="2" charset="0"/>
              </a:rPr>
              <a:t>"</a:t>
            </a:r>
            <a:r>
              <a:rPr lang="en-US" sz="1400" dirty="0">
                <a:latin typeface="Courier" pitchFamily="2" charset="0"/>
              </a:rPr>
              <a:t>).</a:t>
            </a:r>
            <a:r>
              <a:rPr lang="en-US" sz="1400" dirty="0">
                <a:solidFill>
                  <a:srgbClr val="7A7A43"/>
                </a:solidFill>
                <a:latin typeface="Courier" pitchFamily="2" charset="0"/>
              </a:rPr>
              <a:t>then</a:t>
            </a:r>
            <a:r>
              <a:rPr lang="en-US" sz="1400" dirty="0">
                <a:latin typeface="Courier" pitchFamily="2" charset="0"/>
              </a:rPr>
              <a:t>((response) =&gt;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"Heard back from server"</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dirty="0" err="1">
                <a:latin typeface="Courier" pitchFamily="2" charset="0"/>
              </a:rPr>
              <a:t>response.</a:t>
            </a:r>
            <a:r>
              <a:rPr lang="en-US" sz="1400" b="1" dirty="0" err="1">
                <a:solidFill>
                  <a:srgbClr val="660E7A"/>
                </a:solidFill>
                <a:latin typeface="Courier" pitchFamily="2" charset="0"/>
              </a:rPr>
              <a:t>data</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dirty="0">
                <a:solidFill>
                  <a:srgbClr val="7A7A43"/>
                </a:solidFill>
                <a:latin typeface="Courier" pitchFamily="2" charset="0"/>
              </a:rPr>
              <a:t>catch</a:t>
            </a:r>
            <a:r>
              <a:rPr lang="en-US" sz="1400" dirty="0">
                <a:latin typeface="Courier" pitchFamily="2" charset="0"/>
              </a:rPr>
              <a:t>(err =&gt;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'Uh oh!'</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trace</a:t>
            </a:r>
            <a:r>
              <a:rPr lang="en-US" sz="1400" dirty="0">
                <a:latin typeface="Courier" pitchFamily="2" charset="0"/>
              </a:rPr>
              <a:t>(err);</a:t>
            </a:r>
            <a:br>
              <a:rPr lang="en-US" sz="1400" dirty="0">
                <a:latin typeface="Courier" pitchFamily="2" charset="0"/>
              </a:rPr>
            </a:br>
            <a:r>
              <a:rPr lang="en-US" sz="1400" dirty="0">
                <a:latin typeface="Courier" pitchFamily="2" charset="0"/>
              </a:rPr>
              <a:t>  });</a:t>
            </a:r>
            <a:br>
              <a:rPr lang="en-US" sz="1400" dirty="0">
                <a:latin typeface="Courier" pitchFamily="2" charset="0"/>
              </a:rPr>
            </a:br>
            <a:r>
              <a:rPr lang="en-US" sz="1400" dirty="0">
                <a:latin typeface="Courier" pitchFamily="2" charset="0"/>
              </a:rPr>
              <a:t>}</a:t>
            </a:r>
          </a:p>
        </p:txBody>
      </p:sp>
      <p:sp>
        <p:nvSpPr>
          <p:cNvPr id="572" name="async function axiosAwaitExample() {…"/>
          <p:cNvSpPr txBox="1"/>
          <p:nvPr/>
        </p:nvSpPr>
        <p:spPr>
          <a:xfrm>
            <a:off x="263611" y="4221381"/>
            <a:ext cx="5990538" cy="2636619"/>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400" b="1" dirty="0">
                <a:solidFill>
                  <a:srgbClr val="000080"/>
                </a:solidFill>
              </a:rPr>
              <a:t>async function </a:t>
            </a:r>
            <a:r>
              <a:rPr lang="en-US" sz="1400" dirty="0" err="1"/>
              <a:t>makeOneGetRequest</a:t>
            </a:r>
            <a:r>
              <a:rPr lang="en-US" sz="1400" dirty="0"/>
              <a:t>(): Promise&lt;</a:t>
            </a:r>
            <a:r>
              <a:rPr lang="en-US" sz="1400" b="1" dirty="0">
                <a:solidFill>
                  <a:srgbClr val="000080"/>
                </a:solidFill>
              </a:rPr>
              <a:t>void</a:t>
            </a:r>
            <a:r>
              <a:rPr lang="en-US" sz="1400" dirty="0"/>
              <a:t>&gt; {</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"Making Request"</a:t>
            </a:r>
            <a:r>
              <a:rPr lang="en-US" sz="1400" dirty="0"/>
              <a:t>);</a:t>
            </a:r>
            <a:br>
              <a:rPr lang="en-US" sz="1400" dirty="0"/>
            </a:br>
            <a:r>
              <a:rPr lang="en-US" sz="1400" dirty="0"/>
              <a:t>  </a:t>
            </a:r>
            <a:r>
              <a:rPr lang="en-US" sz="1400" b="1" dirty="0">
                <a:solidFill>
                  <a:srgbClr val="000080"/>
                </a:solidFill>
              </a:rPr>
              <a:t>try </a:t>
            </a:r>
            <a:r>
              <a:rPr lang="en-US" sz="1400" dirty="0"/>
              <a:t>{</a:t>
            </a:r>
            <a:br>
              <a:rPr lang="en-US" sz="1400" dirty="0"/>
            </a:br>
            <a:r>
              <a:rPr lang="en-US" sz="1400" dirty="0"/>
              <a:t>    </a:t>
            </a:r>
            <a:r>
              <a:rPr lang="en-US" sz="1400" b="1" dirty="0">
                <a:solidFill>
                  <a:srgbClr val="000080"/>
                </a:solidFill>
              </a:rPr>
              <a:t>const </a:t>
            </a:r>
            <a:r>
              <a:rPr lang="en-US" sz="1400" dirty="0">
                <a:solidFill>
                  <a:srgbClr val="458383"/>
                </a:solidFill>
              </a:rPr>
              <a:t>response </a:t>
            </a:r>
            <a:r>
              <a:rPr lang="en-US" sz="1400" dirty="0"/>
              <a:t>= </a:t>
            </a:r>
            <a:r>
              <a:rPr lang="en-US" sz="1400" b="1" dirty="0">
                <a:solidFill>
                  <a:srgbClr val="000080"/>
                </a:solidFill>
              </a:rPr>
              <a:t>await </a:t>
            </a:r>
            <a:r>
              <a:rPr lang="en-US" sz="1400" b="1" i="1" dirty="0" err="1">
                <a:solidFill>
                  <a:srgbClr val="660E7A"/>
                </a:solidFill>
              </a:rPr>
              <a:t>axios</a:t>
            </a:r>
            <a:r>
              <a:rPr lang="en-US" sz="1400" dirty="0" err="1"/>
              <a:t>.</a:t>
            </a:r>
            <a:r>
              <a:rPr lang="en-US" sz="1400" dirty="0" err="1">
                <a:solidFill>
                  <a:srgbClr val="7A7A43"/>
                </a:solidFill>
              </a:rPr>
              <a:t>get</a:t>
            </a:r>
            <a:r>
              <a:rPr lang="en-US" sz="1400" dirty="0"/>
              <a:t>(</a:t>
            </a:r>
            <a:r>
              <a:rPr lang="en-US" sz="1400" b="1" dirty="0">
                <a:solidFill>
                  <a:srgbClr val="008000"/>
                </a:solidFill>
              </a:rPr>
              <a:t>"https://rest-</a:t>
            </a:r>
            <a:r>
              <a:rPr lang="en-US" sz="1400" b="1" dirty="0" err="1">
                <a:solidFill>
                  <a:srgbClr val="008000"/>
                </a:solidFill>
              </a:rPr>
              <a:t>example.covey.town</a:t>
            </a:r>
            <a:r>
              <a:rPr lang="en-US" sz="1400" b="1" dirty="0">
                <a:solidFill>
                  <a:srgbClr val="008000"/>
                </a:solidFill>
              </a:rPr>
              <a:t>"</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"Heard back from server"</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dirty="0" err="1">
                <a:solidFill>
                  <a:srgbClr val="458383"/>
                </a:solidFill>
              </a:rPr>
              <a:t>response</a:t>
            </a:r>
            <a:r>
              <a:rPr lang="en-US" sz="1400" dirty="0" err="1"/>
              <a:t>.</a:t>
            </a:r>
            <a:r>
              <a:rPr lang="en-US" sz="1400" b="1" dirty="0" err="1">
                <a:solidFill>
                  <a:srgbClr val="660E7A"/>
                </a:solidFill>
              </a:rPr>
              <a:t>data</a:t>
            </a:r>
            <a:r>
              <a:rPr lang="en-US" sz="1400" dirty="0"/>
              <a:t>);</a:t>
            </a:r>
            <a:br>
              <a:rPr lang="en-US" sz="1400" dirty="0"/>
            </a:br>
            <a:r>
              <a:rPr lang="en-US" sz="1400" dirty="0"/>
              <a:t>  } </a:t>
            </a:r>
            <a:r>
              <a:rPr lang="en-US" sz="1400" b="1" dirty="0">
                <a:solidFill>
                  <a:srgbClr val="000080"/>
                </a:solidFill>
              </a:rPr>
              <a:t>catch</a:t>
            </a:r>
            <a:r>
              <a:rPr lang="en-US" sz="1400" dirty="0"/>
              <a:t>(err){</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'Uh oh!'</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trace</a:t>
            </a:r>
            <a:r>
              <a:rPr lang="en-US" sz="1400" dirty="0"/>
              <a:t>(err);</a:t>
            </a:r>
            <a:br>
              <a:rPr lang="en-US" sz="1400" dirty="0"/>
            </a:br>
            <a:r>
              <a:rPr lang="en-US" sz="1400" dirty="0"/>
              <a:t>  }</a:t>
            </a:r>
            <a:br>
              <a:rPr lang="en-US" sz="1400" dirty="0"/>
            </a:br>
            <a:r>
              <a:rPr lang="en-US" sz="1400" dirty="0"/>
              <a:t>}</a:t>
            </a:r>
            <a:endParaRPr sz="1400" dirty="0"/>
          </a:p>
        </p:txBody>
      </p:sp>
      <p:sp>
        <p:nvSpPr>
          <p:cNvPr id="573" name="Rules of the road:…"/>
          <p:cNvSpPr txBox="1">
            <a:spLocks noGrp="1"/>
          </p:cNvSpPr>
          <p:nvPr>
            <p:ph type="body" sz="half" idx="1"/>
          </p:nvPr>
        </p:nvSpPr>
        <p:spPr>
          <a:xfrm>
            <a:off x="603250" y="1882952"/>
            <a:ext cx="10985500" cy="1940890"/>
          </a:xfrm>
          <a:prstGeom prst="rect">
            <a:avLst/>
          </a:prstGeom>
        </p:spPr>
        <p:txBody>
          <a:bodyPr>
            <a:normAutofit fontScale="47500" lnSpcReduction="20000"/>
          </a:bodyPr>
          <a:lstStyle/>
          <a:p>
            <a:pPr marL="274320" indent="-289560" defTabSz="1158211">
              <a:spcBef>
                <a:spcPts val="2100"/>
              </a:spcBef>
              <a:defRPr sz="4560"/>
            </a:pPr>
            <a:r>
              <a:rPr dirty="0"/>
              <a:t>You can only call </a:t>
            </a:r>
            <a:r>
              <a:rPr b="1" dirty="0">
                <a:solidFill>
                  <a:srgbClr val="011480"/>
                </a:solidFill>
              </a:rPr>
              <a:t>await</a:t>
            </a:r>
            <a:r>
              <a:rPr dirty="0"/>
              <a:t> from a function that is </a:t>
            </a:r>
            <a:r>
              <a:rPr b="1" dirty="0">
                <a:solidFill>
                  <a:srgbClr val="011480"/>
                </a:solidFill>
              </a:rPr>
              <a:t>async</a:t>
            </a:r>
          </a:p>
          <a:p>
            <a:pPr marL="274320" indent="-289560" defTabSz="1158211">
              <a:spcBef>
                <a:spcPts val="2100"/>
              </a:spcBef>
              <a:defRPr sz="4560"/>
            </a:pPr>
            <a:r>
              <a:rPr dirty="0"/>
              <a:t>You can only </a:t>
            </a:r>
            <a:r>
              <a:rPr b="1" dirty="0">
                <a:solidFill>
                  <a:srgbClr val="011480"/>
                </a:solidFill>
              </a:rPr>
              <a:t>await</a:t>
            </a:r>
            <a:r>
              <a:rPr dirty="0"/>
              <a:t> on functions that return a </a:t>
            </a:r>
            <a:r>
              <a:rPr b="1" dirty="0">
                <a:solidFill>
                  <a:srgbClr val="66187A"/>
                </a:solidFill>
              </a:rPr>
              <a:t>Promise</a:t>
            </a:r>
          </a:p>
          <a:p>
            <a:pPr marL="274320" indent="-289560" defTabSz="1158211">
              <a:spcBef>
                <a:spcPts val="2100"/>
              </a:spcBef>
              <a:defRPr sz="4560"/>
            </a:pPr>
            <a:r>
              <a:rPr dirty="0"/>
              <a:t>Beware: </a:t>
            </a:r>
            <a:r>
              <a:rPr b="1" dirty="0">
                <a:solidFill>
                  <a:srgbClr val="011480"/>
                </a:solidFill>
              </a:rPr>
              <a:t>await</a:t>
            </a:r>
            <a:r>
              <a:rPr dirty="0"/>
              <a:t> makes your code synchronous (this is what we want it for)!</a:t>
            </a:r>
          </a:p>
          <a:p>
            <a:pPr marL="274320" indent="-289560" defTabSz="1158211">
              <a:spcBef>
                <a:spcPts val="2100"/>
              </a:spcBef>
              <a:defRPr sz="4560"/>
            </a:pPr>
            <a:r>
              <a:rPr dirty="0"/>
              <a:t>Handle errors using try/catch</a:t>
            </a:r>
            <a:r>
              <a:rPr lang="en-US" dirty="0"/>
              <a:t> instead of “catch” (common gotcha with promises)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35146" y="3077452"/>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err="1"/>
              <a:t>Promise.all</a:t>
            </a:r>
            <a:r>
              <a:rPr lang="en-US" dirty="0"/>
              <a:t> Allows for Concurrency</a:t>
            </a:r>
            <a:endParaRPr dirty="0"/>
          </a:p>
        </p:txBody>
      </p:sp>
      <p:sp>
        <p:nvSpPr>
          <p:cNvPr id="253" name="Promises"/>
          <p:cNvSpPr txBox="1">
            <a:spLocks noGrp="1"/>
          </p:cNvSpPr>
          <p:nvPr>
            <p:ph type="body" idx="21"/>
          </p:nvPr>
        </p:nvSpPr>
        <p:spPr>
          <a:xfrm>
            <a:off x="775480" y="124079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Autofit/>
          </a:bodyPr>
          <a:lstStyle/>
          <a:p>
            <a:r>
              <a:rPr lang="en-US" sz="2500" dirty="0" err="1">
                <a:solidFill>
                  <a:schemeClr val="bg2">
                    <a:lumMod val="10000"/>
                  </a:schemeClr>
                </a:solidFill>
                <a:latin typeface="Helvetica" pitchFamily="2" charset="0"/>
              </a:rPr>
              <a:t>Promise.all</a:t>
            </a:r>
            <a:r>
              <a:rPr lang="en-US" sz="2500" dirty="0">
                <a:solidFill>
                  <a:schemeClr val="bg2">
                    <a:lumMod val="10000"/>
                  </a:schemeClr>
                </a:solidFill>
                <a:latin typeface="Helvetica" pitchFamily="2" charset="0"/>
              </a:rPr>
              <a:t> creates one Promise for many</a:t>
            </a:r>
            <a:endParaRPr lang="en-US" sz="2500" dirty="0">
              <a:latin typeface="Courier" pitchFamily="2" charset="0"/>
            </a:endParaRPr>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6222582" y="5516349"/>
            <a:ext cx="5637500" cy="772234"/>
            <a:chOff x="494837" y="452437"/>
            <a:chExt cx="1998928" cy="4431937"/>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3614372"/>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8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4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1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2 on the current server</a:t>
              </a:r>
              <a:br>
                <a:rPr lang="en-US" sz="1400" dirty="0"/>
              </a:br>
              <a:r>
                <a:rPr lang="en-US" sz="1400" dirty="0"/>
                <a:t>Heard back from all of the requests</a:t>
              </a:r>
            </a:p>
            <a:p>
              <a:pPr algn="l" defTabSz="410766">
                <a:defRPr sz="3400">
                  <a:solidFill>
                    <a:srgbClr val="000000"/>
                  </a:solidFill>
                  <a:latin typeface="Menlo Regular"/>
                  <a:ea typeface="Menlo Regular"/>
                  <a:cs typeface="Menlo Regular"/>
                  <a:sym typeface="Menlo Regular"/>
                </a:defRPr>
              </a:pPr>
              <a:endParaRPr lang="en-US" sz="1400" dirty="0"/>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000" dirty="0"/>
            </a:p>
          </p:txBody>
        </p:sp>
      </p:gr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28537" y="2915709"/>
            <a:ext cx="5067199" cy="2513509"/>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p>
          <a:p>
            <a:pPr algn="l" defTabSz="228600">
              <a:defRPr sz="2000">
                <a:solidFill>
                  <a:srgbClr val="000000"/>
                </a:solidFill>
                <a:latin typeface="Courier"/>
                <a:ea typeface="Courier"/>
                <a:cs typeface="Courier"/>
                <a:sym typeface="Courier"/>
              </a:defRPr>
            </a:pP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grpSp>
        <p:nvGrpSpPr>
          <p:cNvPr id="13" name="Group">
            <a:extLst>
              <a:ext uri="{FF2B5EF4-FFF2-40B4-BE49-F238E27FC236}">
                <a16:creationId xmlns:a16="http://schemas.microsoft.com/office/drawing/2014/main" id="{4E0B60BA-BB69-6A40-92AC-46CB4E1660C8}"/>
              </a:ext>
            </a:extLst>
          </p:cNvPr>
          <p:cNvGrpSpPr/>
          <p:nvPr/>
        </p:nvGrpSpPr>
        <p:grpSpPr>
          <a:xfrm>
            <a:off x="321979" y="5585792"/>
            <a:ext cx="4478621" cy="673919"/>
            <a:chOff x="494837" y="452437"/>
            <a:chExt cx="1998928" cy="3633363"/>
          </a:xfrm>
        </p:grpSpPr>
        <p:sp>
          <p:nvSpPr>
            <p:cNvPr id="14" name="Making a request to rest-example…">
              <a:extLst>
                <a:ext uri="{FF2B5EF4-FFF2-40B4-BE49-F238E27FC236}">
                  <a16:creationId xmlns:a16="http://schemas.microsoft.com/office/drawing/2014/main" id="{09736555-341B-4243-8065-B87CF9C0AD9A}"/>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8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400" dirty="0"/>
                <a:t>This is GET number 1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400" dirty="0"/>
                <a:t>Heard back from all of the requests</a:t>
              </a:r>
            </a:p>
          </p:txBody>
        </p:sp>
        <p:sp>
          <p:nvSpPr>
            <p:cNvPr id="15" name="Output:">
              <a:extLst>
                <a:ext uri="{FF2B5EF4-FFF2-40B4-BE49-F238E27FC236}">
                  <a16:creationId xmlns:a16="http://schemas.microsoft.com/office/drawing/2014/main" id="{F4AB2906-E102-F44E-9AAA-672CFEA96DE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000" dirty="0"/>
            </a:p>
          </p:txBody>
        </p:sp>
      </p:grpSp>
      <p:sp>
        <p:nvSpPr>
          <p:cNvPr id="16" name="TextBox 15">
            <a:extLst>
              <a:ext uri="{FF2B5EF4-FFF2-40B4-BE49-F238E27FC236}">
                <a16:creationId xmlns:a16="http://schemas.microsoft.com/office/drawing/2014/main" id="{67DD4E27-8A41-C942-BB5A-66C54BF873C1}"/>
              </a:ext>
            </a:extLst>
          </p:cNvPr>
          <p:cNvSpPr txBox="1"/>
          <p:nvPr/>
        </p:nvSpPr>
        <p:spPr>
          <a:xfrm>
            <a:off x="802688" y="1701652"/>
            <a:ext cx="10915547" cy="10772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effectLst/>
                <a:latin typeface="Courier" pitchFamily="2" charset="0"/>
              </a:rPr>
              <a:t>async function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const </a:t>
            </a:r>
            <a:r>
              <a:rPr lang="en-US" sz="1600" dirty="0">
                <a:solidFill>
                  <a:srgbClr val="458383"/>
                </a:solidFill>
                <a:effectLst/>
                <a:latin typeface="Courier" pitchFamily="2" charset="0"/>
              </a:rPr>
              <a:t>response </a:t>
            </a:r>
            <a:r>
              <a:rPr lang="en-US" sz="1600" dirty="0">
                <a:latin typeface="Courier" pitchFamily="2" charset="0"/>
              </a:rPr>
              <a:t>= </a:t>
            </a:r>
            <a:r>
              <a:rPr lang="en-US" sz="1600" b="1" dirty="0">
                <a:solidFill>
                  <a:srgbClr val="000080"/>
                </a:solidFill>
                <a:effectLst/>
                <a:latin typeface="Courier" pitchFamily="2" charset="0"/>
              </a:rPr>
              <a:t>await </a:t>
            </a:r>
            <a:r>
              <a:rPr lang="en-US" sz="1600" b="1" i="1" dirty="0" err="1">
                <a:solidFill>
                  <a:srgbClr val="660E7A"/>
                </a:solidFill>
                <a:effectLst/>
                <a:latin typeface="Courier" pitchFamily="2" charset="0"/>
              </a:rPr>
              <a:t>axios</a:t>
            </a:r>
            <a:r>
              <a:rPr lang="en-US" sz="1600" dirty="0" err="1">
                <a:latin typeface="Courier" pitchFamily="2" charset="0"/>
              </a:rPr>
              <a:t>.</a:t>
            </a:r>
            <a:r>
              <a:rPr lang="en-US" sz="1600" dirty="0" err="1">
                <a:solidFill>
                  <a:srgbClr val="7A7A43"/>
                </a:solidFill>
                <a:effectLst/>
                <a:latin typeface="Courier" pitchFamily="2" charset="0"/>
              </a:rPr>
              <a:t>get</a:t>
            </a:r>
            <a:r>
              <a:rPr lang="en-US" sz="1600" dirty="0">
                <a:latin typeface="Courier" pitchFamily="2" charset="0"/>
              </a:rPr>
              <a:t>(</a:t>
            </a:r>
            <a:r>
              <a:rPr lang="en-US" sz="1600" b="1" dirty="0">
                <a:solidFill>
                  <a:srgbClr val="008000"/>
                </a:solidFill>
                <a:effectLst/>
                <a:latin typeface="Courier" pitchFamily="2" charset="0"/>
              </a:rPr>
              <a:t>'https://rest-</a:t>
            </a:r>
            <a:r>
              <a:rPr lang="en-US" sz="1600" b="1" dirty="0" err="1">
                <a:solidFill>
                  <a:srgbClr val="008000"/>
                </a:solidFill>
                <a:effectLst/>
                <a:latin typeface="Courier" pitchFamily="2" charset="0"/>
              </a:rPr>
              <a:t>example.covey.town</a:t>
            </a:r>
            <a:r>
              <a:rPr lang="en-US" sz="1600" b="1" dirty="0">
                <a:solidFill>
                  <a:srgbClr val="008000"/>
                </a:solidFill>
                <a:effectLst/>
                <a:latin typeface="Courier" pitchFamily="2" charset="0"/>
              </a:rPr>
              <a: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dirty="0" err="1">
                <a:solidFill>
                  <a:srgbClr val="458383"/>
                </a:solidFill>
                <a:effectLst/>
                <a:latin typeface="Courier" pitchFamily="2" charset="0"/>
              </a:rPr>
              <a:t>response</a:t>
            </a:r>
            <a:r>
              <a:rPr lang="en-US" sz="1600" dirty="0" err="1">
                <a:latin typeface="Courier" pitchFamily="2" charset="0"/>
              </a:rPr>
              <a:t>.</a:t>
            </a:r>
            <a:r>
              <a:rPr lang="en-US" sz="1600" b="1" dirty="0" err="1">
                <a:solidFill>
                  <a:srgbClr val="660E7A"/>
                </a:solidFill>
                <a:effectLst/>
                <a:latin typeface="Courier" pitchFamily="2" charset="0"/>
              </a:rPr>
              <a:t>data</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Tree>
    <p:extLst>
      <p:ext uri="{BB962C8B-B14F-4D97-AF65-F5344CB8AC3E}">
        <p14:creationId xmlns:p14="http://schemas.microsoft.com/office/powerpoint/2010/main" val="4188488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84841" y="1875932"/>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p>
          <a:p>
            <a:pPr algn="l" defTabSz="228600">
              <a:defRPr sz="2000">
                <a:solidFill>
                  <a:srgbClr val="000000"/>
                </a:solidFill>
                <a:latin typeface="Courier"/>
                <a:ea typeface="Courier"/>
                <a:cs typeface="Courier"/>
                <a:sym typeface="Courier"/>
              </a:defRPr>
            </a:pP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a:t>Mask Latency With Concurrency</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357744" y="1742883"/>
            <a:ext cx="5067199" cy="251350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p>
          <a:p>
            <a:pPr algn="l" defTabSz="228600">
              <a:defRPr sz="2000">
                <a:solidFill>
                  <a:srgbClr val="000000"/>
                </a:solidFill>
                <a:latin typeface="Courier"/>
                <a:ea typeface="Courier"/>
                <a:cs typeface="Courier"/>
                <a:sym typeface="Courier"/>
              </a:defRPr>
            </a:pPr>
            <a:br>
              <a:rPr lang="en-US" sz="1600" dirty="0"/>
            </a:br>
            <a:r>
              <a:rPr lang="en-US" sz="1600" dirty="0" err="1"/>
              <a:t>makeThreeSerialRequests</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1002E598-970F-DA4F-9E4B-CDA40E328AC9}"/>
              </a:ext>
            </a:extLst>
          </p:cNvPr>
          <p:cNvSpPr txBox="1"/>
          <p:nvPr/>
        </p:nvSpPr>
        <p:spPr>
          <a:xfrm>
            <a:off x="174699" y="435079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5086262" y="4273422"/>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~70msec</a:t>
            </a:r>
          </a:p>
        </p:txBody>
      </p:sp>
      <p:grpSp>
        <p:nvGrpSpPr>
          <p:cNvPr id="48" name="Group">
            <a:extLst>
              <a:ext uri="{FF2B5EF4-FFF2-40B4-BE49-F238E27FC236}">
                <a16:creationId xmlns:a16="http://schemas.microsoft.com/office/drawing/2014/main" id="{B33D1765-8707-0E4F-9B83-54D33434E9FE}"/>
              </a:ext>
            </a:extLst>
          </p:cNvPr>
          <p:cNvGrpSpPr/>
          <p:nvPr/>
        </p:nvGrpSpPr>
        <p:grpSpPr>
          <a:xfrm>
            <a:off x="530120" y="4906526"/>
            <a:ext cx="1995567" cy="539721"/>
            <a:chOff x="0" y="0"/>
            <a:chExt cx="3991132" cy="1079440"/>
          </a:xfrm>
        </p:grpSpPr>
        <p:sp>
          <p:nvSpPr>
            <p:cNvPr id="49" name="makeOneGetRequest #1">
              <a:extLst>
                <a:ext uri="{FF2B5EF4-FFF2-40B4-BE49-F238E27FC236}">
                  <a16:creationId xmlns:a16="http://schemas.microsoft.com/office/drawing/2014/main" id="{6C1C17C9-B1E8-1B46-92DB-F23C8C450199}"/>
                </a:ext>
              </a:extLst>
            </p:cNvPr>
            <p:cNvSpPr/>
            <p:nvPr/>
          </p:nvSpPr>
          <p:spPr>
            <a:xfrm>
              <a:off x="8892" y="0"/>
              <a:ext cx="3982240" cy="1079440"/>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r>
                <a:rPr sz="1333"/>
                <a:t>makeOneGetRequest #1</a:t>
              </a:r>
              <a:endParaRPr sz="600">
                <a:solidFill>
                  <a:srgbClr val="000000"/>
                </a:solidFill>
                <a:latin typeface="Times Roman"/>
                <a:ea typeface="Times Roman"/>
                <a:cs typeface="Times Roman"/>
                <a:sym typeface="Times Roman"/>
              </a:endParaRPr>
            </a:p>
          </p:txBody>
        </p:sp>
        <p:sp>
          <p:nvSpPr>
            <p:cNvPr id="50" name="axios.get">
              <a:extLst>
                <a:ext uri="{FF2B5EF4-FFF2-40B4-BE49-F238E27FC236}">
                  <a16:creationId xmlns:a16="http://schemas.microsoft.com/office/drawing/2014/main" id="{81EF573C-B942-214D-A48C-B856071F972E}"/>
                </a:ext>
              </a:extLst>
            </p:cNvPr>
            <p:cNvSpPr txBox="1"/>
            <p:nvPr/>
          </p:nvSpPr>
          <p:spPr>
            <a:xfrm>
              <a:off x="0" y="502319"/>
              <a:ext cx="3743026" cy="533479"/>
            </a:xfrm>
            <a:prstGeom prst="rect">
              <a:avLst/>
            </a:prstGeom>
            <a:solidFill>
              <a:srgbClr val="F14C0E"/>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sz="1400" dirty="0" err="1"/>
                <a:t>axios.get</a:t>
              </a:r>
              <a:endParaRPr sz="1400" dirty="0"/>
            </a:p>
          </p:txBody>
        </p:sp>
      </p:grpSp>
      <p:sp>
        <p:nvSpPr>
          <p:cNvPr id="51" name="*">
            <a:extLst>
              <a:ext uri="{FF2B5EF4-FFF2-40B4-BE49-F238E27FC236}">
                <a16:creationId xmlns:a16="http://schemas.microsoft.com/office/drawing/2014/main" id="{A6D06092-752D-964E-A9E8-AAC64939A952}"/>
              </a:ext>
            </a:extLst>
          </p:cNvPr>
          <p:cNvSpPr txBox="1"/>
          <p:nvPr/>
        </p:nvSpPr>
        <p:spPr>
          <a:xfrm>
            <a:off x="2397892" y="5157687"/>
            <a:ext cx="134546" cy="266740"/>
          </a:xfrm>
          <a:prstGeom prst="rect">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dirty="0"/>
              <a:t>*</a:t>
            </a:r>
          </a:p>
        </p:txBody>
      </p:sp>
      <p:sp>
        <p:nvSpPr>
          <p:cNvPr id="52" name="*console.log">
            <a:extLst>
              <a:ext uri="{FF2B5EF4-FFF2-40B4-BE49-F238E27FC236}">
                <a16:creationId xmlns:a16="http://schemas.microsoft.com/office/drawing/2014/main" id="{C2A6D21F-5626-FD42-8102-BABB0A65EB8F}"/>
              </a:ext>
            </a:extLst>
          </p:cNvPr>
          <p:cNvSpPr txBox="1"/>
          <p:nvPr/>
        </p:nvSpPr>
        <p:spPr>
          <a:xfrm>
            <a:off x="3654238" y="6135789"/>
            <a:ext cx="1535855" cy="266740"/>
          </a:xfrm>
          <a:prstGeom prst="rect">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dirty="0"/>
              <a:t>*</a:t>
            </a:r>
            <a:r>
              <a:rPr sz="1400" dirty="0" err="1"/>
              <a:t>console.log</a:t>
            </a:r>
            <a:endParaRPr sz="1400" dirty="0"/>
          </a:p>
        </p:txBody>
      </p:sp>
      <p:grpSp>
        <p:nvGrpSpPr>
          <p:cNvPr id="53" name="Group">
            <a:extLst>
              <a:ext uri="{FF2B5EF4-FFF2-40B4-BE49-F238E27FC236}">
                <a16:creationId xmlns:a16="http://schemas.microsoft.com/office/drawing/2014/main" id="{BE0A3D60-5BBF-E24B-A38D-256829157165}"/>
              </a:ext>
            </a:extLst>
          </p:cNvPr>
          <p:cNvGrpSpPr/>
          <p:nvPr/>
        </p:nvGrpSpPr>
        <p:grpSpPr>
          <a:xfrm>
            <a:off x="2522593" y="4906526"/>
            <a:ext cx="1995567" cy="539721"/>
            <a:chOff x="0" y="0"/>
            <a:chExt cx="3991132" cy="1079440"/>
          </a:xfrm>
        </p:grpSpPr>
        <p:sp>
          <p:nvSpPr>
            <p:cNvPr id="54" name="makeOneGetRequest #2">
              <a:extLst>
                <a:ext uri="{FF2B5EF4-FFF2-40B4-BE49-F238E27FC236}">
                  <a16:creationId xmlns:a16="http://schemas.microsoft.com/office/drawing/2014/main" id="{6EAC6F93-A1B1-3B4C-AF2B-3E69C5574B4E}"/>
                </a:ext>
              </a:extLst>
            </p:cNvPr>
            <p:cNvSpPr/>
            <p:nvPr/>
          </p:nvSpPr>
          <p:spPr>
            <a:xfrm>
              <a:off x="8892" y="0"/>
              <a:ext cx="3982240" cy="1079440"/>
            </a:xfrm>
            <a:prstGeom prst="rect">
              <a:avLst/>
            </a:prstGeom>
            <a:solidFill>
              <a:srgbClr val="9437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r>
                <a:rPr sz="1333"/>
                <a:t>makeOneGetRequest #2</a:t>
              </a:r>
              <a:endParaRPr sz="600">
                <a:solidFill>
                  <a:srgbClr val="000000"/>
                </a:solidFill>
                <a:latin typeface="Times Roman"/>
                <a:ea typeface="Times Roman"/>
                <a:cs typeface="Times Roman"/>
                <a:sym typeface="Times Roman"/>
              </a:endParaRPr>
            </a:p>
          </p:txBody>
        </p:sp>
        <p:sp>
          <p:nvSpPr>
            <p:cNvPr id="55" name="axios.get">
              <a:extLst>
                <a:ext uri="{FF2B5EF4-FFF2-40B4-BE49-F238E27FC236}">
                  <a16:creationId xmlns:a16="http://schemas.microsoft.com/office/drawing/2014/main" id="{5F16174B-F0EA-E842-A154-6739E9E84241}"/>
                </a:ext>
              </a:extLst>
            </p:cNvPr>
            <p:cNvSpPr txBox="1"/>
            <p:nvPr/>
          </p:nvSpPr>
          <p:spPr>
            <a:xfrm>
              <a:off x="0" y="502321"/>
              <a:ext cx="3743026" cy="533479"/>
            </a:xfrm>
            <a:prstGeom prst="rect">
              <a:avLst/>
            </a:prstGeom>
            <a:solidFill>
              <a:srgbClr val="F14C0E"/>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sz="1400" dirty="0" err="1"/>
                <a:t>axios.get</a:t>
              </a:r>
              <a:endParaRPr sz="1400" dirty="0"/>
            </a:p>
          </p:txBody>
        </p:sp>
      </p:grpSp>
      <p:sp>
        <p:nvSpPr>
          <p:cNvPr id="56" name="*">
            <a:extLst>
              <a:ext uri="{FF2B5EF4-FFF2-40B4-BE49-F238E27FC236}">
                <a16:creationId xmlns:a16="http://schemas.microsoft.com/office/drawing/2014/main" id="{8A00D067-3C41-5A49-98CB-324E53FA39E5}"/>
              </a:ext>
            </a:extLst>
          </p:cNvPr>
          <p:cNvSpPr txBox="1"/>
          <p:nvPr/>
        </p:nvSpPr>
        <p:spPr>
          <a:xfrm>
            <a:off x="4390365" y="5157687"/>
            <a:ext cx="134546" cy="266740"/>
          </a:xfrm>
          <a:prstGeom prst="rect">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a:t>*</a:t>
            </a:r>
          </a:p>
        </p:txBody>
      </p:sp>
      <p:grpSp>
        <p:nvGrpSpPr>
          <p:cNvPr id="57" name="Group">
            <a:extLst>
              <a:ext uri="{FF2B5EF4-FFF2-40B4-BE49-F238E27FC236}">
                <a16:creationId xmlns:a16="http://schemas.microsoft.com/office/drawing/2014/main" id="{0224BD0D-0739-B746-882C-C8B4FCE4EE78}"/>
              </a:ext>
            </a:extLst>
          </p:cNvPr>
          <p:cNvGrpSpPr/>
          <p:nvPr/>
        </p:nvGrpSpPr>
        <p:grpSpPr>
          <a:xfrm>
            <a:off x="4511147" y="4906526"/>
            <a:ext cx="1995567" cy="539721"/>
            <a:chOff x="0" y="0"/>
            <a:chExt cx="3991132" cy="1079440"/>
          </a:xfrm>
        </p:grpSpPr>
        <p:sp>
          <p:nvSpPr>
            <p:cNvPr id="58" name="makeOneGetRequest #3">
              <a:extLst>
                <a:ext uri="{FF2B5EF4-FFF2-40B4-BE49-F238E27FC236}">
                  <a16:creationId xmlns:a16="http://schemas.microsoft.com/office/drawing/2014/main" id="{7A072CB7-40F3-DF43-A1C6-DD5B98E07DAB}"/>
                </a:ext>
              </a:extLst>
            </p:cNvPr>
            <p:cNvSpPr/>
            <p:nvPr/>
          </p:nvSpPr>
          <p:spPr>
            <a:xfrm>
              <a:off x="8892" y="0"/>
              <a:ext cx="3982240" cy="1079440"/>
            </a:xfrm>
            <a:prstGeom prst="rect">
              <a:avLst/>
            </a:prstGeom>
            <a:solidFill>
              <a:srgbClr val="94175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r>
                <a:rPr sz="1333" dirty="0" err="1"/>
                <a:t>makeOneGetRequest</a:t>
              </a:r>
              <a:r>
                <a:rPr sz="1333" dirty="0"/>
                <a:t> #3</a:t>
              </a:r>
              <a:endParaRPr sz="600" dirty="0">
                <a:solidFill>
                  <a:srgbClr val="000000"/>
                </a:solidFill>
                <a:latin typeface="Times Roman"/>
                <a:ea typeface="Times Roman"/>
                <a:cs typeface="Times Roman"/>
                <a:sym typeface="Times Roman"/>
              </a:endParaRPr>
            </a:p>
          </p:txBody>
        </p:sp>
        <p:sp>
          <p:nvSpPr>
            <p:cNvPr id="59" name="axios.get">
              <a:extLst>
                <a:ext uri="{FF2B5EF4-FFF2-40B4-BE49-F238E27FC236}">
                  <a16:creationId xmlns:a16="http://schemas.microsoft.com/office/drawing/2014/main" id="{A5615D17-B68E-3640-9FA3-A9AB5AA7359A}"/>
                </a:ext>
              </a:extLst>
            </p:cNvPr>
            <p:cNvSpPr txBox="1"/>
            <p:nvPr/>
          </p:nvSpPr>
          <p:spPr>
            <a:xfrm>
              <a:off x="0" y="502321"/>
              <a:ext cx="3743026" cy="533479"/>
            </a:xfrm>
            <a:prstGeom prst="rect">
              <a:avLst/>
            </a:prstGeom>
            <a:solidFill>
              <a:srgbClr val="F14C0E"/>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sz="1400" dirty="0" err="1"/>
                <a:t>axios.get</a:t>
              </a:r>
              <a:endParaRPr sz="1400" dirty="0"/>
            </a:p>
          </p:txBody>
        </p:sp>
      </p:grpSp>
      <p:sp>
        <p:nvSpPr>
          <p:cNvPr id="60" name="*">
            <a:extLst>
              <a:ext uri="{FF2B5EF4-FFF2-40B4-BE49-F238E27FC236}">
                <a16:creationId xmlns:a16="http://schemas.microsoft.com/office/drawing/2014/main" id="{B04226AB-AF81-F743-8988-DDE622B10453}"/>
              </a:ext>
            </a:extLst>
          </p:cNvPr>
          <p:cNvSpPr txBox="1"/>
          <p:nvPr/>
        </p:nvSpPr>
        <p:spPr>
          <a:xfrm>
            <a:off x="6378920" y="5157687"/>
            <a:ext cx="134545" cy="266740"/>
          </a:xfrm>
          <a:prstGeom prst="rect">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a:t>*</a:t>
            </a:r>
          </a:p>
        </p:txBody>
      </p:sp>
      <p:grpSp>
        <p:nvGrpSpPr>
          <p:cNvPr id="61" name="Group">
            <a:extLst>
              <a:ext uri="{FF2B5EF4-FFF2-40B4-BE49-F238E27FC236}">
                <a16:creationId xmlns:a16="http://schemas.microsoft.com/office/drawing/2014/main" id="{8A72408A-2712-E24D-A644-104FD946655D}"/>
              </a:ext>
            </a:extLst>
          </p:cNvPr>
          <p:cNvGrpSpPr/>
          <p:nvPr/>
        </p:nvGrpSpPr>
        <p:grpSpPr>
          <a:xfrm>
            <a:off x="7604715" y="4906526"/>
            <a:ext cx="2513320" cy="539721"/>
            <a:chOff x="8892" y="0"/>
            <a:chExt cx="5026638" cy="1079440"/>
          </a:xfrm>
        </p:grpSpPr>
        <p:sp>
          <p:nvSpPr>
            <p:cNvPr id="62" name="makeOneGetRequest #1">
              <a:extLst>
                <a:ext uri="{FF2B5EF4-FFF2-40B4-BE49-F238E27FC236}">
                  <a16:creationId xmlns:a16="http://schemas.microsoft.com/office/drawing/2014/main" id="{68B665BB-E299-D042-9519-6C1BCE39F715}"/>
                </a:ext>
              </a:extLst>
            </p:cNvPr>
            <p:cNvSpPr/>
            <p:nvPr/>
          </p:nvSpPr>
          <p:spPr>
            <a:xfrm>
              <a:off x="8892" y="0"/>
              <a:ext cx="5026638" cy="1079440"/>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r>
                <a:rPr sz="1333" dirty="0" err="1"/>
                <a:t>makeOneGetRequest</a:t>
              </a:r>
              <a:r>
                <a:rPr sz="1333" dirty="0"/>
                <a:t> #1</a:t>
              </a:r>
              <a:endParaRPr sz="600" dirty="0">
                <a:solidFill>
                  <a:srgbClr val="000000"/>
                </a:solidFill>
                <a:latin typeface="Times Roman"/>
                <a:ea typeface="Times Roman"/>
                <a:cs typeface="Times Roman"/>
                <a:sym typeface="Times Roman"/>
              </a:endParaRPr>
            </a:p>
          </p:txBody>
        </p:sp>
        <p:sp>
          <p:nvSpPr>
            <p:cNvPr id="63" name="axios.get">
              <a:extLst>
                <a:ext uri="{FF2B5EF4-FFF2-40B4-BE49-F238E27FC236}">
                  <a16:creationId xmlns:a16="http://schemas.microsoft.com/office/drawing/2014/main" id="{76E55E05-1147-FC45-B9C7-1022CC96B555}"/>
                </a:ext>
              </a:extLst>
            </p:cNvPr>
            <p:cNvSpPr txBox="1"/>
            <p:nvPr/>
          </p:nvSpPr>
          <p:spPr>
            <a:xfrm>
              <a:off x="12772" y="502321"/>
              <a:ext cx="4744462" cy="533479"/>
            </a:xfrm>
            <a:prstGeom prst="rect">
              <a:avLst/>
            </a:prstGeom>
            <a:solidFill>
              <a:srgbClr val="F14C0E"/>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sz="1400" dirty="0" err="1"/>
                <a:t>axios.get</a:t>
              </a:r>
              <a:endParaRPr sz="1400" dirty="0"/>
            </a:p>
          </p:txBody>
        </p:sp>
      </p:grpSp>
      <p:sp>
        <p:nvSpPr>
          <p:cNvPr id="64" name="*">
            <a:extLst>
              <a:ext uri="{FF2B5EF4-FFF2-40B4-BE49-F238E27FC236}">
                <a16:creationId xmlns:a16="http://schemas.microsoft.com/office/drawing/2014/main" id="{B93CC4F4-A0A1-7749-A4A1-66C1F2B727C5}"/>
              </a:ext>
            </a:extLst>
          </p:cNvPr>
          <p:cNvSpPr txBox="1"/>
          <p:nvPr/>
        </p:nvSpPr>
        <p:spPr>
          <a:xfrm>
            <a:off x="9974938" y="5157687"/>
            <a:ext cx="134545" cy="266740"/>
          </a:xfrm>
          <a:prstGeom prst="rect">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dirty="0"/>
              <a:t>*</a:t>
            </a:r>
          </a:p>
        </p:txBody>
      </p:sp>
      <p:grpSp>
        <p:nvGrpSpPr>
          <p:cNvPr id="65" name="Group">
            <a:extLst>
              <a:ext uri="{FF2B5EF4-FFF2-40B4-BE49-F238E27FC236}">
                <a16:creationId xmlns:a16="http://schemas.microsoft.com/office/drawing/2014/main" id="{B75A96EA-58A0-BA47-978B-7F237AD74B22}"/>
              </a:ext>
            </a:extLst>
          </p:cNvPr>
          <p:cNvGrpSpPr/>
          <p:nvPr/>
        </p:nvGrpSpPr>
        <p:grpSpPr>
          <a:xfrm>
            <a:off x="7753141" y="5442766"/>
            <a:ext cx="2513981" cy="539721"/>
            <a:chOff x="-2" y="0"/>
            <a:chExt cx="5027959" cy="1079440"/>
          </a:xfrm>
        </p:grpSpPr>
        <p:sp>
          <p:nvSpPr>
            <p:cNvPr id="66" name="makeOneGetRequest #2">
              <a:extLst>
                <a:ext uri="{FF2B5EF4-FFF2-40B4-BE49-F238E27FC236}">
                  <a16:creationId xmlns:a16="http://schemas.microsoft.com/office/drawing/2014/main" id="{DEE006E6-37B5-6D40-999B-A97808929B94}"/>
                </a:ext>
              </a:extLst>
            </p:cNvPr>
            <p:cNvSpPr/>
            <p:nvPr/>
          </p:nvSpPr>
          <p:spPr>
            <a:xfrm>
              <a:off x="8892" y="0"/>
              <a:ext cx="5019065" cy="1079440"/>
            </a:xfrm>
            <a:prstGeom prst="rect">
              <a:avLst/>
            </a:prstGeom>
            <a:solidFill>
              <a:srgbClr val="9437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r>
                <a:rPr sz="1333" dirty="0" err="1"/>
                <a:t>makeOneGetRequest</a:t>
              </a:r>
              <a:r>
                <a:rPr sz="1333" dirty="0"/>
                <a:t> #2</a:t>
              </a:r>
              <a:endParaRPr sz="600" dirty="0">
                <a:solidFill>
                  <a:srgbClr val="000000"/>
                </a:solidFill>
                <a:latin typeface="Times Roman"/>
                <a:ea typeface="Times Roman"/>
                <a:cs typeface="Times Roman"/>
                <a:sym typeface="Times Roman"/>
              </a:endParaRPr>
            </a:p>
          </p:txBody>
        </p:sp>
        <p:sp>
          <p:nvSpPr>
            <p:cNvPr id="67" name="axios.get">
              <a:extLst>
                <a:ext uri="{FF2B5EF4-FFF2-40B4-BE49-F238E27FC236}">
                  <a16:creationId xmlns:a16="http://schemas.microsoft.com/office/drawing/2014/main" id="{87CA516C-A7FC-DD42-99DE-BD982204CEE0}"/>
                </a:ext>
              </a:extLst>
            </p:cNvPr>
            <p:cNvSpPr txBox="1"/>
            <p:nvPr/>
          </p:nvSpPr>
          <p:spPr>
            <a:xfrm>
              <a:off x="-2" y="502321"/>
              <a:ext cx="4769539" cy="533479"/>
            </a:xfrm>
            <a:prstGeom prst="rect">
              <a:avLst/>
            </a:prstGeom>
            <a:solidFill>
              <a:srgbClr val="F14C0E"/>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sz="1400" dirty="0" err="1"/>
                <a:t>axios.get</a:t>
              </a:r>
              <a:endParaRPr sz="1400" dirty="0"/>
            </a:p>
          </p:txBody>
        </p:sp>
      </p:grpSp>
      <p:sp>
        <p:nvSpPr>
          <p:cNvPr id="68" name="*">
            <a:extLst>
              <a:ext uri="{FF2B5EF4-FFF2-40B4-BE49-F238E27FC236}">
                <a16:creationId xmlns:a16="http://schemas.microsoft.com/office/drawing/2014/main" id="{7EF825EB-948C-A942-B677-70FBF9CD2FD4}"/>
              </a:ext>
            </a:extLst>
          </p:cNvPr>
          <p:cNvSpPr txBox="1"/>
          <p:nvPr/>
        </p:nvSpPr>
        <p:spPr>
          <a:xfrm>
            <a:off x="10127811" y="5703866"/>
            <a:ext cx="134546" cy="266740"/>
          </a:xfrm>
          <a:prstGeom prst="rect">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dirty="0"/>
              <a:t>*</a:t>
            </a:r>
          </a:p>
        </p:txBody>
      </p:sp>
      <p:grpSp>
        <p:nvGrpSpPr>
          <p:cNvPr id="69" name="Group">
            <a:extLst>
              <a:ext uri="{FF2B5EF4-FFF2-40B4-BE49-F238E27FC236}">
                <a16:creationId xmlns:a16="http://schemas.microsoft.com/office/drawing/2014/main" id="{B70A1E22-ED1A-E840-B1AE-79132B4F5566}"/>
              </a:ext>
            </a:extLst>
          </p:cNvPr>
          <p:cNvGrpSpPr/>
          <p:nvPr/>
        </p:nvGrpSpPr>
        <p:grpSpPr>
          <a:xfrm>
            <a:off x="7927158" y="5979909"/>
            <a:ext cx="1995567" cy="539721"/>
            <a:chOff x="0" y="0"/>
            <a:chExt cx="3991132" cy="1079440"/>
          </a:xfrm>
        </p:grpSpPr>
        <p:sp>
          <p:nvSpPr>
            <p:cNvPr id="70" name="makeOneGetRequest #3">
              <a:extLst>
                <a:ext uri="{FF2B5EF4-FFF2-40B4-BE49-F238E27FC236}">
                  <a16:creationId xmlns:a16="http://schemas.microsoft.com/office/drawing/2014/main" id="{768D48DF-90E4-7444-8A83-A4BC7BD5C198}"/>
                </a:ext>
              </a:extLst>
            </p:cNvPr>
            <p:cNvSpPr/>
            <p:nvPr/>
          </p:nvSpPr>
          <p:spPr>
            <a:xfrm>
              <a:off x="8892" y="0"/>
              <a:ext cx="3982240" cy="1079440"/>
            </a:xfrm>
            <a:prstGeom prst="rect">
              <a:avLst/>
            </a:prstGeom>
            <a:solidFill>
              <a:srgbClr val="94175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r>
                <a:rPr sz="1333"/>
                <a:t>makeOneGetRequest #3</a:t>
              </a:r>
              <a:endParaRPr sz="600">
                <a:solidFill>
                  <a:srgbClr val="000000"/>
                </a:solidFill>
                <a:latin typeface="Times Roman"/>
                <a:ea typeface="Times Roman"/>
                <a:cs typeface="Times Roman"/>
                <a:sym typeface="Times Roman"/>
              </a:endParaRPr>
            </a:p>
          </p:txBody>
        </p:sp>
        <p:sp>
          <p:nvSpPr>
            <p:cNvPr id="71" name="axios.get">
              <a:extLst>
                <a:ext uri="{FF2B5EF4-FFF2-40B4-BE49-F238E27FC236}">
                  <a16:creationId xmlns:a16="http://schemas.microsoft.com/office/drawing/2014/main" id="{1D8C6DC4-89F1-3B49-9372-73F6E6418C23}"/>
                </a:ext>
              </a:extLst>
            </p:cNvPr>
            <p:cNvSpPr txBox="1"/>
            <p:nvPr/>
          </p:nvSpPr>
          <p:spPr>
            <a:xfrm>
              <a:off x="0" y="502321"/>
              <a:ext cx="3743026" cy="533479"/>
            </a:xfrm>
            <a:prstGeom prst="rect">
              <a:avLst/>
            </a:prstGeom>
            <a:solidFill>
              <a:srgbClr val="F14C0E"/>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rgbClr val="FFFFFF"/>
                  </a:solidFill>
                  <a:latin typeface="Courier New"/>
                  <a:ea typeface="Courier New"/>
                  <a:cs typeface="Courier New"/>
                  <a:sym typeface="Courier New"/>
                </a:defRPr>
              </a:lvl1pPr>
            </a:lstStyle>
            <a:p>
              <a:r>
                <a:rPr sz="1400" dirty="0" err="1"/>
                <a:t>axios.get</a:t>
              </a:r>
              <a:endParaRPr sz="1400" dirty="0"/>
            </a:p>
          </p:txBody>
        </p:sp>
      </p:grpSp>
      <p:sp>
        <p:nvSpPr>
          <p:cNvPr id="72" name="*">
            <a:extLst>
              <a:ext uri="{FF2B5EF4-FFF2-40B4-BE49-F238E27FC236}">
                <a16:creationId xmlns:a16="http://schemas.microsoft.com/office/drawing/2014/main" id="{CF560806-1DF8-8A4F-9140-314C55E4EB16}"/>
              </a:ext>
            </a:extLst>
          </p:cNvPr>
          <p:cNvSpPr txBox="1"/>
          <p:nvPr/>
        </p:nvSpPr>
        <p:spPr>
          <a:xfrm>
            <a:off x="9794930" y="6231070"/>
            <a:ext cx="134546" cy="266740"/>
          </a:xfrm>
          <a:prstGeom prst="rect">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defRPr>
                <a:solidFill>
                  <a:srgbClr val="000000"/>
                </a:solidFill>
                <a:latin typeface="Courier New"/>
                <a:ea typeface="Courier New"/>
                <a:cs typeface="Courier New"/>
                <a:sym typeface="Courier New"/>
              </a:defRPr>
            </a:lvl1pPr>
          </a:lstStyle>
          <a:p>
            <a:r>
              <a:rPr sz="1400"/>
              <a:t>*</a:t>
            </a: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9392" y="4632123"/>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00461" y="4615558"/>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spTree>
    <p:extLst>
      <p:ext uri="{BB962C8B-B14F-4D97-AF65-F5344CB8AC3E}">
        <p14:creationId xmlns:p14="http://schemas.microsoft.com/office/powerpoint/2010/main" val="4224359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51"/>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p:tmAbs val="0"/>
                                  </p:iterate>
                                  <p:childTnLst>
                                    <p:set>
                                      <p:cBhvr>
                                        <p:cTn id="17" fill="hold"/>
                                        <p:tgtEl>
                                          <p:spTgt spid="5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p:tmAbs val="0"/>
                                  </p:iterate>
                                  <p:childTnLst>
                                    <p:set>
                                      <p:cBhvr>
                                        <p:cTn id="21" fill="hold"/>
                                        <p:tgtEl>
                                          <p:spTgt spid="5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p:tmAbs val="0"/>
                                  </p:iterate>
                                  <p:childTnLst>
                                    <p:set>
                                      <p:cBhvr>
                                        <p:cTn id="25" fill="hold"/>
                                        <p:tgtEl>
                                          <p:spTgt spid="5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iterate>
                                    <p:tmAbs val="0"/>
                                  </p:iterate>
                                  <p:childTnLst>
                                    <p:set>
                                      <p:cBhvr>
                                        <p:cTn id="29" fill="hold"/>
                                        <p:tgtEl>
                                          <p:spTgt spid="5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iterate>
                                    <p:tmAbs val="0"/>
                                  </p:iterate>
                                  <p:childTnLst>
                                    <p:set>
                                      <p:cBhvr>
                                        <p:cTn id="33" fill="hold"/>
                                        <p:tgtEl>
                                          <p:spTgt spid="6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iterate>
                                    <p:tmAbs val="0"/>
                                  </p:iterate>
                                  <p:childTnLst>
                                    <p:set>
                                      <p:cBhvr>
                                        <p:cTn id="41" fill="hold"/>
                                        <p:tgtEl>
                                          <p:spTgt spid="6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p:tmAbs val="0"/>
                                  </p:iterate>
                                  <p:childTnLst>
                                    <p:set>
                                      <p:cBhvr>
                                        <p:cTn id="45" fill="hold"/>
                                        <p:tgtEl>
                                          <p:spTgt spid="6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iterate>
                                    <p:tmAbs val="0"/>
                                  </p:iterate>
                                  <p:childTnLst>
                                    <p:set>
                                      <p:cBhvr>
                                        <p:cTn id="49" fill="hold"/>
                                        <p:tgtEl>
                                          <p:spTgt spid="6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iterate>
                                    <p:tmAbs val="0"/>
                                  </p:iterate>
                                  <p:childTnLst>
                                    <p:set>
                                      <p:cBhvr>
                                        <p:cTn id="53" fill="hold"/>
                                        <p:tgtEl>
                                          <p:spTgt spid="7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iterate>
                                    <p:tmAbs val="0"/>
                                  </p:iterate>
                                  <p:childTnLst>
                                    <p:set>
                                      <p:cBhvr>
                                        <p:cTn id="57" fill="hold"/>
                                        <p:tgtEl>
                                          <p:spTgt spid="6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iterate>
                                    <p:tmAbs val="0"/>
                                  </p:iterate>
                                  <p:childTnLst>
                                    <p:set>
                                      <p:cBhvr>
                                        <p:cTn id="61" fill="hold"/>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dvAuto="0"/>
      <p:bldP spid="51" grpId="0" animBg="1" advAuto="0"/>
      <p:bldP spid="52" grpId="0" animBg="1" advAuto="0"/>
      <p:bldP spid="53" grpId="0" animBg="1" advAuto="0"/>
      <p:bldP spid="56" grpId="0" animBg="1" advAuto="0"/>
      <p:bldP spid="57" grpId="0" animBg="1" advAuto="0"/>
      <p:bldP spid="60" grpId="0" animBg="1" advAuto="0"/>
      <p:bldP spid="61" grpId="0" animBg="1" advAuto="0"/>
      <p:bldP spid="64" grpId="0" animBg="1" advAuto="0"/>
      <p:bldP spid="65" grpId="0" animBg="1" advAuto="0"/>
      <p:bldP spid="68" grpId="0" animBg="1" advAuto="0"/>
      <p:bldP spid="69" grpId="0" animBg="1" advAuto="0"/>
      <p:bldP spid="72"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55024" y="2685340"/>
            <a:ext cx="65342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a:t>Leverage Concurrency When Possible</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68981" y="230900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~70msec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849724" y="4630701"/>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115617" y="4670471"/>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at the same time, then wait for all of the responses”</a:t>
            </a:r>
          </a:p>
        </p:txBody>
      </p:sp>
    </p:spTree>
    <p:extLst>
      <p:ext uri="{BB962C8B-B14F-4D97-AF65-F5344CB8AC3E}">
        <p14:creationId xmlns:p14="http://schemas.microsoft.com/office/powerpoint/2010/main" val="3824388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2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3172</TotalTime>
  <Words>5847</Words>
  <Application>Microsoft Macintosh PowerPoint</Application>
  <PresentationFormat>Widescreen</PresentationFormat>
  <Paragraphs>453</Paragraphs>
  <Slides>21</Slides>
  <Notes>19</Notes>
  <HiddenSlides>2</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21</vt:i4>
      </vt:variant>
    </vt:vector>
  </HeadingPairs>
  <TitlesOfParts>
    <vt:vector size="34" baseType="lpstr">
      <vt:lpstr>Calibri</vt:lpstr>
      <vt:lpstr>Consolas</vt:lpstr>
      <vt:lpstr>Courier</vt:lpstr>
      <vt:lpstr>Courier New</vt:lpstr>
      <vt:lpstr>Helvetica</vt:lpstr>
      <vt:lpstr>Helvetica Neue</vt:lpstr>
      <vt:lpstr>Helvetica Neue Medium</vt:lpstr>
      <vt:lpstr>Ink Free</vt:lpstr>
      <vt:lpstr>Menlo Regular</vt:lpstr>
      <vt:lpstr>Times Roman</vt:lpstr>
      <vt:lpstr>Verdana</vt:lpstr>
      <vt:lpstr>21_BasicWhite</vt:lpstr>
      <vt:lpstr>22_BasicWhite</vt:lpstr>
      <vt:lpstr>CS 4350: Fundamentals of Software Engineering Lesson 4.2: Asynchronous Programming in TypeScript</vt:lpstr>
      <vt:lpstr>Learning Goals for this Lesson</vt:lpstr>
      <vt:lpstr>Not all Asynchronous Code uses Await</vt:lpstr>
      <vt:lpstr>Promises Enforce Ordering Through “Then”</vt:lpstr>
      <vt:lpstr>Each Listener Returns a Promise for Itself</vt:lpstr>
      <vt:lpstr>Syntax for Writing Asynchronous Code</vt:lpstr>
      <vt:lpstr>Promise.all Allows for Concurrency</vt:lpstr>
      <vt:lpstr>Mask Latency With Concurrency</vt:lpstr>
      <vt:lpstr>Leverage Concurrency When Possible</vt:lpstr>
      <vt:lpstr>Don’t Perform Long-Running Computation in Asynchronous Code</vt:lpstr>
      <vt:lpstr>Don’t Perform Long-Running Computation in Asynchronous Code</vt:lpstr>
      <vt:lpstr>General Rules for Writing Asynchronous Code</vt:lpstr>
      <vt:lpstr>Scheduling Asynchronous Tasks: Timers</vt:lpstr>
      <vt:lpstr>A Full-Featured Asynchronous Example</vt:lpstr>
      <vt:lpstr>Example: Writing Asynchronous Tasks</vt:lpstr>
      <vt:lpstr>Example: Writing Asynchronous Tasks</vt:lpstr>
      <vt:lpstr>Example: Writing Asynchronous Tasks</vt:lpstr>
      <vt:lpstr>Leverage Concurrency When Possible</vt:lpstr>
      <vt:lpstr>Example: Writing Asynchronous Tasks</vt:lpstr>
      <vt:lpstr>Async/Await Programming Activity</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Bell, Jonathan</cp:lastModifiedBy>
  <cp:revision>47</cp:revision>
  <dcterms:modified xsi:type="dcterms:W3CDTF">2022-02-05T23:10:07Z</dcterms:modified>
</cp:coreProperties>
</file>