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4"/>
  </p:notesMasterIdLst>
  <p:sldIdLst>
    <p:sldId id="416" r:id="rId2"/>
    <p:sldId id="355" r:id="rId3"/>
    <p:sldId id="302" r:id="rId4"/>
    <p:sldId id="351" r:id="rId5"/>
    <p:sldId id="357" r:id="rId6"/>
    <p:sldId id="378" r:id="rId7"/>
    <p:sldId id="406" r:id="rId8"/>
    <p:sldId id="379" r:id="rId9"/>
    <p:sldId id="381" r:id="rId10"/>
    <p:sldId id="380" r:id="rId11"/>
    <p:sldId id="405" r:id="rId12"/>
    <p:sldId id="377" r:id="rId13"/>
    <p:sldId id="407" r:id="rId14"/>
    <p:sldId id="389" r:id="rId15"/>
    <p:sldId id="417" r:id="rId16"/>
    <p:sldId id="382" r:id="rId17"/>
    <p:sldId id="384" r:id="rId18"/>
    <p:sldId id="385" r:id="rId19"/>
    <p:sldId id="386" r:id="rId20"/>
    <p:sldId id="387" r:id="rId21"/>
    <p:sldId id="388" r:id="rId22"/>
    <p:sldId id="390" r:id="rId23"/>
    <p:sldId id="418" r:id="rId24"/>
    <p:sldId id="419" r:id="rId25"/>
    <p:sldId id="420" r:id="rId26"/>
    <p:sldId id="421" r:id="rId27"/>
    <p:sldId id="398" r:id="rId28"/>
    <p:sldId id="423" r:id="rId29"/>
    <p:sldId id="422" r:id="rId30"/>
    <p:sldId id="424" r:id="rId31"/>
    <p:sldId id="425" r:id="rId32"/>
    <p:sldId id="427" r:id="rId33"/>
    <p:sldId id="402" r:id="rId34"/>
    <p:sldId id="411" r:id="rId35"/>
    <p:sldId id="412" r:id="rId36"/>
    <p:sldId id="413" r:id="rId37"/>
    <p:sldId id="414" r:id="rId38"/>
    <p:sldId id="415" r:id="rId39"/>
    <p:sldId id="426" r:id="rId40"/>
    <p:sldId id="404" r:id="rId41"/>
    <p:sldId id="409" r:id="rId42"/>
    <p:sldId id="376" r:id="rId43"/>
  </p:sldIdLst>
  <p:sldSz cx="12192000" cy="6858000"/>
  <p:notesSz cx="6858000" cy="9144000"/>
  <p:embeddedFontLst>
    <p:embeddedFont>
      <p:font typeface="Calibri" panose="020F0502020204030204" pitchFamily="34" charset="0"/>
      <p:regular r:id="rId45"/>
      <p:bold r:id="rId46"/>
      <p:italic r:id="rId47"/>
      <p:boldItalic r:id="rId48"/>
    </p:embeddedFont>
    <p:embeddedFont>
      <p:font typeface="Calibri Light" panose="020F0302020204030204" pitchFamily="34" charset="0"/>
      <p:regular r:id="rId49"/>
      <p:italic r:id="rId50"/>
    </p:embeddedFont>
    <p:embeddedFont>
      <p:font typeface="Consolas" panose="020B0609020204030204" pitchFamily="49" charset="0"/>
      <p:regular r:id="rId51"/>
      <p:bold r:id="rId52"/>
      <p:italic r:id="rId53"/>
      <p:boldItalic r:id="rId54"/>
    </p:embeddedFont>
    <p:embeddedFont>
      <p:font typeface="Ink Free" panose="03080402000500000000" pitchFamily="66" charset="0"/>
      <p:regular r:id="rId55"/>
    </p:embeddedFont>
    <p:embeddedFont>
      <p:font typeface="Verdana" panose="020B0604030504040204" pitchFamily="34" charset="0"/>
      <p:regular r:id="rId56"/>
      <p:bold r:id="rId57"/>
      <p:italic r:id="rId58"/>
      <p:boldItalic r:id="rId5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5829" autoAdjust="0"/>
  </p:normalViewPr>
  <p:slideViewPr>
    <p:cSldViewPr snapToGrid="0">
      <p:cViewPr varScale="1">
        <p:scale>
          <a:sx n="52" d="100"/>
          <a:sy n="52" d="100"/>
        </p:scale>
        <p:origin x="1228" y="44"/>
      </p:cViewPr>
      <p:guideLst/>
    </p:cSldViewPr>
  </p:slideViewPr>
  <p:outlineViewPr>
    <p:cViewPr>
      <p:scale>
        <a:sx n="33" d="100"/>
        <a:sy n="33" d="100"/>
      </p:scale>
      <p:origin x="0" y="-10708"/>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font" Target="fonts/font14.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0.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font" Target="fonts/font1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said before, the great challenge is to make software systems comprehensible by humans, so they can maintain and improve them.</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655851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Ink Free" panose="03080402000500000000" pitchFamily="66" charset="0"/>
              </a:rPr>
              <a:t>The monitor doesn't care what kind of </a:t>
            </a:r>
            <a:r>
              <a:rPr lang="en-US" b="0" dirty="0" err="1">
                <a:solidFill>
                  <a:schemeClr val="tx1"/>
                </a:solidFill>
                <a:latin typeface="Ink Free" panose="03080402000500000000" pitchFamily="66" charset="0"/>
              </a:rPr>
              <a:t>AbsTemperatureSensor</a:t>
            </a:r>
            <a:r>
              <a:rPr lang="en-US" b="0" dirty="0">
                <a:solidFill>
                  <a:schemeClr val="tx1"/>
                </a:solidFill>
                <a:latin typeface="Ink Free" panose="03080402000500000000" pitchFamily="66" charset="0"/>
              </a:rPr>
              <a:t> it's hooked up too.  It only cares that it’s hooked up to a correct </a:t>
            </a:r>
            <a:r>
              <a:rPr lang="en-US" b="0" dirty="0" err="1">
                <a:solidFill>
                  <a:schemeClr val="tx1"/>
                </a:solidFill>
                <a:latin typeface="Ink Free" panose="03080402000500000000" pitchFamily="66" charset="0"/>
              </a:rPr>
              <a:t>AbsTemperatureSensor</a:t>
            </a:r>
            <a:r>
              <a:rPr lang="en-US" b="0" dirty="0">
                <a:solidFill>
                  <a:schemeClr val="tx1"/>
                </a:solidFill>
                <a:latin typeface="Ink Free" panose="03080402000500000000" pitchFamily="66" charset="0"/>
              </a:rPr>
              <a:t>, i.e.,  that sending the sensor a </a:t>
            </a:r>
            <a:r>
              <a:rPr lang="en-US" b="0" dirty="0" err="1">
                <a:solidFill>
                  <a:schemeClr val="tx1"/>
                </a:solidFill>
                <a:latin typeface="Ink Free" panose="03080402000500000000" pitchFamily="66" charset="0"/>
              </a:rPr>
              <a:t>getTemperature</a:t>
            </a:r>
            <a:r>
              <a:rPr lang="en-US" b="0" dirty="0">
                <a:solidFill>
                  <a:schemeClr val="tx1"/>
                </a:solidFill>
                <a:latin typeface="Ink Free" panose="03080402000500000000" pitchFamily="66" charset="0"/>
              </a:rPr>
              <a:t> message will return with the temperature at the sensor's location.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latin typeface="Ink Free" panose="03080402000500000000"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Ink Free" panose="03080402000500000000" pitchFamily="66" charset="0"/>
              </a:rPr>
              <a:t>Similarly, it doesn't care what kind of alarm it's hooked up to– only that sending the alarm a </a:t>
            </a:r>
            <a:r>
              <a:rPr lang="en-US" b="0" dirty="0" err="1">
                <a:solidFill>
                  <a:schemeClr val="tx1"/>
                </a:solidFill>
                <a:latin typeface="Ink Free" panose="03080402000500000000" pitchFamily="66" charset="0"/>
              </a:rPr>
              <a:t>soundAlarm</a:t>
            </a:r>
            <a:r>
              <a:rPr lang="en-US" b="0" dirty="0">
                <a:solidFill>
                  <a:schemeClr val="tx1"/>
                </a:solidFill>
                <a:latin typeface="Ink Free" panose="03080402000500000000" pitchFamily="66" charset="0"/>
              </a:rPr>
              <a:t> message will cause an alarm to sound</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309212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chemeClr val="tx1"/>
                </a:solidFill>
                <a:latin typeface="Ink Free" panose="03080402000500000000" pitchFamily="66" charset="0"/>
              </a:rPr>
              <a:t>Here’s a new vocabulary word:  this Principle is called </a:t>
            </a:r>
            <a:r>
              <a:rPr lang="en-US" b="1" dirty="0">
                <a:solidFill>
                  <a:srgbClr val="FF0000"/>
                </a:solidFill>
                <a:latin typeface="Ink Free" panose="03080402000500000000" pitchFamily="66" charset="0"/>
              </a:rPr>
              <a:t>Dependency Inversion</a:t>
            </a:r>
            <a:r>
              <a:rPr lang="en-US" b="0" dirty="0">
                <a:solidFill>
                  <a:schemeClr val="tx1"/>
                </a:solidFill>
                <a:latin typeface="Ink Free" panose="03080402000500000000" pitchFamily="66" charset="0"/>
              </a:rPr>
              <a:t>.</a:t>
            </a:r>
          </a:p>
          <a:p>
            <a:r>
              <a:rPr lang="en-US" b="0" dirty="0">
                <a:solidFill>
                  <a:schemeClr val="tx1"/>
                </a:solidFill>
                <a:latin typeface="Ink Free" panose="03080402000500000000" pitchFamily="66" charset="0"/>
              </a:rPr>
              <a:t>This is a fancy word you can use to impress your coop interviewer.</a:t>
            </a:r>
          </a:p>
          <a:p>
            <a:endParaRPr lang="en-US" b="0" dirty="0"/>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225099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chemeClr val="tx1"/>
                </a:solidFill>
                <a:latin typeface="Ink Free" panose="03080402000500000000" pitchFamily="66" charset="0"/>
              </a:rPr>
              <a:t>Here’s another vocabulary word for you:</a:t>
            </a:r>
          </a:p>
          <a:p>
            <a:endParaRPr lang="en-US" b="0" dirty="0">
              <a:solidFill>
                <a:schemeClr val="tx1"/>
              </a:solidFill>
              <a:latin typeface="Ink Free" panose="03080402000500000000" pitchFamily="66" charset="0"/>
            </a:endParaRPr>
          </a:p>
          <a:p>
            <a:r>
              <a:rPr lang="en-US" b="0" dirty="0">
                <a:solidFill>
                  <a:schemeClr val="tx1"/>
                </a:solidFill>
                <a:latin typeface="Ink Free" panose="03080402000500000000" pitchFamily="66" charset="0"/>
              </a:rPr>
              <a:t>Giving one class a reference to an object of another class (or interface) is sometimes called </a:t>
            </a:r>
            <a:r>
              <a:rPr lang="en-US" b="1" dirty="0">
                <a:solidFill>
                  <a:srgbClr val="FF0000"/>
                </a:solidFill>
                <a:latin typeface="Ink Free" panose="03080402000500000000" pitchFamily="66" charset="0"/>
              </a:rPr>
              <a:t>Composition</a:t>
            </a:r>
            <a:r>
              <a:rPr lang="en-US" b="0" dirty="0">
                <a:solidFill>
                  <a:schemeClr val="tx1"/>
                </a:solidFill>
                <a:latin typeface="Ink Free" panose="03080402000500000000" pitchFamily="66" charset="0"/>
              </a:rPr>
              <a:t>.  That's another vocabulary word you should know for your coop interview.</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223934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chemeClr val="tx1"/>
                </a:solidFill>
                <a:latin typeface="Ink Free" panose="03080402000500000000" pitchFamily="66" charset="0"/>
              </a:rPr>
              <a:t>Here’s yet another vocabulary word for you: “Delegation” means asking somebody else to do some work for you.   Here, the monitor delegates the task of sounding the alarm to the ‘alarm’ object, and the task of finding the temperature to the sensor object.</a:t>
            </a:r>
          </a:p>
          <a:p>
            <a:endParaRPr lang="en-US" b="0" dirty="0">
              <a:solidFill>
                <a:schemeClr val="tx1"/>
              </a:solidFill>
              <a:latin typeface="Ink Free" panose="03080402000500000000" pitchFamily="66" charset="0"/>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70435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r>
              <a:rPr lang="en-US" dirty="0"/>
              <a:t>Another vocabulary word for you: this idea is called ‘encapsulation’</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31048678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example.  We have an interface called Interface1, which keeps a counter.   We have two requirement </a:t>
            </a:r>
            <a:r>
              <a:rPr lang="en-US" dirty="0" err="1"/>
              <a:t>sthat</a:t>
            </a:r>
            <a:r>
              <a:rPr lang="en-US" dirty="0"/>
              <a:t> are unchecked by the compiler.</a:t>
            </a:r>
          </a:p>
          <a:p>
            <a:r>
              <a:rPr lang="en-US" dirty="0"/>
              <a:t>First, that the counter is always even, and second, that </a:t>
            </a:r>
            <a:r>
              <a:rPr lang="en-US" dirty="0" err="1"/>
              <a:t>bumpcounter</a:t>
            </a:r>
            <a:r>
              <a:rPr lang="en-US" dirty="0"/>
              <a:t> always increases the value of the counter.   There’s no requirement that the amount the counter increases has anything to do with the value of n.</a:t>
            </a:r>
          </a:p>
          <a:p>
            <a:endParaRPr lang="en-US" dirty="0"/>
          </a:p>
          <a:p>
            <a:r>
              <a:rPr lang="en-US" dirty="0"/>
              <a:t>And here’s a class, Class1, that implements Interface1.  The counter starts at 0.  Every time </a:t>
            </a:r>
            <a:r>
              <a:rPr lang="en-US" dirty="0" err="1"/>
              <a:t>bumpCounter</a:t>
            </a:r>
            <a:r>
              <a:rPr lang="en-US" dirty="0"/>
              <a:t> is called, the counter is incremented by 2.  So the value of the counter is always even, and therefore </a:t>
            </a:r>
            <a:r>
              <a:rPr lang="en-US" dirty="0" err="1"/>
              <a:t>getCounter</a:t>
            </a:r>
            <a:r>
              <a:rPr lang="en-US" dirty="0"/>
              <a:t> always returns an even number.   So this is a correct implementation of Interface1– nothing can cause </a:t>
            </a:r>
            <a:r>
              <a:rPr lang="en-US" dirty="0" err="1"/>
              <a:t>getCounter</a:t>
            </a:r>
            <a:r>
              <a:rPr lang="en-US" dirty="0"/>
              <a:t> to return an odd number.</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41605063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class called Class2, which is just like Class1, except that the variable counter is public.   What might happen? </a:t>
            </a:r>
          </a:p>
          <a:p>
            <a:r>
              <a:rPr lang="en-US" dirty="0"/>
              <a:t>&lt;click&gt;</a:t>
            </a:r>
          </a:p>
          <a:p>
            <a:r>
              <a:rPr lang="en-US" dirty="0"/>
              <a:t>Oh no!  We’ve reached inside Class2 and caused </a:t>
            </a:r>
            <a:r>
              <a:rPr lang="en-US" dirty="0" err="1"/>
              <a:t>getCounter</a:t>
            </a:r>
            <a:r>
              <a:rPr lang="en-US" dirty="0"/>
              <a:t> to return an odd number.   So Class2 is not really a correct implementation of Interface1, even though the compiler accepts it as such, because its invariant might be violated.</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5534827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happens if we change the name  ‘counter’ to ‘c’?</a:t>
            </a:r>
          </a:p>
          <a:p>
            <a:r>
              <a:rPr lang="en-US" dirty="0"/>
              <a:t>&lt;click&gt;</a:t>
            </a:r>
          </a:p>
          <a:p>
            <a:r>
              <a:rPr lang="en-US" dirty="0"/>
              <a:t>Now the compiler reports an error, because the object ‘o’ does not have a field called ‘counter’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Ink Free" panose="03080402000500000000" pitchFamily="66" charset="0"/>
              </a:rPr>
              <a:t>When we wrote 'public counter’  on the preceding slide we were announcing that any object of class Class2 would have a ‘counter’ field along with methods </a:t>
            </a:r>
            <a:r>
              <a:rPr lang="en-US" b="0" dirty="0" err="1">
                <a:solidFill>
                  <a:schemeClr val="tx1"/>
                </a:solidFill>
                <a:latin typeface="Ink Free" panose="03080402000500000000" pitchFamily="66" charset="0"/>
              </a:rPr>
              <a:t>getCounter</a:t>
            </a:r>
            <a:r>
              <a:rPr lang="en-US" b="0" dirty="0">
                <a:solidFill>
                  <a:schemeClr val="tx1"/>
                </a:solidFill>
                <a:latin typeface="Ink Free" panose="03080402000500000000" pitchFamily="66" charset="0"/>
              </a:rPr>
              <a:t> and </a:t>
            </a:r>
            <a:r>
              <a:rPr lang="en-US" b="0" dirty="0" err="1">
                <a:solidFill>
                  <a:schemeClr val="tx1"/>
                </a:solidFill>
                <a:latin typeface="Ink Free" panose="03080402000500000000" pitchFamily="66" charset="0"/>
              </a:rPr>
              <a:t>bumpCounter</a:t>
            </a:r>
            <a:r>
              <a:rPr lang="en-US" b="0" dirty="0">
                <a:solidFill>
                  <a:schemeClr val="tx1"/>
                </a:solidFill>
                <a:latin typeface="Ink Free" panose="03080402000500000000" pitchFamily="66" charset="0"/>
              </a:rPr>
              <a:t>.   So if we change Class2 by using a name other than ‘counter’, we broke all the code that depended on Class2 having a field named ‘counter’.  In particular, this piece of code depended on the name ‘counter’, so it became broken.</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13999900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our fourth principle: Favor Dynamic Dispatch Over Conditionals</a:t>
            </a:r>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28327780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consider a tiny shape-manipulation system.  In this system, we have exactly two kinds of shapes: squares and circles, and the only operation we have is finding the area of a shape.</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1577172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five principles for object-oriented programming</a:t>
            </a:r>
          </a:p>
          <a:p>
            <a:r>
              <a:rPr lang="en-US" dirty="0"/>
              <a:t>&lt;read slide&gt;</a:t>
            </a:r>
          </a:p>
          <a:p>
            <a:r>
              <a:rPr lang="en-US" dirty="0"/>
              <a:t>Like the General Principles in the preceding lesson, </a:t>
            </a:r>
            <a:r>
              <a:rPr lang="en-US" sz="1200" dirty="0">
                <a:solidFill>
                  <a:schemeClr val="tx1"/>
                </a:solidFill>
              </a:rPr>
              <a:t>we’ve phrased these in terms of programming practices: things that you can do to make your code better, rather than vague properties that your code should have.</a:t>
            </a:r>
          </a:p>
          <a:p>
            <a:endParaRPr lang="en-US" sz="1200" dirty="0">
              <a:solidFill>
                <a:schemeClr val="tx1"/>
              </a:solidFill>
            </a:endParaRPr>
          </a:p>
          <a:p>
            <a:r>
              <a:rPr lang="en-US" sz="1200" dirty="0">
                <a:solidFill>
                  <a:schemeClr val="tx1"/>
                </a:solidFill>
              </a:rPr>
              <a:t>This is another thing that is worth making into a sticky note.  If anybody wants to turn these into T-shirts, let us know.</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387072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a naïve representation.  Each kind of shape is represented by a class.  To compute the area of a shape, we use a conditional that determines which kind of shape we’ve got, and computes the appropriate thing.   Notice that the Typescript compiler is smart enough to recognize the use of ‘</a:t>
            </a:r>
            <a:r>
              <a:rPr lang="en-US" dirty="0" err="1"/>
              <a:t>instanceOf</a:t>
            </a:r>
            <a:r>
              <a:rPr lang="en-US" dirty="0"/>
              <a:t>’, so we don’t need to downcast the variable ‘s’.  In other compilers or other languages, we might have to introduce a downcast before </a:t>
            </a:r>
            <a:r>
              <a:rPr lang="en-US" dirty="0" err="1"/>
              <a:t>s.side</a:t>
            </a:r>
            <a:r>
              <a:rPr lang="en-US" dirty="0"/>
              <a:t> or </a:t>
            </a:r>
            <a:r>
              <a:rPr lang="en-US" dirty="0" err="1"/>
              <a:t>s.radius</a:t>
            </a:r>
            <a:r>
              <a:rPr lang="en-US" dirty="0"/>
              <a:t>.  </a:t>
            </a:r>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15069838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add a new kind of shape to the system &lt;read slide&gt;.  It’s easy enough to define the </a:t>
            </a:r>
            <a:r>
              <a:rPr lang="en-US" dirty="0" err="1"/>
              <a:t>ShapeArray</a:t>
            </a:r>
            <a:r>
              <a:rPr lang="en-US" dirty="0"/>
              <a:t> class.</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10189543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to add this new class to our system, we need to make changes elsewhere in our code.  We need to add it as a possibility in our definition of the Shape type, and, more annoyingly, we need to go into our carefully-constructed conditional and add the new possibility, being careful not to screw up the logic of the conditional.</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9561597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better idea is to create Shape as an *interface*, and make Square and Circle classes that implement Shape.  Then we can equip each of the Square and Circle classes with an area method that computes the right thing.</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3451503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  This is what we did with </a:t>
            </a:r>
            <a:r>
              <a:rPr lang="en-US" dirty="0" err="1"/>
              <a:t>TemperatureSensor</a:t>
            </a:r>
            <a:r>
              <a:rPr lang="en-US" dirty="0"/>
              <a:t> in the preceding lesson.</a:t>
            </a:r>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31082930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5527638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a:p>
        </p:txBody>
      </p:sp>
    </p:spTree>
    <p:extLst>
      <p:ext uri="{BB962C8B-B14F-4D97-AF65-F5344CB8AC3E}">
        <p14:creationId xmlns:p14="http://schemas.microsoft.com/office/powerpoint/2010/main" val="28899953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new system works exactly like the old one.  We could even use the same test file to test them both.</a:t>
            </a:r>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33050600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a:p>
        </p:txBody>
      </p:sp>
    </p:spTree>
    <p:extLst>
      <p:ext uri="{BB962C8B-B14F-4D97-AF65-F5344CB8AC3E}">
        <p14:creationId xmlns:p14="http://schemas.microsoft.com/office/powerpoint/2010/main" val="42050437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another vocabulary word for your coop interview &lt;read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2219472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36308710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now, what happened to old-fashioned inheritance?  If we use interfaces throughout, is there a role for superclass-subclass inheritance?</a:t>
            </a:r>
          </a:p>
          <a:p>
            <a:endParaRPr lang="en-US" dirty="0"/>
          </a:p>
          <a:p>
            <a:r>
              <a:rPr lang="en-US" dirty="0"/>
              <a:t>The answer is yes:  Interfaces are for classes that share an interface– that is, they advertise the same  capabilities to the world.</a:t>
            </a:r>
          </a:p>
          <a:p>
            <a:endParaRPr lang="en-US" dirty="0"/>
          </a:p>
          <a:p>
            <a:r>
              <a:rPr lang="en-US" dirty="0"/>
              <a:t>Inheritance is about something else:  it is about enabling classes to share </a:t>
            </a:r>
            <a:r>
              <a:rPr lang="en-US" b="1" dirty="0"/>
              <a:t>implementation.  </a:t>
            </a:r>
            <a:r>
              <a:rPr lang="en-US" b="0" dirty="0"/>
              <a:t>We can think of it as enabling ‘Don’t Repeat Yourself’ across classes. </a:t>
            </a:r>
          </a:p>
          <a:p>
            <a:endParaRPr lang="en-US" b="0" dirty="0"/>
          </a:p>
          <a:p>
            <a:r>
              <a:rPr lang="en-US" b="0" dirty="0"/>
              <a:t>Let’s look at an example.</a:t>
            </a:r>
            <a:endParaRPr lang="en-US" b="1" dirty="0"/>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a:p>
        </p:txBody>
      </p:sp>
    </p:spTree>
    <p:extLst>
      <p:ext uri="{BB962C8B-B14F-4D97-AF65-F5344CB8AC3E}">
        <p14:creationId xmlns:p14="http://schemas.microsoft.com/office/powerpoint/2010/main" val="30894096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Clocks are a perfect of case of sharing an interface.  All clocks should offer these three methods.</a:t>
            </a:r>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35455138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had several implementations of </a:t>
            </a:r>
            <a:r>
              <a:rPr lang="en-US" dirty="0" err="1"/>
              <a:t>AbsClock</a:t>
            </a:r>
            <a:r>
              <a:rPr lang="en-US" dirty="0"/>
              <a:t>.  They were all very different; the only thing they had in common was that they offered the same method names and the same external behavior.</a:t>
            </a:r>
          </a:p>
        </p:txBody>
      </p:sp>
      <p:sp>
        <p:nvSpPr>
          <p:cNvPr id="4" name="Slide Number Placeholder 3"/>
          <p:cNvSpPr>
            <a:spLocks noGrp="1"/>
          </p:cNvSpPr>
          <p:nvPr>
            <p:ph type="sldNum" sz="quarter" idx="5"/>
          </p:nvPr>
        </p:nvSpPr>
        <p:spPr/>
        <p:txBody>
          <a:bodyPr/>
          <a:lstStyle/>
          <a:p>
            <a:fld id="{07937F07-1250-4CCE-B198-1B2887014F41}" type="slidenum">
              <a:rPr lang="en-US" smtClean="0"/>
              <a:t>35</a:t>
            </a:fld>
            <a:endParaRPr lang="en-US"/>
          </a:p>
        </p:txBody>
      </p:sp>
    </p:spTree>
    <p:extLst>
      <p:ext uri="{BB962C8B-B14F-4D97-AF65-F5344CB8AC3E}">
        <p14:creationId xmlns:p14="http://schemas.microsoft.com/office/powerpoint/2010/main" val="3245541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other hand, here are some clock factories.  We start, as usual, by writing down the interface </a:t>
            </a:r>
            <a:r>
              <a:rPr lang="en-US" dirty="0" err="1"/>
              <a:t>AbsClockFactory</a:t>
            </a:r>
            <a:r>
              <a:rPr lang="en-US" dirty="0"/>
              <a:t>.  The interface says that a clock factory has 3 methods:  instance(), which returns a clock, </a:t>
            </a:r>
            <a:r>
              <a:rPr lang="en-US" dirty="0" err="1"/>
              <a:t>clockType</a:t>
            </a:r>
            <a:r>
              <a:rPr lang="en-US" dirty="0"/>
              <a:t>(), which returns a string (note that there’s no requirement that the string have anything to do with the kind of clock the factory is creating), and </a:t>
            </a:r>
            <a:r>
              <a:rPr lang="en-US" dirty="0" err="1"/>
              <a:t>numCreated</a:t>
            </a:r>
            <a:r>
              <a:rPr lang="en-US" dirty="0"/>
              <a:t>(), which returns the number of clocks that this factory has created since it was built.</a:t>
            </a:r>
          </a:p>
          <a:p>
            <a:endParaRPr lang="en-US" dirty="0"/>
          </a:p>
          <a:p>
            <a:r>
              <a:rPr lang="en-US" dirty="0"/>
              <a:t>Now  here are 3 clock factories.  They all offer the same interface, but they also have code in common.  They all keep track of </a:t>
            </a:r>
            <a:r>
              <a:rPr lang="en-US" dirty="0" err="1"/>
              <a:t>numCreated</a:t>
            </a:r>
            <a:r>
              <a:rPr lang="en-US" dirty="0"/>
              <a:t>, and they all do this in exactly the same way.  Here we’ve marked the common code in yellow.</a:t>
            </a:r>
          </a:p>
        </p:txBody>
      </p:sp>
      <p:sp>
        <p:nvSpPr>
          <p:cNvPr id="4" name="Slide Number Placeholder 3"/>
          <p:cNvSpPr>
            <a:spLocks noGrp="1"/>
          </p:cNvSpPr>
          <p:nvPr>
            <p:ph type="sldNum" sz="quarter" idx="5"/>
          </p:nvPr>
        </p:nvSpPr>
        <p:spPr/>
        <p:txBody>
          <a:bodyPr/>
          <a:lstStyle/>
          <a:p>
            <a:fld id="{07937F07-1250-4CCE-B198-1B2887014F41}" type="slidenum">
              <a:rPr lang="en-US" smtClean="0"/>
              <a:t>36</a:t>
            </a:fld>
            <a:endParaRPr lang="en-US"/>
          </a:p>
        </p:txBody>
      </p:sp>
    </p:spTree>
    <p:extLst>
      <p:ext uri="{BB962C8B-B14F-4D97-AF65-F5344CB8AC3E}">
        <p14:creationId xmlns:p14="http://schemas.microsoft.com/office/powerpoint/2010/main" val="7495383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can factor out the common portions of the code into a superclass.  The parts that differ will be marked as ‘abstract’, meaning that we expect the subclass to supply values for these parts.</a:t>
            </a:r>
          </a:p>
        </p:txBody>
      </p:sp>
      <p:sp>
        <p:nvSpPr>
          <p:cNvPr id="4" name="Slide Number Placeholder 3"/>
          <p:cNvSpPr>
            <a:spLocks noGrp="1"/>
          </p:cNvSpPr>
          <p:nvPr>
            <p:ph type="sldNum" sz="quarter" idx="5"/>
          </p:nvPr>
        </p:nvSpPr>
        <p:spPr/>
        <p:txBody>
          <a:bodyPr/>
          <a:lstStyle/>
          <a:p>
            <a:fld id="{07937F07-1250-4CCE-B198-1B2887014F41}" type="slidenum">
              <a:rPr lang="en-US" smtClean="0"/>
              <a:t>37</a:t>
            </a:fld>
            <a:endParaRPr lang="en-US"/>
          </a:p>
        </p:txBody>
      </p:sp>
    </p:spTree>
    <p:extLst>
      <p:ext uri="{BB962C8B-B14F-4D97-AF65-F5344CB8AC3E}">
        <p14:creationId xmlns:p14="http://schemas.microsoft.com/office/powerpoint/2010/main" val="21542728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subclass needs to declare that it extends the superclass, and supply values for each of the parts that the superclass left abstract.</a:t>
            </a:r>
          </a:p>
        </p:txBody>
      </p:sp>
      <p:sp>
        <p:nvSpPr>
          <p:cNvPr id="4" name="Slide Number Placeholder 3"/>
          <p:cNvSpPr>
            <a:spLocks noGrp="1"/>
          </p:cNvSpPr>
          <p:nvPr>
            <p:ph type="sldNum" sz="quarter" idx="5"/>
          </p:nvPr>
        </p:nvSpPr>
        <p:spPr/>
        <p:txBody>
          <a:bodyPr/>
          <a:lstStyle/>
          <a:p>
            <a:fld id="{07937F07-1250-4CCE-B198-1B2887014F41}" type="slidenum">
              <a:rPr lang="en-US" smtClean="0"/>
              <a:t>38</a:t>
            </a:fld>
            <a:endParaRPr lang="en-US"/>
          </a:p>
        </p:txBody>
      </p:sp>
    </p:spTree>
    <p:extLst>
      <p:ext uri="{BB962C8B-B14F-4D97-AF65-F5344CB8AC3E}">
        <p14:creationId xmlns:p14="http://schemas.microsoft.com/office/powerpoint/2010/main" val="22745200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completes our five principles.  Yay!  Take a deep breath; give yourself a round of applause for staying awake this far.  We’re almost done.</a:t>
            </a:r>
          </a:p>
        </p:txBody>
      </p:sp>
      <p:sp>
        <p:nvSpPr>
          <p:cNvPr id="4" name="Slide Number Placeholder 3"/>
          <p:cNvSpPr>
            <a:spLocks noGrp="1"/>
          </p:cNvSpPr>
          <p:nvPr>
            <p:ph type="sldNum" sz="quarter" idx="5"/>
          </p:nvPr>
        </p:nvSpPr>
        <p:spPr/>
        <p:txBody>
          <a:bodyPr/>
          <a:lstStyle/>
          <a:p>
            <a:fld id="{07937F07-1250-4CCE-B198-1B2887014F41}" type="slidenum">
              <a:rPr lang="en-US" smtClean="0"/>
              <a:t>39</a:t>
            </a:fld>
            <a:endParaRPr lang="en-US"/>
          </a:p>
        </p:txBody>
      </p:sp>
    </p:spTree>
    <p:extLst>
      <p:ext uri="{BB962C8B-B14F-4D97-AF65-F5344CB8AC3E}">
        <p14:creationId xmlns:p14="http://schemas.microsoft.com/office/powerpoint/2010/main" val="18038911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where did these principles come from?  As it turns out, these principles are Professor Wand’s synthesis of lots of sets of principles out there. Another list you should know about is SOLID &lt;read rest of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40</a:t>
            </a:fld>
            <a:endParaRPr lang="en-US"/>
          </a:p>
        </p:txBody>
      </p:sp>
    </p:spTree>
    <p:extLst>
      <p:ext uri="{BB962C8B-B14F-4D97-AF65-F5344CB8AC3E}">
        <p14:creationId xmlns:p14="http://schemas.microsoft.com/office/powerpoint/2010/main" val="20788731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open up a book on object-oriented programming, you are likely to see words like these, which are very popular in the Object-Oriented Community.  Unfortunately, if you dive into them, you’ll see that they are pretty vague (what, for example, is the difference between encapsulation and modularity?).  More to the point, they are a list of properties that your code should have, but they don’t give much guidance about how to attain them.   We’ve formulated our principles as practices you can employ to write good code in the first place.</a:t>
            </a:r>
          </a:p>
        </p:txBody>
      </p:sp>
      <p:sp>
        <p:nvSpPr>
          <p:cNvPr id="4" name="Slide Number Placeholder 3"/>
          <p:cNvSpPr>
            <a:spLocks noGrp="1"/>
          </p:cNvSpPr>
          <p:nvPr>
            <p:ph type="sldNum" sz="quarter" idx="5"/>
          </p:nvPr>
        </p:nvSpPr>
        <p:spPr/>
        <p:txBody>
          <a:bodyPr/>
          <a:lstStyle/>
          <a:p>
            <a:fld id="{07937F07-1250-4CCE-B198-1B2887014F41}" type="slidenum">
              <a:rPr lang="en-US" smtClean="0"/>
              <a:t>41</a:t>
            </a:fld>
            <a:endParaRPr lang="en-US"/>
          </a:p>
        </p:txBody>
      </p:sp>
    </p:spTree>
    <p:extLst>
      <p:ext uri="{BB962C8B-B14F-4D97-AF65-F5344CB8AC3E}">
        <p14:creationId xmlns:p14="http://schemas.microsoft.com/office/powerpoint/2010/main" val="35183931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here again, are the learning objectives for this lesson.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latin typeface="Ink Free" panose="03080402000500000000"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Ink Free" panose="03080402000500000000" pitchFamily="66" charset="0"/>
              </a:rPr>
              <a:t>Whew!  That was a big chunk of stuff. Sorry about that, but we want to get you started on the right foot.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latin typeface="Ink Free" panose="03080402000500000000"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Ink Free" panose="03080402000500000000" pitchFamily="66" charset="0"/>
              </a:rPr>
              <a:t>You can find lots of more information in the recommended textbooks and on the internet.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42</a:t>
            </a:fld>
            <a:endParaRPr lang="en-US"/>
          </a:p>
        </p:txBody>
      </p:sp>
    </p:spTree>
    <p:extLst>
      <p:ext uri="{BB962C8B-B14F-4D97-AF65-F5344CB8AC3E}">
        <p14:creationId xmlns:p14="http://schemas.microsoft.com/office/powerpoint/2010/main" val="3544965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Typescript, an interface describes objects, not classes.   So when we say “</a:t>
            </a:r>
            <a:r>
              <a:rPr lang="en-US" dirty="0" err="1"/>
              <a:t>CartesianPoint</a:t>
            </a:r>
            <a:r>
              <a:rPr lang="en-US" dirty="0"/>
              <a:t> implements </a:t>
            </a:r>
            <a:r>
              <a:rPr lang="en-US" dirty="0" err="1"/>
              <a:t>AbsPoint</a:t>
            </a:r>
            <a:r>
              <a:rPr lang="en-US" dirty="0"/>
              <a:t>”, we mean that any object of class </a:t>
            </a:r>
            <a:r>
              <a:rPr lang="en-US" dirty="0" err="1"/>
              <a:t>CartesianPoint</a:t>
            </a:r>
            <a:r>
              <a:rPr lang="en-US" dirty="0"/>
              <a:t> will satisfy the interface </a:t>
            </a:r>
            <a:r>
              <a:rPr lang="en-US" dirty="0" err="1"/>
              <a:t>AbsPoint</a:t>
            </a:r>
            <a:r>
              <a:rPr lang="en-US" dirty="0"/>
              <a:t>.  That is, it will have methods </a:t>
            </a:r>
            <a:r>
              <a:rPr lang="en-US" dirty="0" err="1"/>
              <a:t>getx</a:t>
            </a:r>
            <a:r>
              <a:rPr lang="en-US" dirty="0"/>
              <a:t> and </a:t>
            </a:r>
            <a:r>
              <a:rPr lang="en-US" dirty="0" err="1"/>
              <a:t>gety</a:t>
            </a:r>
            <a:r>
              <a:rPr lang="en-US" dirty="0"/>
              <a:t> that return the x and y coordinates of the point.</a:t>
            </a:r>
          </a:p>
          <a:p>
            <a:endParaRPr lang="en-US" dirty="0"/>
          </a:p>
          <a:p>
            <a:r>
              <a:rPr lang="en-US" dirty="0" err="1"/>
              <a:t>PolarPoint</a:t>
            </a:r>
            <a:r>
              <a:rPr lang="en-US" dirty="0"/>
              <a:t> also implements </a:t>
            </a:r>
            <a:r>
              <a:rPr lang="en-US" dirty="0" err="1"/>
              <a:t>AbsPoint</a:t>
            </a:r>
            <a:r>
              <a:rPr lang="en-US" dirty="0"/>
              <a:t>, but in a different way:  it keeps the point in polar coordinates, but if you ask about the x or y coordinates of the point, it will compute the proper value.</a:t>
            </a:r>
          </a:p>
          <a:p>
            <a:endParaRPr lang="en-US" dirty="0"/>
          </a:p>
          <a:p>
            <a:r>
              <a:rPr lang="en-US" dirty="0"/>
              <a:t>If this is not familiar to you, you should go back and review your notes from OOD, and study some of the suggested readings on Typescript.  You will seriously need to understand this material if you are to succeed in this course.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we’ve used the name </a:t>
            </a:r>
            <a:r>
              <a:rPr lang="en-US" dirty="0" err="1"/>
              <a:t>AbsPoint</a:t>
            </a:r>
            <a:r>
              <a:rPr lang="en-US" dirty="0"/>
              <a:t> to indicate an abstract point. This is Professor Wand’s naming convention.  You don’t have to use it.  As with other naming conventions, you should use whatever naming convention is in use in your workplace or  project.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 </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1092141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Ink Free" panose="03080402000500000000" pitchFamily="66" charset="0"/>
              </a:rPr>
              <a:t>Notice that we’ve specified what these numbers MEAN, following Principle 2 from the last lesson: Make your Data Mean Something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latin typeface="Ink Free" panose="03080402000500000000" pitchFamily="66" charset="0"/>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884303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 including the note&gt;</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348141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 not including the note&gt;</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2905640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latin typeface="Ink Free" panose="03080402000500000000" pitchFamily="66" charset="0"/>
              </a:rPr>
              <a:t>Look it up!  You should look up each of these vocabulary words on the internet so you will be prepared to define them if your coop interviewer asks you!</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3714687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class for temperature monitors.  Given a temperature sensor and an alarm, it advertises a </a:t>
            </a:r>
            <a:r>
              <a:rPr lang="en-US" dirty="0" err="1"/>
              <a:t>checkSensor</a:t>
            </a:r>
            <a:r>
              <a:rPr lang="en-US" dirty="0"/>
              <a:t> method.</a:t>
            </a:r>
          </a:p>
          <a:p>
            <a:endParaRPr lang="en-US" dirty="0"/>
          </a:p>
          <a:p>
            <a:r>
              <a:rPr lang="en-US" dirty="0"/>
              <a:t>When the </a:t>
            </a:r>
            <a:r>
              <a:rPr lang="en-US" dirty="0" err="1"/>
              <a:t>checkSensor</a:t>
            </a:r>
            <a:r>
              <a:rPr lang="en-US" dirty="0"/>
              <a:t> method is called, it asks the sensor for the current temperature.  If the temperature is out of range, too low or too high, it politely asks the alarm to sound.</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2711089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1/13/2022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1/13/2022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1/13/2022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1/13/2022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1/13/2022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1/13/2022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1370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1/13/2022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1/13/2022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1/13/2022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1/13/2022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1/13/2022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1/13/2022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1/13/2022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4350: Fundamentals of Software Engineering</a:t>
            </a:r>
            <a:br>
              <a:rPr lang="en-US" altLang="en-US" sz="3200" dirty="0">
                <a:sym typeface="Helvetica Neue" charset="0"/>
              </a:rPr>
            </a:br>
            <a:r>
              <a:rPr lang="en-US" altLang="en-US" sz="3200" dirty="0">
                <a:sym typeface="Helvetica Neue" charset="0"/>
              </a:rPr>
              <a:t>Lesson 1.3 Object-Oriented Design Principles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a:xfrm>
            <a:off x="539259" y="3237828"/>
            <a:ext cx="10814539" cy="1655762"/>
          </a:xfrm>
        </p:spPr>
        <p:txBody>
          <a:bodyPr/>
          <a:lstStyle/>
          <a:p>
            <a:pPr>
              <a:lnSpc>
                <a:spcPct val="100000"/>
              </a:lnSpc>
            </a:pPr>
            <a:r>
              <a:rPr lang="en-US" dirty="0"/>
              <a:t>Jonathan Bell, Adeel </a:t>
            </a:r>
            <a:r>
              <a:rPr lang="en-US" dirty="0" err="1"/>
              <a:t>Bhutta</a:t>
            </a:r>
            <a:r>
              <a:rPr lang="en-US" dirty="0"/>
              <a:t>, Ferdinand Vesely, Mitch Wand</a:t>
            </a:r>
          </a:p>
          <a:p>
            <a:pPr>
              <a:lnSpc>
                <a:spcPct val="100000"/>
              </a:lnSpc>
            </a:pPr>
            <a:r>
              <a:rPr lang="en-US"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2"/>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2137936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1E65-1C25-4B9C-B850-B90CC96AF351}"/>
              </a:ext>
            </a:extLst>
          </p:cNvPr>
          <p:cNvSpPr>
            <a:spLocks noGrp="1"/>
          </p:cNvSpPr>
          <p:nvPr>
            <p:ph type="title"/>
          </p:nvPr>
        </p:nvSpPr>
        <p:spPr/>
        <p:txBody>
          <a:bodyPr/>
          <a:lstStyle/>
          <a:p>
            <a:r>
              <a:rPr lang="en-US" dirty="0"/>
              <a:t>But the compiler only checks syntax, not semantics</a:t>
            </a:r>
          </a:p>
        </p:txBody>
      </p:sp>
      <p:sp>
        <p:nvSpPr>
          <p:cNvPr id="3" name="Content Placeholder 2">
            <a:extLst>
              <a:ext uri="{FF2B5EF4-FFF2-40B4-BE49-F238E27FC236}">
                <a16:creationId xmlns:a16="http://schemas.microsoft.com/office/drawing/2014/main" id="{FDCD7D72-7038-49EA-BEE8-5BA4F56220FD}"/>
              </a:ext>
            </a:extLst>
          </p:cNvPr>
          <p:cNvSpPr>
            <a:spLocks noGrp="1"/>
          </p:cNvSpPr>
          <p:nvPr>
            <p:ph idx="1"/>
          </p:nvPr>
        </p:nvSpPr>
        <p:spPr/>
        <p:txBody>
          <a:bodyPr/>
          <a:lstStyle/>
          <a:p>
            <a:r>
              <a:rPr lang="en-US" dirty="0"/>
              <a:t>If we defined a class that had a </a:t>
            </a:r>
            <a:r>
              <a:rPr lang="en-US" dirty="0" err="1"/>
              <a:t>getTemperature</a:t>
            </a:r>
            <a:r>
              <a:rPr lang="en-US" dirty="0"/>
              <a:t> method, but that did not return the temperature at the sensor location, this would not be a correct implementation of </a:t>
            </a:r>
            <a:r>
              <a:rPr lang="en-US" dirty="0" err="1"/>
              <a:t>AbsTemperatureSensor</a:t>
            </a:r>
            <a:r>
              <a:rPr lang="en-US" dirty="0"/>
              <a:t>.  For example:</a:t>
            </a:r>
          </a:p>
          <a:p>
            <a:endParaRPr lang="en-US" dirty="0"/>
          </a:p>
          <a:p>
            <a:endParaRPr lang="en-US" dirty="0"/>
          </a:p>
          <a:p>
            <a:endParaRPr lang="en-US" dirty="0"/>
          </a:p>
          <a:p>
            <a:r>
              <a:rPr lang="en-US" dirty="0"/>
              <a:t>The compiler would accept this, but we shouldn't.</a:t>
            </a:r>
          </a:p>
          <a:p>
            <a:endParaRPr lang="en-US" dirty="0"/>
          </a:p>
        </p:txBody>
      </p:sp>
      <p:sp>
        <p:nvSpPr>
          <p:cNvPr id="4" name="Slide Number Placeholder 3">
            <a:extLst>
              <a:ext uri="{FF2B5EF4-FFF2-40B4-BE49-F238E27FC236}">
                <a16:creationId xmlns:a16="http://schemas.microsoft.com/office/drawing/2014/main" id="{BB4FFED9-81B6-44ED-AF19-B00E961B75D5}"/>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5" name="Rectangle 4">
            <a:extLst>
              <a:ext uri="{FF2B5EF4-FFF2-40B4-BE49-F238E27FC236}">
                <a16:creationId xmlns:a16="http://schemas.microsoft.com/office/drawing/2014/main" id="{26DB2FEB-CCC7-48F0-874F-155A96B37EB6}"/>
              </a:ext>
            </a:extLst>
          </p:cNvPr>
          <p:cNvSpPr/>
          <p:nvPr/>
        </p:nvSpPr>
        <p:spPr>
          <a:xfrm>
            <a:off x="1458350" y="3675829"/>
            <a:ext cx="7594209" cy="923330"/>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NotReallyASensor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42</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9BCEA6AE-2253-48FB-9A89-D38DF1D521F5}"/>
              </a:ext>
            </a:extLst>
          </p:cNvPr>
          <p:cNvSpPr/>
          <p:nvPr/>
        </p:nvSpPr>
        <p:spPr>
          <a:xfrm>
            <a:off x="9190355" y="2531170"/>
            <a:ext cx="2450660" cy="228931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Just for fun, make up 3 more classes that the compiler would accept but are not correct implementations of </a:t>
            </a:r>
            <a:r>
              <a:rPr lang="en-US" b="1" dirty="0" err="1">
                <a:solidFill>
                  <a:schemeClr val="tx1"/>
                </a:solidFill>
                <a:latin typeface="Ink Free" panose="03080402000500000000" pitchFamily="66" charset="0"/>
              </a:rPr>
              <a:t>AbsTemperatureSensor</a:t>
            </a:r>
            <a:r>
              <a:rPr lang="en-US" b="1" dirty="0">
                <a:solidFill>
                  <a:schemeClr val="tx1"/>
                </a:solidFill>
                <a:latin typeface="Ink Free" panose="03080402000500000000" pitchFamily="66" charset="0"/>
              </a:rPr>
              <a:t>.</a:t>
            </a:r>
          </a:p>
        </p:txBody>
      </p:sp>
    </p:spTree>
    <p:extLst>
      <p:ext uri="{BB962C8B-B14F-4D97-AF65-F5344CB8AC3E}">
        <p14:creationId xmlns:p14="http://schemas.microsoft.com/office/powerpoint/2010/main" val="1567996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123C6-5026-414B-AF30-FA9E9D68E594}"/>
              </a:ext>
            </a:extLst>
          </p:cNvPr>
          <p:cNvSpPr>
            <a:spLocks noGrp="1"/>
          </p:cNvSpPr>
          <p:nvPr>
            <p:ph type="title"/>
          </p:nvPr>
        </p:nvSpPr>
        <p:spPr/>
        <p:txBody>
          <a:bodyPr/>
          <a:lstStyle/>
          <a:p>
            <a:r>
              <a:rPr lang="en-US" dirty="0"/>
              <a:t>Remember: one interface/one job</a:t>
            </a:r>
          </a:p>
        </p:txBody>
      </p:sp>
      <p:sp>
        <p:nvSpPr>
          <p:cNvPr id="3" name="Content Placeholder 2">
            <a:extLst>
              <a:ext uri="{FF2B5EF4-FFF2-40B4-BE49-F238E27FC236}">
                <a16:creationId xmlns:a16="http://schemas.microsoft.com/office/drawing/2014/main" id="{97F78644-2BF8-4755-9C2C-0B74F6CCE951}"/>
              </a:ext>
            </a:extLst>
          </p:cNvPr>
          <p:cNvSpPr>
            <a:spLocks noGrp="1"/>
          </p:cNvSpPr>
          <p:nvPr>
            <p:ph idx="1"/>
          </p:nvPr>
        </p:nvSpPr>
        <p:spPr/>
        <p:txBody>
          <a:bodyPr/>
          <a:lstStyle/>
          <a:p>
            <a:r>
              <a:rPr lang="en-US" dirty="0"/>
              <a:t>Just like one function/one job...</a:t>
            </a:r>
          </a:p>
          <a:p>
            <a:r>
              <a:rPr lang="en-US" dirty="0"/>
              <a:t>If you have a class that needs to advertise two sets of behaviors, you can always have it implement two interfaces.</a:t>
            </a:r>
          </a:p>
          <a:p>
            <a:r>
              <a:rPr lang="en-US" dirty="0"/>
              <a:t>The fancy name for this is </a:t>
            </a:r>
            <a:r>
              <a:rPr lang="en-US" dirty="0">
                <a:solidFill>
                  <a:srgbClr val="FF0000"/>
                </a:solidFill>
              </a:rPr>
              <a:t>interface segregation</a:t>
            </a:r>
            <a:r>
              <a:rPr lang="en-US" dirty="0"/>
              <a:t>.</a:t>
            </a:r>
          </a:p>
        </p:txBody>
      </p:sp>
      <p:sp>
        <p:nvSpPr>
          <p:cNvPr id="4" name="Slide Number Placeholder 3">
            <a:extLst>
              <a:ext uri="{FF2B5EF4-FFF2-40B4-BE49-F238E27FC236}">
                <a16:creationId xmlns:a16="http://schemas.microsoft.com/office/drawing/2014/main" id="{E6ECC38F-2BEA-428E-92DA-DAF32A09C584}"/>
              </a:ext>
            </a:extLst>
          </p:cNvPr>
          <p:cNvSpPr>
            <a:spLocks noGrp="1"/>
          </p:cNvSpPr>
          <p:nvPr>
            <p:ph type="sldNum" sz="quarter" idx="12"/>
          </p:nvPr>
        </p:nvSpPr>
        <p:spPr/>
        <p:txBody>
          <a:bodyPr/>
          <a:lstStyle/>
          <a:p>
            <a:fld id="{20F37917-FD3A-4669-9018-DA04BCDD3D75}" type="slidenum">
              <a:rPr lang="en-US" smtClean="0"/>
              <a:t>11</a:t>
            </a:fld>
            <a:endParaRPr lang="en-US"/>
          </a:p>
        </p:txBody>
      </p:sp>
    </p:spTree>
    <p:extLst>
      <p:ext uri="{BB962C8B-B14F-4D97-AF65-F5344CB8AC3E}">
        <p14:creationId xmlns:p14="http://schemas.microsoft.com/office/powerpoint/2010/main" val="3880544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F3EF-BFE3-47EC-9096-452F5A9590E0}"/>
              </a:ext>
            </a:extLst>
          </p:cNvPr>
          <p:cNvSpPr>
            <a:spLocks noGrp="1"/>
          </p:cNvSpPr>
          <p:nvPr>
            <p:ph type="title"/>
          </p:nvPr>
        </p:nvSpPr>
        <p:spPr/>
        <p:txBody>
          <a:bodyPr/>
          <a:lstStyle/>
          <a:p>
            <a:r>
              <a:rPr lang="en-US" dirty="0"/>
              <a:t>Principle 2: Depend only on behaviors, not their implementation</a:t>
            </a:r>
          </a:p>
        </p:txBody>
      </p:sp>
      <p:sp>
        <p:nvSpPr>
          <p:cNvPr id="4" name="Slide Number Placeholder 3">
            <a:extLst>
              <a:ext uri="{FF2B5EF4-FFF2-40B4-BE49-F238E27FC236}">
                <a16:creationId xmlns:a16="http://schemas.microsoft.com/office/drawing/2014/main" id="{D5F7D15D-BBB7-4716-9769-49EC46DC787D}"/>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7" name="Rectangle 6">
            <a:extLst>
              <a:ext uri="{FF2B5EF4-FFF2-40B4-BE49-F238E27FC236}">
                <a16:creationId xmlns:a16="http://schemas.microsoft.com/office/drawing/2014/main" id="{33172FB0-4B98-4795-B51A-84E0192E7318}"/>
              </a:ext>
            </a:extLst>
          </p:cNvPr>
          <p:cNvSpPr/>
          <p:nvPr/>
        </p:nvSpPr>
        <p:spPr>
          <a:xfrm>
            <a:off x="838200" y="1693379"/>
            <a:ext cx="10254175" cy="4801314"/>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TemperatureMonitor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sensor: </a:t>
            </a:r>
            <a:r>
              <a:rPr lang="en-US" dirty="0" err="1">
                <a:solidFill>
                  <a:srgbClr val="000000"/>
                </a:solidFill>
                <a:highlight>
                  <a:srgbClr val="FFFF00"/>
                </a:highlight>
                <a:latin typeface="Consolas" panose="020B0609020204030204" pitchFamily="49" charset="0"/>
              </a:rPr>
              <a:t>AbsTemperatureSensor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alarm: </a:t>
            </a:r>
            <a:r>
              <a:rPr lang="en-US" dirty="0" err="1">
                <a:solidFill>
                  <a:srgbClr val="000000"/>
                </a:solidFill>
                <a:highlight>
                  <a:srgbClr val="FFFF00"/>
                </a:highlight>
                <a:latin typeface="Consolas" panose="020B0609020204030204" pitchFamily="49" charset="0"/>
              </a:rPr>
              <a:t>AbsAlarm</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if the sensor is out of range, sound the alarm</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checkSensor</a:t>
            </a:r>
            <a:r>
              <a:rPr lang="en-US" dirty="0">
                <a:solidFill>
                  <a:srgbClr val="000000"/>
                </a:solidFill>
                <a:latin typeface="Consolas" panose="020B0609020204030204" pitchFamily="49" charset="0"/>
              </a:rPr>
              <a:t>(): void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temp: Temperature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.sensor.getTemperature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((temp &lt;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 (temp &gt;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.alarm.soundAlarm</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sounds an alarm</a:t>
            </a:r>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AbsAlarm</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soundAlarm</a:t>
            </a:r>
            <a:r>
              <a:rPr lang="en-US" dirty="0">
                <a:solidFill>
                  <a:srgbClr val="000000"/>
                </a:solidFill>
                <a:latin typeface="Consolas" panose="020B0609020204030204" pitchFamily="49" charset="0"/>
              </a:rPr>
              <a:t>(): void }</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07450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F3EF-BFE3-47EC-9096-452F5A9590E0}"/>
              </a:ext>
            </a:extLst>
          </p:cNvPr>
          <p:cNvSpPr>
            <a:spLocks noGrp="1"/>
          </p:cNvSpPr>
          <p:nvPr>
            <p:ph type="title"/>
          </p:nvPr>
        </p:nvSpPr>
        <p:spPr/>
        <p:txBody>
          <a:bodyPr/>
          <a:lstStyle/>
          <a:p>
            <a:r>
              <a:rPr lang="en-US" dirty="0"/>
              <a:t>Principle 2: Depend only on behaviors, not their implementation</a:t>
            </a:r>
          </a:p>
        </p:txBody>
      </p:sp>
      <p:sp>
        <p:nvSpPr>
          <p:cNvPr id="4" name="Slide Number Placeholder 3">
            <a:extLst>
              <a:ext uri="{FF2B5EF4-FFF2-40B4-BE49-F238E27FC236}">
                <a16:creationId xmlns:a16="http://schemas.microsoft.com/office/drawing/2014/main" id="{D5F7D15D-BBB7-4716-9769-49EC46DC787D}"/>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7" name="Rectangle 6">
            <a:extLst>
              <a:ext uri="{FF2B5EF4-FFF2-40B4-BE49-F238E27FC236}">
                <a16:creationId xmlns:a16="http://schemas.microsoft.com/office/drawing/2014/main" id="{33172FB0-4B98-4795-B51A-84E0192E7318}"/>
              </a:ext>
            </a:extLst>
          </p:cNvPr>
          <p:cNvSpPr/>
          <p:nvPr/>
        </p:nvSpPr>
        <p:spPr>
          <a:xfrm>
            <a:off x="838200" y="1693379"/>
            <a:ext cx="10254175" cy="4801314"/>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TemperatureMonitor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sensor: </a:t>
            </a:r>
            <a:r>
              <a:rPr lang="en-US" dirty="0" err="1">
                <a:solidFill>
                  <a:srgbClr val="000000"/>
                </a:solidFill>
                <a:highlight>
                  <a:srgbClr val="FFFF00"/>
                </a:highlight>
                <a:latin typeface="Consolas" panose="020B0609020204030204" pitchFamily="49" charset="0"/>
              </a:rPr>
              <a:t>AbsTemperatureSensor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alarm: </a:t>
            </a:r>
            <a:r>
              <a:rPr lang="en-US" dirty="0" err="1">
                <a:solidFill>
                  <a:srgbClr val="000000"/>
                </a:solidFill>
                <a:highlight>
                  <a:srgbClr val="FFFF00"/>
                </a:highlight>
                <a:latin typeface="Consolas" panose="020B0609020204030204" pitchFamily="49" charset="0"/>
              </a:rPr>
              <a:t>AbsAlarm</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if the sensor is out of range, sound the alarm</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checkSensor</a:t>
            </a:r>
            <a:r>
              <a:rPr lang="en-US" dirty="0">
                <a:solidFill>
                  <a:srgbClr val="000000"/>
                </a:solidFill>
                <a:latin typeface="Consolas" panose="020B0609020204030204" pitchFamily="49" charset="0"/>
              </a:rPr>
              <a:t>(): void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temp: Temperature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.sensor.getTemperature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((temp &lt;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 (temp &gt;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.alarm.soundAlarm</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sounds an alarm</a:t>
            </a:r>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AbsAlarm</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soundAlarm</a:t>
            </a:r>
            <a:r>
              <a:rPr lang="en-US" dirty="0">
                <a:solidFill>
                  <a:srgbClr val="000000"/>
                </a:solidFill>
                <a:latin typeface="Consolas" panose="020B0609020204030204" pitchFamily="49" charset="0"/>
              </a:rPr>
              <a:t>(): void }</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52702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F3EF-BFE3-47EC-9096-452F5A9590E0}"/>
              </a:ext>
            </a:extLst>
          </p:cNvPr>
          <p:cNvSpPr>
            <a:spLocks noGrp="1"/>
          </p:cNvSpPr>
          <p:nvPr>
            <p:ph type="title"/>
          </p:nvPr>
        </p:nvSpPr>
        <p:spPr/>
        <p:txBody>
          <a:bodyPr/>
          <a:lstStyle/>
          <a:p>
            <a:r>
              <a:rPr lang="en-US" dirty="0"/>
              <a:t>Your new Vocabulary Word: </a:t>
            </a:r>
            <a:br>
              <a:rPr lang="en-US" dirty="0"/>
            </a:br>
            <a:r>
              <a:rPr lang="en-US" i="1" dirty="0">
                <a:solidFill>
                  <a:srgbClr val="FF0000"/>
                </a:solidFill>
              </a:rPr>
              <a:t>Dependency Inversion</a:t>
            </a:r>
          </a:p>
        </p:txBody>
      </p:sp>
      <p:sp>
        <p:nvSpPr>
          <p:cNvPr id="4" name="Slide Number Placeholder 3">
            <a:extLst>
              <a:ext uri="{FF2B5EF4-FFF2-40B4-BE49-F238E27FC236}">
                <a16:creationId xmlns:a16="http://schemas.microsoft.com/office/drawing/2014/main" id="{D5F7D15D-BBB7-4716-9769-49EC46DC787D}"/>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7" name="Rectangle 6">
            <a:extLst>
              <a:ext uri="{FF2B5EF4-FFF2-40B4-BE49-F238E27FC236}">
                <a16:creationId xmlns:a16="http://schemas.microsoft.com/office/drawing/2014/main" id="{33172FB0-4B98-4795-B51A-84E0192E7318}"/>
              </a:ext>
            </a:extLst>
          </p:cNvPr>
          <p:cNvSpPr/>
          <p:nvPr/>
        </p:nvSpPr>
        <p:spPr>
          <a:xfrm>
            <a:off x="838200" y="1693379"/>
            <a:ext cx="10254175" cy="4801314"/>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TemperatureMonitor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sensor: </a:t>
            </a:r>
            <a:r>
              <a:rPr lang="en-US" dirty="0" err="1">
                <a:solidFill>
                  <a:srgbClr val="000000"/>
                </a:solidFill>
                <a:highlight>
                  <a:srgbClr val="FFFF00"/>
                </a:highlight>
                <a:latin typeface="Consolas" panose="020B0609020204030204" pitchFamily="49" charset="0"/>
              </a:rPr>
              <a:t>AbsTemperatureSensor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alarm: </a:t>
            </a:r>
            <a:r>
              <a:rPr lang="en-US" dirty="0" err="1">
                <a:solidFill>
                  <a:srgbClr val="000000"/>
                </a:solidFill>
                <a:highlight>
                  <a:srgbClr val="FFFF00"/>
                </a:highlight>
                <a:latin typeface="Consolas" panose="020B0609020204030204" pitchFamily="49" charset="0"/>
              </a:rPr>
              <a:t>AbsAlarm</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if the sensor is out of range, sound the alarm</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checkSensor</a:t>
            </a:r>
            <a:r>
              <a:rPr lang="en-US" dirty="0">
                <a:solidFill>
                  <a:srgbClr val="000000"/>
                </a:solidFill>
                <a:latin typeface="Consolas" panose="020B0609020204030204" pitchFamily="49" charset="0"/>
              </a:rPr>
              <a:t>(): void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temp: Temperature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.sensor.getTemperature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((temp &lt;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 (temp &gt;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.alarm.soundAlarm</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sounds an alarm</a:t>
            </a:r>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AbsAlarm</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soundAlarm</a:t>
            </a:r>
            <a:r>
              <a:rPr lang="en-US" dirty="0">
                <a:solidFill>
                  <a:srgbClr val="000000"/>
                </a:solidFill>
                <a:latin typeface="Consolas" panose="020B0609020204030204" pitchFamily="49" charset="0"/>
              </a:rPr>
              <a:t>(): void }</a:t>
            </a:r>
            <a:endParaRPr lang="en-US" b="0" dirty="0">
              <a:solidFill>
                <a:srgbClr val="000000"/>
              </a:solidFill>
              <a:effectLst/>
              <a:latin typeface="Consolas" panose="020B0609020204030204" pitchFamily="49" charset="0"/>
            </a:endParaRPr>
          </a:p>
        </p:txBody>
      </p:sp>
      <p:pic>
        <p:nvPicPr>
          <p:cNvPr id="10" name="Picture 9" descr="Diagram&#10;&#10;Description automatically generated">
            <a:extLst>
              <a:ext uri="{FF2B5EF4-FFF2-40B4-BE49-F238E27FC236}">
                <a16:creationId xmlns:a16="http://schemas.microsoft.com/office/drawing/2014/main" id="{421AB7BF-429C-4540-A821-48EB34338D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9687" y="0"/>
            <a:ext cx="1865376" cy="1865376"/>
          </a:xfrm>
          <a:prstGeom prst="rect">
            <a:avLst/>
          </a:prstGeom>
        </p:spPr>
      </p:pic>
    </p:spTree>
    <p:extLst>
      <p:ext uri="{BB962C8B-B14F-4D97-AF65-F5344CB8AC3E}">
        <p14:creationId xmlns:p14="http://schemas.microsoft.com/office/powerpoint/2010/main" val="2122547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F3EF-BFE3-47EC-9096-452F5A9590E0}"/>
              </a:ext>
            </a:extLst>
          </p:cNvPr>
          <p:cNvSpPr>
            <a:spLocks noGrp="1"/>
          </p:cNvSpPr>
          <p:nvPr>
            <p:ph type="title"/>
          </p:nvPr>
        </p:nvSpPr>
        <p:spPr/>
        <p:txBody>
          <a:bodyPr/>
          <a:lstStyle/>
          <a:p>
            <a:r>
              <a:rPr lang="en-US"/>
              <a:t>Another vocabulary word: </a:t>
            </a:r>
            <a:r>
              <a:rPr lang="en-US" i="1">
                <a:solidFill>
                  <a:srgbClr val="FF0000"/>
                </a:solidFill>
              </a:rPr>
              <a:t>Composition</a:t>
            </a:r>
            <a:endParaRPr lang="en-US" i="1" dirty="0">
              <a:solidFill>
                <a:srgbClr val="FF0000"/>
              </a:solidFill>
            </a:endParaRPr>
          </a:p>
        </p:txBody>
      </p:sp>
      <p:sp>
        <p:nvSpPr>
          <p:cNvPr id="4" name="Slide Number Placeholder 3">
            <a:extLst>
              <a:ext uri="{FF2B5EF4-FFF2-40B4-BE49-F238E27FC236}">
                <a16:creationId xmlns:a16="http://schemas.microsoft.com/office/drawing/2014/main" id="{D5F7D15D-BBB7-4716-9769-49EC46DC787D}"/>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7" name="Rectangle 6">
            <a:extLst>
              <a:ext uri="{FF2B5EF4-FFF2-40B4-BE49-F238E27FC236}">
                <a16:creationId xmlns:a16="http://schemas.microsoft.com/office/drawing/2014/main" id="{33172FB0-4B98-4795-B51A-84E0192E7318}"/>
              </a:ext>
            </a:extLst>
          </p:cNvPr>
          <p:cNvSpPr/>
          <p:nvPr/>
        </p:nvSpPr>
        <p:spPr>
          <a:xfrm>
            <a:off x="838200" y="1693379"/>
            <a:ext cx="10254175" cy="4801314"/>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TemperatureMonitor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private</a:t>
            </a:r>
            <a:r>
              <a:rPr lang="en-US" dirty="0">
                <a:solidFill>
                  <a:srgbClr val="000000"/>
                </a:solidFill>
                <a:highlight>
                  <a:srgbClr val="FFFF00"/>
                </a:highlight>
                <a:latin typeface="Consolas" panose="020B0609020204030204" pitchFamily="49" charset="0"/>
              </a:rPr>
              <a:t> sensor: </a:t>
            </a:r>
            <a:r>
              <a:rPr lang="en-US" dirty="0" err="1">
                <a:solidFill>
                  <a:srgbClr val="000000"/>
                </a:solidFill>
                <a:highlight>
                  <a:srgbClr val="FFFF00"/>
                </a:highlight>
                <a:latin typeface="Consolas" panose="020B0609020204030204" pitchFamily="49" charset="0"/>
              </a:rPr>
              <a:t>AbsTemperatureSensor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private</a:t>
            </a:r>
            <a:r>
              <a:rPr lang="en-US" dirty="0">
                <a:solidFill>
                  <a:srgbClr val="000000"/>
                </a:solidFill>
                <a:highlight>
                  <a:srgbClr val="FFFF00"/>
                </a:highlight>
                <a:latin typeface="Consolas" panose="020B0609020204030204" pitchFamily="49" charset="0"/>
              </a:rPr>
              <a:t> alarm: </a:t>
            </a:r>
            <a:r>
              <a:rPr lang="en-US" dirty="0" err="1">
                <a:solidFill>
                  <a:srgbClr val="000000"/>
                </a:solidFill>
                <a:highlight>
                  <a:srgbClr val="FFFF00"/>
                </a:highlight>
                <a:latin typeface="Consolas" panose="020B0609020204030204" pitchFamily="49" charset="0"/>
              </a:rPr>
              <a:t>AbsAlarm</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if the sensor is out of range, sound the alarm</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checkSensor</a:t>
            </a:r>
            <a:r>
              <a:rPr lang="en-US" dirty="0">
                <a:solidFill>
                  <a:srgbClr val="000000"/>
                </a:solidFill>
                <a:latin typeface="Consolas" panose="020B0609020204030204" pitchFamily="49" charset="0"/>
              </a:rPr>
              <a:t>(): void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temp: Temperature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.sensor.getTemperature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((temp &lt;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 (temp &gt;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.alarm.soundAlarm</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sounds an alarm</a:t>
            </a:r>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AbsAlarm</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soundAlarm</a:t>
            </a:r>
            <a:r>
              <a:rPr lang="en-US" dirty="0">
                <a:solidFill>
                  <a:srgbClr val="000000"/>
                </a:solidFill>
                <a:latin typeface="Consolas" panose="020B0609020204030204" pitchFamily="49" charset="0"/>
              </a:rPr>
              <a:t>(): void }</a:t>
            </a:r>
            <a:endParaRPr lang="en-US" b="0" dirty="0">
              <a:solidFill>
                <a:srgbClr val="000000"/>
              </a:solidFill>
              <a:effectLst/>
              <a:latin typeface="Consolas" panose="020B0609020204030204" pitchFamily="49" charset="0"/>
            </a:endParaRPr>
          </a:p>
        </p:txBody>
      </p:sp>
      <p:pic>
        <p:nvPicPr>
          <p:cNvPr id="8" name="Picture 7" descr="Diagram&#10;&#10;Description automatically generated">
            <a:extLst>
              <a:ext uri="{FF2B5EF4-FFF2-40B4-BE49-F238E27FC236}">
                <a16:creationId xmlns:a16="http://schemas.microsoft.com/office/drawing/2014/main" id="{46F29FE3-24F8-4B70-8178-C2BBF6A145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9687" y="0"/>
            <a:ext cx="1865376" cy="1865376"/>
          </a:xfrm>
          <a:prstGeom prst="rect">
            <a:avLst/>
          </a:prstGeom>
        </p:spPr>
      </p:pic>
    </p:spTree>
    <p:extLst>
      <p:ext uri="{BB962C8B-B14F-4D97-AF65-F5344CB8AC3E}">
        <p14:creationId xmlns:p14="http://schemas.microsoft.com/office/powerpoint/2010/main" val="3014286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F3EF-BFE3-47EC-9096-452F5A9590E0}"/>
              </a:ext>
            </a:extLst>
          </p:cNvPr>
          <p:cNvSpPr>
            <a:spLocks noGrp="1"/>
          </p:cNvSpPr>
          <p:nvPr>
            <p:ph type="title"/>
          </p:nvPr>
        </p:nvSpPr>
        <p:spPr/>
        <p:txBody>
          <a:bodyPr/>
          <a:lstStyle/>
          <a:p>
            <a:r>
              <a:rPr lang="en-US" dirty="0"/>
              <a:t>Yet another vocabulary word: </a:t>
            </a:r>
            <a:r>
              <a:rPr lang="en-US" i="1" dirty="0">
                <a:solidFill>
                  <a:srgbClr val="FF0000"/>
                </a:solidFill>
              </a:rPr>
              <a:t>Delegation</a:t>
            </a:r>
          </a:p>
        </p:txBody>
      </p:sp>
      <p:sp>
        <p:nvSpPr>
          <p:cNvPr id="4" name="Slide Number Placeholder 3">
            <a:extLst>
              <a:ext uri="{FF2B5EF4-FFF2-40B4-BE49-F238E27FC236}">
                <a16:creationId xmlns:a16="http://schemas.microsoft.com/office/drawing/2014/main" id="{D5F7D15D-BBB7-4716-9769-49EC46DC787D}"/>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7" name="Rectangle 6">
            <a:extLst>
              <a:ext uri="{FF2B5EF4-FFF2-40B4-BE49-F238E27FC236}">
                <a16:creationId xmlns:a16="http://schemas.microsoft.com/office/drawing/2014/main" id="{33172FB0-4B98-4795-B51A-84E0192E7318}"/>
              </a:ext>
            </a:extLst>
          </p:cNvPr>
          <p:cNvSpPr/>
          <p:nvPr/>
        </p:nvSpPr>
        <p:spPr>
          <a:xfrm>
            <a:off x="838200" y="1693379"/>
            <a:ext cx="10254175" cy="4801314"/>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TemperatureMonitor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private</a:t>
            </a:r>
            <a:r>
              <a:rPr lang="en-US" dirty="0">
                <a:solidFill>
                  <a:srgbClr val="000000"/>
                </a:solidFill>
                <a:highlight>
                  <a:srgbClr val="FFFF00"/>
                </a:highlight>
                <a:latin typeface="Consolas" panose="020B0609020204030204" pitchFamily="49" charset="0"/>
              </a:rPr>
              <a:t> sensor: </a:t>
            </a:r>
            <a:r>
              <a:rPr lang="en-US" dirty="0" err="1">
                <a:solidFill>
                  <a:srgbClr val="000000"/>
                </a:solidFill>
                <a:highlight>
                  <a:srgbClr val="FFFF00"/>
                </a:highlight>
                <a:latin typeface="Consolas" panose="020B0609020204030204" pitchFamily="49" charset="0"/>
              </a:rPr>
              <a:t>AbsTemperatureSensor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Temperature,</a:t>
            </a:r>
          </a:p>
          <a:p>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private</a:t>
            </a:r>
            <a:r>
              <a:rPr lang="en-US" dirty="0">
                <a:solidFill>
                  <a:srgbClr val="000000"/>
                </a:solidFill>
                <a:highlight>
                  <a:srgbClr val="FFFF00"/>
                </a:highlight>
                <a:latin typeface="Consolas" panose="020B0609020204030204" pitchFamily="49" charset="0"/>
              </a:rPr>
              <a:t> alarm: </a:t>
            </a:r>
            <a:r>
              <a:rPr lang="en-US" dirty="0" err="1">
                <a:solidFill>
                  <a:srgbClr val="000000"/>
                </a:solidFill>
                <a:highlight>
                  <a:srgbClr val="FFFF00"/>
                </a:highlight>
                <a:latin typeface="Consolas" panose="020B0609020204030204" pitchFamily="49" charset="0"/>
              </a:rPr>
              <a:t>AbsAlarm</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 { }</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if the sensor is out of range, sound the alarm</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checkSensor</a:t>
            </a:r>
            <a:r>
              <a:rPr lang="en-US" dirty="0">
                <a:solidFill>
                  <a:srgbClr val="000000"/>
                </a:solidFill>
                <a:latin typeface="Consolas" panose="020B0609020204030204" pitchFamily="49" charset="0"/>
              </a:rPr>
              <a:t>(): void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temp: Temperature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.sensor.getTemperature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((temp &lt;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.minTemp</a:t>
            </a:r>
            <a:r>
              <a:rPr lang="en-US" dirty="0">
                <a:solidFill>
                  <a:srgbClr val="000000"/>
                </a:solidFill>
                <a:latin typeface="Consolas" panose="020B0609020204030204" pitchFamily="49" charset="0"/>
              </a:rPr>
              <a:t>) || (temp &gt;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.maxTemp</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.alarm.soundAlarm</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sounds an alarm</a:t>
            </a:r>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AbsAlarm</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soundAlarm</a:t>
            </a:r>
            <a:r>
              <a:rPr lang="en-US" dirty="0">
                <a:solidFill>
                  <a:srgbClr val="000000"/>
                </a:solidFill>
                <a:latin typeface="Consolas" panose="020B0609020204030204" pitchFamily="49" charset="0"/>
              </a:rPr>
              <a:t>(): void }</a:t>
            </a:r>
            <a:endParaRPr lang="en-US" b="0" dirty="0">
              <a:solidFill>
                <a:srgbClr val="000000"/>
              </a:solidFill>
              <a:effectLst/>
              <a:latin typeface="Consolas" panose="020B0609020204030204" pitchFamily="49" charset="0"/>
            </a:endParaRPr>
          </a:p>
        </p:txBody>
      </p:sp>
      <p:pic>
        <p:nvPicPr>
          <p:cNvPr id="5" name="Picture 4" descr="Diagram&#10;&#10;Description automatically generated">
            <a:extLst>
              <a:ext uri="{FF2B5EF4-FFF2-40B4-BE49-F238E27FC236}">
                <a16:creationId xmlns:a16="http://schemas.microsoft.com/office/drawing/2014/main" id="{8B3087C9-5211-4E2F-9CF2-EE6B9D186C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1112" y="0"/>
            <a:ext cx="1865376" cy="1865376"/>
          </a:xfrm>
          <a:prstGeom prst="rect">
            <a:avLst/>
          </a:prstGeom>
        </p:spPr>
      </p:pic>
    </p:spTree>
    <p:extLst>
      <p:ext uri="{BB962C8B-B14F-4D97-AF65-F5344CB8AC3E}">
        <p14:creationId xmlns:p14="http://schemas.microsoft.com/office/powerpoint/2010/main" val="3957195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725EC-7A6E-49E9-8C39-AF317E88AF58}"/>
              </a:ext>
            </a:extLst>
          </p:cNvPr>
          <p:cNvSpPr>
            <a:spLocks noGrp="1"/>
          </p:cNvSpPr>
          <p:nvPr>
            <p:ph type="title"/>
          </p:nvPr>
        </p:nvSpPr>
        <p:spPr/>
        <p:txBody>
          <a:bodyPr/>
          <a:lstStyle/>
          <a:p>
            <a:r>
              <a:rPr lang="en-US" dirty="0"/>
              <a:t>Principle 3: Keep Things as Private as You Can</a:t>
            </a:r>
          </a:p>
        </p:txBody>
      </p:sp>
      <p:sp>
        <p:nvSpPr>
          <p:cNvPr id="3" name="Content Placeholder 2">
            <a:extLst>
              <a:ext uri="{FF2B5EF4-FFF2-40B4-BE49-F238E27FC236}">
                <a16:creationId xmlns:a16="http://schemas.microsoft.com/office/drawing/2014/main" id="{353A0274-A0F4-4265-91B9-5509B6AF125E}"/>
              </a:ext>
            </a:extLst>
          </p:cNvPr>
          <p:cNvSpPr>
            <a:spLocks noGrp="1"/>
          </p:cNvSpPr>
          <p:nvPr>
            <p:ph idx="1"/>
          </p:nvPr>
        </p:nvSpPr>
        <p:spPr/>
        <p:txBody>
          <a:bodyPr/>
          <a:lstStyle/>
          <a:p>
            <a:r>
              <a:rPr lang="en-US" dirty="0"/>
              <a:t>In general, you don't know who is using your code</a:t>
            </a:r>
          </a:p>
          <a:p>
            <a:r>
              <a:rPr lang="en-US" dirty="0"/>
              <a:t>You don't want people messing with your data.</a:t>
            </a:r>
          </a:p>
          <a:p>
            <a:pPr lvl="1"/>
            <a:r>
              <a:rPr lang="en-US" dirty="0"/>
              <a:t>You might have some invariants that your code depends on, and somebody else might come in and break them.</a:t>
            </a:r>
          </a:p>
          <a:p>
            <a:r>
              <a:rPr lang="en-US" dirty="0"/>
              <a:t>You don't want people depending on the details of your code.</a:t>
            </a:r>
          </a:p>
          <a:p>
            <a:pPr lvl="1"/>
            <a:r>
              <a:rPr lang="en-US" dirty="0"/>
              <a:t>If you change your details, you might break somebody else's code, which would be BAD.</a:t>
            </a:r>
          </a:p>
          <a:p>
            <a:endParaRPr lang="en-US" dirty="0"/>
          </a:p>
        </p:txBody>
      </p:sp>
      <p:sp>
        <p:nvSpPr>
          <p:cNvPr id="4" name="Slide Number Placeholder 3">
            <a:extLst>
              <a:ext uri="{FF2B5EF4-FFF2-40B4-BE49-F238E27FC236}">
                <a16:creationId xmlns:a16="http://schemas.microsoft.com/office/drawing/2014/main" id="{6DD4D7B1-ABB6-445E-B174-06740C35EF77}"/>
              </a:ext>
            </a:extLst>
          </p:cNvPr>
          <p:cNvSpPr>
            <a:spLocks noGrp="1"/>
          </p:cNvSpPr>
          <p:nvPr>
            <p:ph type="sldNum" sz="quarter" idx="12"/>
          </p:nvPr>
        </p:nvSpPr>
        <p:spPr/>
        <p:txBody>
          <a:bodyPr/>
          <a:lstStyle/>
          <a:p>
            <a:fld id="{20F37917-FD3A-4669-9018-DA04BCDD3D75}" type="slidenum">
              <a:rPr lang="en-US" smtClean="0"/>
              <a:t>17</a:t>
            </a:fld>
            <a:endParaRPr lang="en-US"/>
          </a:p>
        </p:txBody>
      </p:sp>
    </p:spTree>
    <p:extLst>
      <p:ext uri="{BB962C8B-B14F-4D97-AF65-F5344CB8AC3E}">
        <p14:creationId xmlns:p14="http://schemas.microsoft.com/office/powerpoint/2010/main" val="2133671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07ACF-6024-4AFE-B753-0E430A93A6D2}"/>
              </a:ext>
            </a:extLst>
          </p:cNvPr>
          <p:cNvSpPr>
            <a:spLocks noGrp="1"/>
          </p:cNvSpPr>
          <p:nvPr>
            <p:ph type="title"/>
          </p:nvPr>
        </p:nvSpPr>
        <p:spPr/>
        <p:txBody>
          <a:bodyPr/>
          <a:lstStyle/>
          <a:p>
            <a:r>
              <a:rPr lang="en-US" dirty="0"/>
              <a:t>Example (1)</a:t>
            </a:r>
          </a:p>
        </p:txBody>
      </p:sp>
      <p:sp>
        <p:nvSpPr>
          <p:cNvPr id="4" name="Slide Number Placeholder 3">
            <a:extLst>
              <a:ext uri="{FF2B5EF4-FFF2-40B4-BE49-F238E27FC236}">
                <a16:creationId xmlns:a16="http://schemas.microsoft.com/office/drawing/2014/main" id="{2B453FA2-995C-420E-BCD3-47DE8207D1A1}"/>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5" name="Rectangle 4">
            <a:extLst>
              <a:ext uri="{FF2B5EF4-FFF2-40B4-BE49-F238E27FC236}">
                <a16:creationId xmlns:a16="http://schemas.microsoft.com/office/drawing/2014/main" id="{E53B28D9-6F0A-4FE4-97B7-6FA1FB1AAF3B}"/>
              </a:ext>
            </a:extLst>
          </p:cNvPr>
          <p:cNvSpPr/>
          <p:nvPr/>
        </p:nvSpPr>
        <p:spPr>
          <a:xfrm>
            <a:off x="759656" y="1539134"/>
            <a:ext cx="8489852" cy="5078313"/>
          </a:xfrm>
          <a:prstGeom prst="rect">
            <a:avLst/>
          </a:prstGeom>
        </p:spPr>
        <p:txBody>
          <a:bodyPr wrap="square">
            <a:spAutoFit/>
          </a:bodyPr>
          <a:lstStyle/>
          <a:p>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getCounter</a:t>
            </a:r>
            <a:r>
              <a:rPr lang="en-US" dirty="0">
                <a:solidFill>
                  <a:srgbClr val="008000"/>
                </a:solidFill>
                <a:latin typeface="Consolas" panose="020B0609020204030204" pitchFamily="49" charset="0"/>
              </a:rPr>
              <a:t> ()   always returns an even number</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bumpCounter</a:t>
            </a:r>
            <a:r>
              <a:rPr lang="en-US" dirty="0">
                <a:solidFill>
                  <a:srgbClr val="008000"/>
                </a:solidFill>
                <a:latin typeface="Consolas" panose="020B0609020204030204" pitchFamily="49" charset="0"/>
              </a:rPr>
              <a:t> (n) increases the value of the counter</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Interface1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getCounter</a:t>
            </a:r>
            <a:r>
              <a:rPr lang="en-US" dirty="0">
                <a:solidFill>
                  <a:srgbClr val="000000"/>
                </a:solidFill>
                <a:latin typeface="Consolas" panose="020B0609020204030204" pitchFamily="49" charset="0"/>
              </a:rPr>
              <a:t> () : number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bumpCounter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n:number</a:t>
            </a:r>
            <a:r>
              <a:rPr lang="en-US" dirty="0">
                <a:solidFill>
                  <a:srgbClr val="000000"/>
                </a:solidFill>
                <a:latin typeface="Consolas" panose="020B0609020204030204" pitchFamily="49" charset="0"/>
              </a:rPr>
              <a:t>) : void</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Class1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Interface1 {</a:t>
            </a:r>
          </a:p>
          <a:p>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private</a:t>
            </a:r>
            <a:r>
              <a:rPr lang="en-US" dirty="0">
                <a:solidFill>
                  <a:srgbClr val="000000"/>
                </a:solidFill>
                <a:latin typeface="Consolas" panose="020B0609020204030204" pitchFamily="49" charset="0"/>
              </a:rPr>
              <a:t> counter = </a:t>
            </a:r>
            <a:r>
              <a:rPr lang="en-US" dirty="0">
                <a:solidFill>
                  <a:srgbClr val="098658"/>
                </a:solidFill>
                <a:latin typeface="Consolas" panose="020B0609020204030204" pitchFamily="49" charset="0"/>
              </a:rPr>
              <a:t>0</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INVARIANT: counter is even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getCounter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bumpCounter</a:t>
            </a:r>
            <a:r>
              <a:rPr lang="en-US" dirty="0">
                <a:solidFill>
                  <a:srgbClr val="000000"/>
                </a:solidFill>
                <a:latin typeface="Consolas" panose="020B0609020204030204" pitchFamily="49" charset="0"/>
              </a:rPr>
              <a:t> (n: number): void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the interface didn't say anything about what do with 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2</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162388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CDEAA-74E4-493C-8B58-6B94F0C70FDD}"/>
              </a:ext>
            </a:extLst>
          </p:cNvPr>
          <p:cNvSpPr>
            <a:spLocks noGrp="1"/>
          </p:cNvSpPr>
          <p:nvPr>
            <p:ph type="title"/>
          </p:nvPr>
        </p:nvSpPr>
        <p:spPr/>
        <p:txBody>
          <a:bodyPr/>
          <a:lstStyle/>
          <a:p>
            <a:r>
              <a:rPr lang="en-US" dirty="0"/>
              <a:t>Example (2)</a:t>
            </a:r>
          </a:p>
        </p:txBody>
      </p:sp>
      <p:sp>
        <p:nvSpPr>
          <p:cNvPr id="4" name="Slide Number Placeholder 3">
            <a:extLst>
              <a:ext uri="{FF2B5EF4-FFF2-40B4-BE49-F238E27FC236}">
                <a16:creationId xmlns:a16="http://schemas.microsoft.com/office/drawing/2014/main" id="{FABAE7A1-D17B-4DD8-8442-E6EB84F1C34F}"/>
              </a:ext>
            </a:extLst>
          </p:cNvPr>
          <p:cNvSpPr>
            <a:spLocks noGrp="1"/>
          </p:cNvSpPr>
          <p:nvPr>
            <p:ph type="sldNum" sz="quarter" idx="12"/>
          </p:nvPr>
        </p:nvSpPr>
        <p:spPr/>
        <p:txBody>
          <a:bodyPr/>
          <a:lstStyle/>
          <a:p>
            <a:fld id="{20F37917-FD3A-4669-9018-DA04BCDD3D75}" type="slidenum">
              <a:rPr lang="en-US" smtClean="0"/>
              <a:t>19</a:t>
            </a:fld>
            <a:endParaRPr lang="en-US"/>
          </a:p>
        </p:txBody>
      </p:sp>
      <p:sp>
        <p:nvSpPr>
          <p:cNvPr id="5" name="Rectangle 4">
            <a:extLst>
              <a:ext uri="{FF2B5EF4-FFF2-40B4-BE49-F238E27FC236}">
                <a16:creationId xmlns:a16="http://schemas.microsoft.com/office/drawing/2014/main" id="{3393161F-A8AA-44D6-9CA8-9046385D1CB3}"/>
              </a:ext>
            </a:extLst>
          </p:cNvPr>
          <p:cNvSpPr/>
          <p:nvPr/>
        </p:nvSpPr>
        <p:spPr>
          <a:xfrm>
            <a:off x="1092589" y="1864925"/>
            <a:ext cx="8867337" cy="3139321"/>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Class2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Interface1 {</a:t>
            </a:r>
          </a:p>
          <a:p>
            <a:r>
              <a:rPr lang="en-US" dirty="0">
                <a:solidFill>
                  <a:srgbClr val="000000"/>
                </a:solidFill>
                <a:latin typeface="Consolas" panose="020B0609020204030204" pitchFamily="49" charset="0"/>
              </a:rPr>
              <a:t>    </a:t>
            </a:r>
            <a:r>
              <a:rPr lang="en-US" dirty="0">
                <a:solidFill>
                  <a:srgbClr val="0000FF"/>
                </a:solidFill>
                <a:highlight>
                  <a:srgbClr val="FFFF00"/>
                </a:highlight>
                <a:latin typeface="Consolas" panose="020B0609020204030204" pitchFamily="49" charset="0"/>
              </a:rPr>
              <a:t>public</a:t>
            </a:r>
            <a:r>
              <a:rPr lang="en-US" dirty="0">
                <a:solidFill>
                  <a:srgbClr val="000000"/>
                </a:solidFill>
                <a:latin typeface="Consolas" panose="020B0609020204030204" pitchFamily="49" charset="0"/>
              </a:rPr>
              <a:t> counter = </a:t>
            </a:r>
            <a:r>
              <a:rPr lang="en-US" dirty="0">
                <a:solidFill>
                  <a:srgbClr val="098658"/>
                </a:solidFill>
                <a:latin typeface="Consolas" panose="020B0609020204030204" pitchFamily="49" charset="0"/>
              </a:rPr>
              <a:t>0</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INVARIANT: counter is even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getCounter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bumpCounter</a:t>
            </a:r>
            <a:r>
              <a:rPr lang="en-US" dirty="0">
                <a:solidFill>
                  <a:srgbClr val="000000"/>
                </a:solidFill>
                <a:latin typeface="Consolas" panose="020B0609020204030204" pitchFamily="49" charset="0"/>
              </a:rPr>
              <a:t> (n: number): void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the interface didn't say anything about what do with 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.counter</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2</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TextBox 2">
            <a:extLst>
              <a:ext uri="{FF2B5EF4-FFF2-40B4-BE49-F238E27FC236}">
                <a16:creationId xmlns:a16="http://schemas.microsoft.com/office/drawing/2014/main" id="{9AB789B2-2839-4854-90C7-DDE9CFCDAA09}"/>
              </a:ext>
            </a:extLst>
          </p:cNvPr>
          <p:cNvSpPr txBox="1"/>
          <p:nvPr/>
        </p:nvSpPr>
        <p:spPr>
          <a:xfrm>
            <a:off x="1092589" y="4786689"/>
            <a:ext cx="5672831" cy="120032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o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Class2();</a:t>
            </a:r>
          </a:p>
          <a:p>
            <a:r>
              <a:rPr lang="en-US" dirty="0" err="1">
                <a:solidFill>
                  <a:srgbClr val="000000"/>
                </a:solidFill>
                <a:highlight>
                  <a:srgbClr val="FFFF00"/>
                </a:highlight>
                <a:latin typeface="Consolas" panose="020B0609020204030204" pitchFamily="49" charset="0"/>
              </a:rPr>
              <a:t>o.counter</a:t>
            </a:r>
            <a:r>
              <a:rPr lang="en-US" dirty="0">
                <a:solidFill>
                  <a:srgbClr val="000000"/>
                </a:solidFill>
                <a:highlight>
                  <a:srgbClr val="FFFF00"/>
                </a:highlight>
                <a:latin typeface="Consolas" panose="020B0609020204030204" pitchFamily="49" charset="0"/>
              </a:rPr>
              <a:t>++;</a:t>
            </a:r>
          </a:p>
          <a:p>
            <a:r>
              <a:rPr lang="en-US" dirty="0">
                <a:solidFill>
                  <a:srgbClr val="000000"/>
                </a:solidFill>
                <a:latin typeface="Consolas" panose="020B0609020204030204" pitchFamily="49" charset="0"/>
              </a:rPr>
              <a:t>console.log(</a:t>
            </a:r>
            <a:r>
              <a:rPr lang="en-US" dirty="0" err="1">
                <a:solidFill>
                  <a:srgbClr val="000000"/>
                </a:solidFill>
                <a:latin typeface="Consolas" panose="020B0609020204030204" pitchFamily="49" charset="0"/>
              </a:rPr>
              <a:t>o.getCounter</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prints 1</a:t>
            </a:r>
            <a:endParaRPr lang="en-US" b="0" dirty="0">
              <a:solidFill>
                <a:srgbClr val="000000"/>
              </a:solidFill>
              <a:effectLst/>
              <a:latin typeface="Consolas" panose="020B0609020204030204" pitchFamily="49" charset="0"/>
            </a:endParaRPr>
          </a:p>
          <a:p>
            <a:pPr algn="l"/>
            <a:endParaRPr lang="en-US" b="0" dirty="0">
              <a:solidFill>
                <a:srgbClr val="AF00DB"/>
              </a:solidFill>
              <a:effectLst/>
              <a:latin typeface="Consolas" panose="020B0609020204030204" pitchFamily="49" charset="0"/>
            </a:endParaRPr>
          </a:p>
        </p:txBody>
      </p:sp>
    </p:spTree>
    <p:extLst>
      <p:ext uri="{BB962C8B-B14F-4D97-AF65-F5344CB8AC3E}">
        <p14:creationId xmlns:p14="http://schemas.microsoft.com/office/powerpoint/2010/main" val="174149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F7B5D-FB6C-436E-B15E-6071C1AF4E43}"/>
              </a:ext>
            </a:extLst>
          </p:cNvPr>
          <p:cNvSpPr>
            <a:spLocks noGrp="1"/>
          </p:cNvSpPr>
          <p:nvPr>
            <p:ph type="title"/>
          </p:nvPr>
        </p:nvSpPr>
        <p:spPr/>
        <p:txBody>
          <a:bodyPr/>
          <a:lstStyle/>
          <a:p>
            <a:r>
              <a:rPr lang="en-US" dirty="0"/>
              <a:t>Outline of this lesson</a:t>
            </a:r>
          </a:p>
        </p:txBody>
      </p:sp>
      <p:sp>
        <p:nvSpPr>
          <p:cNvPr id="3" name="Content Placeholder 2">
            <a:extLst>
              <a:ext uri="{FF2B5EF4-FFF2-40B4-BE49-F238E27FC236}">
                <a16:creationId xmlns:a16="http://schemas.microsoft.com/office/drawing/2014/main" id="{A35947AF-DDC1-4EDB-B11F-00E505483FD1}"/>
              </a:ext>
            </a:extLst>
          </p:cNvPr>
          <p:cNvSpPr>
            <a:spLocks noGrp="1"/>
          </p:cNvSpPr>
          <p:nvPr>
            <p:ph idx="1"/>
          </p:nvPr>
        </p:nvSpPr>
        <p:spPr/>
        <p:txBody>
          <a:bodyPr/>
          <a:lstStyle/>
          <a:p>
            <a:pPr marL="514350" indent="-514350">
              <a:buFont typeface="+mj-lt"/>
              <a:buAutoNum type="arabicPeriod"/>
            </a:pPr>
            <a:r>
              <a:rPr lang="en-US" dirty="0"/>
              <a:t>Reminder: </a:t>
            </a:r>
          </a:p>
          <a:p>
            <a:pPr lvl="1"/>
            <a:r>
              <a:rPr lang="en-US" dirty="0"/>
              <a:t>the purposes of the principles</a:t>
            </a:r>
          </a:p>
          <a:p>
            <a:pPr lvl="1"/>
            <a:r>
              <a:rPr lang="en-US" dirty="0"/>
              <a:t>Difficulties the principles should help with</a:t>
            </a:r>
          </a:p>
          <a:p>
            <a:pPr marL="514350" indent="-514350">
              <a:buFont typeface="+mj-lt"/>
              <a:buAutoNum type="arabicPeriod"/>
            </a:pPr>
            <a:r>
              <a:rPr lang="en-US" dirty="0"/>
              <a:t>Five principles for OO systems</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80BD1BF0-3FF8-4C70-9176-0B4EFBC93609}"/>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986787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AFDA2-804D-487D-9868-1D8358B0B871}"/>
              </a:ext>
            </a:extLst>
          </p:cNvPr>
          <p:cNvSpPr>
            <a:spLocks noGrp="1"/>
          </p:cNvSpPr>
          <p:nvPr>
            <p:ph type="title"/>
          </p:nvPr>
        </p:nvSpPr>
        <p:spPr/>
        <p:txBody>
          <a:bodyPr/>
          <a:lstStyle/>
          <a:p>
            <a:r>
              <a:rPr lang="en-US" dirty="0"/>
              <a:t>Example (3)</a:t>
            </a:r>
          </a:p>
        </p:txBody>
      </p:sp>
      <p:sp>
        <p:nvSpPr>
          <p:cNvPr id="4" name="Slide Number Placeholder 3">
            <a:extLst>
              <a:ext uri="{FF2B5EF4-FFF2-40B4-BE49-F238E27FC236}">
                <a16:creationId xmlns:a16="http://schemas.microsoft.com/office/drawing/2014/main" id="{1D07FE03-5FDE-4D38-B0F7-2A51526BD72A}"/>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5" name="Rectangle 4">
            <a:extLst>
              <a:ext uri="{FF2B5EF4-FFF2-40B4-BE49-F238E27FC236}">
                <a16:creationId xmlns:a16="http://schemas.microsoft.com/office/drawing/2014/main" id="{43A01FE3-F310-4CC1-A580-6969C9D692E4}"/>
              </a:ext>
            </a:extLst>
          </p:cNvPr>
          <p:cNvSpPr/>
          <p:nvPr/>
        </p:nvSpPr>
        <p:spPr>
          <a:xfrm>
            <a:off x="1099625" y="1693206"/>
            <a:ext cx="6096000" cy="2862322"/>
          </a:xfrm>
          <a:prstGeom prst="rect">
            <a:avLst/>
          </a:prstGeom>
        </p:spPr>
        <p:txBody>
          <a:bodyPr>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Class2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Interface1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00"/>
                </a:solidFill>
                <a:highlight>
                  <a:srgbClr val="00FF00"/>
                </a:highlight>
                <a:latin typeface="Consolas" panose="020B0609020204030204" pitchFamily="49" charset="0"/>
              </a:rPr>
              <a:t>c</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0</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INVARIANT: counter is even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getCounter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bumpCounter</a:t>
            </a:r>
            <a:r>
              <a:rPr lang="en-US" dirty="0">
                <a:solidFill>
                  <a:srgbClr val="000000"/>
                </a:solidFill>
                <a:latin typeface="Consolas" panose="020B0609020204030204" pitchFamily="49" charset="0"/>
              </a:rPr>
              <a:t> (n: number): void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the interface didn't say anything</a:t>
            </a:r>
          </a:p>
          <a:p>
            <a:r>
              <a:rPr lang="en-US" dirty="0">
                <a:solidFill>
                  <a:srgbClr val="008000"/>
                </a:solidFill>
                <a:latin typeface="Consolas" panose="020B0609020204030204" pitchFamily="49" charset="0"/>
              </a:rPr>
              <a:t>        // about what do with 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.c</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2</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9" name="TextBox 8">
            <a:extLst>
              <a:ext uri="{FF2B5EF4-FFF2-40B4-BE49-F238E27FC236}">
                <a16:creationId xmlns:a16="http://schemas.microsoft.com/office/drawing/2014/main" id="{A2F567D2-7E79-4F28-8958-A71DFEB3BCE7}"/>
              </a:ext>
            </a:extLst>
          </p:cNvPr>
          <p:cNvSpPr txBox="1"/>
          <p:nvPr/>
        </p:nvSpPr>
        <p:spPr>
          <a:xfrm>
            <a:off x="1052945" y="4904916"/>
            <a:ext cx="5672831" cy="120032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o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Class2();</a:t>
            </a:r>
          </a:p>
          <a:p>
            <a:r>
              <a:rPr lang="en-US" dirty="0" err="1">
                <a:solidFill>
                  <a:srgbClr val="000000"/>
                </a:solidFill>
                <a:highlight>
                  <a:srgbClr val="FFFF00"/>
                </a:highlight>
                <a:latin typeface="Consolas" panose="020B0609020204030204" pitchFamily="49" charset="0"/>
              </a:rPr>
              <a:t>o.counter</a:t>
            </a:r>
            <a:r>
              <a:rPr lang="en-US" dirty="0">
                <a:solidFill>
                  <a:srgbClr val="000000"/>
                </a:solidFill>
                <a:highlight>
                  <a:srgbClr val="FFFF00"/>
                </a:highlight>
                <a:latin typeface="Consolas" panose="020B0609020204030204" pitchFamily="49" charset="0"/>
              </a:rPr>
              <a:t>++;         </a:t>
            </a:r>
            <a:r>
              <a:rPr lang="en-US" dirty="0">
                <a:solidFill>
                  <a:srgbClr val="008000"/>
                </a:solidFill>
                <a:highlight>
                  <a:srgbClr val="FFFF00"/>
                </a:highlight>
                <a:latin typeface="Consolas" panose="020B0609020204030204" pitchFamily="49" charset="0"/>
              </a:rPr>
              <a:t>// compiler error!</a:t>
            </a:r>
            <a:endParaRPr lang="en-US" dirty="0">
              <a:solidFill>
                <a:srgbClr val="000000"/>
              </a:solidFill>
              <a:highlight>
                <a:srgbClr val="FFFF00"/>
              </a:highlight>
              <a:latin typeface="Consolas" panose="020B0609020204030204" pitchFamily="49" charset="0"/>
            </a:endParaRPr>
          </a:p>
          <a:p>
            <a:r>
              <a:rPr lang="en-US" dirty="0">
                <a:solidFill>
                  <a:srgbClr val="000000"/>
                </a:solidFill>
                <a:latin typeface="Consolas" panose="020B0609020204030204" pitchFamily="49" charset="0"/>
              </a:rPr>
              <a:t>console.log(</a:t>
            </a:r>
            <a:r>
              <a:rPr lang="en-US" dirty="0" err="1">
                <a:solidFill>
                  <a:srgbClr val="000000"/>
                </a:solidFill>
                <a:latin typeface="Consolas" panose="020B0609020204030204" pitchFamily="49" charset="0"/>
              </a:rPr>
              <a:t>o.getCounter</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prints 1</a:t>
            </a:r>
            <a:endParaRPr lang="en-US" b="0" dirty="0">
              <a:solidFill>
                <a:srgbClr val="000000"/>
              </a:solidFill>
              <a:effectLst/>
              <a:latin typeface="Consolas" panose="020B0609020204030204" pitchFamily="49" charset="0"/>
            </a:endParaRPr>
          </a:p>
          <a:p>
            <a:pPr algn="l"/>
            <a:endParaRPr lang="en-US" b="0" dirty="0">
              <a:solidFill>
                <a:srgbClr val="AF00DB"/>
              </a:solidFill>
              <a:effectLst/>
              <a:latin typeface="Consolas" panose="020B0609020204030204" pitchFamily="49" charset="0"/>
            </a:endParaRPr>
          </a:p>
        </p:txBody>
      </p:sp>
    </p:spTree>
    <p:extLst>
      <p:ext uri="{BB962C8B-B14F-4D97-AF65-F5344CB8AC3E}">
        <p14:creationId xmlns:p14="http://schemas.microsoft.com/office/powerpoint/2010/main" val="3224473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E42A2-F763-418E-9FF2-6FA3A78BD1CC}"/>
              </a:ext>
            </a:extLst>
          </p:cNvPr>
          <p:cNvSpPr>
            <a:spLocks noGrp="1"/>
          </p:cNvSpPr>
          <p:nvPr>
            <p:ph type="title"/>
          </p:nvPr>
        </p:nvSpPr>
        <p:spPr/>
        <p:txBody>
          <a:bodyPr/>
          <a:lstStyle/>
          <a:p>
            <a:r>
              <a:rPr lang="en-US" dirty="0"/>
              <a:t>Principle 4: Favor Dynamic Dispatch Over Conditionals</a:t>
            </a:r>
          </a:p>
        </p:txBody>
      </p:sp>
      <p:sp>
        <p:nvSpPr>
          <p:cNvPr id="3" name="Content Placeholder 2">
            <a:extLst>
              <a:ext uri="{FF2B5EF4-FFF2-40B4-BE49-F238E27FC236}">
                <a16:creationId xmlns:a16="http://schemas.microsoft.com/office/drawing/2014/main" id="{D83E4D5E-EE33-4D19-9255-1D4B5A9C02DB}"/>
              </a:ext>
            </a:extLst>
          </p:cNvPr>
          <p:cNvSpPr>
            <a:spLocks noGrp="1"/>
          </p:cNvSpPr>
          <p:nvPr>
            <p:ph idx="1"/>
          </p:nvPr>
        </p:nvSpPr>
        <p:spPr/>
        <p:txBody>
          <a:bodyPr/>
          <a:lstStyle/>
          <a:p>
            <a:r>
              <a:rPr lang="en-US" dirty="0"/>
              <a:t>We’d like to arrange things so that you can extend your system by adding code, rather than changing it.</a:t>
            </a:r>
          </a:p>
          <a:p>
            <a:r>
              <a:rPr lang="en-US" dirty="0"/>
              <a:t>We already saw this in the </a:t>
            </a:r>
            <a:r>
              <a:rPr lang="en-US" dirty="0" err="1"/>
              <a:t>TemperatureSensor</a:t>
            </a:r>
            <a:r>
              <a:rPr lang="en-US" dirty="0"/>
              <a:t> example.</a:t>
            </a:r>
          </a:p>
          <a:p>
            <a:r>
              <a:rPr lang="en-US" dirty="0"/>
              <a:t>Let's look at another example.</a:t>
            </a:r>
          </a:p>
          <a:p>
            <a:endParaRPr lang="en-US" dirty="0"/>
          </a:p>
        </p:txBody>
      </p:sp>
      <p:sp>
        <p:nvSpPr>
          <p:cNvPr id="4" name="Slide Number Placeholder 3">
            <a:extLst>
              <a:ext uri="{FF2B5EF4-FFF2-40B4-BE49-F238E27FC236}">
                <a16:creationId xmlns:a16="http://schemas.microsoft.com/office/drawing/2014/main" id="{A0AA7C4D-7EE4-48DD-B267-3443C8C713EB}"/>
              </a:ext>
            </a:extLst>
          </p:cNvPr>
          <p:cNvSpPr>
            <a:spLocks noGrp="1"/>
          </p:cNvSpPr>
          <p:nvPr>
            <p:ph type="sldNum" sz="quarter" idx="12"/>
          </p:nvPr>
        </p:nvSpPr>
        <p:spPr/>
        <p:txBody>
          <a:bodyPr/>
          <a:lstStyle/>
          <a:p>
            <a:fld id="{20F37917-FD3A-4669-9018-DA04BCDD3D75}" type="slidenum">
              <a:rPr lang="en-US" smtClean="0"/>
              <a:t>21</a:t>
            </a:fld>
            <a:endParaRPr lang="en-US"/>
          </a:p>
        </p:txBody>
      </p:sp>
    </p:spTree>
    <p:extLst>
      <p:ext uri="{BB962C8B-B14F-4D97-AF65-F5344CB8AC3E}">
        <p14:creationId xmlns:p14="http://schemas.microsoft.com/office/powerpoint/2010/main" val="859030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D32E5-D681-4DA6-84A8-D60E7408AA90}"/>
              </a:ext>
            </a:extLst>
          </p:cNvPr>
          <p:cNvSpPr>
            <a:spLocks noGrp="1"/>
          </p:cNvSpPr>
          <p:nvPr>
            <p:ph type="title"/>
          </p:nvPr>
        </p:nvSpPr>
        <p:spPr/>
        <p:txBody>
          <a:bodyPr/>
          <a:lstStyle/>
          <a:p>
            <a:r>
              <a:rPr lang="en-US" dirty="0"/>
              <a:t>A Tiny Shape-Manipulation System</a:t>
            </a:r>
          </a:p>
        </p:txBody>
      </p:sp>
      <p:sp>
        <p:nvSpPr>
          <p:cNvPr id="3" name="Content Placeholder 2">
            <a:extLst>
              <a:ext uri="{FF2B5EF4-FFF2-40B4-BE49-F238E27FC236}">
                <a16:creationId xmlns:a16="http://schemas.microsoft.com/office/drawing/2014/main" id="{70D0DEB5-0236-428A-896C-1387B98F3A32}"/>
              </a:ext>
            </a:extLst>
          </p:cNvPr>
          <p:cNvSpPr>
            <a:spLocks noGrp="1"/>
          </p:cNvSpPr>
          <p:nvPr>
            <p:ph idx="1"/>
          </p:nvPr>
        </p:nvSpPr>
        <p:spPr/>
        <p:txBody>
          <a:bodyPr>
            <a:normAutofit/>
          </a:bodyPr>
          <a:lstStyle/>
          <a:p>
            <a:r>
              <a:rPr lang="en-US" dirty="0"/>
              <a:t>We want to represent two kinds of shapes: squares and circles</a:t>
            </a:r>
          </a:p>
          <a:p>
            <a:r>
              <a:rPr lang="en-US" dirty="0"/>
              <a:t>All we have to do is compute the area of a shape.</a:t>
            </a:r>
          </a:p>
        </p:txBody>
      </p:sp>
      <p:sp>
        <p:nvSpPr>
          <p:cNvPr id="4" name="Slide Number Placeholder 3">
            <a:extLst>
              <a:ext uri="{FF2B5EF4-FFF2-40B4-BE49-F238E27FC236}">
                <a16:creationId xmlns:a16="http://schemas.microsoft.com/office/drawing/2014/main" id="{C65B21B9-237F-436F-B77C-1986123A6D54}"/>
              </a:ext>
            </a:extLst>
          </p:cNvPr>
          <p:cNvSpPr>
            <a:spLocks noGrp="1"/>
          </p:cNvSpPr>
          <p:nvPr>
            <p:ph type="sldNum" sz="quarter" idx="12"/>
          </p:nvPr>
        </p:nvSpPr>
        <p:spPr/>
        <p:txBody>
          <a:bodyPr/>
          <a:lstStyle/>
          <a:p>
            <a:fld id="{20F37917-FD3A-4669-9018-DA04BCDD3D75}" type="slidenum">
              <a:rPr lang="en-US" smtClean="0"/>
              <a:pPr/>
              <a:t>22</a:t>
            </a:fld>
            <a:endParaRPr lang="en-US"/>
          </a:p>
        </p:txBody>
      </p:sp>
    </p:spTree>
    <p:extLst>
      <p:ext uri="{BB962C8B-B14F-4D97-AF65-F5344CB8AC3E}">
        <p14:creationId xmlns:p14="http://schemas.microsoft.com/office/powerpoint/2010/main" val="1706209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D2649D-1B86-4E7E-A213-407C9376C80D}"/>
              </a:ext>
            </a:extLst>
          </p:cNvPr>
          <p:cNvSpPr>
            <a:spLocks noGrp="1"/>
          </p:cNvSpPr>
          <p:nvPr>
            <p:ph type="title"/>
          </p:nvPr>
        </p:nvSpPr>
        <p:spPr/>
        <p:txBody>
          <a:bodyPr/>
          <a:lstStyle/>
          <a:p>
            <a:r>
              <a:rPr lang="en-US" dirty="0"/>
              <a:t>Naïve representation</a:t>
            </a:r>
          </a:p>
        </p:txBody>
      </p:sp>
      <p:sp>
        <p:nvSpPr>
          <p:cNvPr id="4" name="Slide Number Placeholder 3">
            <a:extLst>
              <a:ext uri="{FF2B5EF4-FFF2-40B4-BE49-F238E27FC236}">
                <a16:creationId xmlns:a16="http://schemas.microsoft.com/office/drawing/2014/main" id="{03B53EBE-DD45-407D-AD50-60798863FE63}"/>
              </a:ext>
            </a:extLst>
          </p:cNvPr>
          <p:cNvSpPr>
            <a:spLocks noGrp="1"/>
          </p:cNvSpPr>
          <p:nvPr>
            <p:ph type="sldNum" sz="quarter" idx="12"/>
          </p:nvPr>
        </p:nvSpPr>
        <p:spPr/>
        <p:txBody>
          <a:bodyPr/>
          <a:lstStyle/>
          <a:p>
            <a:fld id="{20F37917-FD3A-4669-9018-DA04BCDD3D75}" type="slidenum">
              <a:rPr lang="en-US" smtClean="0"/>
              <a:t>23</a:t>
            </a:fld>
            <a:endParaRPr lang="en-US"/>
          </a:p>
        </p:txBody>
      </p:sp>
      <p:sp>
        <p:nvSpPr>
          <p:cNvPr id="8" name="TextBox 7">
            <a:extLst>
              <a:ext uri="{FF2B5EF4-FFF2-40B4-BE49-F238E27FC236}">
                <a16:creationId xmlns:a16="http://schemas.microsoft.com/office/drawing/2014/main" id="{5D9F5849-A588-4619-867A-61A022A21AF8}"/>
              </a:ext>
            </a:extLst>
          </p:cNvPr>
          <p:cNvSpPr txBox="1"/>
          <p:nvPr/>
        </p:nvSpPr>
        <p:spPr>
          <a:xfrm>
            <a:off x="707572" y="1717036"/>
            <a:ext cx="8308768" cy="532453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0000FF"/>
                </a:solidFill>
                <a:effectLst/>
                <a:latin typeface="Consolas" panose="020B0609020204030204" pitchFamily="49" charset="0"/>
              </a:rPr>
              <a:t>type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Shape</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Square</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Circle</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Square</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side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a:p>
            <a:br>
              <a:rPr lang="en-US" sz="2000" b="0" dirty="0">
                <a:solidFill>
                  <a:srgbClr val="000000"/>
                </a:solidFill>
                <a:effectLst/>
                <a:latin typeface="Consolas" panose="020B0609020204030204" pitchFamily="49" charset="0"/>
              </a:rPr>
            </a:br>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Circle</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radius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a:p>
            <a:br>
              <a:rPr lang="en-US" sz="2000" b="0" dirty="0">
                <a:solidFill>
                  <a:srgbClr val="000000"/>
                </a:solidFill>
                <a:effectLst/>
                <a:latin typeface="Consolas" panose="020B0609020204030204" pitchFamily="49" charset="0"/>
              </a:rPr>
            </a:br>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area</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Shape</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if</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s</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instanceof</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Square</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side</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side</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else</a:t>
            </a:r>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if</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s</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instanceof</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Circle</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Math</a:t>
            </a:r>
            <a:r>
              <a:rPr lang="en-US" sz="2000" b="0" dirty="0" err="1">
                <a:solidFill>
                  <a:srgbClr val="000000"/>
                </a:solidFill>
                <a:effectLst/>
                <a:latin typeface="Consolas" panose="020B0609020204030204" pitchFamily="49" charset="0"/>
              </a:rPr>
              <a:t>.</a:t>
            </a:r>
            <a:r>
              <a:rPr lang="en-US" sz="2000" b="0" dirty="0" err="1">
                <a:solidFill>
                  <a:srgbClr val="0070C1"/>
                </a:solidFill>
                <a:effectLst/>
                <a:latin typeface="Consolas" panose="020B0609020204030204" pitchFamily="49" charset="0"/>
              </a:rPr>
              <a:t>PI</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radius</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radius</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248962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17BCB-4D1E-4B2C-9DAC-FE079581007C}"/>
              </a:ext>
            </a:extLst>
          </p:cNvPr>
          <p:cNvSpPr>
            <a:spLocks noGrp="1"/>
          </p:cNvSpPr>
          <p:nvPr>
            <p:ph type="title"/>
          </p:nvPr>
        </p:nvSpPr>
        <p:spPr/>
        <p:txBody>
          <a:bodyPr/>
          <a:lstStyle/>
          <a:p>
            <a:r>
              <a:rPr lang="en-US" dirty="0"/>
              <a:t>Let’s add a new kind of shape to the system</a:t>
            </a:r>
          </a:p>
        </p:txBody>
      </p:sp>
      <p:sp>
        <p:nvSpPr>
          <p:cNvPr id="4" name="Slide Number Placeholder 3">
            <a:extLst>
              <a:ext uri="{FF2B5EF4-FFF2-40B4-BE49-F238E27FC236}">
                <a16:creationId xmlns:a16="http://schemas.microsoft.com/office/drawing/2014/main" id="{DBDACBFC-E701-4EAF-BA3E-96F0A225CDB4}"/>
              </a:ext>
            </a:extLst>
          </p:cNvPr>
          <p:cNvSpPr>
            <a:spLocks noGrp="1"/>
          </p:cNvSpPr>
          <p:nvPr>
            <p:ph type="sldNum" sz="quarter" idx="12"/>
          </p:nvPr>
        </p:nvSpPr>
        <p:spPr/>
        <p:txBody>
          <a:bodyPr/>
          <a:lstStyle/>
          <a:p>
            <a:fld id="{20F37917-FD3A-4669-9018-DA04BCDD3D75}" type="slidenum">
              <a:rPr lang="en-US" smtClean="0"/>
              <a:t>24</a:t>
            </a:fld>
            <a:endParaRPr lang="en-US"/>
          </a:p>
        </p:txBody>
      </p:sp>
      <p:sp>
        <p:nvSpPr>
          <p:cNvPr id="6" name="TextBox 5">
            <a:extLst>
              <a:ext uri="{FF2B5EF4-FFF2-40B4-BE49-F238E27FC236}">
                <a16:creationId xmlns:a16="http://schemas.microsoft.com/office/drawing/2014/main" id="{4237CD7D-E165-4C51-985E-603FA7B0B9F9}"/>
              </a:ext>
            </a:extLst>
          </p:cNvPr>
          <p:cNvSpPr txBox="1"/>
          <p:nvPr/>
        </p:nvSpPr>
        <p:spPr>
          <a:xfrm>
            <a:off x="838199" y="2551837"/>
            <a:ext cx="10146476" cy="19389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008000"/>
                </a:solidFill>
                <a:effectLst/>
                <a:latin typeface="Consolas" panose="020B0609020204030204" pitchFamily="49" charset="0"/>
              </a:rPr>
              <a:t>// represents </a:t>
            </a:r>
            <a:r>
              <a:rPr lang="en-US" sz="2000" b="0" dirty="0" err="1">
                <a:solidFill>
                  <a:srgbClr val="008000"/>
                </a:solidFill>
                <a:effectLst/>
                <a:latin typeface="Consolas" panose="020B0609020204030204" pitchFamily="49" charset="0"/>
              </a:rPr>
              <a:t>ncopies</a:t>
            </a:r>
            <a:r>
              <a:rPr lang="en-US" sz="2000" b="0" dirty="0">
                <a:solidFill>
                  <a:srgbClr val="008000"/>
                </a:solidFill>
                <a:effectLst/>
                <a:latin typeface="Consolas" panose="020B0609020204030204" pitchFamily="49" charset="0"/>
              </a:rPr>
              <a:t> of base shape, arranged in a row without overlaps</a:t>
            </a:r>
            <a:endParaRPr lang="en-US" sz="2000" b="0" dirty="0">
              <a:solidFill>
                <a:srgbClr val="000000"/>
              </a:solidFill>
              <a:effectLst/>
              <a:latin typeface="Consolas" panose="020B0609020204030204" pitchFamily="49" charset="0"/>
            </a:endParaRPr>
          </a:p>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ShapeArray</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base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Shape</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ncopies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a:p>
            <a:br>
              <a:rPr lang="en-US" sz="2000" b="0" dirty="0">
                <a:solidFill>
                  <a:srgbClr val="000000"/>
                </a:solidFill>
                <a:effectLst/>
                <a:latin typeface="Consolas" panose="020B0609020204030204" pitchFamily="49" charset="0"/>
              </a:rPr>
            </a:br>
            <a:endParaRPr lang="en-US" sz="2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672412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F457-EB85-430A-BD58-6DD5C1C185AF}"/>
              </a:ext>
            </a:extLst>
          </p:cNvPr>
          <p:cNvSpPr>
            <a:spLocks noGrp="1"/>
          </p:cNvSpPr>
          <p:nvPr>
            <p:ph type="title"/>
          </p:nvPr>
        </p:nvSpPr>
        <p:spPr/>
        <p:txBody>
          <a:bodyPr/>
          <a:lstStyle/>
          <a:p>
            <a:r>
              <a:rPr lang="en-US" dirty="0"/>
              <a:t>We need to modify our existing code to incorporate this</a:t>
            </a:r>
          </a:p>
        </p:txBody>
      </p:sp>
      <p:sp>
        <p:nvSpPr>
          <p:cNvPr id="4" name="Slide Number Placeholder 3">
            <a:extLst>
              <a:ext uri="{FF2B5EF4-FFF2-40B4-BE49-F238E27FC236}">
                <a16:creationId xmlns:a16="http://schemas.microsoft.com/office/drawing/2014/main" id="{59C6E31B-C300-416A-863E-D49C9894A20C}"/>
              </a:ext>
            </a:extLst>
          </p:cNvPr>
          <p:cNvSpPr>
            <a:spLocks noGrp="1"/>
          </p:cNvSpPr>
          <p:nvPr>
            <p:ph type="sldNum" sz="quarter" idx="12"/>
          </p:nvPr>
        </p:nvSpPr>
        <p:spPr/>
        <p:txBody>
          <a:bodyPr/>
          <a:lstStyle/>
          <a:p>
            <a:fld id="{20F37917-FD3A-4669-9018-DA04BCDD3D75}" type="slidenum">
              <a:rPr lang="en-US" smtClean="0"/>
              <a:t>25</a:t>
            </a:fld>
            <a:endParaRPr lang="en-US"/>
          </a:p>
        </p:txBody>
      </p:sp>
      <p:sp>
        <p:nvSpPr>
          <p:cNvPr id="6" name="TextBox 5">
            <a:extLst>
              <a:ext uri="{FF2B5EF4-FFF2-40B4-BE49-F238E27FC236}">
                <a16:creationId xmlns:a16="http://schemas.microsoft.com/office/drawing/2014/main" id="{EAA29911-410E-4F74-843C-A9C243EFC02B}"/>
              </a:ext>
            </a:extLst>
          </p:cNvPr>
          <p:cNvSpPr txBox="1"/>
          <p:nvPr/>
        </p:nvSpPr>
        <p:spPr>
          <a:xfrm>
            <a:off x="838200" y="1502688"/>
            <a:ext cx="9218221"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Shape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Square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Circle</a:t>
            </a:r>
            <a:r>
              <a:rPr lang="en-US" b="0" dirty="0">
                <a:solidFill>
                  <a:srgbClr val="000000"/>
                </a:solidFill>
                <a:effectLst/>
                <a:latin typeface="Consolas" panose="020B0609020204030204" pitchFamily="49" charset="0"/>
              </a:rPr>
              <a:t> </a:t>
            </a:r>
            <a:r>
              <a:rPr lang="en-US" b="0" dirty="0">
                <a:solidFill>
                  <a:srgbClr val="000000"/>
                </a:solidFill>
                <a:effectLst/>
                <a:highlight>
                  <a:srgbClr val="FFFF00"/>
                </a:highlight>
                <a:latin typeface="Consolas" panose="020B0609020204030204" pitchFamily="49" charset="0"/>
              </a:rPr>
              <a:t>| </a:t>
            </a:r>
            <a:r>
              <a:rPr lang="en-US" b="0" dirty="0" err="1">
                <a:solidFill>
                  <a:srgbClr val="267F99"/>
                </a:solidFill>
                <a:effectLst/>
                <a:highlight>
                  <a:srgbClr val="FFFF00"/>
                </a:highlight>
                <a:latin typeface="Consolas" panose="020B0609020204030204" pitchFamily="49" charset="0"/>
              </a:rPr>
              <a:t>ShapeArray</a:t>
            </a:r>
            <a:endParaRPr lang="en-US" b="0" dirty="0">
              <a:solidFill>
                <a:srgbClr val="000000"/>
              </a:solidFill>
              <a:effectLst/>
              <a:highlight>
                <a:srgbClr val="FFFF00"/>
              </a:highlight>
              <a:latin typeface="Consolas" panose="020B0609020204030204" pitchFamily="49" charset="0"/>
            </a:endParaRPr>
          </a:p>
          <a:p>
            <a:br>
              <a:rPr lang="en-US" b="0" dirty="0">
                <a:solidFill>
                  <a:srgbClr val="000000"/>
                </a:solidFill>
                <a:effectLst/>
                <a:highlight>
                  <a:srgbClr val="FFFF00"/>
                </a:highligh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Square</a:t>
            </a:r>
            <a:r>
              <a:rPr lang="en-US" b="0" dirty="0">
                <a:solidFill>
                  <a:srgbClr val="000000"/>
                </a:solidFill>
                <a:effectLst/>
                <a:latin typeface="Consolas" panose="020B0609020204030204" pitchFamily="49" charset="0"/>
              </a:rPr>
              <a:t> { ... }</a:t>
            </a:r>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Circle</a:t>
            </a:r>
            <a:r>
              <a:rPr lang="en-US" b="0" dirty="0">
                <a:solidFill>
                  <a:srgbClr val="000000"/>
                </a:solidFill>
                <a:effectLst/>
                <a:latin typeface="Consolas" panose="020B0609020204030204" pitchFamily="49" charset="0"/>
              </a:rPr>
              <a:t> { ... }</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represents </a:t>
            </a:r>
            <a:r>
              <a:rPr lang="en-US" b="0" dirty="0" err="1">
                <a:solidFill>
                  <a:srgbClr val="008000"/>
                </a:solidFill>
                <a:effectLst/>
                <a:latin typeface="Consolas" panose="020B0609020204030204" pitchFamily="49" charset="0"/>
              </a:rPr>
              <a:t>ncopies</a:t>
            </a:r>
            <a:r>
              <a:rPr lang="en-US" b="0" dirty="0">
                <a:solidFill>
                  <a:srgbClr val="008000"/>
                </a:solidFill>
                <a:effectLst/>
                <a:latin typeface="Consolas" panose="020B0609020204030204" pitchFamily="49" charset="0"/>
              </a:rPr>
              <a:t> of base shape, arranged in a row</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ShapeArray</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base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Shape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ncopies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area</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Shape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instanceof</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Square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side</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side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else</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instanceof</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Circle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Math</a:t>
            </a:r>
            <a:r>
              <a:rPr lang="en-US" b="0" dirty="0" err="1">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PI</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radius</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radius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 </a:t>
            </a:r>
            <a:r>
              <a:rPr lang="en-US" b="0" dirty="0">
                <a:solidFill>
                  <a:srgbClr val="AF00DB"/>
                </a:solidFill>
                <a:effectLst/>
                <a:highlight>
                  <a:srgbClr val="FFFF00"/>
                </a:highlight>
                <a:latin typeface="Consolas" panose="020B0609020204030204" pitchFamily="49" charset="0"/>
              </a:rPr>
              <a:t>else</a:t>
            </a:r>
            <a:r>
              <a:rPr lang="en-US" b="0" dirty="0">
                <a:solidFill>
                  <a:srgbClr val="000000"/>
                </a:solidFill>
                <a:effectLst/>
                <a:highlight>
                  <a:srgbClr val="FFFF00"/>
                </a:highlight>
                <a:latin typeface="Consolas" panose="020B0609020204030204" pitchFamily="49" charset="0"/>
              </a:rPr>
              <a:t> </a:t>
            </a:r>
            <a:r>
              <a:rPr lang="en-US" b="0" dirty="0">
                <a:solidFill>
                  <a:srgbClr val="AF00DB"/>
                </a:solidFill>
                <a:effectLst/>
                <a:highlight>
                  <a:srgbClr val="FFFF00"/>
                </a:highlight>
                <a:latin typeface="Consolas" panose="020B0609020204030204" pitchFamily="49" charset="0"/>
              </a:rPr>
              <a:t>if</a:t>
            </a:r>
            <a:r>
              <a:rPr lang="en-US" b="0" dirty="0">
                <a:solidFill>
                  <a:srgbClr val="000000"/>
                </a:solidFill>
                <a:effectLst/>
                <a:highlight>
                  <a:srgbClr val="FFFF00"/>
                </a:highlight>
                <a:latin typeface="Consolas" panose="020B0609020204030204" pitchFamily="49" charset="0"/>
              </a:rPr>
              <a:t> (</a:t>
            </a:r>
            <a:r>
              <a:rPr lang="en-US" b="0" dirty="0">
                <a:solidFill>
                  <a:srgbClr val="001080"/>
                </a:solidFill>
                <a:effectLst/>
                <a:highlight>
                  <a:srgbClr val="FFFF00"/>
                </a:highlight>
                <a:latin typeface="Consolas" panose="020B0609020204030204" pitchFamily="49" charset="0"/>
              </a:rPr>
              <a:t>s</a:t>
            </a:r>
            <a:r>
              <a:rPr lang="en-US" b="0" dirty="0">
                <a:solidFill>
                  <a:srgbClr val="000000"/>
                </a:solidFill>
                <a:effectLst/>
                <a:highlight>
                  <a:srgbClr val="FFFF00"/>
                </a:highlight>
                <a:latin typeface="Consolas" panose="020B0609020204030204" pitchFamily="49" charset="0"/>
              </a:rPr>
              <a:t> </a:t>
            </a:r>
            <a:r>
              <a:rPr lang="en-US" b="0" dirty="0" err="1">
                <a:solidFill>
                  <a:srgbClr val="0000FF"/>
                </a:solidFill>
                <a:effectLst/>
                <a:highlight>
                  <a:srgbClr val="FFFF00"/>
                </a:highlight>
                <a:latin typeface="Consolas" panose="020B0609020204030204" pitchFamily="49" charset="0"/>
              </a:rPr>
              <a:t>instanceof</a:t>
            </a:r>
            <a:r>
              <a:rPr lang="en-US" b="0" dirty="0">
                <a:solidFill>
                  <a:srgbClr val="000000"/>
                </a:solidFill>
                <a:effectLst/>
                <a:highlight>
                  <a:srgbClr val="FFFF00"/>
                </a:highlight>
                <a:latin typeface="Consolas" panose="020B0609020204030204" pitchFamily="49" charset="0"/>
              </a:rPr>
              <a:t> </a:t>
            </a:r>
            <a:r>
              <a:rPr lang="en-US" b="0" dirty="0" err="1">
                <a:solidFill>
                  <a:srgbClr val="267F99"/>
                </a:solidFill>
                <a:effectLst/>
                <a:highlight>
                  <a:srgbClr val="FFFF00"/>
                </a:highlight>
                <a:latin typeface="Consolas" panose="020B0609020204030204" pitchFamily="49" charset="0"/>
              </a:rPr>
              <a:t>ShapeArray</a:t>
            </a:r>
            <a:r>
              <a:rPr lang="en-US" b="0" dirty="0">
                <a:solidFill>
                  <a:srgbClr val="000000"/>
                </a:solidFill>
                <a:effectLst/>
                <a:highlight>
                  <a:srgbClr val="FFFF00"/>
                </a:highlight>
                <a:latin typeface="Consolas" panose="020B0609020204030204" pitchFamily="49" charset="0"/>
              </a:rPr>
              <a:t>) {</a:t>
            </a:r>
          </a:p>
          <a:p>
            <a:r>
              <a:rPr lang="en-US" b="0" dirty="0">
                <a:solidFill>
                  <a:srgbClr val="000000"/>
                </a:solidFill>
                <a:effectLst/>
                <a:highlight>
                  <a:srgbClr val="FFFF00"/>
                </a:highlight>
                <a:latin typeface="Consolas" panose="020B0609020204030204" pitchFamily="49" charset="0"/>
              </a:rPr>
              <a:t>        </a:t>
            </a:r>
            <a:r>
              <a:rPr lang="en-US" b="0" dirty="0">
                <a:solidFill>
                  <a:srgbClr val="AF00DB"/>
                </a:solidFill>
                <a:effectLst/>
                <a:highlight>
                  <a:srgbClr val="FFFF00"/>
                </a:highlight>
                <a:latin typeface="Consolas" panose="020B0609020204030204" pitchFamily="49" charset="0"/>
              </a:rPr>
              <a:t>return</a:t>
            </a:r>
            <a:r>
              <a:rPr lang="en-US" b="0" dirty="0">
                <a:solidFill>
                  <a:srgbClr val="000000"/>
                </a:solidFill>
                <a:effectLst/>
                <a:highlight>
                  <a:srgbClr val="FFFF00"/>
                </a:highlight>
                <a:latin typeface="Consolas" panose="020B0609020204030204" pitchFamily="49" charset="0"/>
              </a:rPr>
              <a:t> </a:t>
            </a:r>
            <a:r>
              <a:rPr lang="en-US" b="0" dirty="0" err="1">
                <a:solidFill>
                  <a:srgbClr val="001080"/>
                </a:solidFill>
                <a:effectLst/>
                <a:highlight>
                  <a:srgbClr val="FFFF00"/>
                </a:highlight>
                <a:latin typeface="Consolas" panose="020B0609020204030204" pitchFamily="49" charset="0"/>
              </a:rPr>
              <a:t>s</a:t>
            </a:r>
            <a:r>
              <a:rPr lang="en-US" b="0" dirty="0" err="1">
                <a:solidFill>
                  <a:srgbClr val="000000"/>
                </a:solidFill>
                <a:effectLst/>
                <a:highlight>
                  <a:srgbClr val="FFFF00"/>
                </a:highlight>
                <a:latin typeface="Consolas" panose="020B0609020204030204" pitchFamily="49" charset="0"/>
              </a:rPr>
              <a:t>.</a:t>
            </a:r>
            <a:r>
              <a:rPr lang="en-US" b="0" dirty="0" err="1">
                <a:solidFill>
                  <a:srgbClr val="001080"/>
                </a:solidFill>
                <a:effectLst/>
                <a:highlight>
                  <a:srgbClr val="FFFF00"/>
                </a:highlight>
                <a:latin typeface="Consolas" panose="020B0609020204030204" pitchFamily="49" charset="0"/>
              </a:rPr>
              <a:t>ncopies</a:t>
            </a:r>
            <a:r>
              <a:rPr lang="en-US" b="0" dirty="0">
                <a:solidFill>
                  <a:srgbClr val="000000"/>
                </a:solidFill>
                <a:effectLst/>
                <a:highlight>
                  <a:srgbClr val="FFFF00"/>
                </a:highlight>
                <a:latin typeface="Consolas" panose="020B0609020204030204" pitchFamily="49" charset="0"/>
              </a:rPr>
              <a:t> * </a:t>
            </a:r>
            <a:r>
              <a:rPr lang="en-US" b="0" dirty="0">
                <a:solidFill>
                  <a:srgbClr val="795E26"/>
                </a:solidFill>
                <a:effectLst/>
                <a:highlight>
                  <a:srgbClr val="FFFF00"/>
                </a:highlight>
                <a:latin typeface="Consolas" panose="020B0609020204030204" pitchFamily="49" charset="0"/>
              </a:rPr>
              <a:t>area</a:t>
            </a:r>
            <a:r>
              <a:rPr lang="en-US" b="0" dirty="0">
                <a:solidFill>
                  <a:srgbClr val="000000"/>
                </a:solidFill>
                <a:effectLst/>
                <a:highlight>
                  <a:srgbClr val="FFFF00"/>
                </a:highlight>
                <a:latin typeface="Consolas" panose="020B0609020204030204" pitchFamily="49" charset="0"/>
              </a:rPr>
              <a:t>(</a:t>
            </a:r>
            <a:r>
              <a:rPr lang="en-US" b="0" dirty="0" err="1">
                <a:solidFill>
                  <a:srgbClr val="001080"/>
                </a:solidFill>
                <a:effectLst/>
                <a:highlight>
                  <a:srgbClr val="FFFF00"/>
                </a:highlight>
                <a:latin typeface="Consolas" panose="020B0609020204030204" pitchFamily="49" charset="0"/>
              </a:rPr>
              <a:t>s</a:t>
            </a:r>
            <a:r>
              <a:rPr lang="en-US" b="0" dirty="0" err="1">
                <a:solidFill>
                  <a:srgbClr val="000000"/>
                </a:solidFill>
                <a:effectLst/>
                <a:highlight>
                  <a:srgbClr val="FFFF00"/>
                </a:highlight>
                <a:latin typeface="Consolas" panose="020B0609020204030204" pitchFamily="49" charset="0"/>
              </a:rPr>
              <a:t>.</a:t>
            </a:r>
            <a:r>
              <a:rPr lang="en-US" b="0" dirty="0" err="1">
                <a:solidFill>
                  <a:srgbClr val="001080"/>
                </a:solidFill>
                <a:effectLst/>
                <a:highlight>
                  <a:srgbClr val="FFFF00"/>
                </a:highlight>
                <a:latin typeface="Consolas" panose="020B0609020204030204" pitchFamily="49" charset="0"/>
              </a:rPr>
              <a:t>base</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highlight>
                  <a:srgbClr val="FFFF00"/>
                </a:highligh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9366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539C-4314-406E-81F0-A34615A6E51E}"/>
              </a:ext>
            </a:extLst>
          </p:cNvPr>
          <p:cNvSpPr>
            <a:spLocks noGrp="1"/>
          </p:cNvSpPr>
          <p:nvPr>
            <p:ph type="title"/>
          </p:nvPr>
        </p:nvSpPr>
        <p:spPr/>
        <p:txBody>
          <a:bodyPr/>
          <a:lstStyle/>
          <a:p>
            <a:r>
              <a:rPr lang="en-US" dirty="0"/>
              <a:t>A better idea: use an interface!</a:t>
            </a:r>
          </a:p>
        </p:txBody>
      </p:sp>
      <p:sp>
        <p:nvSpPr>
          <p:cNvPr id="4" name="Slide Number Placeholder 3">
            <a:extLst>
              <a:ext uri="{FF2B5EF4-FFF2-40B4-BE49-F238E27FC236}">
                <a16:creationId xmlns:a16="http://schemas.microsoft.com/office/drawing/2014/main" id="{7142226D-365B-47BC-AE74-71A0FAC65D66}"/>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7" name="TextBox 6">
            <a:extLst>
              <a:ext uri="{FF2B5EF4-FFF2-40B4-BE49-F238E27FC236}">
                <a16:creationId xmlns:a16="http://schemas.microsoft.com/office/drawing/2014/main" id="{ABC9B498-EE25-4472-A743-AB1F47141AED}"/>
              </a:ext>
            </a:extLst>
          </p:cNvPr>
          <p:cNvSpPr txBox="1"/>
          <p:nvPr/>
        </p:nvSpPr>
        <p:spPr>
          <a:xfrm>
            <a:off x="896740" y="1631794"/>
            <a:ext cx="10111686" cy="501675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interface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Shape</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area</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a:t>
            </a:r>
          </a:p>
          <a:p>
            <a:br>
              <a:rPr lang="en-US" sz="2000" b="0" dirty="0">
                <a:solidFill>
                  <a:srgbClr val="000000"/>
                </a:solidFill>
                <a:effectLst/>
                <a:latin typeface="Consolas" panose="020B0609020204030204" pitchFamily="49" charset="0"/>
              </a:rPr>
            </a:br>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Square</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side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area</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side</a:t>
            </a:r>
            <a:r>
              <a:rPr lang="en-US" sz="2000" b="0" dirty="0">
                <a:solidFill>
                  <a:srgbClr val="000000"/>
                </a:solidFill>
                <a:effectLst/>
                <a:latin typeface="Consolas" panose="020B0609020204030204" pitchFamily="49" charset="0"/>
              </a:rPr>
              <a:t> *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side</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a:p>
            <a:br>
              <a:rPr lang="en-US" sz="2000" b="0" dirty="0">
                <a:solidFill>
                  <a:srgbClr val="000000"/>
                </a:solidFill>
                <a:effectLst/>
                <a:latin typeface="Consolas" panose="020B0609020204030204" pitchFamily="49" charset="0"/>
              </a:rPr>
            </a:br>
            <a:br>
              <a:rPr lang="en-US" sz="2000" b="0" dirty="0">
                <a:solidFill>
                  <a:srgbClr val="000000"/>
                </a:solidFill>
                <a:effectLst/>
                <a:latin typeface="Consolas" panose="020B0609020204030204" pitchFamily="49" charset="0"/>
              </a:rPr>
            </a:br>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Circle</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radius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area</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Math</a:t>
            </a:r>
            <a:r>
              <a:rPr lang="en-US" sz="2000" b="0" dirty="0" err="1">
                <a:solidFill>
                  <a:srgbClr val="000000"/>
                </a:solidFill>
                <a:effectLst/>
                <a:latin typeface="Consolas" panose="020B0609020204030204" pitchFamily="49" charset="0"/>
              </a:rPr>
              <a:t>.</a:t>
            </a:r>
            <a:r>
              <a:rPr lang="en-US" sz="2000" b="0" dirty="0" err="1">
                <a:solidFill>
                  <a:srgbClr val="0070C1"/>
                </a:solidFill>
                <a:effectLst/>
                <a:latin typeface="Consolas" panose="020B0609020204030204" pitchFamily="49" charset="0"/>
              </a:rPr>
              <a:t>PI</a:t>
            </a:r>
            <a:r>
              <a:rPr lang="en-US" sz="2000" b="0" dirty="0">
                <a:solidFill>
                  <a:srgbClr val="000000"/>
                </a:solidFill>
                <a:effectLst/>
                <a:latin typeface="Consolas" panose="020B0609020204030204" pitchFamily="49" charset="0"/>
              </a:rPr>
              <a:t> *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radius</a:t>
            </a:r>
            <a:r>
              <a:rPr lang="en-US" sz="2000" b="0" dirty="0">
                <a:solidFill>
                  <a:srgbClr val="000000"/>
                </a:solidFill>
                <a:effectLst/>
                <a:latin typeface="Consolas" panose="020B0609020204030204" pitchFamily="49" charset="0"/>
              </a:rPr>
              <a:t> *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radius</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a:t>
            </a:r>
          </a:p>
          <a:p>
            <a:br>
              <a:rPr lang="en-US" sz="2000" b="0" dirty="0">
                <a:solidFill>
                  <a:srgbClr val="000000"/>
                </a:solidFill>
                <a:effectLst/>
                <a:latin typeface="Consolas" panose="020B0609020204030204" pitchFamily="49" charset="0"/>
              </a:rPr>
            </a:br>
            <a:endParaRPr lang="en-US" sz="2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73752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38957-0386-4E6E-8723-C7ACE18332AE}"/>
              </a:ext>
            </a:extLst>
          </p:cNvPr>
          <p:cNvSpPr>
            <a:spLocks noGrp="1"/>
          </p:cNvSpPr>
          <p:nvPr>
            <p:ph type="title"/>
          </p:nvPr>
        </p:nvSpPr>
        <p:spPr/>
        <p:txBody>
          <a:bodyPr/>
          <a:lstStyle/>
          <a:p>
            <a:r>
              <a:rPr lang="en-US" dirty="0"/>
              <a:t>This is "classic" object-oriented design</a:t>
            </a:r>
          </a:p>
        </p:txBody>
      </p:sp>
      <p:sp>
        <p:nvSpPr>
          <p:cNvPr id="3" name="Content Placeholder 2">
            <a:extLst>
              <a:ext uri="{FF2B5EF4-FFF2-40B4-BE49-F238E27FC236}">
                <a16:creationId xmlns:a16="http://schemas.microsoft.com/office/drawing/2014/main" id="{ED6A26C3-7B78-4D93-88F6-9462EE73789E}"/>
              </a:ext>
            </a:extLst>
          </p:cNvPr>
          <p:cNvSpPr>
            <a:spLocks noGrp="1"/>
          </p:cNvSpPr>
          <p:nvPr>
            <p:ph idx="1"/>
          </p:nvPr>
        </p:nvSpPr>
        <p:spPr/>
        <p:txBody>
          <a:bodyPr/>
          <a:lstStyle/>
          <a:p>
            <a:r>
              <a:rPr lang="en-US" dirty="0"/>
              <a:t>Classic OO says: package the operations with the class.</a:t>
            </a:r>
          </a:p>
        </p:txBody>
      </p:sp>
      <p:sp>
        <p:nvSpPr>
          <p:cNvPr id="4" name="Slide Number Placeholder 3">
            <a:extLst>
              <a:ext uri="{FF2B5EF4-FFF2-40B4-BE49-F238E27FC236}">
                <a16:creationId xmlns:a16="http://schemas.microsoft.com/office/drawing/2014/main" id="{2CF9F721-0E13-4982-85A2-9982B91B5393}"/>
              </a:ext>
            </a:extLst>
          </p:cNvPr>
          <p:cNvSpPr>
            <a:spLocks noGrp="1"/>
          </p:cNvSpPr>
          <p:nvPr>
            <p:ph type="sldNum" sz="quarter" idx="12"/>
          </p:nvPr>
        </p:nvSpPr>
        <p:spPr/>
        <p:txBody>
          <a:bodyPr/>
          <a:lstStyle/>
          <a:p>
            <a:fld id="{20F37917-FD3A-4669-9018-DA04BCDD3D75}" type="slidenum">
              <a:rPr lang="en-US" smtClean="0"/>
              <a:t>27</a:t>
            </a:fld>
            <a:endParaRPr lang="en-US"/>
          </a:p>
        </p:txBody>
      </p:sp>
    </p:spTree>
    <p:extLst>
      <p:ext uri="{BB962C8B-B14F-4D97-AF65-F5344CB8AC3E}">
        <p14:creationId xmlns:p14="http://schemas.microsoft.com/office/powerpoint/2010/main" val="3942520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019F3-969C-4845-AA26-F95EA7DAC15F}"/>
              </a:ext>
            </a:extLst>
          </p:cNvPr>
          <p:cNvSpPr>
            <a:spLocks noGrp="1"/>
          </p:cNvSpPr>
          <p:nvPr>
            <p:ph type="title"/>
          </p:nvPr>
        </p:nvSpPr>
        <p:spPr/>
        <p:txBody>
          <a:bodyPr/>
          <a:lstStyle/>
          <a:p>
            <a:r>
              <a:rPr lang="en-US" dirty="0"/>
              <a:t>To add a new shape, </a:t>
            </a:r>
            <a:br>
              <a:rPr lang="en-US" dirty="0"/>
            </a:br>
            <a:r>
              <a:rPr lang="en-US" dirty="0"/>
              <a:t>you just add code</a:t>
            </a:r>
          </a:p>
        </p:txBody>
      </p:sp>
      <p:sp>
        <p:nvSpPr>
          <p:cNvPr id="4" name="Slide Number Placeholder 3">
            <a:extLst>
              <a:ext uri="{FF2B5EF4-FFF2-40B4-BE49-F238E27FC236}">
                <a16:creationId xmlns:a16="http://schemas.microsoft.com/office/drawing/2014/main" id="{C454D9D4-3FD3-43ED-9ED1-99D06C2D47F0}"/>
              </a:ext>
            </a:extLst>
          </p:cNvPr>
          <p:cNvSpPr>
            <a:spLocks noGrp="1"/>
          </p:cNvSpPr>
          <p:nvPr>
            <p:ph type="sldNum" sz="quarter" idx="12"/>
          </p:nvPr>
        </p:nvSpPr>
        <p:spPr/>
        <p:txBody>
          <a:bodyPr/>
          <a:lstStyle/>
          <a:p>
            <a:fld id="{20F37917-FD3A-4669-9018-DA04BCDD3D75}" type="slidenum">
              <a:rPr lang="en-US" smtClean="0"/>
              <a:t>28</a:t>
            </a:fld>
            <a:endParaRPr lang="en-US"/>
          </a:p>
        </p:txBody>
      </p:sp>
      <p:sp>
        <p:nvSpPr>
          <p:cNvPr id="7" name="Content Placeholder 6">
            <a:extLst>
              <a:ext uri="{FF2B5EF4-FFF2-40B4-BE49-F238E27FC236}">
                <a16:creationId xmlns:a16="http://schemas.microsoft.com/office/drawing/2014/main" id="{712E4B8E-175E-4069-9B8E-D0ADB1DB0429}"/>
              </a:ext>
            </a:extLst>
          </p:cNvPr>
          <p:cNvSpPr>
            <a:spLocks noGrp="1"/>
          </p:cNvSpPr>
          <p:nvPr>
            <p:ph idx="1"/>
          </p:nvPr>
        </p:nvSpPr>
        <p:spPr>
          <a:xfrm>
            <a:off x="5055615" y="1503934"/>
            <a:ext cx="5266255" cy="4351338"/>
          </a:xfrm>
        </p:spPr>
        <p:txBody>
          <a:bodyPr/>
          <a:lstStyle/>
          <a:p>
            <a:endParaRPr lang="en-US" dirty="0"/>
          </a:p>
          <a:p>
            <a:endParaRPr lang="en-US" dirty="0"/>
          </a:p>
          <a:p>
            <a:endParaRPr lang="en-US" dirty="0"/>
          </a:p>
          <a:p>
            <a:endParaRPr lang="en-US" dirty="0"/>
          </a:p>
          <a:p>
            <a:endParaRPr lang="en-US" dirty="0"/>
          </a:p>
          <a:p>
            <a:r>
              <a:rPr lang="en-US" dirty="0"/>
              <a:t>No need to modify existing code!</a:t>
            </a:r>
          </a:p>
        </p:txBody>
      </p:sp>
      <p:sp>
        <p:nvSpPr>
          <p:cNvPr id="6" name="TextBox 5">
            <a:extLst>
              <a:ext uri="{FF2B5EF4-FFF2-40B4-BE49-F238E27FC236}">
                <a16:creationId xmlns:a16="http://schemas.microsoft.com/office/drawing/2014/main" id="{C281B89A-31C5-4284-B1C4-A819CD7DE451}"/>
              </a:ext>
            </a:extLst>
          </p:cNvPr>
          <p:cNvSpPr txBox="1"/>
          <p:nvPr/>
        </p:nvSpPr>
        <p:spPr>
          <a:xfrm>
            <a:off x="838200" y="1797784"/>
            <a:ext cx="9089572" cy="163121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008000"/>
                </a:solidFill>
                <a:effectLst/>
                <a:latin typeface="Consolas" panose="020B0609020204030204" pitchFamily="49" charset="0"/>
              </a:rPr>
              <a:t>// represents </a:t>
            </a:r>
            <a:r>
              <a:rPr lang="en-US" sz="2000" b="0" dirty="0" err="1">
                <a:solidFill>
                  <a:srgbClr val="008000"/>
                </a:solidFill>
                <a:effectLst/>
                <a:latin typeface="Consolas" panose="020B0609020204030204" pitchFamily="49" charset="0"/>
              </a:rPr>
              <a:t>ncopies</a:t>
            </a:r>
            <a:r>
              <a:rPr lang="en-US" sz="2000" b="0" dirty="0">
                <a:solidFill>
                  <a:srgbClr val="008000"/>
                </a:solidFill>
                <a:effectLst/>
                <a:latin typeface="Consolas" panose="020B0609020204030204" pitchFamily="49" charset="0"/>
              </a:rPr>
              <a:t> of base shape, arranged in a row</a:t>
            </a:r>
            <a:endParaRPr lang="en-US" sz="2000" b="0" dirty="0">
              <a:solidFill>
                <a:srgbClr val="000000"/>
              </a:solidFill>
              <a:effectLst/>
              <a:latin typeface="Consolas" panose="020B0609020204030204" pitchFamily="49" charset="0"/>
            </a:endParaRPr>
          </a:p>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ShapeArray</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base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Shape</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ncopies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area</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ncopies</a:t>
            </a:r>
            <a:r>
              <a:rPr lang="en-US" sz="2000" b="0" dirty="0">
                <a:solidFill>
                  <a:srgbClr val="000000"/>
                </a:solidFill>
                <a:effectLst/>
                <a:latin typeface="Consolas" panose="020B0609020204030204" pitchFamily="49" charset="0"/>
              </a:rPr>
              <a:t> *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base</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area</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95584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C2047-F575-4CF9-8078-670441796510}"/>
              </a:ext>
            </a:extLst>
          </p:cNvPr>
          <p:cNvSpPr>
            <a:spLocks noGrp="1"/>
          </p:cNvSpPr>
          <p:nvPr>
            <p:ph type="title"/>
          </p:nvPr>
        </p:nvSpPr>
        <p:spPr/>
        <p:txBody>
          <a:bodyPr/>
          <a:lstStyle/>
          <a:p>
            <a:r>
              <a:rPr lang="en-US" dirty="0"/>
              <a:t>Now </a:t>
            </a:r>
            <a:r>
              <a:rPr lang="en-US" dirty="0" err="1"/>
              <a:t>s.area</a:t>
            </a:r>
            <a:r>
              <a:rPr lang="en-US" dirty="0"/>
              <a:t>() works on any shape</a:t>
            </a:r>
          </a:p>
        </p:txBody>
      </p:sp>
      <p:sp>
        <p:nvSpPr>
          <p:cNvPr id="7" name="Content Placeholder 6">
            <a:extLst>
              <a:ext uri="{FF2B5EF4-FFF2-40B4-BE49-F238E27FC236}">
                <a16:creationId xmlns:a16="http://schemas.microsoft.com/office/drawing/2014/main" id="{E0FD9E71-CF7A-410C-A187-39A4AB4CC7AB}"/>
              </a:ext>
            </a:extLst>
          </p:cNvPr>
          <p:cNvSpPr>
            <a:spLocks noGrp="1"/>
          </p:cNvSpPr>
          <p:nvPr>
            <p:ph idx="1"/>
          </p:nvPr>
        </p:nvSpPr>
        <p:spPr/>
        <p:txBody>
          <a:bodyPr/>
          <a:lstStyle/>
          <a:p>
            <a:r>
              <a:rPr lang="en-US" dirty="0"/>
              <a:t>The old code exported </a:t>
            </a:r>
            <a:r>
              <a:rPr lang="en-US" b="1" dirty="0"/>
              <a:t>area</a:t>
            </a:r>
            <a:r>
              <a:rPr lang="en-US" dirty="0"/>
              <a:t> as a function, so if we wanted, we could say</a:t>
            </a:r>
          </a:p>
        </p:txBody>
      </p:sp>
      <p:sp>
        <p:nvSpPr>
          <p:cNvPr id="4" name="Slide Number Placeholder 3">
            <a:extLst>
              <a:ext uri="{FF2B5EF4-FFF2-40B4-BE49-F238E27FC236}">
                <a16:creationId xmlns:a16="http://schemas.microsoft.com/office/drawing/2014/main" id="{BA0DFB99-50FB-484D-9DE1-FFDC02DFFA3A}"/>
              </a:ext>
            </a:extLst>
          </p:cNvPr>
          <p:cNvSpPr>
            <a:spLocks noGrp="1"/>
          </p:cNvSpPr>
          <p:nvPr>
            <p:ph type="sldNum" sz="quarter" idx="12"/>
          </p:nvPr>
        </p:nvSpPr>
        <p:spPr/>
        <p:txBody>
          <a:bodyPr/>
          <a:lstStyle/>
          <a:p>
            <a:fld id="{20F37917-FD3A-4669-9018-DA04BCDD3D75}" type="slidenum">
              <a:rPr lang="en-US" smtClean="0"/>
              <a:t>29</a:t>
            </a:fld>
            <a:endParaRPr lang="en-US"/>
          </a:p>
        </p:txBody>
      </p:sp>
      <p:sp>
        <p:nvSpPr>
          <p:cNvPr id="6" name="TextBox 5">
            <a:extLst>
              <a:ext uri="{FF2B5EF4-FFF2-40B4-BE49-F238E27FC236}">
                <a16:creationId xmlns:a16="http://schemas.microsoft.com/office/drawing/2014/main" id="{888A5E7E-12B8-49CA-8AA0-6D8F40BE2875}"/>
              </a:ext>
            </a:extLst>
          </p:cNvPr>
          <p:cNvSpPr txBox="1"/>
          <p:nvPr/>
        </p:nvSpPr>
        <p:spPr>
          <a:xfrm>
            <a:off x="838200" y="2752499"/>
            <a:ext cx="6097978" cy="101566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area</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Shape</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area</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14005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fontAlgn="base"/>
            <a:r>
              <a:rPr lang="en-US" dirty="0"/>
              <a:t>Describe the purpose of our design principles </a:t>
            </a:r>
          </a:p>
          <a:p>
            <a:pPr lvl="1" fontAlgn="base"/>
            <a:r>
              <a:rPr lang="en-US" dirty="0"/>
              <a:t>List five object-oriented design principles and illustrate their expression in code</a:t>
            </a:r>
          </a:p>
          <a:p>
            <a:pPr lvl="1" fontAlgn="base"/>
            <a:r>
              <a:rPr lang="en-US" dirty="0"/>
              <a:t>Identify some violations of the principles and suggest ways to mitigate them</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3</a:t>
            </a:fld>
            <a:endParaRPr lang="en-US"/>
          </a:p>
        </p:txBody>
      </p:sp>
    </p:spTree>
    <p:extLst>
      <p:ext uri="{BB962C8B-B14F-4D97-AF65-F5344CB8AC3E}">
        <p14:creationId xmlns:p14="http://schemas.microsoft.com/office/powerpoint/2010/main" val="39150510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3EE6AB6-520F-4DF3-8A61-AB3CDDC63C34}"/>
              </a:ext>
            </a:extLst>
          </p:cNvPr>
          <p:cNvSpPr txBox="1"/>
          <p:nvPr/>
        </p:nvSpPr>
        <p:spPr>
          <a:xfrm>
            <a:off x="1101437" y="1809691"/>
            <a:ext cx="10252363"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8000"/>
                </a:solidFill>
                <a:effectLst/>
                <a:latin typeface="Consolas" panose="020B0609020204030204" pitchFamily="49" charset="0"/>
              </a:rPr>
              <a:t>// import {Square, Circle, </a:t>
            </a:r>
            <a:r>
              <a:rPr lang="en-US" b="0" dirty="0" err="1">
                <a:solidFill>
                  <a:srgbClr val="008000"/>
                </a:solidFill>
                <a:effectLst/>
                <a:latin typeface="Consolas" panose="020B0609020204030204" pitchFamily="49" charset="0"/>
              </a:rPr>
              <a:t>ShapeArray</a:t>
            </a:r>
            <a:r>
              <a:rPr lang="en-US" b="0" dirty="0">
                <a:solidFill>
                  <a:srgbClr val="008000"/>
                </a:solidFill>
                <a:effectLst/>
                <a:latin typeface="Consolas" panose="020B0609020204030204" pitchFamily="49" charset="0"/>
              </a:rPr>
              <a:t>, area} from './area1'</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Square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Circle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ShapeArray</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area</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'./area2'</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"tests of area"</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 of square"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area</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Square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 of circle"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area</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Circle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Math</a:t>
            </a:r>
            <a:r>
              <a:rPr lang="en-US" b="0" dirty="0" err="1">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PI</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 of </a:t>
            </a:r>
            <a:r>
              <a:rPr lang="en-US" b="0" dirty="0" err="1">
                <a:solidFill>
                  <a:srgbClr val="A31515"/>
                </a:solidFill>
                <a:effectLst/>
                <a:latin typeface="Consolas" panose="020B0609020204030204" pitchFamily="49" charset="0"/>
              </a:rPr>
              <a:t>ShapeArray</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area</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ShapeArray</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Square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etc</a:t>
            </a:r>
            <a:endParaRPr lang="en-US" dirty="0">
              <a:solidFill>
                <a:srgbClr val="008000"/>
              </a:solidFill>
              <a:latin typeface="Consolas" panose="020B0609020204030204" pitchFamily="49" charset="0"/>
            </a:endParaRPr>
          </a:p>
        </p:txBody>
      </p:sp>
      <p:sp>
        <p:nvSpPr>
          <p:cNvPr id="2" name="Title 1">
            <a:extLst>
              <a:ext uri="{FF2B5EF4-FFF2-40B4-BE49-F238E27FC236}">
                <a16:creationId xmlns:a16="http://schemas.microsoft.com/office/drawing/2014/main" id="{A54ABB81-139E-4708-BE21-E70A86C1BF55}"/>
              </a:ext>
            </a:extLst>
          </p:cNvPr>
          <p:cNvSpPr>
            <a:spLocks noGrp="1"/>
          </p:cNvSpPr>
          <p:nvPr>
            <p:ph type="title"/>
          </p:nvPr>
        </p:nvSpPr>
        <p:spPr/>
        <p:txBody>
          <a:bodyPr/>
          <a:lstStyle/>
          <a:p>
            <a:r>
              <a:rPr lang="en-US" dirty="0"/>
              <a:t>The new version works exactly like the old version</a:t>
            </a:r>
          </a:p>
        </p:txBody>
      </p:sp>
      <p:sp>
        <p:nvSpPr>
          <p:cNvPr id="3" name="Content Placeholder 2">
            <a:extLst>
              <a:ext uri="{FF2B5EF4-FFF2-40B4-BE49-F238E27FC236}">
                <a16:creationId xmlns:a16="http://schemas.microsoft.com/office/drawing/2014/main" id="{86895540-6F10-4E5F-8C19-668A69958552}"/>
              </a:ext>
            </a:extLst>
          </p:cNvPr>
          <p:cNvSpPr>
            <a:spLocks noGrp="1"/>
          </p:cNvSpPr>
          <p:nvPr>
            <p:ph idx="1"/>
          </p:nvPr>
        </p:nvSpPr>
        <p:spPr/>
        <p:txBody>
          <a:bodyPr/>
          <a:lstStyle/>
          <a:p>
            <a:endParaRPr lang="en-US" dirty="0"/>
          </a:p>
          <a:p>
            <a:endParaRPr lang="en-US" dirty="0"/>
          </a:p>
          <a:p>
            <a:endParaRPr lang="en-US" dirty="0"/>
          </a:p>
          <a:p>
            <a:r>
              <a:rPr lang="en-US" dirty="0"/>
              <a:t>We can use the same tests for either one.</a:t>
            </a:r>
          </a:p>
        </p:txBody>
      </p:sp>
      <p:sp>
        <p:nvSpPr>
          <p:cNvPr id="4" name="Slide Number Placeholder 3">
            <a:extLst>
              <a:ext uri="{FF2B5EF4-FFF2-40B4-BE49-F238E27FC236}">
                <a16:creationId xmlns:a16="http://schemas.microsoft.com/office/drawing/2014/main" id="{7DDCF522-90AD-48C5-9DB2-48829999EBDD}"/>
              </a:ext>
            </a:extLst>
          </p:cNvPr>
          <p:cNvSpPr>
            <a:spLocks noGrp="1"/>
          </p:cNvSpPr>
          <p:nvPr>
            <p:ph type="sldNum" sz="quarter" idx="12"/>
          </p:nvPr>
        </p:nvSpPr>
        <p:spPr/>
        <p:txBody>
          <a:bodyPr/>
          <a:lstStyle/>
          <a:p>
            <a:fld id="{20F37917-FD3A-4669-9018-DA04BCDD3D75}" type="slidenum">
              <a:rPr lang="en-US" smtClean="0"/>
              <a:t>30</a:t>
            </a:fld>
            <a:endParaRPr lang="en-US"/>
          </a:p>
        </p:txBody>
      </p:sp>
    </p:spTree>
    <p:extLst>
      <p:ext uri="{BB962C8B-B14F-4D97-AF65-F5344CB8AC3E}">
        <p14:creationId xmlns:p14="http://schemas.microsoft.com/office/powerpoint/2010/main" val="38698731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18958-09F0-4BFE-BAAC-86A3FF87A656}"/>
              </a:ext>
            </a:extLst>
          </p:cNvPr>
          <p:cNvSpPr>
            <a:spLocks noGrp="1"/>
          </p:cNvSpPr>
          <p:nvPr>
            <p:ph type="title"/>
          </p:nvPr>
        </p:nvSpPr>
        <p:spPr/>
        <p:txBody>
          <a:bodyPr/>
          <a:lstStyle/>
          <a:p>
            <a:r>
              <a:rPr lang="en-US" dirty="0"/>
              <a:t>Adding new shapes is easy. What about adding new operations?</a:t>
            </a:r>
          </a:p>
        </p:txBody>
      </p:sp>
      <p:sp>
        <p:nvSpPr>
          <p:cNvPr id="3" name="Content Placeholder 2">
            <a:extLst>
              <a:ext uri="{FF2B5EF4-FFF2-40B4-BE49-F238E27FC236}">
                <a16:creationId xmlns:a16="http://schemas.microsoft.com/office/drawing/2014/main" id="{7E755277-0D89-409D-976A-C880140048BF}"/>
              </a:ext>
            </a:extLst>
          </p:cNvPr>
          <p:cNvSpPr>
            <a:spLocks noGrp="1"/>
          </p:cNvSpPr>
          <p:nvPr>
            <p:ph idx="1"/>
          </p:nvPr>
        </p:nvSpPr>
        <p:spPr/>
        <p:txBody>
          <a:bodyPr>
            <a:normAutofit lnSpcReduction="10000"/>
          </a:bodyPr>
          <a:lstStyle/>
          <a:p>
            <a:r>
              <a:rPr lang="en-US" dirty="0"/>
              <a:t>Here we knew the operation(s) in advance</a:t>
            </a:r>
          </a:p>
          <a:p>
            <a:r>
              <a:rPr lang="en-US" dirty="0"/>
              <a:t>What if we wanted to add new operations to an existing code base</a:t>
            </a:r>
          </a:p>
          <a:p>
            <a:r>
              <a:rPr lang="en-US" dirty="0"/>
              <a:t>Need to add a new operation to the interface (easy– all in one place)</a:t>
            </a:r>
          </a:p>
          <a:p>
            <a:r>
              <a:rPr lang="en-US" dirty="0"/>
              <a:t>Need to implement the new operation in each class that implements the interface (might be harder– might be scattered across code base.)</a:t>
            </a:r>
          </a:p>
          <a:p>
            <a:r>
              <a:rPr lang="en-US" dirty="0"/>
              <a:t>There’s a solution to this, called the Visitor Pattern</a:t>
            </a:r>
          </a:p>
          <a:p>
            <a:pPr lvl="1"/>
            <a:r>
              <a:rPr lang="en-US" dirty="0"/>
              <a:t>But that’s beyond the scope of this lesson.</a:t>
            </a:r>
          </a:p>
          <a:p>
            <a:endParaRPr lang="en-US" dirty="0"/>
          </a:p>
          <a:p>
            <a:endParaRPr lang="en-US" dirty="0"/>
          </a:p>
        </p:txBody>
      </p:sp>
      <p:sp>
        <p:nvSpPr>
          <p:cNvPr id="4" name="Slide Number Placeholder 3">
            <a:extLst>
              <a:ext uri="{FF2B5EF4-FFF2-40B4-BE49-F238E27FC236}">
                <a16:creationId xmlns:a16="http://schemas.microsoft.com/office/drawing/2014/main" id="{37584FC2-CB97-4D30-99BA-5280D465ADB7}"/>
              </a:ext>
            </a:extLst>
          </p:cNvPr>
          <p:cNvSpPr>
            <a:spLocks noGrp="1"/>
          </p:cNvSpPr>
          <p:nvPr>
            <p:ph type="sldNum" sz="quarter" idx="12"/>
          </p:nvPr>
        </p:nvSpPr>
        <p:spPr/>
        <p:txBody>
          <a:bodyPr/>
          <a:lstStyle/>
          <a:p>
            <a:fld id="{20F37917-FD3A-4669-9018-DA04BCDD3D75}" type="slidenum">
              <a:rPr lang="en-US" smtClean="0"/>
              <a:t>31</a:t>
            </a:fld>
            <a:endParaRPr lang="en-US"/>
          </a:p>
        </p:txBody>
      </p:sp>
    </p:spTree>
    <p:extLst>
      <p:ext uri="{BB962C8B-B14F-4D97-AF65-F5344CB8AC3E}">
        <p14:creationId xmlns:p14="http://schemas.microsoft.com/office/powerpoint/2010/main" val="11072853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4927F-7CD6-4906-8423-2BA4A36C8C52}"/>
              </a:ext>
            </a:extLst>
          </p:cNvPr>
          <p:cNvSpPr>
            <a:spLocks noGrp="1"/>
          </p:cNvSpPr>
          <p:nvPr>
            <p:ph type="title"/>
          </p:nvPr>
        </p:nvSpPr>
        <p:spPr/>
        <p:txBody>
          <a:bodyPr/>
          <a:lstStyle/>
          <a:p>
            <a:r>
              <a:rPr lang="en-US" sz="3600" dirty="0"/>
              <a:t>Another vocabulary word...</a:t>
            </a:r>
            <a:endParaRPr lang="en-US" dirty="0"/>
          </a:p>
        </p:txBody>
      </p:sp>
      <p:sp>
        <p:nvSpPr>
          <p:cNvPr id="3" name="Content Placeholder 2">
            <a:extLst>
              <a:ext uri="{FF2B5EF4-FFF2-40B4-BE49-F238E27FC236}">
                <a16:creationId xmlns:a16="http://schemas.microsoft.com/office/drawing/2014/main" id="{89644481-2144-4098-88EB-391E3D4DF3F1}"/>
              </a:ext>
            </a:extLst>
          </p:cNvPr>
          <p:cNvSpPr>
            <a:spLocks noGrp="1"/>
          </p:cNvSpPr>
          <p:nvPr>
            <p:ph idx="1"/>
          </p:nvPr>
        </p:nvSpPr>
        <p:spPr/>
        <p:txBody>
          <a:bodyPr/>
          <a:lstStyle/>
          <a:p>
            <a:r>
              <a:rPr lang="en-US" sz="2800" dirty="0"/>
              <a:t>The idea that you can extend your system by adding code, rather than changing it, is called </a:t>
            </a:r>
            <a:r>
              <a:rPr lang="en-US" sz="2800" dirty="0">
                <a:solidFill>
                  <a:srgbClr val="FF0000"/>
                </a:solidFill>
              </a:rPr>
              <a:t>the open-closed principle</a:t>
            </a:r>
            <a:r>
              <a:rPr lang="en-US" sz="2800" dirty="0"/>
              <a:t>.</a:t>
            </a:r>
          </a:p>
          <a:p>
            <a:r>
              <a:rPr lang="en-US" sz="2800" dirty="0"/>
              <a:t>The system is "open" for extension but "closed" for modification.</a:t>
            </a:r>
          </a:p>
          <a:p>
            <a:r>
              <a:rPr lang="en-US" sz="2800" dirty="0"/>
              <a:t>This is another vocabulary word for your coop interview.</a:t>
            </a:r>
          </a:p>
          <a:p>
            <a:endParaRPr lang="en-US" dirty="0"/>
          </a:p>
        </p:txBody>
      </p:sp>
      <p:sp>
        <p:nvSpPr>
          <p:cNvPr id="4" name="Slide Number Placeholder 3">
            <a:extLst>
              <a:ext uri="{FF2B5EF4-FFF2-40B4-BE49-F238E27FC236}">
                <a16:creationId xmlns:a16="http://schemas.microsoft.com/office/drawing/2014/main" id="{14AF28E9-1EEB-4C64-9FFD-B50D0C784649}"/>
              </a:ext>
            </a:extLst>
          </p:cNvPr>
          <p:cNvSpPr>
            <a:spLocks noGrp="1"/>
          </p:cNvSpPr>
          <p:nvPr>
            <p:ph type="sldNum" sz="quarter" idx="12"/>
          </p:nvPr>
        </p:nvSpPr>
        <p:spPr/>
        <p:txBody>
          <a:bodyPr/>
          <a:lstStyle/>
          <a:p>
            <a:fld id="{20F37917-FD3A-4669-9018-DA04BCDD3D75}" type="slidenum">
              <a:rPr lang="en-US" smtClean="0"/>
              <a:t>32</a:t>
            </a:fld>
            <a:endParaRPr lang="en-US"/>
          </a:p>
        </p:txBody>
      </p:sp>
      <p:pic>
        <p:nvPicPr>
          <p:cNvPr id="5" name="Picture 4" descr="Diagram&#10;&#10;Description automatically generated">
            <a:extLst>
              <a:ext uri="{FF2B5EF4-FFF2-40B4-BE49-F238E27FC236}">
                <a16:creationId xmlns:a16="http://schemas.microsoft.com/office/drawing/2014/main" id="{E9D413AF-04C0-474D-BF76-E20BEFC87B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0600" y="1672078"/>
            <a:ext cx="3167551" cy="3167551"/>
          </a:xfrm>
          <a:prstGeom prst="rect">
            <a:avLst/>
          </a:prstGeom>
        </p:spPr>
      </p:pic>
    </p:spTree>
    <p:extLst>
      <p:ext uri="{BB962C8B-B14F-4D97-AF65-F5344CB8AC3E}">
        <p14:creationId xmlns:p14="http://schemas.microsoft.com/office/powerpoint/2010/main" val="5177948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51A8-3B4A-44AE-80F6-E41EB430B2F9}"/>
              </a:ext>
            </a:extLst>
          </p:cNvPr>
          <p:cNvSpPr>
            <a:spLocks noGrp="1"/>
          </p:cNvSpPr>
          <p:nvPr>
            <p:ph type="title"/>
          </p:nvPr>
        </p:nvSpPr>
        <p:spPr/>
        <p:txBody>
          <a:bodyPr/>
          <a:lstStyle/>
          <a:p>
            <a:r>
              <a:rPr lang="en-US" dirty="0"/>
              <a:t>Principle 5: Favor Interfaces Over </a:t>
            </a:r>
            <a:r>
              <a:rPr lang="en-US" dirty="0" err="1"/>
              <a:t>Subclassing</a:t>
            </a:r>
            <a:endParaRPr lang="en-US" dirty="0"/>
          </a:p>
        </p:txBody>
      </p:sp>
      <p:sp>
        <p:nvSpPr>
          <p:cNvPr id="3" name="Content Placeholder 2">
            <a:extLst>
              <a:ext uri="{FF2B5EF4-FFF2-40B4-BE49-F238E27FC236}">
                <a16:creationId xmlns:a16="http://schemas.microsoft.com/office/drawing/2014/main" id="{759A5569-0F1F-4B01-9510-976A288518B5}"/>
              </a:ext>
            </a:extLst>
          </p:cNvPr>
          <p:cNvSpPr>
            <a:spLocks noGrp="1"/>
          </p:cNvSpPr>
          <p:nvPr>
            <p:ph idx="1"/>
          </p:nvPr>
        </p:nvSpPr>
        <p:spPr/>
        <p:txBody>
          <a:bodyPr>
            <a:normAutofit lnSpcReduction="10000"/>
          </a:bodyPr>
          <a:lstStyle/>
          <a:p>
            <a:r>
              <a:rPr lang="en-US" dirty="0"/>
              <a:t>What happened to inheritance (</a:t>
            </a:r>
            <a:r>
              <a:rPr lang="en-US" dirty="0" err="1"/>
              <a:t>subclassing</a:t>
            </a:r>
            <a:r>
              <a:rPr lang="en-US" dirty="0"/>
              <a:t>) in this story?</a:t>
            </a:r>
          </a:p>
          <a:p>
            <a:r>
              <a:rPr lang="en-US" dirty="0"/>
              <a:t>An interface specifies some of the </a:t>
            </a:r>
            <a:r>
              <a:rPr lang="en-US" dirty="0">
                <a:solidFill>
                  <a:srgbClr val="FF0000"/>
                </a:solidFill>
              </a:rPr>
              <a:t>behavior</a:t>
            </a:r>
            <a:r>
              <a:rPr lang="en-US" dirty="0"/>
              <a:t> of the classes that implement it.</a:t>
            </a:r>
          </a:p>
          <a:p>
            <a:r>
              <a:rPr lang="en-US" dirty="0"/>
              <a:t>A superclass specifies some of the </a:t>
            </a:r>
            <a:r>
              <a:rPr lang="en-US" dirty="0">
                <a:solidFill>
                  <a:srgbClr val="FF0000"/>
                </a:solidFill>
              </a:rPr>
              <a:t>algorithms</a:t>
            </a:r>
            <a:r>
              <a:rPr lang="en-US" dirty="0"/>
              <a:t> of the classes that inherit from it.</a:t>
            </a:r>
          </a:p>
          <a:p>
            <a:pPr lvl="1"/>
            <a:r>
              <a:rPr lang="en-US" dirty="0"/>
              <a:t>It means that the subclasses (even those that will be added in the future) can see some of the details of your algorithm</a:t>
            </a:r>
          </a:p>
          <a:p>
            <a:pPr lvl="1"/>
            <a:r>
              <a:rPr lang="en-US" dirty="0"/>
              <a:t>Exactly what details depend on the programming language; let's see what happens in Typescript</a:t>
            </a:r>
          </a:p>
        </p:txBody>
      </p:sp>
      <p:sp>
        <p:nvSpPr>
          <p:cNvPr id="4" name="Slide Number Placeholder 3">
            <a:extLst>
              <a:ext uri="{FF2B5EF4-FFF2-40B4-BE49-F238E27FC236}">
                <a16:creationId xmlns:a16="http://schemas.microsoft.com/office/drawing/2014/main" id="{01B9A336-A3F4-49DE-A7AC-50DCDB60FCB3}"/>
              </a:ext>
            </a:extLst>
          </p:cNvPr>
          <p:cNvSpPr>
            <a:spLocks noGrp="1"/>
          </p:cNvSpPr>
          <p:nvPr>
            <p:ph type="sldNum" sz="quarter" idx="12"/>
          </p:nvPr>
        </p:nvSpPr>
        <p:spPr/>
        <p:txBody>
          <a:bodyPr/>
          <a:lstStyle/>
          <a:p>
            <a:fld id="{20F37917-FD3A-4669-9018-DA04BCDD3D75}" type="slidenum">
              <a:rPr lang="en-US" smtClean="0"/>
              <a:t>33</a:t>
            </a:fld>
            <a:endParaRPr lang="en-US"/>
          </a:p>
        </p:txBody>
      </p:sp>
    </p:spTree>
    <p:extLst>
      <p:ext uri="{BB962C8B-B14F-4D97-AF65-F5344CB8AC3E}">
        <p14:creationId xmlns:p14="http://schemas.microsoft.com/office/powerpoint/2010/main" val="26110668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317F7C-3489-4718-95C1-52F35DB8EF83}"/>
              </a:ext>
            </a:extLst>
          </p:cNvPr>
          <p:cNvSpPr>
            <a:spLocks noGrp="1"/>
          </p:cNvSpPr>
          <p:nvPr>
            <p:ph type="title"/>
          </p:nvPr>
        </p:nvSpPr>
        <p:spPr/>
        <p:txBody>
          <a:bodyPr/>
          <a:lstStyle/>
          <a:p>
            <a:r>
              <a:rPr lang="en-US" dirty="0"/>
              <a:t>Example: Clocks</a:t>
            </a:r>
          </a:p>
        </p:txBody>
      </p:sp>
      <p:sp>
        <p:nvSpPr>
          <p:cNvPr id="6" name="Content Placeholder 5">
            <a:extLst>
              <a:ext uri="{FF2B5EF4-FFF2-40B4-BE49-F238E27FC236}">
                <a16:creationId xmlns:a16="http://schemas.microsoft.com/office/drawing/2014/main" id="{B089B102-AB1C-4DF1-95AC-5CA3C2AAE8F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813DE31-0832-4349-852F-297268CC17EE}"/>
              </a:ext>
            </a:extLst>
          </p:cNvPr>
          <p:cNvSpPr>
            <a:spLocks noGrp="1"/>
          </p:cNvSpPr>
          <p:nvPr>
            <p:ph type="sldNum" sz="quarter" idx="12"/>
          </p:nvPr>
        </p:nvSpPr>
        <p:spPr/>
        <p:txBody>
          <a:bodyPr/>
          <a:lstStyle/>
          <a:p>
            <a:fld id="{20F37917-FD3A-4669-9018-DA04BCDD3D75}" type="slidenum">
              <a:rPr lang="en-US" smtClean="0"/>
              <a:t>34</a:t>
            </a:fld>
            <a:endParaRPr lang="en-US"/>
          </a:p>
        </p:txBody>
      </p:sp>
      <p:sp>
        <p:nvSpPr>
          <p:cNvPr id="8" name="TextBox 7">
            <a:extLst>
              <a:ext uri="{FF2B5EF4-FFF2-40B4-BE49-F238E27FC236}">
                <a16:creationId xmlns:a16="http://schemas.microsoft.com/office/drawing/2014/main" id="{C1419A78-F752-4B71-B4BC-1E126B773E86}"/>
              </a:ext>
            </a:extLst>
          </p:cNvPr>
          <p:cNvSpPr txBox="1"/>
          <p:nvPr/>
        </p:nvSpPr>
        <p:spPr>
          <a:xfrm>
            <a:off x="1000565" y="1781968"/>
            <a:ext cx="6094826" cy="415498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default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AbsClock</a:t>
            </a:r>
            <a:r>
              <a:rPr lang="en-US" sz="2400" b="0" dirty="0">
                <a:solidFill>
                  <a:srgbClr val="000000"/>
                </a:solidFill>
                <a:effectLst/>
                <a:latin typeface="Consolas" panose="020B0609020204030204" pitchFamily="49" charset="0"/>
              </a:rPr>
              <a:t> {</a:t>
            </a: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sets the time to 0</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increments the 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returns the current 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number</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6119014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77492-9514-4279-B746-D835B6A78487}"/>
              </a:ext>
            </a:extLst>
          </p:cNvPr>
          <p:cNvSpPr>
            <a:spLocks noGrp="1"/>
          </p:cNvSpPr>
          <p:nvPr>
            <p:ph type="title"/>
          </p:nvPr>
        </p:nvSpPr>
        <p:spPr/>
        <p:txBody>
          <a:bodyPr/>
          <a:lstStyle/>
          <a:p>
            <a:r>
              <a:rPr lang="en-US" dirty="0"/>
              <a:t>Some implementations of </a:t>
            </a:r>
            <a:r>
              <a:rPr lang="en-US" dirty="0" err="1"/>
              <a:t>AbsClock</a:t>
            </a:r>
            <a:endParaRPr lang="en-US" dirty="0"/>
          </a:p>
        </p:txBody>
      </p:sp>
      <p:sp>
        <p:nvSpPr>
          <p:cNvPr id="4" name="Slide Number Placeholder 3">
            <a:extLst>
              <a:ext uri="{FF2B5EF4-FFF2-40B4-BE49-F238E27FC236}">
                <a16:creationId xmlns:a16="http://schemas.microsoft.com/office/drawing/2014/main" id="{717EDBD0-CE78-4A32-9034-A2F23E6C9B2D}"/>
              </a:ext>
            </a:extLst>
          </p:cNvPr>
          <p:cNvSpPr>
            <a:spLocks noGrp="1"/>
          </p:cNvSpPr>
          <p:nvPr>
            <p:ph type="sldNum" sz="quarter" idx="12"/>
          </p:nvPr>
        </p:nvSpPr>
        <p:spPr/>
        <p:txBody>
          <a:bodyPr/>
          <a:lstStyle/>
          <a:p>
            <a:fld id="{20F37917-FD3A-4669-9018-DA04BCDD3D75}" type="slidenum">
              <a:rPr lang="en-US" smtClean="0"/>
              <a:t>35</a:t>
            </a:fld>
            <a:endParaRPr lang="en-US"/>
          </a:p>
        </p:txBody>
      </p:sp>
      <p:sp>
        <p:nvSpPr>
          <p:cNvPr id="6" name="TextBox 5">
            <a:extLst>
              <a:ext uri="{FF2B5EF4-FFF2-40B4-BE49-F238E27FC236}">
                <a16:creationId xmlns:a16="http://schemas.microsoft.com/office/drawing/2014/main" id="{8AF7EC7A-0C84-448D-ABBC-77774F2CCA5A}"/>
              </a:ext>
            </a:extLst>
          </p:cNvPr>
          <p:cNvSpPr txBox="1"/>
          <p:nvPr/>
        </p:nvSpPr>
        <p:spPr>
          <a:xfrm>
            <a:off x="414998" y="1624716"/>
            <a:ext cx="10121704" cy="563231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AbsClock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AbsClock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Clock1</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AbsClock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p>
          <a:p>
            <a:r>
              <a:rPr lang="en-US" dirty="0">
                <a:solidFill>
                  <a:srgbClr val="000000"/>
                </a:solidFill>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counts down from 0</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Clock2</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AbsClock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0" name="TextBox 9">
            <a:extLst>
              <a:ext uri="{FF2B5EF4-FFF2-40B4-BE49-F238E27FC236}">
                <a16:creationId xmlns:a16="http://schemas.microsoft.com/office/drawing/2014/main" id="{66751330-8566-41E8-B06E-7CFB120ABAE5}"/>
              </a:ext>
            </a:extLst>
          </p:cNvPr>
          <p:cNvSpPr txBox="1"/>
          <p:nvPr/>
        </p:nvSpPr>
        <p:spPr>
          <a:xfrm>
            <a:off x="6393767" y="2132547"/>
            <a:ext cx="6682154" cy="203132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8000"/>
                </a:solidFill>
                <a:effectLst/>
                <a:latin typeface="Consolas" panose="020B0609020204030204" pitchFamily="49" charset="0"/>
              </a:rPr>
              <a:t>// counts up from 42</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Clock3</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AbsClock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42</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42</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42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36652A28-5358-48E7-A39C-F6F69866E61E}"/>
              </a:ext>
            </a:extLst>
          </p:cNvPr>
          <p:cNvSpPr txBox="1"/>
          <p:nvPr/>
        </p:nvSpPr>
        <p:spPr>
          <a:xfrm>
            <a:off x="7906043" y="4972929"/>
            <a:ext cx="3447757" cy="646331"/>
          </a:xfrm>
          <a:prstGeom prst="rect">
            <a:avLst/>
          </a:prstGeom>
          <a:noFill/>
          <a:ln w="12700" cap="flat" cmpd="sng" algn="ctr">
            <a:solidFill>
              <a:srgbClr val="0070C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b="0" dirty="0">
                <a:solidFill>
                  <a:srgbClr val="AF00DB"/>
                </a:solidFill>
                <a:effectLst/>
                <a:latin typeface="Consolas" panose="020B0609020204030204" pitchFamily="49" charset="0"/>
              </a:rPr>
              <a:t>Implementations all different!</a:t>
            </a:r>
          </a:p>
        </p:txBody>
      </p:sp>
    </p:spTree>
    <p:extLst>
      <p:ext uri="{BB962C8B-B14F-4D97-AF65-F5344CB8AC3E}">
        <p14:creationId xmlns:p14="http://schemas.microsoft.com/office/powerpoint/2010/main" val="9784875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BEA84-EEA1-4A4D-9203-D723ADCB4F28}"/>
              </a:ext>
            </a:extLst>
          </p:cNvPr>
          <p:cNvSpPr>
            <a:spLocks noGrp="1"/>
          </p:cNvSpPr>
          <p:nvPr>
            <p:ph type="title"/>
          </p:nvPr>
        </p:nvSpPr>
        <p:spPr/>
        <p:txBody>
          <a:bodyPr>
            <a:normAutofit fontScale="90000"/>
          </a:bodyPr>
          <a:lstStyle/>
          <a:p>
            <a:r>
              <a:rPr lang="en-US" dirty="0"/>
              <a:t>Use inheritance only when there is shared implementation. Example:</a:t>
            </a:r>
            <a:br>
              <a:rPr lang="en-US" dirty="0"/>
            </a:br>
            <a:r>
              <a:rPr lang="en-US" dirty="0"/>
              <a:t>Three Implementations of </a:t>
            </a:r>
            <a:r>
              <a:rPr lang="en-US" dirty="0" err="1"/>
              <a:t>AbsClockFactory</a:t>
            </a:r>
            <a:endParaRPr lang="en-US" dirty="0">
              <a:solidFill>
                <a:srgbClr val="FF0000"/>
              </a:solidFill>
            </a:endParaRPr>
          </a:p>
        </p:txBody>
      </p:sp>
      <p:sp>
        <p:nvSpPr>
          <p:cNvPr id="4" name="Slide Number Placeholder 3">
            <a:extLst>
              <a:ext uri="{FF2B5EF4-FFF2-40B4-BE49-F238E27FC236}">
                <a16:creationId xmlns:a16="http://schemas.microsoft.com/office/drawing/2014/main" id="{AFC64FEA-23EA-478B-813F-6E3ACFB41C30}"/>
              </a:ext>
            </a:extLst>
          </p:cNvPr>
          <p:cNvSpPr>
            <a:spLocks noGrp="1"/>
          </p:cNvSpPr>
          <p:nvPr>
            <p:ph type="sldNum" sz="quarter" idx="12"/>
          </p:nvPr>
        </p:nvSpPr>
        <p:spPr/>
        <p:txBody>
          <a:bodyPr/>
          <a:lstStyle/>
          <a:p>
            <a:fld id="{20F37917-FD3A-4669-9018-DA04BCDD3D75}" type="slidenum">
              <a:rPr lang="en-US" smtClean="0"/>
              <a:t>36</a:t>
            </a:fld>
            <a:endParaRPr lang="en-US"/>
          </a:p>
        </p:txBody>
      </p:sp>
      <p:sp>
        <p:nvSpPr>
          <p:cNvPr id="8" name="TextBox 7">
            <a:extLst>
              <a:ext uri="{FF2B5EF4-FFF2-40B4-BE49-F238E27FC236}">
                <a16:creationId xmlns:a16="http://schemas.microsoft.com/office/drawing/2014/main" id="{FC4EB7CD-E94C-4ED0-8424-5BDAA3F4CD9F}"/>
              </a:ext>
            </a:extLst>
          </p:cNvPr>
          <p:cNvSpPr txBox="1"/>
          <p:nvPr/>
        </p:nvSpPr>
        <p:spPr>
          <a:xfrm>
            <a:off x="494128" y="1682641"/>
            <a:ext cx="3909059" cy="147732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AbsClockFactory</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 instance</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AbsClock</a:t>
            </a:r>
            <a:endParaRPr lang="en-US" b="0" dirty="0">
              <a:solidFill>
                <a:srgbClr val="267F99"/>
              </a:solidFill>
              <a:effectLst/>
              <a:latin typeface="Consolas" panose="020B0609020204030204" pitchFamily="49" charset="0"/>
            </a:endParaRPr>
          </a:p>
          <a:p>
            <a:r>
              <a:rPr lang="en-US" dirty="0">
                <a:solidFill>
                  <a:srgbClr val="267F99"/>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clockType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A91D51B6-D419-48E9-9120-DA31E896561E}"/>
              </a:ext>
            </a:extLst>
          </p:cNvPr>
          <p:cNvSpPr txBox="1"/>
          <p:nvPr/>
        </p:nvSpPr>
        <p:spPr>
          <a:xfrm>
            <a:off x="6096000" y="1508652"/>
            <a:ext cx="6094826" cy="526297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600" b="0" dirty="0">
                <a:solidFill>
                  <a:srgbClr val="0000FF"/>
                </a:solidFill>
                <a:effectLst/>
                <a:latin typeface="Consolas" panose="020B0609020204030204" pitchFamily="49" charset="0"/>
              </a:rPr>
              <a:t>class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ClockFactory2</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implements</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AbsClockFactory</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clockType</a:t>
            </a:r>
            <a:r>
              <a:rPr lang="en-US" sz="1600" b="0" dirty="0">
                <a:solidFill>
                  <a:srgbClr val="000000"/>
                </a:solidFill>
                <a:effectLst/>
                <a:latin typeface="Consolas" panose="020B0609020204030204" pitchFamily="49" charset="0"/>
              </a:rPr>
              <a:t> = </a:t>
            </a:r>
            <a:r>
              <a:rPr lang="en-US" sz="1600" b="0" dirty="0">
                <a:solidFill>
                  <a:srgbClr val="A31515"/>
                </a:solidFill>
                <a:effectLst/>
                <a:latin typeface="Consolas" panose="020B0609020204030204" pitchFamily="49" charset="0"/>
              </a:rPr>
              <a:t>"Clock2"</a:t>
            </a:r>
            <a:endParaRPr lang="en-US" sz="1600" b="0" dirty="0">
              <a:solidFill>
                <a:srgbClr val="000000"/>
              </a:solidFill>
              <a:effectLst/>
              <a:latin typeface="Consolas" panose="020B0609020204030204" pitchFamily="49" charset="0"/>
            </a:endParaRPr>
          </a:p>
          <a:p>
            <a:r>
              <a:rPr lang="en-US" sz="1600" b="0" dirty="0">
                <a:solidFill>
                  <a:srgbClr val="000000"/>
                </a:solidFill>
                <a:effectLst/>
                <a:highlight>
                  <a:srgbClr val="FFFF00"/>
                </a:highlight>
                <a:latin typeface="Consolas" panose="020B0609020204030204" pitchFamily="49" charset="0"/>
              </a:rPr>
              <a:t>    </a:t>
            </a:r>
            <a:r>
              <a:rPr lang="en-US" sz="1600" b="0" dirty="0" err="1">
                <a:solidFill>
                  <a:srgbClr val="001080"/>
                </a:solidFill>
                <a:effectLst/>
                <a:highlight>
                  <a:srgbClr val="FFFF00"/>
                </a:highlight>
                <a:latin typeface="Consolas" panose="020B0609020204030204" pitchFamily="49" charset="0"/>
              </a:rPr>
              <a:t>numCreated</a:t>
            </a:r>
            <a:r>
              <a:rPr lang="en-US" sz="1600" b="0" dirty="0">
                <a:solidFill>
                  <a:srgbClr val="000000"/>
                </a:solidFill>
                <a:effectLst/>
                <a:highlight>
                  <a:srgbClr val="FFFF00"/>
                </a:highlight>
                <a:latin typeface="Consolas" panose="020B0609020204030204" pitchFamily="49" charset="0"/>
              </a:rPr>
              <a:t> = </a:t>
            </a:r>
            <a:r>
              <a:rPr lang="en-US" sz="1600" b="0" dirty="0">
                <a:solidFill>
                  <a:srgbClr val="098658"/>
                </a:solidFill>
                <a:effectLst/>
                <a:highlight>
                  <a:srgbClr val="FFFF00"/>
                </a:highlight>
                <a:latin typeface="Consolas" panose="020B0609020204030204" pitchFamily="49" charset="0"/>
              </a:rPr>
              <a:t>0</a:t>
            </a:r>
            <a:r>
              <a:rPr lang="en-US" sz="1600" b="0" dirty="0">
                <a:solidFill>
                  <a:srgbClr val="000000"/>
                </a:solidFill>
                <a:effectLst/>
                <a:highlight>
                  <a:srgbClr val="FFFF00"/>
                </a:highlight>
                <a:latin typeface="Consolas" panose="020B0609020204030204" pitchFamily="49" charset="0"/>
              </a:rPr>
              <a:t>    </a:t>
            </a:r>
          </a:p>
          <a:p>
            <a:r>
              <a:rPr lang="en-US" sz="1600" b="0" dirty="0">
                <a:solidFill>
                  <a:srgbClr val="000000"/>
                </a:solidFill>
                <a:effectLst/>
                <a:highlight>
                  <a:srgbClr val="FFFF00"/>
                </a:highlight>
                <a:latin typeface="Consolas" panose="020B0609020204030204" pitchFamily="49" charset="0"/>
              </a:rPr>
              <a:t>    </a:t>
            </a:r>
            <a:r>
              <a:rPr lang="en-US" sz="1600" b="0" dirty="0">
                <a:solidFill>
                  <a:srgbClr val="0000FF"/>
                </a:solidFill>
                <a:effectLst/>
                <a:highlight>
                  <a:srgbClr val="FFFF00"/>
                </a:highlight>
                <a:latin typeface="Consolas" panose="020B0609020204030204" pitchFamily="49" charset="0"/>
              </a:rPr>
              <a:t>public</a:t>
            </a:r>
            <a:r>
              <a:rPr lang="en-US" sz="1600" b="0" dirty="0">
                <a:solidFill>
                  <a:srgbClr val="000000"/>
                </a:solidFill>
                <a:effectLst/>
                <a:highlight>
                  <a:srgbClr val="FFFF00"/>
                </a:highlight>
                <a:latin typeface="Consolas" panose="020B0609020204030204" pitchFamily="49" charset="0"/>
              </a:rPr>
              <a:t> </a:t>
            </a:r>
            <a:r>
              <a:rPr lang="en-US" sz="1600" b="0" dirty="0">
                <a:solidFill>
                  <a:srgbClr val="795E26"/>
                </a:solidFill>
                <a:effectLst/>
                <a:highlight>
                  <a:srgbClr val="FFFF00"/>
                </a:highlight>
                <a:latin typeface="Consolas" panose="020B0609020204030204" pitchFamily="49" charset="0"/>
              </a:rPr>
              <a:t>instance</a:t>
            </a:r>
            <a:r>
              <a:rPr lang="en-US" sz="1600" b="0" dirty="0">
                <a:solidFill>
                  <a:srgbClr val="000000"/>
                </a:solidFill>
                <a:effectLst/>
                <a:highlight>
                  <a:srgbClr val="FFFF00"/>
                </a:highlight>
                <a:latin typeface="Consolas" panose="020B0609020204030204" pitchFamily="49" charset="0"/>
              </a:rPr>
              <a:t>() : </a:t>
            </a:r>
            <a:r>
              <a:rPr lang="en-US" sz="1600" b="0" dirty="0" err="1">
                <a:solidFill>
                  <a:srgbClr val="267F99"/>
                </a:solidFill>
                <a:effectLst/>
                <a:highlight>
                  <a:srgbClr val="FFFF00"/>
                </a:highlight>
                <a:latin typeface="Consolas" panose="020B0609020204030204" pitchFamily="49" charset="0"/>
              </a:rPr>
              <a:t>AbsClock</a:t>
            </a:r>
            <a:r>
              <a:rPr lang="en-US" sz="1600" b="0" dirty="0">
                <a:solidFill>
                  <a:srgbClr val="000000"/>
                </a:solidFill>
                <a:effectLst/>
                <a:highlight>
                  <a:srgbClr val="FFFF00"/>
                </a:highlight>
                <a:latin typeface="Consolas" panose="020B0609020204030204" pitchFamily="49" charset="0"/>
              </a:rPr>
              <a:t> {</a:t>
            </a:r>
          </a:p>
          <a:p>
            <a:r>
              <a:rPr lang="en-US" sz="1600" b="0" dirty="0">
                <a:solidFill>
                  <a:srgbClr val="000000"/>
                </a:solidFill>
                <a:effectLst/>
                <a:highlight>
                  <a:srgbClr val="FFFF00"/>
                </a:highlight>
                <a:latin typeface="Consolas" panose="020B0609020204030204" pitchFamily="49" charset="0"/>
              </a:rPr>
              <a:t>        </a:t>
            </a:r>
            <a:r>
              <a:rPr lang="en-US" sz="1600" b="0" dirty="0" err="1">
                <a:solidFill>
                  <a:srgbClr val="0000FF"/>
                </a:solidFill>
                <a:effectLst/>
                <a:highlight>
                  <a:srgbClr val="FFFF00"/>
                </a:highlight>
                <a:latin typeface="Consolas" panose="020B0609020204030204" pitchFamily="49" charset="0"/>
              </a:rPr>
              <a:t>this</a:t>
            </a:r>
            <a:r>
              <a:rPr lang="en-US" sz="1600" b="0" dirty="0" err="1">
                <a:solidFill>
                  <a:srgbClr val="000000"/>
                </a:solidFill>
                <a:effectLst/>
                <a:highlight>
                  <a:srgbClr val="FFFF00"/>
                </a:highlight>
                <a:latin typeface="Consolas" panose="020B0609020204030204" pitchFamily="49" charset="0"/>
              </a:rPr>
              <a:t>.</a:t>
            </a:r>
            <a:r>
              <a:rPr lang="en-US" sz="1600" b="0" dirty="0" err="1">
                <a:solidFill>
                  <a:srgbClr val="001080"/>
                </a:solidFill>
                <a:effectLst/>
                <a:highlight>
                  <a:srgbClr val="FFFF00"/>
                </a:highlight>
                <a:latin typeface="Consolas" panose="020B0609020204030204" pitchFamily="49" charset="0"/>
              </a:rPr>
              <a:t>numCreated</a:t>
            </a:r>
            <a:r>
              <a:rPr lang="en-US" sz="1600" b="0" dirty="0">
                <a:solidFill>
                  <a:srgbClr val="000000"/>
                </a:solidFill>
                <a:effectLst/>
                <a:highlight>
                  <a:srgbClr val="FFFF00"/>
                </a:highligh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Clocks</a:t>
            </a:r>
            <a:r>
              <a:rPr lang="en-US" sz="1600" b="0" dirty="0">
                <a:solidFill>
                  <a:srgbClr val="000000"/>
                </a:solidFill>
                <a:effectLst/>
                <a:latin typeface="Consolas" panose="020B0609020204030204" pitchFamily="49" charset="0"/>
              </a:rPr>
              <a:t>.</a:t>
            </a:r>
            <a:r>
              <a:rPr lang="en-US" sz="1600" b="0" dirty="0">
                <a:solidFill>
                  <a:srgbClr val="267F99"/>
                </a:solidFill>
                <a:effectLst/>
                <a:latin typeface="Consolas" panose="020B0609020204030204" pitchFamily="49" charset="0"/>
              </a:rPr>
              <a:t>Clock2</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00FF"/>
                </a:solidFill>
                <a:effectLst/>
                <a:highlight>
                  <a:srgbClr val="FFFF00"/>
                </a:highlight>
                <a:latin typeface="Consolas" panose="020B0609020204030204" pitchFamily="49" charset="0"/>
              </a:rPr>
              <a:t>public</a:t>
            </a:r>
            <a:r>
              <a:rPr lang="en-US" sz="1600" b="0" dirty="0">
                <a:solidFill>
                  <a:srgbClr val="000000"/>
                </a:solidFill>
                <a:effectLst/>
                <a:highlight>
                  <a:srgbClr val="FFFF00"/>
                </a:highlight>
                <a:latin typeface="Consolas" panose="020B0609020204030204" pitchFamily="49" charset="0"/>
              </a:rPr>
              <a:t> </a:t>
            </a:r>
            <a:r>
              <a:rPr lang="en-US" sz="1600" b="0" dirty="0" err="1">
                <a:solidFill>
                  <a:srgbClr val="795E26"/>
                </a:solidFill>
                <a:effectLst/>
                <a:highlight>
                  <a:srgbClr val="FFFF00"/>
                </a:highlight>
                <a:latin typeface="Consolas" panose="020B0609020204030204" pitchFamily="49" charset="0"/>
              </a:rPr>
              <a:t>numCreated</a:t>
            </a:r>
            <a:r>
              <a:rPr lang="en-US" sz="1600" b="0" dirty="0">
                <a:solidFill>
                  <a:srgbClr val="000000"/>
                </a:solidFill>
                <a:effectLst/>
                <a:highlight>
                  <a:srgbClr val="FFFF00"/>
                </a:highlight>
                <a:latin typeface="Consolas" panose="020B0609020204030204" pitchFamily="49" charset="0"/>
              </a:rPr>
              <a:t>() {</a:t>
            </a:r>
          </a:p>
          <a:p>
            <a:r>
              <a:rPr lang="en-US" sz="1600" dirty="0">
                <a:solidFill>
                  <a:srgbClr val="000000"/>
                </a:solidFill>
                <a:highlight>
                  <a:srgbClr val="FFFF00"/>
                </a:highlight>
                <a:latin typeface="Consolas" panose="020B0609020204030204" pitchFamily="49" charset="0"/>
              </a:rPr>
              <a:t>      </a:t>
            </a:r>
            <a:r>
              <a:rPr lang="en-US" sz="1600" b="0" dirty="0">
                <a:solidFill>
                  <a:srgbClr val="AF00DB"/>
                </a:solidFill>
                <a:effectLst/>
                <a:highlight>
                  <a:srgbClr val="FFFF00"/>
                </a:highlight>
                <a:latin typeface="Consolas" panose="020B0609020204030204" pitchFamily="49" charset="0"/>
              </a:rPr>
              <a:t>return</a:t>
            </a:r>
            <a:r>
              <a:rPr lang="en-US" sz="1600" b="0" dirty="0">
                <a:solidFill>
                  <a:srgbClr val="000000"/>
                </a:solidFill>
                <a:effectLst/>
                <a:highlight>
                  <a:srgbClr val="FFFF00"/>
                </a:highlight>
                <a:latin typeface="Consolas" panose="020B0609020204030204" pitchFamily="49" charset="0"/>
              </a:rPr>
              <a:t> </a:t>
            </a:r>
            <a:r>
              <a:rPr lang="en-US" sz="1600" b="0" dirty="0" err="1">
                <a:solidFill>
                  <a:srgbClr val="0000FF"/>
                </a:solidFill>
                <a:effectLst/>
                <a:highlight>
                  <a:srgbClr val="FFFF00"/>
                </a:highlight>
                <a:latin typeface="Consolas" panose="020B0609020204030204" pitchFamily="49" charset="0"/>
              </a:rPr>
              <a:t>this</a:t>
            </a:r>
            <a:r>
              <a:rPr lang="en-US" sz="1600" b="0" dirty="0" err="1">
                <a:solidFill>
                  <a:srgbClr val="000000"/>
                </a:solidFill>
                <a:effectLst/>
                <a:highlight>
                  <a:srgbClr val="FFFF00"/>
                </a:highlight>
                <a:latin typeface="Consolas" panose="020B0609020204030204" pitchFamily="49" charset="0"/>
              </a:rPr>
              <a:t>.</a:t>
            </a:r>
            <a:r>
              <a:rPr lang="en-US" sz="1600" b="0" dirty="0" err="1">
                <a:solidFill>
                  <a:srgbClr val="001080"/>
                </a:solidFill>
                <a:effectLst/>
                <a:highlight>
                  <a:srgbClr val="FFFF00"/>
                </a:highlight>
                <a:latin typeface="Consolas" panose="020B0609020204030204" pitchFamily="49" charset="0"/>
              </a:rPr>
              <a:t>numCreated</a:t>
            </a:r>
            <a:endParaRPr lang="en-US" sz="1600" b="0" dirty="0">
              <a:solidFill>
                <a:srgbClr val="001080"/>
              </a:solidFill>
              <a:effectLst/>
              <a:highlight>
                <a:srgbClr val="FFFF00"/>
              </a:highlight>
              <a:latin typeface="Consolas" panose="020B0609020204030204" pitchFamily="49" charset="0"/>
            </a:endParaRPr>
          </a:p>
          <a:p>
            <a:r>
              <a:rPr lang="en-US" sz="1600" dirty="0">
                <a:solidFill>
                  <a:srgbClr val="001080"/>
                </a:solidFill>
                <a:latin typeface="Consolas" panose="020B0609020204030204" pitchFamily="49" charset="0"/>
              </a:rPr>
              <a:t>    </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p>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class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ClockFactory3</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implements</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AbsClockFactory</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clockType</a:t>
            </a:r>
            <a:r>
              <a:rPr lang="en-US" sz="1600" b="0" dirty="0">
                <a:solidFill>
                  <a:srgbClr val="000000"/>
                </a:solidFill>
                <a:effectLst/>
                <a:latin typeface="Consolas" panose="020B0609020204030204" pitchFamily="49" charset="0"/>
              </a:rPr>
              <a:t> = </a:t>
            </a:r>
            <a:r>
              <a:rPr lang="en-US" sz="1600" b="0" dirty="0">
                <a:solidFill>
                  <a:srgbClr val="A31515"/>
                </a:solidFill>
                <a:effectLst/>
                <a:latin typeface="Consolas" panose="020B0609020204030204" pitchFamily="49" charset="0"/>
              </a:rPr>
              <a:t>"Clock3"</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001080"/>
                </a:solidFill>
                <a:effectLst/>
                <a:highlight>
                  <a:srgbClr val="FFFF00"/>
                </a:highlight>
                <a:latin typeface="Consolas" panose="020B0609020204030204" pitchFamily="49" charset="0"/>
              </a:rPr>
              <a:t>numCreated</a:t>
            </a:r>
            <a:r>
              <a:rPr lang="en-US" sz="1600" b="0" dirty="0">
                <a:solidFill>
                  <a:srgbClr val="000000"/>
                </a:solidFill>
                <a:effectLst/>
                <a:highlight>
                  <a:srgbClr val="FFFF00"/>
                </a:highlight>
                <a:latin typeface="Consolas" panose="020B0609020204030204" pitchFamily="49" charset="0"/>
              </a:rPr>
              <a:t> = </a:t>
            </a:r>
            <a:r>
              <a:rPr lang="en-US" sz="1600" b="0" dirty="0">
                <a:solidFill>
                  <a:srgbClr val="098658"/>
                </a:solidFill>
                <a:effectLst/>
                <a:highlight>
                  <a:srgbClr val="FFFF00"/>
                </a:highlight>
                <a:latin typeface="Consolas" panose="020B0609020204030204" pitchFamily="49" charset="0"/>
              </a:rPr>
              <a:t>0</a:t>
            </a:r>
            <a:r>
              <a:rPr lang="en-US" sz="1600" b="0" dirty="0">
                <a:solidFill>
                  <a:srgbClr val="000000"/>
                </a:solidFill>
                <a:effectLst/>
                <a:highlight>
                  <a:srgbClr val="FFFF00"/>
                </a:highlight>
                <a:latin typeface="Consolas" panose="020B0609020204030204" pitchFamily="49" charset="0"/>
              </a:rPr>
              <a:t>    </a:t>
            </a:r>
          </a:p>
          <a:p>
            <a:r>
              <a:rPr lang="en-US" sz="1600" b="0" dirty="0">
                <a:solidFill>
                  <a:srgbClr val="000000"/>
                </a:solidFill>
                <a:effectLst/>
                <a:highlight>
                  <a:srgbClr val="FFFF00"/>
                </a:highlight>
                <a:latin typeface="Consolas" panose="020B0609020204030204" pitchFamily="49" charset="0"/>
              </a:rPr>
              <a:t>    </a:t>
            </a:r>
            <a:r>
              <a:rPr lang="en-US" sz="1600" b="0" dirty="0">
                <a:solidFill>
                  <a:srgbClr val="0000FF"/>
                </a:solidFill>
                <a:effectLst/>
                <a:highlight>
                  <a:srgbClr val="FFFF00"/>
                </a:highlight>
                <a:latin typeface="Consolas" panose="020B0609020204030204" pitchFamily="49" charset="0"/>
              </a:rPr>
              <a:t>public</a:t>
            </a:r>
            <a:r>
              <a:rPr lang="en-US" sz="1600" b="0" dirty="0">
                <a:solidFill>
                  <a:srgbClr val="000000"/>
                </a:solidFill>
                <a:effectLst/>
                <a:highlight>
                  <a:srgbClr val="FFFF00"/>
                </a:highlight>
                <a:latin typeface="Consolas" panose="020B0609020204030204" pitchFamily="49" charset="0"/>
              </a:rPr>
              <a:t> </a:t>
            </a:r>
            <a:r>
              <a:rPr lang="en-US" sz="1600" b="0" dirty="0">
                <a:solidFill>
                  <a:srgbClr val="795E26"/>
                </a:solidFill>
                <a:effectLst/>
                <a:highlight>
                  <a:srgbClr val="FFFF00"/>
                </a:highlight>
                <a:latin typeface="Consolas" panose="020B0609020204030204" pitchFamily="49" charset="0"/>
              </a:rPr>
              <a:t>instance</a:t>
            </a:r>
            <a:r>
              <a:rPr lang="en-US" sz="1600" b="0" dirty="0">
                <a:solidFill>
                  <a:srgbClr val="000000"/>
                </a:solidFill>
                <a:effectLst/>
                <a:highlight>
                  <a:srgbClr val="FFFF00"/>
                </a:highlight>
                <a:latin typeface="Consolas" panose="020B0609020204030204" pitchFamily="49" charset="0"/>
              </a:rPr>
              <a:t>() : </a:t>
            </a:r>
            <a:r>
              <a:rPr lang="en-US" sz="1600" b="0" dirty="0" err="1">
                <a:solidFill>
                  <a:srgbClr val="267F99"/>
                </a:solidFill>
                <a:effectLst/>
                <a:highlight>
                  <a:srgbClr val="FFFF00"/>
                </a:highlight>
                <a:latin typeface="Consolas" panose="020B0609020204030204" pitchFamily="49" charset="0"/>
              </a:rPr>
              <a:t>AbsClock</a:t>
            </a:r>
            <a:r>
              <a:rPr lang="en-US" sz="1600" b="0" dirty="0">
                <a:solidFill>
                  <a:srgbClr val="000000"/>
                </a:solidFill>
                <a:effectLst/>
                <a:highlight>
                  <a:srgbClr val="FFFF00"/>
                </a:highlight>
                <a:latin typeface="Consolas" panose="020B0609020204030204" pitchFamily="49" charset="0"/>
              </a:rPr>
              <a:t> {</a:t>
            </a:r>
          </a:p>
          <a:p>
            <a:r>
              <a:rPr lang="en-US" sz="1600" b="0" dirty="0">
                <a:solidFill>
                  <a:srgbClr val="000000"/>
                </a:solidFill>
                <a:effectLst/>
                <a:highlight>
                  <a:srgbClr val="FFFF00"/>
                </a:highlight>
                <a:latin typeface="Consolas" panose="020B0609020204030204" pitchFamily="49" charset="0"/>
              </a:rPr>
              <a:t>        </a:t>
            </a:r>
            <a:r>
              <a:rPr lang="en-US" sz="1600" b="0" dirty="0" err="1">
                <a:solidFill>
                  <a:srgbClr val="0000FF"/>
                </a:solidFill>
                <a:effectLst/>
                <a:highlight>
                  <a:srgbClr val="FFFF00"/>
                </a:highlight>
                <a:latin typeface="Consolas" panose="020B0609020204030204" pitchFamily="49" charset="0"/>
              </a:rPr>
              <a:t>this</a:t>
            </a:r>
            <a:r>
              <a:rPr lang="en-US" sz="1600" b="0" dirty="0" err="1">
                <a:solidFill>
                  <a:srgbClr val="000000"/>
                </a:solidFill>
                <a:effectLst/>
                <a:highlight>
                  <a:srgbClr val="FFFF00"/>
                </a:highlight>
                <a:latin typeface="Consolas" panose="020B0609020204030204" pitchFamily="49" charset="0"/>
              </a:rPr>
              <a:t>.</a:t>
            </a:r>
            <a:r>
              <a:rPr lang="en-US" sz="1600" b="0" dirty="0" err="1">
                <a:solidFill>
                  <a:srgbClr val="001080"/>
                </a:solidFill>
                <a:effectLst/>
                <a:highlight>
                  <a:srgbClr val="FFFF00"/>
                </a:highlight>
                <a:latin typeface="Consolas" panose="020B0609020204030204" pitchFamily="49" charset="0"/>
              </a:rPr>
              <a:t>numCreated</a:t>
            </a:r>
            <a:r>
              <a:rPr lang="en-US" sz="1600" b="0" dirty="0">
                <a:solidFill>
                  <a:srgbClr val="000000"/>
                </a:solidFill>
                <a:effectLst/>
                <a:highlight>
                  <a:srgbClr val="FFFF00"/>
                </a:highligh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Clocks</a:t>
            </a:r>
            <a:r>
              <a:rPr lang="en-US" sz="1600" b="0" dirty="0">
                <a:solidFill>
                  <a:srgbClr val="000000"/>
                </a:solidFill>
                <a:effectLst/>
                <a:latin typeface="Consolas" panose="020B0609020204030204" pitchFamily="49" charset="0"/>
              </a:rPr>
              <a:t>.</a:t>
            </a:r>
            <a:r>
              <a:rPr lang="en-US" sz="1600" b="0" dirty="0">
                <a:solidFill>
                  <a:srgbClr val="267F99"/>
                </a:solidFill>
                <a:effectLst/>
                <a:latin typeface="Consolas" panose="020B0609020204030204" pitchFamily="49" charset="0"/>
              </a:rPr>
              <a:t>Clock3</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00FF"/>
                </a:solidFill>
                <a:effectLst/>
                <a:highlight>
                  <a:srgbClr val="FFFF00"/>
                </a:highlight>
                <a:latin typeface="Consolas" panose="020B0609020204030204" pitchFamily="49" charset="0"/>
              </a:rPr>
              <a:t>public</a:t>
            </a:r>
            <a:r>
              <a:rPr lang="en-US" sz="1600" b="0" dirty="0">
                <a:solidFill>
                  <a:srgbClr val="000000"/>
                </a:solidFill>
                <a:effectLst/>
                <a:highlight>
                  <a:srgbClr val="FFFF00"/>
                </a:highlight>
                <a:latin typeface="Consolas" panose="020B0609020204030204" pitchFamily="49" charset="0"/>
              </a:rPr>
              <a:t> </a:t>
            </a:r>
            <a:r>
              <a:rPr lang="en-US" sz="1600" b="0" dirty="0" err="1">
                <a:solidFill>
                  <a:srgbClr val="795E26"/>
                </a:solidFill>
                <a:effectLst/>
                <a:highlight>
                  <a:srgbClr val="FFFF00"/>
                </a:highlight>
                <a:latin typeface="Consolas" panose="020B0609020204030204" pitchFamily="49" charset="0"/>
              </a:rPr>
              <a:t>numCreated</a:t>
            </a:r>
            <a:r>
              <a:rPr lang="en-US" sz="1600" b="0" dirty="0">
                <a:solidFill>
                  <a:srgbClr val="000000"/>
                </a:solidFill>
                <a:effectLst/>
                <a:highlight>
                  <a:srgbClr val="FFFF00"/>
                </a:highlight>
                <a:latin typeface="Consolas" panose="020B0609020204030204" pitchFamily="49" charset="0"/>
              </a:rPr>
              <a:t>() {</a:t>
            </a:r>
          </a:p>
          <a:p>
            <a:r>
              <a:rPr lang="en-US" sz="1600" dirty="0">
                <a:solidFill>
                  <a:srgbClr val="000000"/>
                </a:solidFill>
                <a:highlight>
                  <a:srgbClr val="FFFF00"/>
                </a:highlight>
                <a:latin typeface="Consolas" panose="020B0609020204030204" pitchFamily="49" charset="0"/>
              </a:rPr>
              <a:t>      </a:t>
            </a:r>
            <a:r>
              <a:rPr lang="en-US" sz="1600" b="0" dirty="0">
                <a:solidFill>
                  <a:srgbClr val="AF00DB"/>
                </a:solidFill>
                <a:effectLst/>
                <a:highlight>
                  <a:srgbClr val="FFFF00"/>
                </a:highlight>
                <a:latin typeface="Consolas" panose="020B0609020204030204" pitchFamily="49" charset="0"/>
              </a:rPr>
              <a:t>return</a:t>
            </a:r>
            <a:r>
              <a:rPr lang="en-US" sz="1600" b="0" dirty="0">
                <a:solidFill>
                  <a:srgbClr val="000000"/>
                </a:solidFill>
                <a:effectLst/>
                <a:highlight>
                  <a:srgbClr val="FFFF00"/>
                </a:highlight>
                <a:latin typeface="Consolas" panose="020B0609020204030204" pitchFamily="49" charset="0"/>
              </a:rPr>
              <a:t> </a:t>
            </a:r>
            <a:r>
              <a:rPr lang="en-US" sz="1600" b="0" dirty="0" err="1">
                <a:solidFill>
                  <a:srgbClr val="0000FF"/>
                </a:solidFill>
                <a:effectLst/>
                <a:highlight>
                  <a:srgbClr val="FFFF00"/>
                </a:highlight>
                <a:latin typeface="Consolas" panose="020B0609020204030204" pitchFamily="49" charset="0"/>
              </a:rPr>
              <a:t>this</a:t>
            </a:r>
            <a:r>
              <a:rPr lang="en-US" sz="1600" b="0" dirty="0" err="1">
                <a:solidFill>
                  <a:srgbClr val="000000"/>
                </a:solidFill>
                <a:effectLst/>
                <a:highlight>
                  <a:srgbClr val="FFFF00"/>
                </a:highlight>
                <a:latin typeface="Consolas" panose="020B0609020204030204" pitchFamily="49" charset="0"/>
              </a:rPr>
              <a:t>.</a:t>
            </a:r>
            <a:r>
              <a:rPr lang="en-US" sz="1600" b="0" dirty="0" err="1">
                <a:solidFill>
                  <a:srgbClr val="001080"/>
                </a:solidFill>
                <a:effectLst/>
                <a:highlight>
                  <a:srgbClr val="FFFF00"/>
                </a:highlight>
                <a:latin typeface="Consolas" panose="020B0609020204030204" pitchFamily="49" charset="0"/>
              </a:rPr>
              <a:t>numCreated</a:t>
            </a:r>
            <a:endParaRPr lang="en-US" sz="1600" b="0" dirty="0">
              <a:solidFill>
                <a:srgbClr val="001080"/>
              </a:solidFill>
              <a:effectLst/>
              <a:highlight>
                <a:srgbClr val="FFFF00"/>
              </a:highlight>
              <a:latin typeface="Consolas" panose="020B0609020204030204" pitchFamily="49" charset="0"/>
            </a:endParaRPr>
          </a:p>
          <a:p>
            <a:r>
              <a:rPr lang="en-US" sz="1600" dirty="0">
                <a:solidFill>
                  <a:srgbClr val="001080"/>
                </a:solidFill>
                <a:latin typeface="Consolas" panose="020B0609020204030204" pitchFamily="49" charset="0"/>
              </a:rPr>
              <a:t>    </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1A2B4A50-500E-4C6D-B5CE-E40CB4A92C5B}"/>
              </a:ext>
            </a:extLst>
          </p:cNvPr>
          <p:cNvSpPr txBox="1"/>
          <p:nvPr/>
        </p:nvSpPr>
        <p:spPr>
          <a:xfrm>
            <a:off x="430823" y="3534399"/>
            <a:ext cx="6005146" cy="313932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ClockFactory1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AbsClockFactory</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clockType</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"Clock1"</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1080"/>
                </a:solidFill>
                <a:effectLst/>
                <a:highlight>
                  <a:srgbClr val="FFFF00"/>
                </a:highlight>
                <a:latin typeface="Consolas" panose="020B0609020204030204" pitchFamily="49" charset="0"/>
              </a:rPr>
              <a:t>numCreated</a:t>
            </a:r>
            <a:r>
              <a:rPr lang="en-US" b="0" dirty="0">
                <a:solidFill>
                  <a:srgbClr val="000000"/>
                </a:solidFill>
                <a:effectLst/>
                <a:highlight>
                  <a:srgbClr val="FFFF00"/>
                </a:highlight>
                <a:latin typeface="Consolas" panose="020B0609020204030204" pitchFamily="49" charset="0"/>
              </a:rPr>
              <a:t> = </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public</a:t>
            </a:r>
            <a:r>
              <a:rPr lang="en-US" b="0" dirty="0">
                <a:solidFill>
                  <a:srgbClr val="000000"/>
                </a:solidFill>
                <a:effectLst/>
                <a:highlight>
                  <a:srgbClr val="FFFF00"/>
                </a:highligh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instance</a:t>
            </a:r>
            <a:r>
              <a:rPr lang="en-US" b="0" dirty="0">
                <a:solidFill>
                  <a:srgbClr val="000000"/>
                </a:solidFill>
                <a:effectLst/>
                <a:highlight>
                  <a:srgbClr val="FFFF00"/>
                </a:highlight>
                <a:latin typeface="Consolas" panose="020B0609020204030204" pitchFamily="49" charset="0"/>
              </a:rPr>
              <a:t>() : </a:t>
            </a:r>
            <a:r>
              <a:rPr lang="en-US" b="0" dirty="0" err="1">
                <a:solidFill>
                  <a:srgbClr val="267F99"/>
                </a:solidFill>
                <a:effectLst/>
                <a:highlight>
                  <a:srgbClr val="FFFF00"/>
                </a:highlight>
                <a:latin typeface="Consolas" panose="020B0609020204030204" pitchFamily="49" charset="0"/>
              </a:rPr>
              <a:t>AbsClock</a:t>
            </a:r>
            <a:r>
              <a:rPr lang="en-US" b="0" dirty="0">
                <a:solidFill>
                  <a:srgbClr val="000000"/>
                </a:solidFill>
                <a:effectLst/>
                <a:highlight>
                  <a:srgbClr val="FFFF00"/>
                </a:highlight>
                <a:latin typeface="Consolas" panose="020B0609020204030204" pitchFamily="49" charset="0"/>
              </a:rPr>
              <a:t> {</a:t>
            </a:r>
          </a:p>
          <a:p>
            <a:r>
              <a:rPr lang="en-US" b="0" dirty="0">
                <a:solidFill>
                  <a:srgbClr val="000000"/>
                </a:solidFill>
                <a:effectLst/>
                <a:highlight>
                  <a:srgbClr val="FFFF00"/>
                </a:highlight>
                <a:latin typeface="Consolas" panose="020B0609020204030204" pitchFamily="49" charset="0"/>
              </a:rPr>
              <a:t>        </a:t>
            </a:r>
            <a:r>
              <a:rPr lang="en-US" b="0" dirty="0" err="1">
                <a:solidFill>
                  <a:srgbClr val="0000FF"/>
                </a:solidFill>
                <a:effectLst/>
                <a:highlight>
                  <a:srgbClr val="FFFF00"/>
                </a:highlight>
                <a:latin typeface="Consolas" panose="020B0609020204030204" pitchFamily="49" charset="0"/>
              </a:rPr>
              <a:t>this</a:t>
            </a:r>
            <a:r>
              <a:rPr lang="en-US" b="0" dirty="0" err="1">
                <a:solidFill>
                  <a:srgbClr val="000000"/>
                </a:solidFill>
                <a:effectLst/>
                <a:highlight>
                  <a:srgbClr val="FFFF00"/>
                </a:highlight>
                <a:latin typeface="Consolas" panose="020B0609020204030204" pitchFamily="49" charset="0"/>
              </a:rPr>
              <a:t>.</a:t>
            </a:r>
            <a:r>
              <a:rPr lang="en-US" b="0" dirty="0" err="1">
                <a:solidFill>
                  <a:srgbClr val="001080"/>
                </a:solidFill>
                <a:effectLst/>
                <a:highlight>
                  <a:srgbClr val="FFFF00"/>
                </a:highlight>
                <a:latin typeface="Consolas" panose="020B0609020204030204" pitchFamily="49" charset="0"/>
              </a:rPr>
              <a:t>numCreated</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Clocks</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public</a:t>
            </a:r>
            <a:r>
              <a:rPr lang="en-US" b="0" dirty="0">
                <a:solidFill>
                  <a:srgbClr val="000000"/>
                </a:solidFill>
                <a:effectLst/>
                <a:highlight>
                  <a:srgbClr val="FFFF00"/>
                </a:highlight>
                <a:latin typeface="Consolas" panose="020B0609020204030204" pitchFamily="49" charset="0"/>
              </a:rPr>
              <a:t> </a:t>
            </a:r>
            <a:r>
              <a:rPr lang="en-US" b="0" dirty="0" err="1">
                <a:solidFill>
                  <a:srgbClr val="795E26"/>
                </a:solidFill>
                <a:effectLst/>
                <a:highlight>
                  <a:srgbClr val="FFFF00"/>
                </a:highlight>
                <a:latin typeface="Consolas" panose="020B0609020204030204" pitchFamily="49" charset="0"/>
              </a:rPr>
              <a:t>numCreated</a:t>
            </a:r>
            <a:r>
              <a:rPr lang="en-US" b="0" dirty="0">
                <a:solidFill>
                  <a:srgbClr val="000000"/>
                </a:solidFill>
                <a:effectLst/>
                <a:highlight>
                  <a:srgbClr val="FFFF00"/>
                </a:highlight>
                <a:latin typeface="Consolas" panose="020B0609020204030204" pitchFamily="49" charset="0"/>
              </a:rPr>
              <a:t>() {</a:t>
            </a:r>
          </a:p>
          <a:p>
            <a:r>
              <a:rPr lang="en-US" dirty="0">
                <a:solidFill>
                  <a:srgbClr val="000000"/>
                </a:solidFill>
                <a:highlight>
                  <a:srgbClr val="FFFF00"/>
                </a:highlight>
                <a:latin typeface="Consolas" panose="020B0609020204030204" pitchFamily="49" charset="0"/>
              </a:rPr>
              <a:t>      </a:t>
            </a:r>
            <a:r>
              <a:rPr lang="en-US" b="0" dirty="0">
                <a:solidFill>
                  <a:srgbClr val="AF00DB"/>
                </a:solidFill>
                <a:effectLst/>
                <a:highlight>
                  <a:srgbClr val="FFFF00"/>
                </a:highlight>
                <a:latin typeface="Consolas" panose="020B0609020204030204" pitchFamily="49" charset="0"/>
              </a:rPr>
              <a:t>return</a:t>
            </a:r>
            <a:r>
              <a:rPr lang="en-US" b="0" dirty="0">
                <a:solidFill>
                  <a:srgbClr val="000000"/>
                </a:solidFill>
                <a:effectLst/>
                <a:highlight>
                  <a:srgbClr val="FFFF00"/>
                </a:highlight>
                <a:latin typeface="Consolas" panose="020B0609020204030204" pitchFamily="49" charset="0"/>
              </a:rPr>
              <a:t> </a:t>
            </a:r>
            <a:r>
              <a:rPr lang="en-US" b="0" dirty="0" err="1">
                <a:solidFill>
                  <a:srgbClr val="0000FF"/>
                </a:solidFill>
                <a:effectLst/>
                <a:highlight>
                  <a:srgbClr val="FFFF00"/>
                </a:highlight>
                <a:latin typeface="Consolas" panose="020B0609020204030204" pitchFamily="49" charset="0"/>
              </a:rPr>
              <a:t>this</a:t>
            </a:r>
            <a:r>
              <a:rPr lang="en-US" b="0" dirty="0" err="1">
                <a:solidFill>
                  <a:srgbClr val="000000"/>
                </a:solidFill>
                <a:effectLst/>
                <a:highlight>
                  <a:srgbClr val="FFFF00"/>
                </a:highlight>
                <a:latin typeface="Consolas" panose="020B0609020204030204" pitchFamily="49" charset="0"/>
              </a:rPr>
              <a:t>.</a:t>
            </a:r>
            <a:r>
              <a:rPr lang="en-US" b="0" dirty="0" err="1">
                <a:solidFill>
                  <a:srgbClr val="001080"/>
                </a:solidFill>
                <a:effectLst/>
                <a:highlight>
                  <a:srgbClr val="FFFF00"/>
                </a:highlight>
                <a:latin typeface="Consolas" panose="020B0609020204030204" pitchFamily="49" charset="0"/>
              </a:rPr>
              <a:t>numCreated</a:t>
            </a:r>
            <a:endParaRPr lang="en-US" b="0" dirty="0">
              <a:solidFill>
                <a:srgbClr val="001080"/>
              </a:solidFill>
              <a:effectLst/>
              <a:highlight>
                <a:srgbClr val="FFFF00"/>
              </a:highlight>
              <a:latin typeface="Consolas" panose="020B0609020204030204" pitchFamily="49" charset="0"/>
            </a:endParaRPr>
          </a:p>
          <a:p>
            <a:r>
              <a:rPr lang="en-US" dirty="0">
                <a:solidFill>
                  <a:srgbClr val="00108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136570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4D7C-4AE8-4820-BC84-27EF406CFE18}"/>
              </a:ext>
            </a:extLst>
          </p:cNvPr>
          <p:cNvSpPr>
            <a:spLocks noGrp="1"/>
          </p:cNvSpPr>
          <p:nvPr>
            <p:ph type="title"/>
          </p:nvPr>
        </p:nvSpPr>
        <p:spPr/>
        <p:txBody>
          <a:bodyPr/>
          <a:lstStyle/>
          <a:p>
            <a:r>
              <a:rPr lang="en-US" dirty="0"/>
              <a:t>Factor Out Common Portions of Implementation Into a Superclass</a:t>
            </a:r>
          </a:p>
        </p:txBody>
      </p:sp>
      <p:sp>
        <p:nvSpPr>
          <p:cNvPr id="4" name="Slide Number Placeholder 3">
            <a:extLst>
              <a:ext uri="{FF2B5EF4-FFF2-40B4-BE49-F238E27FC236}">
                <a16:creationId xmlns:a16="http://schemas.microsoft.com/office/drawing/2014/main" id="{3C102B9B-1E84-45C5-B287-DF49923C75D5}"/>
              </a:ext>
            </a:extLst>
          </p:cNvPr>
          <p:cNvSpPr>
            <a:spLocks noGrp="1"/>
          </p:cNvSpPr>
          <p:nvPr>
            <p:ph type="sldNum" sz="quarter" idx="12"/>
          </p:nvPr>
        </p:nvSpPr>
        <p:spPr/>
        <p:txBody>
          <a:bodyPr/>
          <a:lstStyle/>
          <a:p>
            <a:fld id="{20F37917-FD3A-4669-9018-DA04BCDD3D75}" type="slidenum">
              <a:rPr lang="en-US" smtClean="0"/>
              <a:t>37</a:t>
            </a:fld>
            <a:endParaRPr lang="en-US"/>
          </a:p>
        </p:txBody>
      </p:sp>
      <p:sp>
        <p:nvSpPr>
          <p:cNvPr id="6" name="TextBox 5">
            <a:extLst>
              <a:ext uri="{FF2B5EF4-FFF2-40B4-BE49-F238E27FC236}">
                <a16:creationId xmlns:a16="http://schemas.microsoft.com/office/drawing/2014/main" id="{D2D16457-5A3C-4C67-B4C5-FCED8DAFD3E4}"/>
              </a:ext>
            </a:extLst>
          </p:cNvPr>
          <p:cNvSpPr txBox="1"/>
          <p:nvPr/>
        </p:nvSpPr>
        <p:spPr>
          <a:xfrm>
            <a:off x="898315" y="1720840"/>
            <a:ext cx="9380802" cy="347787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0000FF"/>
                </a:solidFill>
                <a:effectLst/>
                <a:latin typeface="Consolas" panose="020B0609020204030204" pitchFamily="49" charset="0"/>
              </a:rPr>
              <a:t>abstract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ClockFactorySuperClass</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AbsClockFactory</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abstract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clockType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string</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protected</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abstract</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buildClock</a:t>
            </a:r>
            <a:r>
              <a:rPr lang="en-US" sz="2000" b="0" dirty="0">
                <a:solidFill>
                  <a:srgbClr val="000000"/>
                </a:solidFill>
                <a:effectLst/>
                <a:latin typeface="Consolas" panose="020B0609020204030204" pitchFamily="49" charset="0"/>
              </a:rPr>
              <a:t>() : </a:t>
            </a:r>
            <a:r>
              <a:rPr lang="en-US" sz="2000" b="0" dirty="0" err="1">
                <a:solidFill>
                  <a:srgbClr val="267F99"/>
                </a:solidFill>
                <a:effectLst/>
                <a:latin typeface="Consolas" panose="020B0609020204030204" pitchFamily="49" charset="0"/>
              </a:rPr>
              <a:t>AbsClock</a:t>
            </a:r>
            <a:endParaRPr lang="en-US" sz="2000" b="0" dirty="0">
              <a:solidFill>
                <a:srgbClr val="000000"/>
              </a:solidFill>
              <a:effectLst/>
              <a:latin typeface="Consolas" panose="020B0609020204030204" pitchFamily="49" charset="0"/>
            </a:endParaRPr>
          </a:p>
          <a:p>
            <a:r>
              <a:rPr lang="en-US" sz="2000" b="0" dirty="0">
                <a:solidFill>
                  <a:srgbClr val="000000"/>
                </a:solidFill>
                <a:effectLst/>
                <a:highlight>
                  <a:srgbClr val="FFFF00"/>
                </a:highlight>
                <a:latin typeface="Consolas" panose="020B0609020204030204" pitchFamily="49" charset="0"/>
              </a:rPr>
              <a:t>    </a:t>
            </a:r>
            <a:r>
              <a:rPr lang="en-US" sz="2000" b="0" dirty="0">
                <a:solidFill>
                  <a:srgbClr val="0000FF"/>
                </a:solidFill>
                <a:effectLst/>
                <a:highlight>
                  <a:srgbClr val="FFFF00"/>
                </a:highlight>
                <a:latin typeface="Consolas" panose="020B0609020204030204" pitchFamily="49" charset="0"/>
              </a:rPr>
              <a:t>protected</a:t>
            </a:r>
            <a:r>
              <a:rPr lang="en-US" sz="2000" b="0" dirty="0">
                <a:solidFill>
                  <a:srgbClr val="000000"/>
                </a:solidFill>
                <a:effectLst/>
                <a:highlight>
                  <a:srgbClr val="FFFF00"/>
                </a:highlight>
                <a:latin typeface="Consolas" panose="020B0609020204030204" pitchFamily="49" charset="0"/>
              </a:rPr>
              <a:t> </a:t>
            </a:r>
            <a:r>
              <a:rPr lang="en-US" sz="2000" b="0" dirty="0" err="1">
                <a:solidFill>
                  <a:srgbClr val="001080"/>
                </a:solidFill>
                <a:effectLst/>
                <a:highlight>
                  <a:srgbClr val="FFFF00"/>
                </a:highlight>
                <a:latin typeface="Consolas" panose="020B0609020204030204" pitchFamily="49" charset="0"/>
              </a:rPr>
              <a:t>numCreated</a:t>
            </a:r>
            <a:r>
              <a:rPr lang="en-US" sz="2000" b="0" dirty="0">
                <a:solidFill>
                  <a:srgbClr val="000000"/>
                </a:solidFill>
                <a:effectLst/>
                <a:highlight>
                  <a:srgbClr val="FFFF00"/>
                </a:highlight>
                <a:latin typeface="Consolas" panose="020B0609020204030204" pitchFamily="49" charset="0"/>
              </a:rPr>
              <a:t> = </a:t>
            </a:r>
            <a:r>
              <a:rPr lang="en-US" sz="2000" b="0" dirty="0">
                <a:solidFill>
                  <a:srgbClr val="098658"/>
                </a:solidFill>
                <a:effectLst/>
                <a:highlight>
                  <a:srgbClr val="FFFF00"/>
                </a:highlight>
                <a:latin typeface="Consolas" panose="020B0609020204030204" pitchFamily="49" charset="0"/>
              </a:rPr>
              <a:t>0</a:t>
            </a:r>
            <a:r>
              <a:rPr lang="en-US" sz="2000" b="0" dirty="0">
                <a:solidFill>
                  <a:srgbClr val="000000"/>
                </a:solidFill>
                <a:effectLst/>
                <a:highlight>
                  <a:srgbClr val="FFFF00"/>
                </a:highlight>
                <a:latin typeface="Consolas" panose="020B0609020204030204" pitchFamily="49" charset="0"/>
              </a:rPr>
              <a:t>    </a:t>
            </a:r>
          </a:p>
          <a:p>
            <a:r>
              <a:rPr lang="en-US" sz="2000" b="0" dirty="0">
                <a:solidFill>
                  <a:srgbClr val="000000"/>
                </a:solidFill>
                <a:effectLst/>
                <a:highlight>
                  <a:srgbClr val="FFFF00"/>
                </a:highlight>
                <a:latin typeface="Consolas" panose="020B0609020204030204" pitchFamily="49" charset="0"/>
              </a:rPr>
              <a:t>    </a:t>
            </a:r>
            <a:r>
              <a:rPr lang="en-US" sz="2000" b="0" dirty="0">
                <a:solidFill>
                  <a:srgbClr val="0000FF"/>
                </a:solidFill>
                <a:effectLst/>
                <a:highlight>
                  <a:srgbClr val="FFFF00"/>
                </a:highlight>
                <a:latin typeface="Consolas" panose="020B0609020204030204" pitchFamily="49" charset="0"/>
              </a:rPr>
              <a:t>public</a:t>
            </a:r>
            <a:r>
              <a:rPr lang="en-US" sz="2000" b="0" dirty="0">
                <a:solidFill>
                  <a:srgbClr val="000000"/>
                </a:solidFill>
                <a:effectLst/>
                <a:highlight>
                  <a:srgbClr val="FFFF00"/>
                </a:highlight>
                <a:latin typeface="Consolas" panose="020B0609020204030204" pitchFamily="49" charset="0"/>
              </a:rPr>
              <a:t> </a:t>
            </a:r>
            <a:r>
              <a:rPr lang="en-US" sz="2000" b="0" dirty="0">
                <a:solidFill>
                  <a:srgbClr val="795E26"/>
                </a:solidFill>
                <a:effectLst/>
                <a:highlight>
                  <a:srgbClr val="FFFF00"/>
                </a:highlight>
                <a:latin typeface="Consolas" panose="020B0609020204030204" pitchFamily="49" charset="0"/>
              </a:rPr>
              <a:t>instance</a:t>
            </a:r>
            <a:r>
              <a:rPr lang="en-US" sz="2000" b="0" dirty="0">
                <a:solidFill>
                  <a:srgbClr val="000000"/>
                </a:solidFill>
                <a:effectLst/>
                <a:highlight>
                  <a:srgbClr val="FFFF00"/>
                </a:highlight>
                <a:latin typeface="Consolas" panose="020B0609020204030204" pitchFamily="49" charset="0"/>
              </a:rPr>
              <a:t>() : </a:t>
            </a:r>
            <a:r>
              <a:rPr lang="en-US" sz="2000" b="0" dirty="0" err="1">
                <a:solidFill>
                  <a:srgbClr val="267F99"/>
                </a:solidFill>
                <a:effectLst/>
                <a:highlight>
                  <a:srgbClr val="FFFF00"/>
                </a:highlight>
                <a:latin typeface="Consolas" panose="020B0609020204030204" pitchFamily="49" charset="0"/>
              </a:rPr>
              <a:t>AbsClock</a:t>
            </a:r>
            <a:r>
              <a:rPr lang="en-US" sz="2000" b="0" dirty="0">
                <a:solidFill>
                  <a:srgbClr val="000000"/>
                </a:solidFill>
                <a:effectLst/>
                <a:highlight>
                  <a:srgbClr val="FFFF00"/>
                </a:highlight>
                <a:latin typeface="Consolas" panose="020B0609020204030204" pitchFamily="49" charset="0"/>
              </a:rPr>
              <a:t> {</a:t>
            </a:r>
          </a:p>
          <a:p>
            <a:r>
              <a:rPr lang="en-US" sz="2000" b="0" dirty="0">
                <a:solidFill>
                  <a:srgbClr val="000000"/>
                </a:solidFill>
                <a:effectLst/>
                <a:highlight>
                  <a:srgbClr val="FFFF00"/>
                </a:highlight>
                <a:latin typeface="Consolas" panose="020B0609020204030204" pitchFamily="49" charset="0"/>
              </a:rPr>
              <a:t>        </a:t>
            </a:r>
            <a:r>
              <a:rPr lang="en-US" sz="2000" b="0" dirty="0" err="1">
                <a:solidFill>
                  <a:srgbClr val="0000FF"/>
                </a:solidFill>
                <a:effectLst/>
                <a:highlight>
                  <a:srgbClr val="FFFF00"/>
                </a:highlight>
                <a:latin typeface="Consolas" panose="020B0609020204030204" pitchFamily="49" charset="0"/>
              </a:rPr>
              <a:t>this</a:t>
            </a:r>
            <a:r>
              <a:rPr lang="en-US" sz="2000" b="0" dirty="0" err="1">
                <a:solidFill>
                  <a:srgbClr val="000000"/>
                </a:solidFill>
                <a:effectLst/>
                <a:highlight>
                  <a:srgbClr val="FFFF00"/>
                </a:highlight>
                <a:latin typeface="Consolas" panose="020B0609020204030204" pitchFamily="49" charset="0"/>
              </a:rPr>
              <a:t>.</a:t>
            </a:r>
            <a:r>
              <a:rPr lang="en-US" sz="2000" b="0" dirty="0" err="1">
                <a:solidFill>
                  <a:srgbClr val="001080"/>
                </a:solidFill>
                <a:effectLst/>
                <a:highlight>
                  <a:srgbClr val="FFFF00"/>
                </a:highlight>
                <a:latin typeface="Consolas" panose="020B0609020204030204" pitchFamily="49" charset="0"/>
              </a:rPr>
              <a:t>numCreated</a:t>
            </a:r>
            <a:r>
              <a:rPr lang="en-US" sz="2000" b="0" dirty="0">
                <a:solidFill>
                  <a:srgbClr val="000000"/>
                </a:solidFill>
                <a:effectLst/>
                <a:highlight>
                  <a:srgbClr val="FFFF00"/>
                </a:highlight>
                <a:latin typeface="Consolas" panose="020B0609020204030204" pitchFamily="49" charset="0"/>
              </a:rPr>
              <a:t>++;</a:t>
            </a:r>
          </a:p>
          <a:p>
            <a:r>
              <a:rPr lang="en-US" sz="2000" b="0" dirty="0">
                <a:solidFill>
                  <a:srgbClr val="000000"/>
                </a:solidFill>
                <a:effectLst/>
                <a:highlight>
                  <a:srgbClr val="FFFF00"/>
                </a:highligh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buildClock</a:t>
            </a:r>
            <a:r>
              <a:rPr lang="en-US" sz="2000" b="0" dirty="0">
                <a:solidFill>
                  <a:srgbClr val="000000"/>
                </a:solidFill>
                <a:effectLst/>
                <a:latin typeface="Consolas" panose="020B0609020204030204" pitchFamily="49" charset="0"/>
              </a:rPr>
              <a:t>()</a:t>
            </a:r>
          </a:p>
          <a:p>
            <a:r>
              <a:rPr lang="en-US" sz="2000" b="0" dirty="0">
                <a:solidFill>
                  <a:srgbClr val="000000"/>
                </a:solidFill>
                <a:effectLst/>
                <a:highlight>
                  <a:srgbClr val="FFFF00"/>
                </a:highlight>
                <a:latin typeface="Consolas" panose="020B0609020204030204" pitchFamily="49" charset="0"/>
              </a:rPr>
              <a:t>    }</a:t>
            </a:r>
          </a:p>
          <a:p>
            <a:r>
              <a:rPr lang="en-US" sz="2000" b="0" dirty="0">
                <a:solidFill>
                  <a:srgbClr val="000000"/>
                </a:solidFill>
                <a:effectLst/>
                <a:highlight>
                  <a:srgbClr val="FFFF00"/>
                </a:highlight>
                <a:latin typeface="Consolas" panose="020B0609020204030204" pitchFamily="49" charset="0"/>
              </a:rPr>
              <a:t>    </a:t>
            </a:r>
            <a:r>
              <a:rPr lang="en-US" sz="2000" b="0" dirty="0">
                <a:solidFill>
                  <a:srgbClr val="0000FF"/>
                </a:solidFill>
                <a:effectLst/>
                <a:highlight>
                  <a:srgbClr val="FFFF00"/>
                </a:highlight>
                <a:latin typeface="Consolas" panose="020B0609020204030204" pitchFamily="49" charset="0"/>
              </a:rPr>
              <a:t>public</a:t>
            </a:r>
            <a:r>
              <a:rPr lang="en-US" sz="2000" b="0" dirty="0">
                <a:solidFill>
                  <a:srgbClr val="000000"/>
                </a:solidFill>
                <a:effectLst/>
                <a:highlight>
                  <a:srgbClr val="FFFF00"/>
                </a:highlight>
                <a:latin typeface="Consolas" panose="020B0609020204030204" pitchFamily="49" charset="0"/>
              </a:rPr>
              <a:t> </a:t>
            </a:r>
            <a:r>
              <a:rPr lang="en-US" sz="2000" b="0" dirty="0" err="1">
                <a:solidFill>
                  <a:srgbClr val="795E26"/>
                </a:solidFill>
                <a:effectLst/>
                <a:highlight>
                  <a:srgbClr val="FFFF00"/>
                </a:highlight>
                <a:latin typeface="Consolas" panose="020B0609020204030204" pitchFamily="49" charset="0"/>
              </a:rPr>
              <a:t>numCreated</a:t>
            </a:r>
            <a:r>
              <a:rPr lang="en-US" sz="2000" b="0" dirty="0">
                <a:solidFill>
                  <a:srgbClr val="000000"/>
                </a:solidFill>
                <a:effectLst/>
                <a:highlight>
                  <a:srgbClr val="FFFF00"/>
                </a:highlight>
                <a:latin typeface="Consolas" panose="020B0609020204030204" pitchFamily="49" charset="0"/>
              </a:rPr>
              <a:t>() {</a:t>
            </a:r>
            <a:r>
              <a:rPr lang="en-US" sz="2000" b="0" dirty="0">
                <a:solidFill>
                  <a:srgbClr val="AF00DB"/>
                </a:solidFill>
                <a:effectLst/>
                <a:highlight>
                  <a:srgbClr val="FFFF00"/>
                </a:highlight>
                <a:latin typeface="Consolas" panose="020B0609020204030204" pitchFamily="49" charset="0"/>
              </a:rPr>
              <a:t>return</a:t>
            </a:r>
            <a:r>
              <a:rPr lang="en-US" sz="2000" b="0" dirty="0">
                <a:solidFill>
                  <a:srgbClr val="000000"/>
                </a:solidFill>
                <a:effectLst/>
                <a:highlight>
                  <a:srgbClr val="FFFF00"/>
                </a:highlight>
                <a:latin typeface="Consolas" panose="020B0609020204030204" pitchFamily="49" charset="0"/>
              </a:rPr>
              <a:t> </a:t>
            </a:r>
            <a:r>
              <a:rPr lang="en-US" sz="2000" b="0" dirty="0" err="1">
                <a:solidFill>
                  <a:srgbClr val="0000FF"/>
                </a:solidFill>
                <a:effectLst/>
                <a:highlight>
                  <a:srgbClr val="FFFF00"/>
                </a:highlight>
                <a:latin typeface="Consolas" panose="020B0609020204030204" pitchFamily="49" charset="0"/>
              </a:rPr>
              <a:t>this</a:t>
            </a:r>
            <a:r>
              <a:rPr lang="en-US" sz="2000" b="0" dirty="0" err="1">
                <a:solidFill>
                  <a:srgbClr val="000000"/>
                </a:solidFill>
                <a:effectLst/>
                <a:highlight>
                  <a:srgbClr val="FFFF00"/>
                </a:highlight>
                <a:latin typeface="Consolas" panose="020B0609020204030204" pitchFamily="49" charset="0"/>
              </a:rPr>
              <a:t>.</a:t>
            </a:r>
            <a:r>
              <a:rPr lang="en-US" sz="2000" b="0" dirty="0" err="1">
                <a:solidFill>
                  <a:srgbClr val="001080"/>
                </a:solidFill>
                <a:effectLst/>
                <a:highlight>
                  <a:srgbClr val="FFFF00"/>
                </a:highlight>
                <a:latin typeface="Consolas" panose="020B0609020204030204" pitchFamily="49" charset="0"/>
              </a:rPr>
              <a:t>numCreated</a:t>
            </a:r>
            <a:r>
              <a:rPr lang="en-US" sz="2000" b="0" dirty="0">
                <a:solidFill>
                  <a:srgbClr val="000000"/>
                </a:solidFill>
                <a:effectLst/>
                <a:highlight>
                  <a:srgbClr val="FFFF00"/>
                </a:highlight>
                <a:latin typeface="Consolas" panose="020B0609020204030204" pitchFamily="49" charset="0"/>
              </a:rPr>
              <a:t>}</a:t>
            </a:r>
          </a:p>
          <a:p>
            <a:r>
              <a:rPr lang="en-US" sz="2000" b="0" dirty="0">
                <a:solidFill>
                  <a:srgbClr val="000000"/>
                </a:solidFill>
                <a:effectLst/>
                <a:latin typeface="Consolas" panose="020B0609020204030204" pitchFamily="49" charset="0"/>
              </a:rPr>
              <a:t>}</a:t>
            </a:r>
          </a:p>
        </p:txBody>
      </p:sp>
      <p:sp>
        <p:nvSpPr>
          <p:cNvPr id="3" name="Arrow: Left 2">
            <a:extLst>
              <a:ext uri="{FF2B5EF4-FFF2-40B4-BE49-F238E27FC236}">
                <a16:creationId xmlns:a16="http://schemas.microsoft.com/office/drawing/2014/main" id="{E3D17029-E85D-4173-8923-BB90CE373BA3}"/>
              </a:ext>
            </a:extLst>
          </p:cNvPr>
          <p:cNvSpPr/>
          <p:nvPr/>
        </p:nvSpPr>
        <p:spPr>
          <a:xfrm>
            <a:off x="7666181" y="2143450"/>
            <a:ext cx="3461249" cy="1325563"/>
          </a:xfrm>
          <a:prstGeom prst="lef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solidFill>
                  <a:schemeClr val="tx1"/>
                </a:solidFill>
              </a:rPr>
              <a:t>Put the parts that differ into this method</a:t>
            </a:r>
          </a:p>
        </p:txBody>
      </p:sp>
    </p:spTree>
    <p:extLst>
      <p:ext uri="{BB962C8B-B14F-4D97-AF65-F5344CB8AC3E}">
        <p14:creationId xmlns:p14="http://schemas.microsoft.com/office/powerpoint/2010/main" val="37648163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C25AF-C6D8-4F37-A6F6-C9C183C607B3}"/>
              </a:ext>
            </a:extLst>
          </p:cNvPr>
          <p:cNvSpPr>
            <a:spLocks noGrp="1"/>
          </p:cNvSpPr>
          <p:nvPr>
            <p:ph type="title"/>
          </p:nvPr>
        </p:nvSpPr>
        <p:spPr/>
        <p:txBody>
          <a:bodyPr/>
          <a:lstStyle/>
          <a:p>
            <a:r>
              <a:rPr lang="en-US" dirty="0"/>
              <a:t>Subclasses implement only the parts that vary</a:t>
            </a:r>
          </a:p>
        </p:txBody>
      </p:sp>
      <p:sp>
        <p:nvSpPr>
          <p:cNvPr id="4" name="Slide Number Placeholder 3">
            <a:extLst>
              <a:ext uri="{FF2B5EF4-FFF2-40B4-BE49-F238E27FC236}">
                <a16:creationId xmlns:a16="http://schemas.microsoft.com/office/drawing/2014/main" id="{48EAE74F-C9D5-4B92-9E4B-070B68A76579}"/>
              </a:ext>
            </a:extLst>
          </p:cNvPr>
          <p:cNvSpPr>
            <a:spLocks noGrp="1"/>
          </p:cNvSpPr>
          <p:nvPr>
            <p:ph type="sldNum" sz="quarter" idx="12"/>
          </p:nvPr>
        </p:nvSpPr>
        <p:spPr/>
        <p:txBody>
          <a:bodyPr/>
          <a:lstStyle/>
          <a:p>
            <a:fld id="{20F37917-FD3A-4669-9018-DA04BCDD3D75}" type="slidenum">
              <a:rPr lang="en-US" smtClean="0"/>
              <a:t>38</a:t>
            </a:fld>
            <a:endParaRPr lang="en-US"/>
          </a:p>
        </p:txBody>
      </p:sp>
      <p:sp>
        <p:nvSpPr>
          <p:cNvPr id="6" name="TextBox 5">
            <a:extLst>
              <a:ext uri="{FF2B5EF4-FFF2-40B4-BE49-F238E27FC236}">
                <a16:creationId xmlns:a16="http://schemas.microsoft.com/office/drawing/2014/main" id="{9B6AC09F-7C06-4159-B8C3-89D1DE2BA859}"/>
              </a:ext>
            </a:extLst>
          </p:cNvPr>
          <p:cNvSpPr txBox="1"/>
          <p:nvPr/>
        </p:nvSpPr>
        <p:spPr>
          <a:xfrm>
            <a:off x="895056" y="1647822"/>
            <a:ext cx="8614703" cy="378565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ClockFactory1AsSubclass</a:t>
            </a:r>
            <a:r>
              <a:rPr lang="en-US" sz="2000" b="0" dirty="0">
                <a:solidFill>
                  <a:srgbClr val="000000"/>
                </a:solidFill>
                <a:effectLst/>
                <a:latin typeface="Consolas" panose="020B0609020204030204" pitchFamily="49" charset="0"/>
              </a:rPr>
              <a:t> </a:t>
            </a:r>
            <a:r>
              <a:rPr lang="en-US" sz="2000" b="0" dirty="0">
                <a:solidFill>
                  <a:srgbClr val="0000FF"/>
                </a:solidFill>
                <a:effectLst/>
                <a:highlight>
                  <a:srgbClr val="FFFF00"/>
                </a:highlight>
                <a:latin typeface="Consolas" panose="020B0609020204030204" pitchFamily="49" charset="0"/>
              </a:rPr>
              <a:t>extends</a:t>
            </a:r>
            <a:r>
              <a:rPr lang="en-US" sz="2000" b="0" dirty="0">
                <a:solidFill>
                  <a:srgbClr val="000000"/>
                </a:solidFill>
                <a:effectLst/>
                <a:highlight>
                  <a:srgbClr val="FFFF00"/>
                </a:highlight>
                <a:latin typeface="Consolas" panose="020B0609020204030204" pitchFamily="49" charset="0"/>
              </a:rPr>
              <a:t> </a:t>
            </a:r>
            <a:r>
              <a:rPr lang="en-US" sz="2000" b="0" dirty="0" err="1">
                <a:solidFill>
                  <a:srgbClr val="267F99"/>
                </a:solidFill>
                <a:effectLst/>
                <a:highlight>
                  <a:srgbClr val="FFFF00"/>
                </a:highlight>
                <a:latin typeface="Consolas" panose="020B0609020204030204" pitchFamily="49" charset="0"/>
              </a:rPr>
              <a:t>ClockFactorySuperClass</a:t>
            </a:r>
            <a:endParaRPr lang="en-US" sz="2000" b="0" dirty="0">
              <a:solidFill>
                <a:srgbClr val="000000"/>
              </a:solidFill>
              <a:effectLst/>
              <a:highlight>
                <a:srgbClr val="FFFF00"/>
              </a:highligh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AbsClockFactory</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clockType</a:t>
            </a:r>
            <a:r>
              <a:rPr lang="en-US" sz="2000" b="0" dirty="0">
                <a:solidFill>
                  <a:srgbClr val="000000"/>
                </a:solidFill>
                <a:effectLst/>
                <a:latin typeface="Consolas" panose="020B0609020204030204" pitchFamily="49" charset="0"/>
              </a:rPr>
              <a:t> = </a:t>
            </a:r>
            <a:r>
              <a:rPr lang="en-US" sz="2000" b="0" dirty="0">
                <a:solidFill>
                  <a:srgbClr val="A31515"/>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protected</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buildClock</a:t>
            </a:r>
            <a:r>
              <a:rPr lang="en-US" sz="2000" b="0" dirty="0">
                <a:solidFill>
                  <a:srgbClr val="000000"/>
                </a:solidFill>
                <a:effectLst/>
                <a:latin typeface="Consolas" panose="020B0609020204030204" pitchFamily="49" charset="0"/>
              </a:rPr>
              <a:t>() : </a:t>
            </a:r>
            <a:r>
              <a:rPr lang="en-US" sz="2000" b="0" dirty="0" err="1">
                <a:solidFill>
                  <a:srgbClr val="267F99"/>
                </a:solidFill>
                <a:effectLst/>
                <a:latin typeface="Consolas" panose="020B0609020204030204" pitchFamily="49" charset="0"/>
              </a:rPr>
              <a:t>AbsClock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Clocks</a:t>
            </a:r>
            <a:r>
              <a:rPr lang="en-US" sz="2000" b="0" dirty="0">
                <a:solidFill>
                  <a:srgbClr val="000000"/>
                </a:solidFill>
                <a:effectLst/>
                <a:latin typeface="Consolas" panose="020B0609020204030204" pitchFamily="49" charset="0"/>
              </a:rPr>
              <a:t>.</a:t>
            </a:r>
            <a:r>
              <a:rPr lang="en-US" sz="2000" b="0" dirty="0">
                <a:solidFill>
                  <a:srgbClr val="267F99"/>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a:t>
            </a:r>
          </a:p>
          <a:p>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ClockFactory2AsSubclass</a:t>
            </a:r>
            <a:r>
              <a:rPr lang="en-US" sz="2000" b="0" dirty="0">
                <a:solidFill>
                  <a:srgbClr val="000000"/>
                </a:solidFill>
                <a:effectLst/>
                <a:latin typeface="Consolas" panose="020B0609020204030204" pitchFamily="49" charset="0"/>
              </a:rPr>
              <a:t> </a:t>
            </a:r>
            <a:r>
              <a:rPr lang="en-US" sz="2000" b="0" dirty="0">
                <a:solidFill>
                  <a:srgbClr val="0000FF"/>
                </a:solidFill>
                <a:effectLst/>
                <a:highlight>
                  <a:srgbClr val="FFFF00"/>
                </a:highlight>
                <a:latin typeface="Consolas" panose="020B0609020204030204" pitchFamily="49" charset="0"/>
              </a:rPr>
              <a:t>extends</a:t>
            </a:r>
            <a:r>
              <a:rPr lang="en-US" sz="2000" b="0" dirty="0">
                <a:solidFill>
                  <a:srgbClr val="000000"/>
                </a:solidFill>
                <a:effectLst/>
                <a:highlight>
                  <a:srgbClr val="FFFF00"/>
                </a:highlight>
                <a:latin typeface="Consolas" panose="020B0609020204030204" pitchFamily="49" charset="0"/>
              </a:rPr>
              <a:t> </a:t>
            </a:r>
            <a:r>
              <a:rPr lang="en-US" sz="2000" b="0" dirty="0" err="1">
                <a:solidFill>
                  <a:srgbClr val="267F99"/>
                </a:solidFill>
                <a:effectLst/>
                <a:highlight>
                  <a:srgbClr val="FFFF00"/>
                </a:highlight>
                <a:latin typeface="Consolas" panose="020B0609020204030204" pitchFamily="49" charset="0"/>
              </a:rPr>
              <a:t>ClockFactorySuperClass</a:t>
            </a:r>
            <a:endParaRPr lang="en-US" sz="2000" b="0" dirty="0">
              <a:solidFill>
                <a:srgbClr val="000000"/>
              </a:solidFill>
              <a:effectLst/>
              <a:highlight>
                <a:srgbClr val="FFFF00"/>
              </a:highligh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AbsClockFactory</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clockType</a:t>
            </a:r>
            <a:r>
              <a:rPr lang="en-US" sz="2000" b="0" dirty="0">
                <a:solidFill>
                  <a:srgbClr val="000000"/>
                </a:solidFill>
                <a:effectLst/>
                <a:latin typeface="Consolas" panose="020B0609020204030204" pitchFamily="49" charset="0"/>
              </a:rPr>
              <a:t> = </a:t>
            </a:r>
            <a:r>
              <a:rPr lang="en-US" sz="2000" b="0" dirty="0">
                <a:solidFill>
                  <a:srgbClr val="A31515"/>
                </a:solidFill>
                <a:effectLst/>
                <a:latin typeface="Consolas" panose="020B0609020204030204" pitchFamily="49" charset="0"/>
              </a:rPr>
              <a:t>"Clock2"</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protected</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buildClock</a:t>
            </a:r>
            <a:r>
              <a:rPr lang="en-US" sz="2000" b="0" dirty="0">
                <a:solidFill>
                  <a:srgbClr val="000000"/>
                </a:solidFill>
                <a:effectLst/>
                <a:latin typeface="Consolas" panose="020B0609020204030204" pitchFamily="49" charset="0"/>
              </a:rPr>
              <a:t>() : </a:t>
            </a:r>
            <a:r>
              <a:rPr lang="en-US" sz="2000" b="0" dirty="0" err="1">
                <a:solidFill>
                  <a:srgbClr val="267F99"/>
                </a:solidFill>
                <a:effectLst/>
                <a:latin typeface="Consolas" panose="020B0609020204030204" pitchFamily="49" charset="0"/>
              </a:rPr>
              <a:t>AbsClock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Clocks</a:t>
            </a:r>
            <a:r>
              <a:rPr lang="en-US" sz="2000" b="0" dirty="0">
                <a:solidFill>
                  <a:srgbClr val="000000"/>
                </a:solidFill>
                <a:effectLst/>
                <a:latin typeface="Consolas" panose="020B0609020204030204" pitchFamily="49" charset="0"/>
              </a:rPr>
              <a:t>.</a:t>
            </a:r>
            <a:r>
              <a:rPr lang="en-US" sz="2000" b="0" dirty="0">
                <a:solidFill>
                  <a:srgbClr val="267F99"/>
                </a:solidFill>
                <a:effectLst/>
                <a:latin typeface="Consolas" panose="020B0609020204030204" pitchFamily="49" charset="0"/>
              </a:rPr>
              <a:t>Clock2</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3898461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D83AEF-0964-4BE0-AF27-30B69FCC7031}"/>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6000" kern="1200" dirty="0">
                <a:solidFill>
                  <a:schemeClr val="tx1"/>
                </a:solidFill>
                <a:latin typeface="+mj-lt"/>
                <a:ea typeface="+mj-ea"/>
                <a:cs typeface="+mj-cs"/>
              </a:rPr>
              <a:t>That completes our five principles</a:t>
            </a:r>
          </a:p>
        </p:txBody>
      </p:sp>
      <p:sp>
        <p:nvSpPr>
          <p:cNvPr id="20" name="Freeform: Shape 19">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Graphic 7" descr="Handshake">
            <a:extLst>
              <a:ext uri="{FF2B5EF4-FFF2-40B4-BE49-F238E27FC236}">
                <a16:creationId xmlns:a16="http://schemas.microsoft.com/office/drawing/2014/main" id="{DCA5991B-D830-4800-A821-AC22C0C1F37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1503" y="2129307"/>
            <a:ext cx="3217333" cy="3217333"/>
          </a:xfrm>
          <a:prstGeom prst="rect">
            <a:avLst/>
          </a:prstGeom>
        </p:spPr>
      </p:pic>
      <p:sp>
        <p:nvSpPr>
          <p:cNvPr id="4" name="Slide Number Placeholder 3">
            <a:extLst>
              <a:ext uri="{FF2B5EF4-FFF2-40B4-BE49-F238E27FC236}">
                <a16:creationId xmlns:a16="http://schemas.microsoft.com/office/drawing/2014/main" id="{EED49ACC-A4E1-460F-A341-C7ED82002154}"/>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p>
            <a:pPr algn="ctr">
              <a:spcAft>
                <a:spcPts val="600"/>
              </a:spcAft>
            </a:pPr>
            <a:fld id="{20F37917-FD3A-4669-9018-DA04BCDD3D75}" type="slidenum">
              <a:rPr lang="en-US">
                <a:solidFill>
                  <a:schemeClr val="bg1"/>
                </a:solidFill>
              </a:rPr>
              <a:pPr algn="ctr">
                <a:spcAft>
                  <a:spcPts val="600"/>
                </a:spcAft>
              </a:pPr>
              <a:t>39</a:t>
            </a:fld>
            <a:endParaRPr lang="en-US">
              <a:solidFill>
                <a:schemeClr val="bg1"/>
              </a:solidFill>
            </a:endParaRPr>
          </a:p>
        </p:txBody>
      </p:sp>
    </p:spTree>
    <p:extLst>
      <p:ext uri="{BB962C8B-B14F-4D97-AF65-F5344CB8AC3E}">
        <p14:creationId xmlns:p14="http://schemas.microsoft.com/office/powerpoint/2010/main" val="1933689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The Challenge: Controlling Complexity</a:t>
            </a:r>
          </a:p>
        </p:txBody>
      </p:sp>
      <p:sp>
        <p:nvSpPr>
          <p:cNvPr id="5122" name="Rectangle 2">
            <a:extLst>
              <a:ext uri="{FF2B5EF4-FFF2-40B4-BE49-F238E27FC236}">
                <a16:creationId xmlns:a16="http://schemas.microsoft.com/office/drawing/2014/main" id="{6D5D6D1E-2A01-42BF-95E0-611A9FCE7D25}"/>
              </a:ext>
            </a:extLst>
          </p:cNvPr>
          <p:cNvSpPr>
            <a:spLocks noGrp="1" noChangeArrowheads="1"/>
          </p:cNvSpPr>
          <p:nvPr>
            <p:ph idx="1"/>
          </p:nvPr>
        </p:nvSpPr>
        <p:spPr/>
        <p:txBody>
          <a:bodyPr/>
          <a:lstStyle/>
          <a:p>
            <a:r>
              <a:rPr lang="en-US" altLang="en-US" dirty="0"/>
              <a:t>Software systems must be comprehensible by humans</a:t>
            </a:r>
          </a:p>
          <a:p>
            <a:r>
              <a:rPr lang="en-US" altLang="en-US" dirty="0"/>
              <a:t>Why? Software needs to be maintainable</a:t>
            </a:r>
          </a:p>
          <a:p>
            <a:pPr lvl="1"/>
            <a:r>
              <a:rPr lang="en-US" altLang="en-US" dirty="0"/>
              <a:t>continuously adapted to a changing environment</a:t>
            </a:r>
          </a:p>
          <a:p>
            <a:pPr lvl="1"/>
            <a:r>
              <a:rPr lang="en-US" altLang="en-US" dirty="0"/>
              <a:t>Maintenance takes 50–80% of the cost</a:t>
            </a:r>
          </a:p>
          <a:p>
            <a:r>
              <a:rPr lang="en-US" altLang="en-US" dirty="0"/>
              <a:t>Why? Software needs to be reusable</a:t>
            </a:r>
          </a:p>
          <a:p>
            <a:pPr lvl="1"/>
            <a:r>
              <a:rPr lang="en-US" altLang="en-US" dirty="0"/>
              <a:t>Economics:  cheaper to reuse than rewrite!</a:t>
            </a:r>
          </a:p>
        </p:txBody>
      </p:sp>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4</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88FB9-D734-44DD-9A83-97FD1C9E677E}"/>
              </a:ext>
            </a:extLst>
          </p:cNvPr>
          <p:cNvSpPr>
            <a:spLocks noGrp="1"/>
          </p:cNvSpPr>
          <p:nvPr>
            <p:ph type="title"/>
          </p:nvPr>
        </p:nvSpPr>
        <p:spPr/>
        <p:txBody>
          <a:bodyPr/>
          <a:lstStyle/>
          <a:p>
            <a:r>
              <a:rPr lang="en-US" dirty="0"/>
              <a:t>Whose principles are these?</a:t>
            </a:r>
          </a:p>
        </p:txBody>
      </p:sp>
      <p:sp>
        <p:nvSpPr>
          <p:cNvPr id="3" name="Content Placeholder 2">
            <a:extLst>
              <a:ext uri="{FF2B5EF4-FFF2-40B4-BE49-F238E27FC236}">
                <a16:creationId xmlns:a16="http://schemas.microsoft.com/office/drawing/2014/main" id="{62ADFA6B-2DF6-40BD-A524-71BB474B1F40}"/>
              </a:ext>
            </a:extLst>
          </p:cNvPr>
          <p:cNvSpPr>
            <a:spLocks noGrp="1"/>
          </p:cNvSpPr>
          <p:nvPr>
            <p:ph idx="1"/>
          </p:nvPr>
        </p:nvSpPr>
        <p:spPr/>
        <p:txBody>
          <a:bodyPr>
            <a:normAutofit lnSpcReduction="10000"/>
          </a:bodyPr>
          <a:lstStyle/>
          <a:p>
            <a:r>
              <a:rPr lang="en-US" dirty="0"/>
              <a:t>There are lots of lists of principles out there.</a:t>
            </a:r>
          </a:p>
          <a:p>
            <a:r>
              <a:rPr lang="en-US" dirty="0"/>
              <a:t>These are ours.</a:t>
            </a:r>
          </a:p>
          <a:p>
            <a:r>
              <a:rPr lang="en-US" dirty="0"/>
              <a:t>One list you should know is </a:t>
            </a:r>
            <a:r>
              <a:rPr lang="en-US" dirty="0">
                <a:solidFill>
                  <a:srgbClr val="FF0000"/>
                </a:solidFill>
              </a:rPr>
              <a:t>SOLID</a:t>
            </a:r>
            <a:r>
              <a:rPr lang="en-US" dirty="0"/>
              <a:t>.  This is an acronym for:</a:t>
            </a:r>
          </a:p>
          <a:p>
            <a:pPr lvl="1"/>
            <a:r>
              <a:rPr lang="en-US" dirty="0"/>
              <a:t>S: Single Responsibility</a:t>
            </a:r>
          </a:p>
          <a:p>
            <a:pPr lvl="1"/>
            <a:r>
              <a:rPr lang="en-US" dirty="0"/>
              <a:t>O: Open/Closed Principle</a:t>
            </a:r>
          </a:p>
          <a:p>
            <a:pPr lvl="1"/>
            <a:r>
              <a:rPr lang="en-US" dirty="0"/>
              <a:t>L:  </a:t>
            </a:r>
            <a:r>
              <a:rPr lang="en-US" dirty="0" err="1"/>
              <a:t>Liskov</a:t>
            </a:r>
            <a:r>
              <a:rPr lang="en-US" dirty="0"/>
              <a:t> substitution principle (this has to do with inheritance, so it's not so important for us right now.)</a:t>
            </a:r>
          </a:p>
          <a:p>
            <a:pPr lvl="1"/>
            <a:r>
              <a:rPr lang="en-US" dirty="0"/>
              <a:t>I: Interface Segregation</a:t>
            </a:r>
          </a:p>
          <a:p>
            <a:pPr lvl="1"/>
            <a:r>
              <a:rPr lang="en-US" dirty="0"/>
              <a:t>D: Dependency Inversion</a:t>
            </a:r>
          </a:p>
          <a:p>
            <a:r>
              <a:rPr lang="en-US" dirty="0"/>
              <a:t>So we've covered 4 out of 5 of these.</a:t>
            </a:r>
          </a:p>
          <a:p>
            <a:pPr marL="457200" lvl="1" indent="0">
              <a:buNone/>
            </a:pPr>
            <a:endParaRPr lang="en-US" dirty="0"/>
          </a:p>
          <a:p>
            <a:endParaRPr lang="en-US" dirty="0"/>
          </a:p>
        </p:txBody>
      </p:sp>
      <p:sp>
        <p:nvSpPr>
          <p:cNvPr id="4" name="Slide Number Placeholder 3">
            <a:extLst>
              <a:ext uri="{FF2B5EF4-FFF2-40B4-BE49-F238E27FC236}">
                <a16:creationId xmlns:a16="http://schemas.microsoft.com/office/drawing/2014/main" id="{0843B684-F1AD-4A8E-B02F-834EC5B62ADF}"/>
              </a:ext>
            </a:extLst>
          </p:cNvPr>
          <p:cNvSpPr>
            <a:spLocks noGrp="1"/>
          </p:cNvSpPr>
          <p:nvPr>
            <p:ph type="sldNum" sz="quarter" idx="12"/>
          </p:nvPr>
        </p:nvSpPr>
        <p:spPr/>
        <p:txBody>
          <a:bodyPr/>
          <a:lstStyle/>
          <a:p>
            <a:fld id="{20F37917-FD3A-4669-9018-DA04BCDD3D75}" type="slidenum">
              <a:rPr lang="en-US" smtClean="0"/>
              <a:t>40</a:t>
            </a:fld>
            <a:endParaRPr lang="en-US"/>
          </a:p>
        </p:txBody>
      </p:sp>
    </p:spTree>
    <p:extLst>
      <p:ext uri="{BB962C8B-B14F-4D97-AF65-F5344CB8AC3E}">
        <p14:creationId xmlns:p14="http://schemas.microsoft.com/office/powerpoint/2010/main" val="30500932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88FB9-D734-44DD-9A83-97FD1C9E677E}"/>
              </a:ext>
            </a:extLst>
          </p:cNvPr>
          <p:cNvSpPr>
            <a:spLocks noGrp="1"/>
          </p:cNvSpPr>
          <p:nvPr>
            <p:ph type="title"/>
          </p:nvPr>
        </p:nvSpPr>
        <p:spPr/>
        <p:txBody>
          <a:bodyPr/>
          <a:lstStyle/>
          <a:p>
            <a:r>
              <a:rPr lang="en-US" dirty="0"/>
              <a:t>Another set of principles</a:t>
            </a:r>
          </a:p>
        </p:txBody>
      </p:sp>
      <p:sp>
        <p:nvSpPr>
          <p:cNvPr id="3" name="Content Placeholder 2">
            <a:extLst>
              <a:ext uri="{FF2B5EF4-FFF2-40B4-BE49-F238E27FC236}">
                <a16:creationId xmlns:a16="http://schemas.microsoft.com/office/drawing/2014/main" id="{62ADFA6B-2DF6-40BD-A524-71BB474B1F40}"/>
              </a:ext>
            </a:extLst>
          </p:cNvPr>
          <p:cNvSpPr>
            <a:spLocks noGrp="1"/>
          </p:cNvSpPr>
          <p:nvPr>
            <p:ph idx="1"/>
          </p:nvPr>
        </p:nvSpPr>
        <p:spPr/>
        <p:txBody>
          <a:bodyPr>
            <a:normAutofit/>
          </a:bodyPr>
          <a:lstStyle/>
          <a:p>
            <a:r>
              <a:rPr lang="en-US" dirty="0"/>
              <a:t>Abstraction</a:t>
            </a:r>
          </a:p>
          <a:p>
            <a:r>
              <a:rPr lang="en-US" dirty="0"/>
              <a:t>Encapsulation</a:t>
            </a:r>
          </a:p>
          <a:p>
            <a:r>
              <a:rPr lang="en-US" dirty="0"/>
              <a:t>Modularity</a:t>
            </a:r>
          </a:p>
          <a:p>
            <a:r>
              <a:rPr lang="en-US" dirty="0"/>
              <a:t>Hierarchy</a:t>
            </a:r>
          </a:p>
          <a:p>
            <a:endParaRPr lang="en-US" dirty="0"/>
          </a:p>
          <a:p>
            <a:r>
              <a:rPr lang="en-US" dirty="0"/>
              <a:t>These are properties that good code should have; we’re more interested in what you need to do in order to write good code in the first place.</a:t>
            </a:r>
          </a:p>
        </p:txBody>
      </p:sp>
      <p:sp>
        <p:nvSpPr>
          <p:cNvPr id="4" name="Slide Number Placeholder 3">
            <a:extLst>
              <a:ext uri="{FF2B5EF4-FFF2-40B4-BE49-F238E27FC236}">
                <a16:creationId xmlns:a16="http://schemas.microsoft.com/office/drawing/2014/main" id="{0843B684-F1AD-4A8E-B02F-834EC5B62ADF}"/>
              </a:ext>
            </a:extLst>
          </p:cNvPr>
          <p:cNvSpPr>
            <a:spLocks noGrp="1"/>
          </p:cNvSpPr>
          <p:nvPr>
            <p:ph type="sldNum" sz="quarter" idx="12"/>
          </p:nvPr>
        </p:nvSpPr>
        <p:spPr/>
        <p:txBody>
          <a:bodyPr/>
          <a:lstStyle/>
          <a:p>
            <a:fld id="{20F37917-FD3A-4669-9018-DA04BCDD3D75}" type="slidenum">
              <a:rPr lang="en-US" smtClean="0"/>
              <a:t>41</a:t>
            </a:fld>
            <a:endParaRPr lang="en-US"/>
          </a:p>
        </p:txBody>
      </p:sp>
    </p:spTree>
    <p:extLst>
      <p:ext uri="{BB962C8B-B14F-4D97-AF65-F5344CB8AC3E}">
        <p14:creationId xmlns:p14="http://schemas.microsoft.com/office/powerpoint/2010/main" val="25944524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Review: 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You should now be able to:</a:t>
            </a:r>
          </a:p>
          <a:p>
            <a:pPr lvl="1" fontAlgn="base"/>
            <a:r>
              <a:rPr lang="en-US" dirty="0"/>
              <a:t>Describe the purpose of our design principles </a:t>
            </a:r>
          </a:p>
          <a:p>
            <a:pPr lvl="1" fontAlgn="base"/>
            <a:r>
              <a:rPr lang="en-US" dirty="0"/>
              <a:t>List five object-oriented design principles and illustrate their expression in code</a:t>
            </a:r>
          </a:p>
          <a:p>
            <a:pPr lvl="1" fontAlgn="base"/>
            <a:r>
              <a:rPr lang="en-US" dirty="0"/>
              <a:t>Identify some violations of the principles and suggest ways to mitigate them</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42</a:t>
            </a:fld>
            <a:endParaRPr lang="en-US"/>
          </a:p>
        </p:txBody>
      </p:sp>
    </p:spTree>
    <p:extLst>
      <p:ext uri="{BB962C8B-B14F-4D97-AF65-F5344CB8AC3E}">
        <p14:creationId xmlns:p14="http://schemas.microsoft.com/office/powerpoint/2010/main" val="2643922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DD4082E8-6316-417D-BBFA-AB16CB7A80EA}"/>
              </a:ext>
            </a:extLst>
          </p:cNvPr>
          <p:cNvSpPr>
            <a:spLocks noGrp="1"/>
          </p:cNvSpPr>
          <p:nvPr>
            <p:ph idx="1"/>
          </p:nvPr>
        </p:nvSpPr>
        <p:spPr>
          <a:xfrm>
            <a:off x="838200" y="1500160"/>
            <a:ext cx="7887346" cy="4351338"/>
          </a:xfrm>
        </p:spPr>
        <p:txBody>
          <a:bodyPr/>
          <a:lstStyle/>
          <a:p>
            <a:endParaRPr lang="en-US" dirty="0"/>
          </a:p>
        </p:txBody>
      </p:sp>
      <p:sp>
        <p:nvSpPr>
          <p:cNvPr id="2" name="Title 1">
            <a:extLst>
              <a:ext uri="{FF2B5EF4-FFF2-40B4-BE49-F238E27FC236}">
                <a16:creationId xmlns:a16="http://schemas.microsoft.com/office/drawing/2014/main" id="{72DE2BE0-6BF7-46DE-A2FA-2BE59A698CA7}"/>
              </a:ext>
            </a:extLst>
          </p:cNvPr>
          <p:cNvSpPr>
            <a:spLocks noGrp="1"/>
          </p:cNvSpPr>
          <p:nvPr>
            <p:ph type="title"/>
          </p:nvPr>
        </p:nvSpPr>
        <p:spPr/>
        <p:txBody>
          <a:bodyPr/>
          <a:lstStyle/>
          <a:p>
            <a:r>
              <a:rPr lang="en-US" dirty="0"/>
              <a:t>Five Principles for OO Programming</a:t>
            </a:r>
          </a:p>
        </p:txBody>
      </p:sp>
      <p:sp>
        <p:nvSpPr>
          <p:cNvPr id="4" name="Slide Number Placeholder 3">
            <a:extLst>
              <a:ext uri="{FF2B5EF4-FFF2-40B4-BE49-F238E27FC236}">
                <a16:creationId xmlns:a16="http://schemas.microsoft.com/office/drawing/2014/main" id="{5337758A-1EB1-4A1C-8B7D-75DCD4944EA1}"/>
              </a:ext>
            </a:extLst>
          </p:cNvPr>
          <p:cNvSpPr>
            <a:spLocks noGrp="1"/>
          </p:cNvSpPr>
          <p:nvPr>
            <p:ph type="sldNum" sz="quarter" idx="12"/>
          </p:nvPr>
        </p:nvSpPr>
        <p:spPr/>
        <p:txBody>
          <a:bodyPr/>
          <a:lstStyle/>
          <a:p>
            <a:fld id="{20F37917-FD3A-4669-9018-DA04BCDD3D75}" type="slidenum">
              <a:rPr lang="en-US" smtClean="0"/>
              <a:t>5</a:t>
            </a:fld>
            <a:endParaRPr lang="en-US"/>
          </a:p>
        </p:txBody>
      </p:sp>
      <p:graphicFrame>
        <p:nvGraphicFramePr>
          <p:cNvPr id="6" name="Table 6">
            <a:extLst>
              <a:ext uri="{FF2B5EF4-FFF2-40B4-BE49-F238E27FC236}">
                <a16:creationId xmlns:a16="http://schemas.microsoft.com/office/drawing/2014/main" id="{36B03D9C-F35F-4623-9D00-2909A5B84C96}"/>
              </a:ext>
            </a:extLst>
          </p:cNvPr>
          <p:cNvGraphicFramePr>
            <a:graphicFrameLocks noGrp="1"/>
          </p:cNvGraphicFramePr>
          <p:nvPr>
            <p:extLst>
              <p:ext uri="{D42A27DB-BD31-4B8C-83A1-F6EECF244321}">
                <p14:modId xmlns:p14="http://schemas.microsoft.com/office/powerpoint/2010/main" val="545448802"/>
              </p:ext>
            </p:extLst>
          </p:nvPr>
        </p:nvGraphicFramePr>
        <p:xfrm>
          <a:off x="838200" y="1603070"/>
          <a:ext cx="9410114" cy="3474720"/>
        </p:xfrm>
        <a:graphic>
          <a:graphicData uri="http://schemas.openxmlformats.org/drawingml/2006/table">
            <a:tbl>
              <a:tblPr firstRow="1" bandRow="1">
                <a:tableStyleId>{5C22544A-7EE6-4342-B048-85BDC9FD1C3A}</a:tableStyleId>
              </a:tblPr>
              <a:tblGrid>
                <a:gridCol w="9410114">
                  <a:extLst>
                    <a:ext uri="{9D8B030D-6E8A-4147-A177-3AD203B41FA5}">
                      <a16:colId xmlns:a16="http://schemas.microsoft.com/office/drawing/2014/main" val="822127774"/>
                    </a:ext>
                  </a:extLst>
                </a:gridCol>
              </a:tblGrid>
              <a:tr h="370840">
                <a:tc>
                  <a:txBody>
                    <a:bodyPr/>
                    <a:lstStyle/>
                    <a:p>
                      <a:r>
                        <a:rPr lang="en-US" sz="3200" dirty="0"/>
                        <a:t>Five Principles for OO Programming</a:t>
                      </a:r>
                    </a:p>
                  </a:txBody>
                  <a:tcPr/>
                </a:tc>
                <a:extLst>
                  <a:ext uri="{0D108BD9-81ED-4DB2-BD59-A6C34878D82A}">
                    <a16:rowId xmlns:a16="http://schemas.microsoft.com/office/drawing/2014/main" val="2327693470"/>
                  </a:ext>
                </a:extLst>
              </a:tr>
              <a:tr h="370840">
                <a:tc>
                  <a:txBody>
                    <a:bodyPr/>
                    <a:lstStyle/>
                    <a:p>
                      <a:r>
                        <a:rPr lang="en-US" sz="3200" dirty="0"/>
                        <a:t>1. Make Your Interfaces Meaningful</a:t>
                      </a:r>
                    </a:p>
                  </a:txBody>
                  <a:tcPr/>
                </a:tc>
                <a:extLst>
                  <a:ext uri="{0D108BD9-81ED-4DB2-BD59-A6C34878D82A}">
                    <a16:rowId xmlns:a16="http://schemas.microsoft.com/office/drawing/2014/main" val="2228296680"/>
                  </a:ext>
                </a:extLst>
              </a:tr>
              <a:tr h="370840">
                <a:tc>
                  <a:txBody>
                    <a:bodyPr/>
                    <a:lstStyle/>
                    <a:p>
                      <a:r>
                        <a:rPr lang="en-US" sz="3200" dirty="0"/>
                        <a:t>2. Depend only on behaviors, not their implementation</a:t>
                      </a:r>
                    </a:p>
                  </a:txBody>
                  <a:tcPr/>
                </a:tc>
                <a:extLst>
                  <a:ext uri="{0D108BD9-81ED-4DB2-BD59-A6C34878D82A}">
                    <a16:rowId xmlns:a16="http://schemas.microsoft.com/office/drawing/2014/main" val="1873699383"/>
                  </a:ext>
                </a:extLst>
              </a:tr>
              <a:tr h="370840">
                <a:tc>
                  <a:txBody>
                    <a:bodyPr/>
                    <a:lstStyle/>
                    <a:p>
                      <a:r>
                        <a:rPr lang="en-US" sz="3200" dirty="0"/>
                        <a:t>3. Keep Things as Private as You Can</a:t>
                      </a:r>
                    </a:p>
                  </a:txBody>
                  <a:tcPr/>
                </a:tc>
                <a:extLst>
                  <a:ext uri="{0D108BD9-81ED-4DB2-BD59-A6C34878D82A}">
                    <a16:rowId xmlns:a16="http://schemas.microsoft.com/office/drawing/2014/main" val="3909353828"/>
                  </a:ext>
                </a:extLst>
              </a:tr>
              <a:tr h="370840">
                <a:tc>
                  <a:txBody>
                    <a:bodyPr/>
                    <a:lstStyle/>
                    <a:p>
                      <a:r>
                        <a:rPr lang="en-US" sz="3200" dirty="0"/>
                        <a:t>4. Favor Dynamic Dispatch Over Conditionals</a:t>
                      </a:r>
                    </a:p>
                  </a:txBody>
                  <a:tcPr/>
                </a:tc>
                <a:extLst>
                  <a:ext uri="{0D108BD9-81ED-4DB2-BD59-A6C34878D82A}">
                    <a16:rowId xmlns:a16="http://schemas.microsoft.com/office/drawing/2014/main" val="1243899994"/>
                  </a:ext>
                </a:extLst>
              </a:tr>
              <a:tr h="370840">
                <a:tc>
                  <a:txBody>
                    <a:bodyPr/>
                    <a:lstStyle/>
                    <a:p>
                      <a:r>
                        <a:rPr lang="en-US" sz="3200" dirty="0"/>
                        <a:t>5. Favor Interfaces Over </a:t>
                      </a:r>
                      <a:r>
                        <a:rPr lang="en-US" sz="3200" dirty="0" err="1"/>
                        <a:t>Subclassing</a:t>
                      </a:r>
                      <a:endParaRPr lang="en-US" sz="3200" dirty="0"/>
                    </a:p>
                  </a:txBody>
                  <a:tcPr/>
                </a:tc>
                <a:extLst>
                  <a:ext uri="{0D108BD9-81ED-4DB2-BD59-A6C34878D82A}">
                    <a16:rowId xmlns:a16="http://schemas.microsoft.com/office/drawing/2014/main" val="3203020063"/>
                  </a:ext>
                </a:extLst>
              </a:tr>
            </a:tbl>
          </a:graphicData>
        </a:graphic>
      </p:graphicFrame>
      <p:sp>
        <p:nvSpPr>
          <p:cNvPr id="13" name="TextBox 12">
            <a:extLst>
              <a:ext uri="{FF2B5EF4-FFF2-40B4-BE49-F238E27FC236}">
                <a16:creationId xmlns:a16="http://schemas.microsoft.com/office/drawing/2014/main" id="{C553E3D8-54DD-4922-A3FD-5918D5830F9C}"/>
              </a:ext>
            </a:extLst>
          </p:cNvPr>
          <p:cNvSpPr txBox="1"/>
          <p:nvPr/>
        </p:nvSpPr>
        <p:spPr>
          <a:xfrm>
            <a:off x="7830826" y="5272902"/>
            <a:ext cx="3312208" cy="90985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lang="en-US"/>
            </a:defPPr>
            <a:lvl1pPr>
              <a:defRPr b="1">
                <a:latin typeface="Ink Free" panose="03080402000500000000" pitchFamily="66"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400" dirty="0">
                <a:solidFill>
                  <a:schemeClr val="tx1"/>
                </a:solidFill>
              </a:rPr>
              <a:t>Make a sticky note with this list, too.</a:t>
            </a:r>
          </a:p>
        </p:txBody>
      </p:sp>
    </p:spTree>
    <p:extLst>
      <p:ext uri="{BB962C8B-B14F-4D97-AF65-F5344CB8AC3E}">
        <p14:creationId xmlns:p14="http://schemas.microsoft.com/office/powerpoint/2010/main" val="727596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allAtOnce"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F0954-DE7F-4D67-B5C7-A52BD03B2BDE}"/>
              </a:ext>
            </a:extLst>
          </p:cNvPr>
          <p:cNvSpPr>
            <a:spLocks noGrp="1"/>
          </p:cNvSpPr>
          <p:nvPr>
            <p:ph type="title"/>
          </p:nvPr>
        </p:nvSpPr>
        <p:spPr/>
        <p:txBody>
          <a:bodyPr>
            <a:normAutofit/>
          </a:bodyPr>
          <a:lstStyle/>
          <a:p>
            <a:r>
              <a:rPr lang="en-US" dirty="0"/>
              <a:t>Principle 1: Make Your Interfaces Meaningful</a:t>
            </a:r>
          </a:p>
        </p:txBody>
      </p:sp>
      <p:sp>
        <p:nvSpPr>
          <p:cNvPr id="3" name="Content Placeholder 2">
            <a:extLst>
              <a:ext uri="{FF2B5EF4-FFF2-40B4-BE49-F238E27FC236}">
                <a16:creationId xmlns:a16="http://schemas.microsoft.com/office/drawing/2014/main" id="{CA6A52B8-7A5F-4C28-94E4-811F61B438D7}"/>
              </a:ext>
            </a:extLst>
          </p:cNvPr>
          <p:cNvSpPr>
            <a:spLocks noGrp="1"/>
          </p:cNvSpPr>
          <p:nvPr>
            <p:ph idx="1"/>
          </p:nvPr>
        </p:nvSpPr>
        <p:spPr/>
        <p:txBody>
          <a:bodyPr>
            <a:normAutofit lnSpcReduction="10000"/>
          </a:bodyPr>
          <a:lstStyle/>
          <a:p>
            <a:r>
              <a:rPr lang="en-US" dirty="0"/>
              <a:t>Interfaces are the thing we use to specify the behavior of the classes and objects that implement them.</a:t>
            </a:r>
          </a:p>
          <a:p>
            <a:r>
              <a:rPr lang="en-US" dirty="0"/>
              <a:t>We use the word </a:t>
            </a:r>
            <a:r>
              <a:rPr lang="en-US" i="1" dirty="0">
                <a:solidFill>
                  <a:srgbClr val="FF0000"/>
                </a:solidFill>
              </a:rPr>
              <a:t>behavior</a:t>
            </a:r>
            <a:r>
              <a:rPr lang="en-US" dirty="0"/>
              <a:t> to mean what a single method does:</a:t>
            </a:r>
          </a:p>
          <a:p>
            <a:pPr lvl="1"/>
            <a:r>
              <a:rPr lang="en-US" dirty="0"/>
              <a:t>Returning a value is a behavior</a:t>
            </a:r>
          </a:p>
          <a:p>
            <a:pPr lvl="1"/>
            <a:r>
              <a:rPr lang="en-US" dirty="0"/>
              <a:t>Having some kind of side-effect (mutation, I/O, etc.) is a behavior</a:t>
            </a:r>
          </a:p>
          <a:p>
            <a:r>
              <a:rPr lang="en-US" dirty="0"/>
              <a:t>For our purposes today, we don’t mean anything else, like how much memory or time a program uses.</a:t>
            </a:r>
          </a:p>
          <a:p>
            <a:endParaRPr lang="en-US" dirty="0"/>
          </a:p>
        </p:txBody>
      </p:sp>
      <p:sp>
        <p:nvSpPr>
          <p:cNvPr id="4" name="Slide Number Placeholder 3">
            <a:extLst>
              <a:ext uri="{FF2B5EF4-FFF2-40B4-BE49-F238E27FC236}">
                <a16:creationId xmlns:a16="http://schemas.microsoft.com/office/drawing/2014/main" id="{CFBE4F9D-A0FD-4331-83BA-F396395D26FF}"/>
              </a:ext>
            </a:extLst>
          </p:cNvPr>
          <p:cNvSpPr>
            <a:spLocks noGrp="1"/>
          </p:cNvSpPr>
          <p:nvPr>
            <p:ph type="sldNum" sz="quarter" idx="12"/>
          </p:nvPr>
        </p:nvSpPr>
        <p:spPr/>
        <p:txBody>
          <a:bodyPr/>
          <a:lstStyle/>
          <a:p>
            <a:fld id="{20F37917-FD3A-4669-9018-DA04BCDD3D75}" type="slidenum">
              <a:rPr lang="en-US" smtClean="0"/>
              <a:t>6</a:t>
            </a:fld>
            <a:endParaRPr lang="en-US"/>
          </a:p>
        </p:txBody>
      </p:sp>
    </p:spTree>
    <p:extLst>
      <p:ext uri="{BB962C8B-B14F-4D97-AF65-F5344CB8AC3E}">
        <p14:creationId xmlns:p14="http://schemas.microsoft.com/office/powerpoint/2010/main" val="460746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34501-4FDE-4959-9C6D-40F748C3E634}"/>
              </a:ext>
            </a:extLst>
          </p:cNvPr>
          <p:cNvSpPr>
            <a:spLocks noGrp="1"/>
          </p:cNvSpPr>
          <p:nvPr>
            <p:ph type="title"/>
          </p:nvPr>
        </p:nvSpPr>
        <p:spPr/>
        <p:txBody>
          <a:bodyPr/>
          <a:lstStyle/>
          <a:p>
            <a:r>
              <a:rPr lang="en-US" dirty="0"/>
              <a:t>Review: TypeScript interfaces</a:t>
            </a:r>
          </a:p>
        </p:txBody>
      </p:sp>
      <p:sp>
        <p:nvSpPr>
          <p:cNvPr id="4" name="Slide Number Placeholder 3">
            <a:extLst>
              <a:ext uri="{FF2B5EF4-FFF2-40B4-BE49-F238E27FC236}">
                <a16:creationId xmlns:a16="http://schemas.microsoft.com/office/drawing/2014/main" id="{43A56657-BD33-41EB-8A17-78091CCB10F1}"/>
              </a:ext>
            </a:extLst>
          </p:cNvPr>
          <p:cNvSpPr>
            <a:spLocks noGrp="1"/>
          </p:cNvSpPr>
          <p:nvPr>
            <p:ph type="sldNum" sz="quarter" idx="12"/>
          </p:nvPr>
        </p:nvSpPr>
        <p:spPr/>
        <p:txBody>
          <a:bodyPr/>
          <a:lstStyle/>
          <a:p>
            <a:fld id="{20F37917-FD3A-4669-9018-DA04BCDD3D75}" type="slidenum">
              <a:rPr lang="en-US" smtClean="0"/>
              <a:t>7</a:t>
            </a:fld>
            <a:endParaRPr lang="en-US"/>
          </a:p>
        </p:txBody>
      </p:sp>
      <p:sp>
        <p:nvSpPr>
          <p:cNvPr id="5" name="Rectangle 4">
            <a:extLst>
              <a:ext uri="{FF2B5EF4-FFF2-40B4-BE49-F238E27FC236}">
                <a16:creationId xmlns:a16="http://schemas.microsoft.com/office/drawing/2014/main" id="{3D690EB0-BCAF-4552-9546-2D8553CC453D}"/>
              </a:ext>
            </a:extLst>
          </p:cNvPr>
          <p:cNvSpPr/>
          <p:nvPr/>
        </p:nvSpPr>
        <p:spPr>
          <a:xfrm>
            <a:off x="838200" y="1596807"/>
            <a:ext cx="8628185" cy="5078313"/>
          </a:xfrm>
          <a:prstGeom prst="rect">
            <a:avLst/>
          </a:prstGeom>
        </p:spPr>
        <p:txBody>
          <a:bodyPr wrap="square">
            <a:spAutoFit/>
          </a:bodyPr>
          <a:lstStyle/>
          <a:p>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getx</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gety</a:t>
            </a:r>
            <a:r>
              <a:rPr lang="en-US" dirty="0">
                <a:solidFill>
                  <a:srgbClr val="008000"/>
                </a:solidFill>
                <a:latin typeface="Consolas" panose="020B0609020204030204" pitchFamily="49" charset="0"/>
              </a:rPr>
              <a:t>() return the </a:t>
            </a:r>
            <a:r>
              <a:rPr lang="en-US" dirty="0" err="1">
                <a:solidFill>
                  <a:srgbClr val="008000"/>
                </a:solidFill>
                <a:latin typeface="Consolas" panose="020B0609020204030204" pitchFamily="49" charset="0"/>
              </a:rPr>
              <a:t>x,y</a:t>
            </a:r>
            <a:r>
              <a:rPr lang="en-US" dirty="0">
                <a:solidFill>
                  <a:srgbClr val="008000"/>
                </a:solidFill>
                <a:latin typeface="Consolas" panose="020B0609020204030204" pitchFamily="49" charset="0"/>
              </a:rPr>
              <a:t> coordinates of the point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AbsPoint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getx</a:t>
            </a:r>
            <a:r>
              <a:rPr lang="en-US" dirty="0">
                <a:solidFill>
                  <a:srgbClr val="000000"/>
                </a:solidFill>
                <a:latin typeface="Consolas" panose="020B0609020204030204" pitchFamily="49" charset="0"/>
              </a:rPr>
              <a:t>():number, </a:t>
            </a:r>
            <a:r>
              <a:rPr lang="en-US" dirty="0" err="1">
                <a:solidFill>
                  <a:srgbClr val="000000"/>
                </a:solidFill>
                <a:latin typeface="Consolas" panose="020B0609020204030204" pitchFamily="49" charset="0"/>
              </a:rPr>
              <a:t>gety</a:t>
            </a:r>
            <a:r>
              <a:rPr lang="en-US" dirty="0">
                <a:solidFill>
                  <a:srgbClr val="000000"/>
                </a:solidFill>
                <a:latin typeface="Consolas" panose="020B0609020204030204" pitchFamily="49" charset="0"/>
              </a:rPr>
              <a:t>():number}</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CartesianPoint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AbsPoint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x : number,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y : number)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getx</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.x</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r is radius, theta is angle (in radians)</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PolarPoint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AbsPoint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r:number, </a:t>
            </a:r>
            <a:r>
              <a:rPr lang="en-US" dirty="0">
                <a:solidFill>
                  <a:srgbClr val="0000FF"/>
                </a:solidFill>
                <a:latin typeface="Consolas" panose="020B0609020204030204" pitchFamily="49" charset="0"/>
              </a:rPr>
              <a:t>private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theta:number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getx</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Math.cos</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.theta</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Math.sin</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.theta</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point1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CartesianPoint</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0.0</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point2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PolarPoint</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Math.PI</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2.0</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88CD270D-BD57-4877-9FED-FDCD229EB289}"/>
              </a:ext>
            </a:extLst>
          </p:cNvPr>
          <p:cNvSpPr/>
          <p:nvPr/>
        </p:nvSpPr>
        <p:spPr>
          <a:xfrm>
            <a:off x="9088903" y="3091227"/>
            <a:ext cx="2743199" cy="1206454"/>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Go review your Typescript materials if you need to and then come back to this lesson...</a:t>
            </a:r>
          </a:p>
          <a:p>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329305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7E4AC-20F4-4B4E-802C-48A92B2B79C7}"/>
              </a:ext>
            </a:extLst>
          </p:cNvPr>
          <p:cNvSpPr>
            <a:spLocks noGrp="1"/>
          </p:cNvSpPr>
          <p:nvPr>
            <p:ph type="title"/>
          </p:nvPr>
        </p:nvSpPr>
        <p:spPr/>
        <p:txBody>
          <a:bodyPr/>
          <a:lstStyle/>
          <a:p>
            <a:r>
              <a:rPr lang="en-US" dirty="0"/>
              <a:t>Interfaces are where we specify behaviors</a:t>
            </a:r>
          </a:p>
        </p:txBody>
      </p:sp>
      <p:sp>
        <p:nvSpPr>
          <p:cNvPr id="3" name="Content Placeholder 2">
            <a:extLst>
              <a:ext uri="{FF2B5EF4-FFF2-40B4-BE49-F238E27FC236}">
                <a16:creationId xmlns:a16="http://schemas.microsoft.com/office/drawing/2014/main" id="{1AFD0922-CF3A-4CEA-A084-BBDDAA0B4D9F}"/>
              </a:ext>
            </a:extLst>
          </p:cNvPr>
          <p:cNvSpPr>
            <a:spLocks noGrp="1"/>
          </p:cNvSpPr>
          <p:nvPr>
            <p:ph idx="1"/>
          </p:nvPr>
        </p:nvSpPr>
        <p:spPr>
          <a:xfrm>
            <a:off x="838200" y="1535329"/>
            <a:ext cx="7887346" cy="4351338"/>
          </a:xfrm>
        </p:spPr>
        <p:txBody>
          <a:bodyPr/>
          <a:lstStyle/>
          <a:p>
            <a:r>
              <a:rPr lang="en-US" dirty="0"/>
              <a:t>A temperature sensor is something that returns the current temperature at the sensor's location:</a:t>
            </a:r>
          </a:p>
          <a:p>
            <a:endParaRPr lang="en-US" dirty="0"/>
          </a:p>
          <a:p>
            <a:endParaRPr lang="en-US" dirty="0"/>
          </a:p>
          <a:p>
            <a:endParaRPr lang="en-US" dirty="0"/>
          </a:p>
          <a:p>
            <a:endParaRPr lang="en-US" dirty="0"/>
          </a:p>
          <a:p>
            <a:r>
              <a:rPr lang="en-US" dirty="0"/>
              <a:t>Note that the interface specifies both syntax (the method name) and the semantics (what the method returns or what it does).</a:t>
            </a:r>
          </a:p>
        </p:txBody>
      </p:sp>
      <p:sp>
        <p:nvSpPr>
          <p:cNvPr id="4" name="Slide Number Placeholder 3">
            <a:extLst>
              <a:ext uri="{FF2B5EF4-FFF2-40B4-BE49-F238E27FC236}">
                <a16:creationId xmlns:a16="http://schemas.microsoft.com/office/drawing/2014/main" id="{DBFB296F-430D-4635-A9AB-3F18214C1C3B}"/>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5" name="Rectangle 4">
            <a:extLst>
              <a:ext uri="{FF2B5EF4-FFF2-40B4-BE49-F238E27FC236}">
                <a16:creationId xmlns:a16="http://schemas.microsoft.com/office/drawing/2014/main" id="{B590C2BC-D19A-4D9C-A305-ED7C8222FD04}"/>
              </a:ext>
            </a:extLst>
          </p:cNvPr>
          <p:cNvSpPr/>
          <p:nvPr/>
        </p:nvSpPr>
        <p:spPr>
          <a:xfrm>
            <a:off x="1479005" y="2413337"/>
            <a:ext cx="7998823" cy="2031325"/>
          </a:xfrm>
          <a:prstGeom prst="rect">
            <a:avLst/>
          </a:prstGeom>
        </p:spPr>
        <p:txBody>
          <a:bodyPr wrap="square">
            <a:spAutoFit/>
          </a:bodyPr>
          <a:lstStyle/>
          <a:p>
            <a:r>
              <a:rPr lang="en-US" dirty="0">
                <a:solidFill>
                  <a:srgbClr val="008000"/>
                </a:solidFill>
                <a:latin typeface="Consolas" panose="020B0609020204030204" pitchFamily="49" charset="0"/>
              </a:rPr>
              <a:t>// temperatures are measured in Celsius</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type</a:t>
            </a:r>
            <a:r>
              <a:rPr lang="en-US" dirty="0">
                <a:solidFill>
                  <a:srgbClr val="000000"/>
                </a:solidFill>
                <a:latin typeface="Consolas" panose="020B0609020204030204" pitchFamily="49" charset="0"/>
              </a:rPr>
              <a:t> Temperature = number</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interface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returns the current temperature at the sensor location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 Temperature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550252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8584F-21C0-446E-902E-720DEC8693EF}"/>
              </a:ext>
            </a:extLst>
          </p:cNvPr>
          <p:cNvSpPr>
            <a:spLocks noGrp="1"/>
          </p:cNvSpPr>
          <p:nvPr>
            <p:ph type="title"/>
          </p:nvPr>
        </p:nvSpPr>
        <p:spPr/>
        <p:txBody>
          <a:bodyPr/>
          <a:lstStyle/>
          <a:p>
            <a:r>
              <a:rPr lang="en-US" dirty="0"/>
              <a:t>We have many classes that implement the same interface</a:t>
            </a:r>
          </a:p>
        </p:txBody>
      </p:sp>
      <p:sp>
        <p:nvSpPr>
          <p:cNvPr id="3" name="Content Placeholder 2">
            <a:extLst>
              <a:ext uri="{FF2B5EF4-FFF2-40B4-BE49-F238E27FC236}">
                <a16:creationId xmlns:a16="http://schemas.microsoft.com/office/drawing/2014/main" id="{B9FFBF9E-58AA-4527-9A01-9297E6D77D0A}"/>
              </a:ext>
            </a:extLst>
          </p:cNvPr>
          <p:cNvSpPr>
            <a:spLocks noGrp="1"/>
          </p:cNvSpPr>
          <p:nvPr>
            <p:ph idx="1"/>
          </p:nvPr>
        </p:nvSpPr>
        <p:spPr/>
        <p:txBody>
          <a:bodyPr/>
          <a:lstStyle/>
          <a:p>
            <a:r>
              <a:rPr lang="en-US" dirty="0"/>
              <a:t>In a kitchen, for example, we might have</a:t>
            </a:r>
          </a:p>
        </p:txBody>
      </p:sp>
      <p:sp>
        <p:nvSpPr>
          <p:cNvPr id="4" name="Slide Number Placeholder 3">
            <a:extLst>
              <a:ext uri="{FF2B5EF4-FFF2-40B4-BE49-F238E27FC236}">
                <a16:creationId xmlns:a16="http://schemas.microsoft.com/office/drawing/2014/main" id="{D5291A94-8E06-40C7-8E19-AE296EDBA3F7}"/>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5" name="Rectangle 4">
            <a:extLst>
              <a:ext uri="{FF2B5EF4-FFF2-40B4-BE49-F238E27FC236}">
                <a16:creationId xmlns:a16="http://schemas.microsoft.com/office/drawing/2014/main" id="{E1B9AC23-3768-45F3-9A35-9C6737E629E1}"/>
              </a:ext>
            </a:extLst>
          </p:cNvPr>
          <p:cNvSpPr/>
          <p:nvPr/>
        </p:nvSpPr>
        <p:spPr>
          <a:xfrm>
            <a:off x="1169961" y="2023939"/>
            <a:ext cx="10183839" cy="3970318"/>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Model101Thermometer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 Temperature {...}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AmazonCheapThermometerModel2034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 Temperature {...} </a:t>
            </a:r>
          </a:p>
          <a:p>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VikingRefrigeratorThermometerModel178 </a:t>
            </a:r>
            <a:r>
              <a:rPr lang="en-US" dirty="0">
                <a:solidFill>
                  <a:srgbClr val="0000FF"/>
                </a:solidFill>
                <a:latin typeface="Consolas" panose="020B0609020204030204" pitchFamily="49" charset="0"/>
              </a:rPr>
              <a:t>implements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AbsTemperatureSensor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getTemperature</a:t>
            </a:r>
            <a:r>
              <a:rPr lang="en-US" dirty="0">
                <a:solidFill>
                  <a:srgbClr val="000000"/>
                </a:solidFill>
                <a:latin typeface="Consolas" panose="020B0609020204030204" pitchFamily="49" charset="0"/>
              </a:rPr>
              <a:t> () : Temperature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8BE0B0F0-FE0F-4AC0-9334-99FECD12B3CB}"/>
              </a:ext>
            </a:extLst>
          </p:cNvPr>
          <p:cNvSpPr/>
          <p:nvPr/>
        </p:nvSpPr>
        <p:spPr>
          <a:xfrm>
            <a:off x="8273040" y="5464430"/>
            <a:ext cx="2177511" cy="1024294"/>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These all probably work in very different ways!</a:t>
            </a:r>
          </a:p>
        </p:txBody>
      </p:sp>
    </p:spTree>
    <p:extLst>
      <p:ext uri="{BB962C8B-B14F-4D97-AF65-F5344CB8AC3E}">
        <p14:creationId xmlns:p14="http://schemas.microsoft.com/office/powerpoint/2010/main" val="1562510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w="12700" cap="flat" cmpd="sng" algn="ctr">
          <a:noFill/>
          <a:prstDash val="solid"/>
          <a:miter lim="800000"/>
        </a:ln>
        <a:effectLst/>
      </a:spPr>
      <a:bodyPr wrap="square">
        <a:spAutoFit/>
      </a:bodyPr>
      <a:lstStyle>
        <a:defPPr algn="l">
          <a:defRPr b="0" dirty="0">
            <a:solidFill>
              <a:srgbClr val="AF00DB"/>
            </a:solidFill>
            <a:effectLst/>
            <a:latin typeface="Consolas" panose="020B0609020204030204" pitchFamily="49"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5212</TotalTime>
  <Words>5305</Words>
  <Application>Microsoft Office PowerPoint</Application>
  <PresentationFormat>Widescreen</PresentationFormat>
  <Paragraphs>620</Paragraphs>
  <Slides>42</Slides>
  <Notes>39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Consolas</vt:lpstr>
      <vt:lpstr>Verdana</vt:lpstr>
      <vt:lpstr>Calibri</vt:lpstr>
      <vt:lpstr>Calibri Light</vt:lpstr>
      <vt:lpstr>Ink Free</vt:lpstr>
      <vt:lpstr>Office Theme</vt:lpstr>
      <vt:lpstr>CS 4350: Fundamentals of Software Engineering Lesson 1.3 Object-Oriented Design Principles</vt:lpstr>
      <vt:lpstr>Outline of this lesson</vt:lpstr>
      <vt:lpstr>Learning Objectives for this Lesson</vt:lpstr>
      <vt:lpstr>The Challenge: Controlling Complexity</vt:lpstr>
      <vt:lpstr>Five Principles for OO Programming</vt:lpstr>
      <vt:lpstr>Principle 1: Make Your Interfaces Meaningful</vt:lpstr>
      <vt:lpstr>Review: TypeScript interfaces</vt:lpstr>
      <vt:lpstr>Interfaces are where we specify behaviors</vt:lpstr>
      <vt:lpstr>We have many classes that implement the same interface</vt:lpstr>
      <vt:lpstr>But the compiler only checks syntax, not semantics</vt:lpstr>
      <vt:lpstr>Remember: one interface/one job</vt:lpstr>
      <vt:lpstr>Principle 2: Depend only on behaviors, not their implementation</vt:lpstr>
      <vt:lpstr>Principle 2: Depend only on behaviors, not their implementation</vt:lpstr>
      <vt:lpstr>Your new Vocabulary Word:  Dependency Inversion</vt:lpstr>
      <vt:lpstr>Another vocabulary word: Composition</vt:lpstr>
      <vt:lpstr>Yet another vocabulary word: Delegation</vt:lpstr>
      <vt:lpstr>Principle 3: Keep Things as Private as You Can</vt:lpstr>
      <vt:lpstr>Example (1)</vt:lpstr>
      <vt:lpstr>Example (2)</vt:lpstr>
      <vt:lpstr>Example (3)</vt:lpstr>
      <vt:lpstr>Principle 4: Favor Dynamic Dispatch Over Conditionals</vt:lpstr>
      <vt:lpstr>A Tiny Shape-Manipulation System</vt:lpstr>
      <vt:lpstr>Naïve representation</vt:lpstr>
      <vt:lpstr>Let’s add a new kind of shape to the system</vt:lpstr>
      <vt:lpstr>We need to modify our existing code to incorporate this</vt:lpstr>
      <vt:lpstr>A better idea: use an interface!</vt:lpstr>
      <vt:lpstr>This is "classic" object-oriented design</vt:lpstr>
      <vt:lpstr>To add a new shape,  you just add code</vt:lpstr>
      <vt:lpstr>Now s.area() works on any shape</vt:lpstr>
      <vt:lpstr>The new version works exactly like the old version</vt:lpstr>
      <vt:lpstr>Adding new shapes is easy. What about adding new operations?</vt:lpstr>
      <vt:lpstr>Another vocabulary word...</vt:lpstr>
      <vt:lpstr>Principle 5: Favor Interfaces Over Subclassing</vt:lpstr>
      <vt:lpstr>Example: Clocks</vt:lpstr>
      <vt:lpstr>Some implementations of AbsClock</vt:lpstr>
      <vt:lpstr>Use inheritance only when there is shared implementation. Example: Three Implementations of AbsClockFactory</vt:lpstr>
      <vt:lpstr>Factor Out Common Portions of Implementation Into a Superclass</vt:lpstr>
      <vt:lpstr>Subclasses implement only the parts that vary</vt:lpstr>
      <vt:lpstr>That completes our five principles</vt:lpstr>
      <vt:lpstr>Whose principles are these?</vt:lpstr>
      <vt:lpstr>Another set of principles</vt:lpstr>
      <vt:lpstr>Review: Learning Objectives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96</cp:revision>
  <dcterms:created xsi:type="dcterms:W3CDTF">2021-01-07T15:19:22Z</dcterms:created>
  <dcterms:modified xsi:type="dcterms:W3CDTF">2022-01-13T19:16:40Z</dcterms:modified>
</cp:coreProperties>
</file>