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302" r:id="rId3"/>
    <p:sldId id="307" r:id="rId4"/>
    <p:sldId id="308" r:id="rId5"/>
    <p:sldId id="306" r:id="rId6"/>
    <p:sldId id="309" r:id="rId7"/>
    <p:sldId id="305" r:id="rId8"/>
    <p:sldId id="304" r:id="rId9"/>
    <p:sldId id="311" r:id="rId10"/>
    <p:sldId id="310" r:id="rId11"/>
    <p:sldId id="312" r:id="rId12"/>
    <p:sldId id="303" r:id="rId13"/>
  </p:sldIdLst>
  <p:sldSz cx="12192000" cy="6858000"/>
  <p:notesSz cx="6858000" cy="9144000"/>
  <p:embeddedFontLst>
    <p:embeddedFont>
      <p:font typeface="Andale Mono" panose="020B0509000000000004" pitchFamily="49" charset="0"/>
      <p:regular r:id="rId15"/>
    </p:embeddedFont>
    <p:embeddedFont>
      <p:font typeface="Calibri" panose="020F0502020204030204" pitchFamily="34" charset="0"/>
      <p:regular r:id="rId16"/>
      <p:bold r:id="rId17"/>
      <p:italic r:id="rId18"/>
      <p:boldItalic r:id="rId19"/>
    </p:embeddedFont>
    <p:embeddedFont>
      <p:font typeface="Verdana" panose="020B060403050404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2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76531"/>
  </p:normalViewPr>
  <p:slideViewPr>
    <p:cSldViewPr snapToGrid="0">
      <p:cViewPr varScale="1">
        <p:scale>
          <a:sx n="96" d="100"/>
          <a:sy n="96" d="100"/>
        </p:scale>
        <p:origin x="536" y="176"/>
      </p:cViewPr>
      <p:guideLst/>
    </p:cSldViewPr>
  </p:slideViewPr>
  <p:notesTextViewPr>
    <p:cViewPr>
      <p:scale>
        <a:sx n="3" d="2"/>
        <a:sy n="3" d="2"/>
      </p:scale>
      <p:origin x="0" y="-1848"/>
    </p:cViewPr>
  </p:notesTextViewPr>
  <p:sorterViewPr>
    <p:cViewPr>
      <p:scale>
        <a:sx n="90" d="100"/>
        <a:sy n="90" d="100"/>
      </p:scale>
      <p:origin x="0" y="-224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an example of debugging HW2: You are failing some test on </a:t>
            </a:r>
            <a:r>
              <a:rPr lang="en-US" dirty="0" err="1"/>
              <a:t>gradescope</a:t>
            </a:r>
            <a:r>
              <a:rPr lang="en-US" dirty="0"/>
              <a:t>. The test tells you what it is checking for. You have two options:</a:t>
            </a:r>
          </a:p>
          <a:p>
            <a:r>
              <a:rPr lang="en-US" dirty="0"/>
              <a:t>1. Keep making changes and upload to </a:t>
            </a:r>
            <a:r>
              <a:rPr lang="en-US" dirty="0" err="1"/>
              <a:t>gradescope</a:t>
            </a:r>
            <a:r>
              <a:rPr lang="en-US" dirty="0"/>
              <a:t>. It will require you to switch to terminal, run </a:t>
            </a:r>
            <a:r>
              <a:rPr lang="en-US" dirty="0" err="1"/>
              <a:t>npm</a:t>
            </a:r>
            <a:r>
              <a:rPr lang="en-US" dirty="0"/>
              <a:t> run zip, open </a:t>
            </a:r>
            <a:r>
              <a:rPr lang="en-US" dirty="0" err="1"/>
              <a:t>gradescope</a:t>
            </a:r>
            <a:r>
              <a:rPr lang="en-US" dirty="0"/>
              <a:t>, upload zip, wait for </a:t>
            </a:r>
            <a:r>
              <a:rPr lang="en-US" dirty="0" err="1"/>
              <a:t>autograder</a:t>
            </a:r>
            <a:r>
              <a:rPr lang="en-US" dirty="0"/>
              <a:t> to run, then get the results, scroll through page to find the test you were interested in. And you can’t see console output. (we hide that on purpose, to discourage debugging-by-</a:t>
            </a:r>
            <a:r>
              <a:rPr lang="en-US" dirty="0" err="1"/>
              <a:t>console.log</a:t>
            </a:r>
            <a:r>
              <a:rPr lang="en-US" dirty="0"/>
              <a:t> on </a:t>
            </a:r>
            <a:r>
              <a:rPr lang="en-US" dirty="0" err="1"/>
              <a:t>gradescope</a:t>
            </a:r>
            <a:r>
              <a:rPr lang="en-US" dirty="0"/>
              <a:t>!)</a:t>
            </a:r>
          </a:p>
          <a:p>
            <a:r>
              <a:rPr lang="en-US" dirty="0"/>
              <a:t>2. Write a simple test that you can run locally in VSC by hitting F12, or whatever keystroke you have set. The test doesn’t even need to have an assertion – that would be GREAT, but if it’s faster to just get something that shows some output that you can quickly look at, then huzzah!</a:t>
            </a:r>
          </a:p>
          <a:p>
            <a:endParaRPr lang="en-US" dirty="0"/>
          </a:p>
          <a:p>
            <a:r>
              <a:rPr lang="en-US" dirty="0"/>
              <a:t>More broadly, making it more efficient to reproduce the problem might also involve adding log messages so that it’s easier to tell when the problem manifests</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1143051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we are able to reproduce the bug, the next step is to start debugging. </a:t>
            </a:r>
            <a:r>
              <a:rPr lang="en-US" i="1" dirty="0"/>
              <a:t>Most</a:t>
            </a:r>
            <a:r>
              <a:rPr lang="en-US" dirty="0"/>
              <a:t> bugs that you are likely to run-into are </a:t>
            </a:r>
            <a:r>
              <a:rPr lang="en-US" i="1" dirty="0"/>
              <a:t>deterministic</a:t>
            </a:r>
            <a:r>
              <a:rPr lang="en-US" dirty="0"/>
              <a:t>: the same bug results from the same input. This means that we can systematically poke at the code until we find the root cause or fix the bug</a:t>
            </a:r>
          </a:p>
          <a:p>
            <a:endParaRPr lang="en-US" dirty="0"/>
          </a:p>
          <a:p>
            <a:r>
              <a:rPr lang="en-US" dirty="0"/>
              <a:t>&lt;read slide&gt;</a:t>
            </a:r>
          </a:p>
          <a:p>
            <a:endParaRPr lang="en-US" dirty="0"/>
          </a:p>
          <a:p>
            <a:r>
              <a:rPr lang="en-US" dirty="0"/>
              <a:t>The key idea for the debugging log is that: if you can’t debug an issue in the first few minutes, it’s unlikely that you will be able to remember all of the things that you have tried, why you tried them, and what else you meant to try. Even worse, you might end up feeling “certain” that you had tried to see if X was the cause, when in reality, you hadn’t, and X was the cause. There is no formal notation to consider for this log, but it’s important to jot down these kinds of questions.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TAs will ask you this information if you ask for help debugging, so save a step and write it out while you try and solve your problem yourself!</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595333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goal with hypothesis formulation is to come up with possible causes for why the bug exists. Then, as long as those hypotheses are testable, we can prove or disprove them. As you generate hypotheses, you might want to keep in mind whether it’s important to find out precisely what the root cause of the bug was, or if a high-level fix is sufficient. For example, perhaps you run into a problem with </a:t>
            </a:r>
            <a:r>
              <a:rPr lang="en-US" dirty="0" err="1"/>
              <a:t>ESLint</a:t>
            </a:r>
            <a:r>
              <a:rPr lang="en-US" dirty="0"/>
              <a:t>, which is solved by deleting the </a:t>
            </a:r>
            <a:r>
              <a:rPr lang="en-US" dirty="0" err="1"/>
              <a:t>node_modules</a:t>
            </a:r>
            <a:r>
              <a:rPr lang="en-US" dirty="0"/>
              <a:t> folder and reinstalling. This is probably a satisfactory solution, but if you were the maintainers of </a:t>
            </a:r>
            <a:r>
              <a:rPr lang="en-US" dirty="0" err="1"/>
              <a:t>ESLint</a:t>
            </a:r>
            <a:r>
              <a:rPr lang="en-US" dirty="0"/>
              <a:t>, you might want to know more about why the bug happened</a:t>
            </a:r>
          </a:p>
          <a:p>
            <a:endParaRPr lang="en-US" dirty="0"/>
          </a:p>
          <a:p>
            <a:r>
              <a:rPr lang="en-US" dirty="0"/>
              <a:t>For example: if we want to test if a recent change to the code introduces this bug, we could try to reproduce the bug on an older version.</a:t>
            </a:r>
          </a:p>
          <a:p>
            <a:endParaRPr lang="en-US" dirty="0"/>
          </a:p>
          <a:p>
            <a:r>
              <a:rPr lang="en-US" dirty="0"/>
              <a:t>Most hypotheses will be along the lines of “did I make an incorrect assumption about how a library or API works”. The devil is in enumerating all of the possible incorrect assumptions that you might have made, and testing them. The best way to attack these kinds of problems is to start with testing some high-level, general assumptions, and then refine them. We’ll look at some strategies for generating and testing hypotheses.</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834343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generic, high level strategies that you can use for debugging, and also to help you form hypotheses as to why the bug exists. You are probably familiar with all of these, and likely have tried each of these at some point. We think that it’s a good idea to internalize this list of high-level debugging strategies, and if you reach a “head-scratcher” of a debugging challenge, make sure that you’ve tried each of these before looking for more drastic solutions.</a:t>
            </a:r>
          </a:p>
          <a:p>
            <a:endParaRPr lang="en-US" dirty="0"/>
          </a:p>
          <a:p>
            <a:r>
              <a:rPr lang="en-US" dirty="0"/>
              <a:t>Notes:</a:t>
            </a:r>
          </a:p>
          <a:p>
            <a:r>
              <a:rPr lang="en-US" dirty="0"/>
              <a:t>OK #1 is just “google it”, but don’t just copy/paste the error message. Try to generalize your problem: what is the behavior that you are seeing, what do you expect? Try to learn more about what the behavior might be, even if the first result isn’t a </a:t>
            </a:r>
            <a:r>
              <a:rPr lang="en-US" dirty="0" err="1"/>
              <a:t>stackoverflow</a:t>
            </a:r>
            <a:r>
              <a:rPr lang="en-US" dirty="0"/>
              <a:t> post that says “here is the fix”</a:t>
            </a:r>
          </a:p>
          <a:p>
            <a:r>
              <a:rPr lang="en-US" dirty="0"/>
              <a:t>#2 is to help us find the: “Oh, it says that this code will never handle null inputs. But, I am passing null.” – it’s annoying that these pre </a:t>
            </a:r>
            <a:r>
              <a:rPr lang="en-US" dirty="0" err="1"/>
              <a:t>condtions</a:t>
            </a:r>
            <a:r>
              <a:rPr lang="en-US" dirty="0"/>
              <a:t> are sometimes specified but not machine checked, but it’s a good place to look for an answer to your bug.</a:t>
            </a:r>
          </a:p>
          <a:p>
            <a:endParaRPr lang="en-US" dirty="0"/>
          </a:p>
          <a:p>
            <a:r>
              <a:rPr lang="en-US" dirty="0"/>
              <a:t>#3 is about differential debugging. If you probe sufficiently deep between a failing execution and a passing execution, you might get some insights into why it is failing. If you use git, you could roll back to a version of the code that works (git even has a tool, git bisect to help search a wide range of changes for one where you find that the code behaves differently). Or, you might find that your code passes on some inputs, but fails on others – by finding the minimal difference between a passing and a failing input, you might find the cause of that failure. Or, maybe you find that your code fails on your computer, but not on your teammates?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1385078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code is probably not the only code with errors. The compiler, language runtime, and all of the libraries that we use might, too. Consequently, updating libraries might help correct some obscure bug in a library we are using. </a:t>
            </a:r>
          </a:p>
          <a:p>
            <a:endParaRPr lang="en-US" dirty="0"/>
          </a:p>
          <a:p>
            <a:r>
              <a:rPr lang="en-US" dirty="0"/>
              <a:t>Have a sensible back-up plan to revert the upgrades in case it makes things worse!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21364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debugging strategy is called “rubber duck” debugging, and many developers will attribute it to help them fix most of their problems.</a:t>
            </a:r>
          </a:p>
          <a:p>
            <a:endParaRPr lang="en-US" dirty="0"/>
          </a:p>
          <a:p>
            <a:r>
              <a:rPr lang="en-US" dirty="0"/>
              <a:t>A bug occurs when we write code that we think does one thing, but it does something else. Hence, a debugging strategy is to simply examine each line of your code and narrate what you think it should be doing. You could be explaining to a colleague, or if you’re alone, you could be explaining to a rubber duck (hence the name). Typically half-way through the explanation you’ll exclaim “oh, wait, look how silly I am, :facepalm: that’s the problem right there!”</a:t>
            </a:r>
          </a:p>
          <a:p>
            <a:endParaRPr lang="en-US" dirty="0"/>
          </a:p>
          <a:p>
            <a:r>
              <a:rPr lang="en-US" dirty="0"/>
              <a:t>By explaining your code (either to someone else, or pretending to), you engage different parts of your brain, and will start to think about the code from the perspective of what you are reading that it does, as opposed to what you think it should do.</a:t>
            </a:r>
          </a:p>
          <a:p>
            <a:endParaRPr lang="en-US" dirty="0"/>
          </a:p>
          <a:p>
            <a:r>
              <a:rPr lang="en-US" dirty="0"/>
              <a:t>For particularly complex pieces of code, you might also find it useful to draw out complex data structures &lt;read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463653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Debuggers are specialized tools built just for the purpose of helping you debug. So, if you need to debug something, it’s probably a good idea to get familiar with using a debugging tool. This is a screenshot of VSC’s debugger, on the </a:t>
            </a:r>
            <a:r>
              <a:rPr lang="en-US" dirty="0" err="1"/>
              <a:t>Covey.Town</a:t>
            </a:r>
            <a:r>
              <a:rPr lang="en-US" dirty="0"/>
              <a:t> project.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debugger will let you advance the execution statement-by-statement (including stepping “into” method calls). Of course, it is usually not feasible to step through EVERY statement – it would be a slow process.</a:t>
            </a:r>
          </a:p>
          <a:p>
            <a:endParaRPr lang="en-US" dirty="0"/>
          </a:p>
          <a:p>
            <a:r>
              <a:rPr lang="en-US" dirty="0"/>
              <a:t>However, using a debugger interactively can help you narrow down to the code that interests you. Perhaps you hypothesize that there is a bug in some method. Set a breakpoint at the start, and set one at the end. Examine the values of variables and expressions at the start and end. If everything still looks OK at the end, then maybe you should look somewhere else. If you see that the error occurs in the method, then run the program under your debugger again, and step more carefully through the execution.</a:t>
            </a:r>
          </a:p>
          <a:p>
            <a:endParaRPr lang="en-US" dirty="0"/>
          </a:p>
          <a:p>
            <a:r>
              <a:rPr lang="en-US" dirty="0"/>
              <a:t>You should get comfortable with the keyboard commands to quickly interact with the debugger – for the same reason why it’s important to be able to reproduce a failure quickly (because you will need to do that task a lot), it’s also important to be able to navigate through a debugger quickly, because you might have to do so quite a bit!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3306561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formal strategy for “Add </a:t>
            </a:r>
            <a:r>
              <a:rPr lang="en-US" dirty="0" err="1"/>
              <a:t>printlns</a:t>
            </a:r>
            <a:r>
              <a:rPr lang="en-US" dirty="0"/>
              <a:t>”</a:t>
            </a:r>
          </a:p>
          <a:p>
            <a:endParaRPr lang="en-US" dirty="0"/>
          </a:p>
          <a:p>
            <a:r>
              <a:rPr lang="en-US" dirty="0"/>
              <a:t>Some might say that “Logging statements are only used by those who don’t know how to use a debugger.” There are, however, a variety of cases where a log might be more useful than an interactive debugger, for example, if you have a bug that occurs non-deterministically (so called “heisenbugs”). If the bug only shows up on 1 out of 100 executions, it might be more productive to add a logging statement to help you understand WHY it only happens on those 1 out of 100, and then focus on reproducing and fixing that with a debugger.</a:t>
            </a:r>
          </a:p>
          <a:p>
            <a:endParaRPr lang="en-US" dirty="0"/>
          </a:p>
          <a:p>
            <a:r>
              <a:rPr lang="en-US" dirty="0"/>
              <a:t>For example, the log messages on the right are quite verbose, but Prof Bell found them to be useful when debugging an issue with code that connects GitHub Actions’ continuous integration framework with </a:t>
            </a:r>
            <a:r>
              <a:rPr lang="en-US" dirty="0" err="1"/>
              <a:t>Northeastern’s</a:t>
            </a:r>
            <a:r>
              <a:rPr lang="en-US" dirty="0"/>
              <a:t> </a:t>
            </a:r>
            <a:r>
              <a:rPr lang="en-US" dirty="0" err="1"/>
              <a:t>Slurm</a:t>
            </a:r>
            <a:r>
              <a:rPr lang="en-US" dirty="0"/>
              <a:t> high performance computing cluster. There are many small applications that need to function successfully for this to work, and adding logging messages to each microservice was easier than attaching a debugger to all of them.</a:t>
            </a:r>
          </a:p>
          <a:p>
            <a:endParaRPr lang="en-US" dirty="0"/>
          </a:p>
          <a:p>
            <a:r>
              <a:rPr lang="en-US" dirty="0"/>
              <a:t>Well-written log messages (for instance, those that are found to be most useful when debugging, and are configurable to be disabled when not debugging) also serve to create a useful artifact for future you (or someone else) who needs to debug other issues related to what you are fixing now: the log messages will already be in place! This is a good argument for using a configurable </a:t>
            </a:r>
            <a:r>
              <a:rPr lang="en-US"/>
              <a:t>logging library.</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403984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61789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2/2/22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2/2/22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2/2/22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603250" y="1262062"/>
            <a:ext cx="10985501" cy="537436"/>
          </a:xfrm>
          <a:prstGeom prst="rect">
            <a:avLst/>
          </a:prstGeom>
        </p:spPr>
        <p:txBody>
          <a:bodyPr anchor="t"/>
          <a:lstStyle>
            <a:lvl1pPr>
              <a:defRPr sz="4219" spc="-84"/>
            </a:lvl1pPr>
          </a:lstStyle>
          <a:p>
            <a:r>
              <a:t>Slide Title</a:t>
            </a:r>
          </a:p>
        </p:txBody>
      </p:sp>
      <p:sp>
        <p:nvSpPr>
          <p:cNvPr id="43" name="Slide Subtitle"/>
          <p:cNvSpPr txBox="1">
            <a:spLocks noGrp="1"/>
          </p:cNvSpPr>
          <p:nvPr>
            <p:ph type="body" sz="quarter" idx="21" hasCustomPrompt="1"/>
          </p:nvPr>
        </p:nvSpPr>
        <p:spPr>
          <a:xfrm>
            <a:off x="603250" y="1747110"/>
            <a:ext cx="10985501" cy="350543"/>
          </a:xfrm>
          <a:prstGeom prst="rect">
            <a:avLst/>
          </a:prstGeom>
        </p:spPr>
        <p:txBody>
          <a:bodyPr lIns="24383" tIns="24383" rIns="24383" bIns="24383"/>
          <a:lstStyle>
            <a:lvl1pPr defTabSz="321933">
              <a:defRPr sz="2084">
                <a:solidFill>
                  <a:srgbClr val="005493"/>
                </a:solidFill>
              </a:defRPr>
            </a:lvl1pPr>
          </a:lstStyle>
          <a:p>
            <a:r>
              <a:t>Slide Subtitle</a:t>
            </a:r>
          </a:p>
        </p:txBody>
      </p:sp>
      <p:sp>
        <p:nvSpPr>
          <p:cNvPr id="44" name="Body Level One…"/>
          <p:cNvSpPr txBox="1">
            <a:spLocks noGrp="1"/>
          </p:cNvSpPr>
          <p:nvPr>
            <p:ph type="body" idx="1" hasCustomPrompt="1"/>
          </p:nvPr>
        </p:nvSpPr>
        <p:spPr>
          <a:xfrm>
            <a:off x="603250" y="2450439"/>
            <a:ext cx="10985501" cy="3096005"/>
          </a:xfrm>
          <a:prstGeom prst="rect">
            <a:avLst/>
          </a:prstGeom>
        </p:spPr>
        <p:txBody>
          <a:bodyPr/>
          <a:lstStyle>
            <a:lvl1pPr marL="303599" indent="-303599" defTabSz="1219126">
              <a:lnSpc>
                <a:spcPct val="90000"/>
              </a:lnSpc>
              <a:spcBef>
                <a:spcPts val="2250"/>
              </a:spcBef>
              <a:buSzPct val="123000"/>
              <a:buChar char="•"/>
              <a:defRPr sz="2391" b="0"/>
            </a:lvl1pPr>
            <a:lvl2pPr marL="732208" indent="-303599" defTabSz="1219126">
              <a:lnSpc>
                <a:spcPct val="90000"/>
              </a:lnSpc>
              <a:spcBef>
                <a:spcPts val="2250"/>
              </a:spcBef>
              <a:buSzPct val="123000"/>
              <a:buChar char="•"/>
              <a:defRPr sz="2391" b="0"/>
            </a:lvl2pPr>
            <a:lvl3pPr marL="1160818" indent="-303599" defTabSz="1219126">
              <a:lnSpc>
                <a:spcPct val="90000"/>
              </a:lnSpc>
              <a:spcBef>
                <a:spcPts val="2250"/>
              </a:spcBef>
              <a:buSzPct val="123000"/>
              <a:buChar char="•"/>
              <a:defRPr sz="2391" b="0"/>
            </a:lvl3pPr>
            <a:lvl4pPr marL="1589428" indent="-303599" defTabSz="1219126">
              <a:lnSpc>
                <a:spcPct val="90000"/>
              </a:lnSpc>
              <a:spcBef>
                <a:spcPts val="2250"/>
              </a:spcBef>
              <a:buSzPct val="123000"/>
              <a:buChar char="•"/>
              <a:defRPr sz="2391" b="0"/>
            </a:lvl4pPr>
            <a:lvl5pPr marL="2018038" indent="-303599" defTabSz="1219126">
              <a:lnSpc>
                <a:spcPct val="90000"/>
              </a:lnSpc>
              <a:spcBef>
                <a:spcPts val="2250"/>
              </a:spcBef>
              <a:buSzPct val="123000"/>
              <a:buChar char="•"/>
              <a:defRPr sz="2391" b="0"/>
            </a:lvl5p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261499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2/2/22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2/2/22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2/2/22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2/2/22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2/2/22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2/2/22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2/2/22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2/2/22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2/2/22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ormAutofit/>
          </a:bodyPr>
          <a:lstStyle/>
          <a:p>
            <a:r>
              <a:rPr lang="en-US" altLang="en-US" sz="3200" dirty="0">
                <a:sym typeface="Calibri" charset="0"/>
              </a:rPr>
              <a:t>CS 4350: Fundamentals of Software Engineering</a:t>
            </a:r>
            <a:br>
              <a:rPr lang="en-US" altLang="en-US" sz="3200" dirty="0">
                <a:sym typeface="Calibri" charset="0"/>
              </a:rPr>
            </a:br>
            <a:r>
              <a:rPr lang="en-US" altLang="en-US" sz="3200" dirty="0">
                <a:sym typeface="Calibri" charset="0"/>
              </a:rPr>
              <a:t>Lesson </a:t>
            </a:r>
            <a:r>
              <a:rPr lang="en-US" altLang="en-US" dirty="0">
                <a:sym typeface="Calibri" charset="0"/>
              </a:rPr>
              <a:t>4.4: Debugging</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a:xfrm>
            <a:off x="539260" y="3237828"/>
            <a:ext cx="10980192" cy="1655762"/>
          </a:xfrm>
        </p:spPr>
        <p:txBody>
          <a:bodyPr/>
          <a:lstStyle/>
          <a:p>
            <a:pPr>
              <a:lnSpc>
                <a:spcPct val="100000"/>
              </a:lnSpc>
            </a:pPr>
            <a:r>
              <a:rPr lang="en-US" dirty="0"/>
              <a:t>Jonathan Bell, Adeel </a:t>
            </a:r>
            <a:r>
              <a:rPr lang="en-US" dirty="0" err="1"/>
              <a:t>Bhutta</a:t>
            </a:r>
            <a:r>
              <a:rPr lang="en-US" dirty="0"/>
              <a:t>, Ferdinand Vesely, Mitch Wand</a:t>
            </a:r>
          </a:p>
          <a:p>
            <a:pPr>
              <a:lnSpc>
                <a:spcPct val="100000"/>
              </a:lnSpc>
            </a:pPr>
            <a:r>
              <a:rPr lang="en-US"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5" name="Rectangle 4">
            <a:extLst>
              <a:ext uri="{FF2B5EF4-FFF2-40B4-BE49-F238E27FC236}">
                <a16:creationId xmlns:a16="http://schemas.microsoft.com/office/drawing/2014/main" id="{531E0F83-128C-4844-B1D8-8287D973A350}"/>
              </a:ext>
            </a:extLst>
          </p:cNvPr>
          <p:cNvSpPr/>
          <p:nvPr/>
        </p:nvSpPr>
        <p:spPr>
          <a:xfrm>
            <a:off x="705730" y="5869671"/>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2"/>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7882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1FBB39-1642-B747-8554-612EFD6A8711}"/>
              </a:ext>
            </a:extLst>
          </p:cNvPr>
          <p:cNvSpPr>
            <a:spLocks noGrp="1"/>
          </p:cNvSpPr>
          <p:nvPr>
            <p:ph type="title"/>
          </p:nvPr>
        </p:nvSpPr>
        <p:spPr>
          <a:xfrm>
            <a:off x="1046746" y="641850"/>
            <a:ext cx="3611880" cy="1119977"/>
          </a:xfrm>
        </p:spPr>
        <p:txBody>
          <a:bodyPr>
            <a:normAutofit/>
          </a:bodyPr>
          <a:lstStyle/>
          <a:p>
            <a:r>
              <a:rPr lang="en-US" sz="3200" dirty="0"/>
              <a:t>Use A Debugger</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AD82340-A059-C24D-B2AA-DFACEB90F026}"/>
              </a:ext>
            </a:extLst>
          </p:cNvPr>
          <p:cNvSpPr>
            <a:spLocks noGrp="1"/>
          </p:cNvSpPr>
          <p:nvPr>
            <p:ph idx="1"/>
          </p:nvPr>
        </p:nvSpPr>
        <p:spPr>
          <a:xfrm>
            <a:off x="5300640" y="641850"/>
            <a:ext cx="6053160" cy="1535865"/>
          </a:xfrm>
        </p:spPr>
        <p:txBody>
          <a:bodyPr anchor="ctr">
            <a:normAutofit/>
          </a:bodyPr>
          <a:lstStyle/>
          <a:p>
            <a:r>
              <a:rPr lang="en-US" sz="1500" dirty="0"/>
              <a:t>Helps narrow down on the code that interests you</a:t>
            </a:r>
          </a:p>
          <a:p>
            <a:r>
              <a:rPr lang="en-US" sz="1500" dirty="0"/>
              <a:t>Set breakpoints</a:t>
            </a:r>
          </a:p>
          <a:p>
            <a:r>
              <a:rPr lang="en-US" sz="1500" dirty="0"/>
              <a:t>Look for errors by examining values of variables and </a:t>
            </a:r>
            <a:r>
              <a:rPr lang="en-US" sz="1500"/>
              <a:t>expresisons</a:t>
            </a:r>
            <a:endParaRPr lang="en-US" sz="1500" dirty="0"/>
          </a:p>
          <a:p>
            <a:r>
              <a:rPr lang="en-US" sz="1500" dirty="0"/>
              <a:t>Get comfortable with the keyboard commands to quickly interact with the debugger</a:t>
            </a:r>
          </a:p>
        </p:txBody>
      </p:sp>
      <p:pic>
        <p:nvPicPr>
          <p:cNvPr id="5" name="Picture 4">
            <a:extLst>
              <a:ext uri="{FF2B5EF4-FFF2-40B4-BE49-F238E27FC236}">
                <a16:creationId xmlns:a16="http://schemas.microsoft.com/office/drawing/2014/main" id="{E29E673B-BD24-D345-A0EE-A91FA25C8351}"/>
              </a:ext>
            </a:extLst>
          </p:cNvPr>
          <p:cNvPicPr>
            <a:picLocks noChangeAspect="1"/>
          </p:cNvPicPr>
          <p:nvPr/>
        </p:nvPicPr>
        <p:blipFill rotWithShape="1">
          <a:blip r:embed="rId3"/>
          <a:srcRect t="8886" r="1" b="1"/>
          <a:stretch/>
        </p:blipFill>
        <p:spPr>
          <a:xfrm>
            <a:off x="554416" y="2731167"/>
            <a:ext cx="11167447" cy="3484983"/>
          </a:xfrm>
          <a:prstGeom prst="rect">
            <a:avLst/>
          </a:prstGeom>
        </p:spPr>
      </p:pic>
      <p:sp>
        <p:nvSpPr>
          <p:cNvPr id="4" name="Slide Number Placeholder 3">
            <a:extLst>
              <a:ext uri="{FF2B5EF4-FFF2-40B4-BE49-F238E27FC236}">
                <a16:creationId xmlns:a16="http://schemas.microsoft.com/office/drawing/2014/main" id="{468304A9-478D-BB4D-9CC3-B0F868D77D8E}"/>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chemeClr val="tx1">
                    <a:lumMod val="50000"/>
                    <a:lumOff val="50000"/>
                  </a:schemeClr>
                </a:solidFill>
              </a:rPr>
              <a:pPr>
                <a:spcAft>
                  <a:spcPts val="600"/>
                </a:spcAft>
              </a:pPr>
              <a:t>10</a:t>
            </a:fld>
            <a:endParaRPr lang="en-US">
              <a:solidFill>
                <a:schemeClr val="tx1">
                  <a:lumMod val="50000"/>
                  <a:lumOff val="50000"/>
                </a:schemeClr>
              </a:solidFill>
            </a:endParaRPr>
          </a:p>
        </p:txBody>
      </p:sp>
    </p:spTree>
    <p:extLst>
      <p:ext uri="{BB962C8B-B14F-4D97-AF65-F5344CB8AC3E}">
        <p14:creationId xmlns:p14="http://schemas.microsoft.com/office/powerpoint/2010/main" val="2442909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816C-6E59-E249-8162-A8920EE3C538}"/>
              </a:ext>
            </a:extLst>
          </p:cNvPr>
          <p:cNvSpPr>
            <a:spLocks noGrp="1"/>
          </p:cNvSpPr>
          <p:nvPr>
            <p:ph type="title"/>
          </p:nvPr>
        </p:nvSpPr>
        <p:spPr/>
        <p:txBody>
          <a:bodyPr/>
          <a:lstStyle/>
          <a:p>
            <a:r>
              <a:rPr lang="en-US" dirty="0"/>
              <a:t>Add Logging Statements</a:t>
            </a:r>
          </a:p>
        </p:txBody>
      </p:sp>
      <p:sp>
        <p:nvSpPr>
          <p:cNvPr id="3" name="Content Placeholder 2">
            <a:extLst>
              <a:ext uri="{FF2B5EF4-FFF2-40B4-BE49-F238E27FC236}">
                <a16:creationId xmlns:a16="http://schemas.microsoft.com/office/drawing/2014/main" id="{D0BE53FE-6115-F149-B882-9B10C9702F90}"/>
              </a:ext>
            </a:extLst>
          </p:cNvPr>
          <p:cNvSpPr>
            <a:spLocks noGrp="1"/>
          </p:cNvSpPr>
          <p:nvPr>
            <p:ph idx="1"/>
          </p:nvPr>
        </p:nvSpPr>
        <p:spPr>
          <a:xfrm>
            <a:off x="838200" y="1500159"/>
            <a:ext cx="4913243" cy="4931933"/>
          </a:xfrm>
        </p:spPr>
        <p:txBody>
          <a:bodyPr>
            <a:normAutofit lnSpcReduction="10000"/>
          </a:bodyPr>
          <a:lstStyle/>
          <a:p>
            <a:r>
              <a:rPr lang="en-US" dirty="0"/>
              <a:t>Add log messages to help you understand the program’s execution</a:t>
            </a:r>
          </a:p>
          <a:p>
            <a:r>
              <a:rPr lang="en-US" dirty="0"/>
              <a:t>Particularly useful for non-deterministic bugs (“heisenbugs”), or bugs that involve many systems interacting</a:t>
            </a:r>
          </a:p>
          <a:p>
            <a:r>
              <a:rPr lang="en-US" dirty="0"/>
              <a:t>Consider using a logging library to help you trace the source of each log message – log messages are a useful artifact for future debugging</a:t>
            </a:r>
          </a:p>
        </p:txBody>
      </p:sp>
      <p:sp>
        <p:nvSpPr>
          <p:cNvPr id="4" name="Slide Number Placeholder 3">
            <a:extLst>
              <a:ext uri="{FF2B5EF4-FFF2-40B4-BE49-F238E27FC236}">
                <a16:creationId xmlns:a16="http://schemas.microsoft.com/office/drawing/2014/main" id="{B53DBBC4-124F-2A46-B358-FDBE5BF92F8B}"/>
              </a:ext>
            </a:extLst>
          </p:cNvPr>
          <p:cNvSpPr>
            <a:spLocks noGrp="1"/>
          </p:cNvSpPr>
          <p:nvPr>
            <p:ph type="sldNum" sz="quarter" idx="12"/>
          </p:nvPr>
        </p:nvSpPr>
        <p:spPr>
          <a:xfrm>
            <a:off x="8610600" y="6432093"/>
            <a:ext cx="2743200" cy="365125"/>
          </a:xfrm>
        </p:spPr>
        <p:txBody>
          <a:bodyPr/>
          <a:lstStyle/>
          <a:p>
            <a:fld id="{20F37917-FD3A-4669-9018-DA04BCDD3D75}" type="slidenum">
              <a:rPr lang="en-US"/>
              <a:pPr/>
              <a:t>11</a:t>
            </a:fld>
            <a:endParaRPr lang="en-US"/>
          </a:p>
        </p:txBody>
      </p:sp>
      <p:sp>
        <p:nvSpPr>
          <p:cNvPr id="9" name="TextBox 8">
            <a:extLst>
              <a:ext uri="{FF2B5EF4-FFF2-40B4-BE49-F238E27FC236}">
                <a16:creationId xmlns:a16="http://schemas.microsoft.com/office/drawing/2014/main" id="{8A0535F1-B385-964A-B2CF-45755D8FE6E6}"/>
              </a:ext>
            </a:extLst>
          </p:cNvPr>
          <p:cNvSpPr txBox="1"/>
          <p:nvPr/>
        </p:nvSpPr>
        <p:spPr>
          <a:xfrm>
            <a:off x="6440557" y="1500160"/>
            <a:ext cx="5469835" cy="4549284"/>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900" dirty="0">
                <a:solidFill>
                  <a:schemeClr val="tx2">
                    <a:lumMod val="50000"/>
                  </a:schemeClr>
                </a:solidFill>
                <a:effectLst/>
                <a:latin typeface="Andale Mono" panose="020B0509000000000004" pitchFamily="49" charset="0"/>
              </a:rPr>
              <a:t>Successfully </a:t>
            </a:r>
            <a:r>
              <a:rPr lang="en-US" sz="900" dirty="0" err="1">
                <a:solidFill>
                  <a:schemeClr val="tx2">
                    <a:lumMod val="50000"/>
                  </a:schemeClr>
                </a:solidFill>
                <a:effectLst/>
                <a:latin typeface="Andale Mono" panose="020B0509000000000004" pitchFamily="49" charset="0"/>
              </a:rPr>
              <a:t>reuqested</a:t>
            </a:r>
            <a:r>
              <a:rPr lang="en-US" sz="900" dirty="0">
                <a:solidFill>
                  <a:schemeClr val="tx2">
                    <a:lumMod val="50000"/>
                  </a:schemeClr>
                </a:solidFill>
                <a:effectLst/>
                <a:latin typeface="Andale Mono" panose="020B0509000000000004" pitchFamily="49" charset="0"/>
              </a:rPr>
              <a:t> job</a:t>
            </a:r>
          </a:p>
          <a:p>
            <a:r>
              <a:rPr lang="en-US" sz="900" dirty="0">
                <a:solidFill>
                  <a:schemeClr val="tx2">
                    <a:lumMod val="50000"/>
                  </a:schemeClr>
                </a:solidFill>
                <a:effectLst/>
                <a:latin typeface="Andale Mono" panose="020B0509000000000004" pitchFamily="49" charset="0"/>
              </a:rPr>
              <a:t>JWT token might be expired, renewing</a:t>
            </a:r>
          </a:p>
          <a:p>
            <a:r>
              <a:rPr lang="en-US" sz="900" dirty="0">
                <a:solidFill>
                  <a:schemeClr val="tx2">
                    <a:lumMod val="50000"/>
                  </a:schemeClr>
                </a:solidFill>
                <a:effectLst/>
                <a:latin typeface="Andale Mono" panose="020B0509000000000004" pitchFamily="49" charset="0"/>
              </a:rPr>
              <a:t>Renewing JWT token</a:t>
            </a:r>
          </a:p>
          <a:p>
            <a:r>
              <a:rPr lang="en-US" sz="900" dirty="0">
                <a:solidFill>
                  <a:schemeClr val="tx2">
                    <a:lumMod val="50000"/>
                  </a:schemeClr>
                </a:solidFill>
                <a:effectLst/>
                <a:latin typeface="Andale Mono" panose="020B0509000000000004" pitchFamily="49" charset="0"/>
              </a:rPr>
              <a:t>Renewing JWT token: success</a:t>
            </a:r>
          </a:p>
          <a:p>
            <a:r>
              <a:rPr lang="en-US" sz="900" dirty="0">
                <a:solidFill>
                  <a:schemeClr val="tx2">
                    <a:lumMod val="50000"/>
                  </a:schemeClr>
                </a:solidFill>
                <a:effectLst/>
                <a:latin typeface="Andale Mono" panose="020B0509000000000004" pitchFamily="49" charset="0"/>
              </a:rPr>
              <a:t>Received runner launch request:</a:t>
            </a:r>
          </a:p>
          <a:p>
            <a:r>
              <a:rPr lang="en-US" sz="900" dirty="0">
                <a:solidFill>
                  <a:schemeClr val="tx2">
                    <a:lumMod val="50000"/>
                  </a:schemeClr>
                </a:solidFill>
                <a:effectLst/>
                <a:latin typeface="Andale Mono" panose="020B0509000000000004" pitchFamily="49" charset="0"/>
              </a:rPr>
              <a:t>{ </a:t>
            </a:r>
          </a:p>
          <a:p>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gitHubURL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err="1">
                <a:solidFill>
                  <a:schemeClr val="tx2">
                    <a:lumMod val="50000"/>
                  </a:schemeClr>
                </a:solidFill>
                <a:effectLst/>
                <a:latin typeface="Andale Mono" panose="020B0509000000000004" pitchFamily="49" charset="0"/>
              </a:rPr>
              <a:t>covey.town</a:t>
            </a:r>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launcherToken</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latin typeface="Andale Mono" panose="020B0509000000000004" pitchFamily="49" charset="0"/>
              </a:rPr>
              <a:t>asdfasdfasdfadsfwerasdfsdf</a:t>
            </a:r>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runnerLabels</a:t>
            </a:r>
            <a:r>
              <a:rPr lang="en-US" sz="900" dirty="0">
                <a:solidFill>
                  <a:schemeClr val="tx2">
                    <a:lumMod val="50000"/>
                  </a:schemeClr>
                </a:solidFill>
                <a:effectLst/>
                <a:latin typeface="Andale Mono" panose="020B0509000000000004" pitchFamily="49" charset="0"/>
              </a:rPr>
              <a:t>": "self-hosted"</a:t>
            </a:r>
          </a:p>
          <a:p>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--unattended --replace --</a:t>
            </a:r>
            <a:r>
              <a:rPr lang="en-US" sz="900" dirty="0" err="1">
                <a:solidFill>
                  <a:schemeClr val="tx2">
                    <a:lumMod val="50000"/>
                  </a:schemeClr>
                </a:solidFill>
                <a:effectLst/>
                <a:latin typeface="Andale Mono" panose="020B0509000000000004" pitchFamily="49" charset="0"/>
              </a:rPr>
              <a:t>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a:solidFill>
                  <a:schemeClr val="tx2">
                    <a:lumMod val="50000"/>
                  </a:schemeClr>
                </a:solidFill>
                <a:latin typeface="Andale Mono" panose="020B0509000000000004" pitchFamily="49" charset="0"/>
              </a:rPr>
              <a:t>/</a:t>
            </a:r>
            <a:r>
              <a:rPr lang="en-US" sz="900" dirty="0" err="1">
                <a:solidFill>
                  <a:schemeClr val="tx2">
                    <a:lumMod val="50000"/>
                  </a:schemeClr>
                </a:solidFill>
                <a:latin typeface="Andale Mono" panose="020B0509000000000004" pitchFamily="49" charset="0"/>
              </a:rPr>
              <a:t>covey.town</a:t>
            </a:r>
            <a:r>
              <a:rPr lang="en-US" sz="900" dirty="0">
                <a:solidFill>
                  <a:schemeClr val="tx2">
                    <a:lumMod val="50000"/>
                  </a:schemeClr>
                </a:solidFill>
                <a:latin typeface="Andale Mono" panose="020B0509000000000004" pitchFamily="49" charset="0"/>
              </a:rPr>
              <a:t> --</a:t>
            </a:r>
            <a:r>
              <a:rPr lang="en-US" sz="900" dirty="0">
                <a:solidFill>
                  <a:schemeClr val="tx2">
                    <a:lumMod val="50000"/>
                  </a:schemeClr>
                </a:solidFill>
                <a:effectLst/>
                <a:latin typeface="Andale Mono" panose="020B0509000000000004" pitchFamily="49" charset="0"/>
              </a:rPr>
              <a:t>token $GHTOKEN --ephemeral --work </a:t>
            </a:r>
            <a:r>
              <a:rPr lang="en-US" sz="900" dirty="0" err="1">
                <a:solidFill>
                  <a:schemeClr val="tx2">
                    <a:lumMod val="50000"/>
                  </a:schemeClr>
                </a:solidFill>
                <a:effectLst/>
                <a:latin typeface="Andale Mono" panose="020B0509000000000004" pitchFamily="49" charset="0"/>
              </a:rPr>
              <a:t>gha_work</a:t>
            </a:r>
            <a:r>
              <a:rPr lang="en-US" sz="900" dirty="0">
                <a:solidFill>
                  <a:schemeClr val="tx2">
                    <a:lumMod val="50000"/>
                  </a:schemeClr>
                </a:solidFill>
                <a:effectLst/>
                <a:latin typeface="Andale Mono" panose="020B0509000000000004" pitchFamily="49" charset="0"/>
              </a:rPr>
              <a:t> --labels 'self-hosted'</a:t>
            </a:r>
          </a:p>
          <a:p>
            <a:r>
              <a:rPr lang="en-US" sz="900" dirty="0">
                <a:solidFill>
                  <a:schemeClr val="tx2">
                    <a:lumMod val="50000"/>
                  </a:schemeClr>
                </a:solidFill>
                <a:effectLst/>
                <a:latin typeface="Andale Mono" panose="020B0509000000000004" pitchFamily="49" charset="0"/>
              </a:rPr>
              <a:t>Making request to </a:t>
            </a:r>
            <a:r>
              <a:rPr lang="en-US" sz="900" dirty="0" err="1">
                <a:solidFill>
                  <a:schemeClr val="tx2">
                    <a:lumMod val="50000"/>
                  </a:schemeClr>
                </a:solidFill>
                <a:effectLst/>
                <a:latin typeface="Andale Mono" panose="020B0509000000000004" pitchFamily="49" charset="0"/>
              </a:rPr>
              <a:t>slurm</a:t>
            </a:r>
            <a:r>
              <a:rPr lang="en-US" sz="900" dirty="0">
                <a:solidFill>
                  <a:schemeClr val="tx2">
                    <a:lumMod val="50000"/>
                  </a:schemeClr>
                </a:solidFill>
                <a:effectLst/>
                <a:latin typeface="Andale Mono" panose="020B0509000000000004" pitchFamily="49" charset="0"/>
              </a:rPr>
              <a:t>:</a:t>
            </a:r>
          </a:p>
          <a:p>
            <a:r>
              <a:rPr lang="en-US" sz="900" dirty="0">
                <a:solidFill>
                  <a:schemeClr val="tx2">
                    <a:lumMod val="50000"/>
                  </a:schemeClr>
                </a:solidFill>
                <a:effectLst/>
                <a:latin typeface="Andale Mono" panose="020B0509000000000004" pitchFamily="49" charset="0"/>
              </a:rPr>
              <a:t>{"script":"#!/bin/bash\</a:t>
            </a:r>
            <a:r>
              <a:rPr lang="en-US" sz="900" dirty="0" err="1">
                <a:solidFill>
                  <a:schemeClr val="tx2">
                    <a:lumMod val="50000"/>
                  </a:schemeClr>
                </a:solidFill>
                <a:effectLst/>
                <a:latin typeface="Andale Mono" panose="020B0509000000000004" pitchFamily="49" charset="0"/>
              </a:rPr>
              <a:t>nfunction</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checkForRunning</a:t>
            </a:r>
            <a:r>
              <a:rPr lang="en-US" sz="900" dirty="0">
                <a:solidFill>
                  <a:schemeClr val="tx2">
                    <a:lumMod val="50000"/>
                  </a:schemeClr>
                </a:solidFill>
                <a:effectLst/>
                <a:latin typeface="Andale Mono" panose="020B0509000000000004" pitchFamily="49" charset="0"/>
              </a:rPr>
              <a:t>(){\n  sleep 120\n  RUNNING=$(grep Running /</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gha-stdout</a:t>
            </a:r>
            <a:r>
              <a:rPr lang="en-US" sz="900" dirty="0">
                <a:solidFill>
                  <a:schemeClr val="tx2">
                    <a:lumMod val="50000"/>
                  </a:schemeClr>
                </a:solidFill>
                <a:effectLst/>
                <a:latin typeface="Andale Mono" panose="020B0509000000000004" pitchFamily="49" charset="0"/>
              </a:rPr>
              <a:t> | </a:t>
            </a:r>
            <a:r>
              <a:rPr lang="en-US" sz="900" dirty="0" err="1">
                <a:solidFill>
                  <a:schemeClr val="tx2">
                    <a:lumMod val="50000"/>
                  </a:schemeClr>
                </a:solidFill>
                <a:effectLst/>
                <a:latin typeface="Andale Mono" panose="020B0509000000000004" pitchFamily="49" charset="0"/>
              </a:rPr>
              <a:t>wc</a:t>
            </a:r>
            <a:r>
              <a:rPr lang="en-US" sz="900" dirty="0">
                <a:solidFill>
                  <a:schemeClr val="tx2">
                    <a:lumMod val="50000"/>
                  </a:schemeClr>
                </a:solidFill>
                <a:effectLst/>
                <a:latin typeface="Andale Mono" panose="020B0509000000000004" pitchFamily="49" charset="0"/>
              </a:rPr>
              <a:t> -l)\n  if [ $RUNNING -eq 0 ]; then\n      echo \"Does not look like GHA found a job to work on!\"\n      kill $$\n  fi\n}\</a:t>
            </a:r>
            <a:r>
              <a:rPr lang="en-US" sz="900" dirty="0" err="1">
                <a:solidFill>
                  <a:schemeClr val="tx2">
                    <a:lumMod val="50000"/>
                  </a:schemeClr>
                </a:solidFill>
                <a:effectLst/>
                <a:latin typeface="Andale Mono" panose="020B0509000000000004" pitchFamily="49" charset="0"/>
              </a:rPr>
              <a:t>nset</a:t>
            </a:r>
            <a:r>
              <a:rPr lang="en-US" sz="900" dirty="0">
                <a:solidFill>
                  <a:schemeClr val="tx2">
                    <a:lumMod val="50000"/>
                  </a:schemeClr>
                </a:solidFill>
                <a:effectLst/>
                <a:latin typeface="Andale Mono" panose="020B0509000000000004" pitchFamily="49" charset="0"/>
              </a:rPr>
              <a:t> -x\</a:t>
            </a:r>
            <a:r>
              <a:rPr lang="en-US" sz="900" dirty="0" err="1">
                <a:solidFill>
                  <a:schemeClr val="tx2">
                    <a:lumMod val="50000"/>
                  </a:schemeClr>
                </a:solidFill>
                <a:effectLst/>
                <a:latin typeface="Andale Mono" panose="020B0509000000000004" pitchFamily="49" charset="0"/>
              </a:rPr>
              <a:t>nhostname</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nexport</a:t>
            </a:r>
            <a:r>
              <a:rPr lang="en-US" sz="900" dirty="0">
                <a:solidFill>
                  <a:schemeClr val="tx2">
                    <a:lumMod val="50000"/>
                  </a:schemeClr>
                </a:solidFill>
                <a:effectLst/>
                <a:latin typeface="Andale Mono" panose="020B0509000000000004" pitchFamily="49" charset="0"/>
              </a:rPr>
              <a:t> HOME=/</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/home/ci-runner\</a:t>
            </a:r>
            <a:r>
              <a:rPr lang="en-US" sz="900" dirty="0" err="1">
                <a:solidFill>
                  <a:schemeClr val="tx2">
                    <a:lumMod val="50000"/>
                  </a:schemeClr>
                </a:solidFill>
                <a:effectLst/>
                <a:latin typeface="Andale Mono" panose="020B0509000000000004" pitchFamily="49" charset="0"/>
              </a:rPr>
              <a:t>necho</a:t>
            </a:r>
            <a:r>
              <a:rPr lang="en-US" sz="900" dirty="0">
                <a:solidFill>
                  <a:schemeClr val="tx2">
                    <a:lumMod val="50000"/>
                  </a:schemeClr>
                </a:solidFill>
                <a:effectLst/>
                <a:latin typeface="Andale Mono" panose="020B0509000000000004" pitchFamily="49" charset="0"/>
              </a:rPr>
              <a:t> \"GHA Runner is loading...\"\</a:t>
            </a:r>
            <a:r>
              <a:rPr lang="en-US" sz="900" dirty="0" err="1">
                <a:solidFill>
                  <a:schemeClr val="tx2">
                    <a:lumMod val="50000"/>
                  </a:schemeClr>
                </a:solidFill>
                <a:effectLst/>
                <a:latin typeface="Andale Mono" panose="020B0509000000000004" pitchFamily="49" charset="0"/>
              </a:rPr>
              <a:t>necho</a:t>
            </a:r>
            <a:r>
              <a:rPr lang="en-US" sz="900" dirty="0">
                <a:solidFill>
                  <a:schemeClr val="tx2">
                    <a:lumMod val="50000"/>
                  </a:schemeClr>
                </a:solidFill>
                <a:effectLst/>
                <a:latin typeface="Andale Mono" panose="020B0509000000000004" pitchFamily="49" charset="0"/>
              </a:rPr>
              <a:t> $HOME\</a:t>
            </a:r>
            <a:r>
              <a:rPr lang="en-US" sz="900" dirty="0" err="1">
                <a:solidFill>
                  <a:schemeClr val="tx2">
                    <a:lumMod val="50000"/>
                  </a:schemeClr>
                </a:solidFill>
                <a:effectLst/>
                <a:latin typeface="Andale Mono" panose="020B0509000000000004" pitchFamily="49" charset="0"/>
              </a:rPr>
              <a:t>ncd</a:t>
            </a:r>
            <a:r>
              <a:rPr lang="en-US" sz="900" dirty="0">
                <a:solidFill>
                  <a:schemeClr val="tx2">
                    <a:lumMod val="50000"/>
                  </a:schemeClr>
                </a:solidFill>
                <a:effectLst/>
                <a:latin typeface="Andale Mono" panose="020B0509000000000004" pitchFamily="49" charset="0"/>
              </a:rPr>
              <a:t> $HOME\</a:t>
            </a:r>
            <a:r>
              <a:rPr lang="en-US" sz="900" dirty="0" err="1">
                <a:solidFill>
                  <a:schemeClr val="tx2">
                    <a:lumMod val="50000"/>
                  </a:schemeClr>
                </a:solidFill>
                <a:effectLst/>
                <a:latin typeface="Andale Mono" panose="020B0509000000000004" pitchFamily="49" charset="0"/>
              </a:rPr>
              <a:t>npwd</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nmkdir</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ncd</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ncp</a:t>
            </a:r>
            <a:r>
              <a:rPr lang="en-US" sz="900" dirty="0">
                <a:solidFill>
                  <a:schemeClr val="tx2">
                    <a:lumMod val="50000"/>
                  </a:schemeClr>
                </a:solidFill>
                <a:effectLst/>
                <a:latin typeface="Andale Mono" panose="020B0509000000000004" pitchFamily="49" charset="0"/>
              </a:rPr>
              <a:t> /experiment/util/actions-runner-linux-x64-2.285.1.tar.gz .\</a:t>
            </a:r>
            <a:r>
              <a:rPr lang="en-US" sz="900" dirty="0" err="1">
                <a:solidFill>
                  <a:schemeClr val="tx2">
                    <a:lumMod val="50000"/>
                  </a:schemeClr>
                </a:solidFill>
                <a:effectLst/>
                <a:latin typeface="Andale Mono" panose="020B0509000000000004" pitchFamily="49" charset="0"/>
              </a:rPr>
              <a:t>ntar</a:t>
            </a:r>
            <a:r>
              <a:rPr lang="en-US" sz="900" dirty="0">
                <a:solidFill>
                  <a:schemeClr val="tx2">
                    <a:lumMod val="50000"/>
                  </a:schemeClr>
                </a:solidFill>
                <a:effectLst/>
                <a:latin typeface="Andale Mono" panose="020B0509000000000004" pitchFamily="49" charset="0"/>
              </a:rPr>
              <a:t> </a:t>
            </a:r>
            <a:r>
              <a:rPr lang="en-US" sz="900" dirty="0" err="1">
                <a:solidFill>
                  <a:schemeClr val="tx2">
                    <a:lumMod val="50000"/>
                  </a:schemeClr>
                </a:solidFill>
                <a:effectLst/>
                <a:latin typeface="Andale Mono" panose="020B0509000000000004" pitchFamily="49" charset="0"/>
              </a:rPr>
              <a:t>xzf</a:t>
            </a:r>
            <a:r>
              <a:rPr lang="en-US" sz="900" dirty="0">
                <a:solidFill>
                  <a:schemeClr val="tx2">
                    <a:lumMod val="50000"/>
                  </a:schemeClr>
                </a:solidFill>
                <a:effectLst/>
                <a:latin typeface="Andale Mono" panose="020B0509000000000004" pitchFamily="49" charset="0"/>
              </a:rPr>
              <a:t> actions-runner-linux-x64-2.285.1.tar.gz\</a:t>
            </a:r>
            <a:r>
              <a:rPr lang="en-US" sz="900" dirty="0" err="1">
                <a:solidFill>
                  <a:schemeClr val="tx2">
                    <a:lumMod val="50000"/>
                  </a:schemeClr>
                </a:solidFill>
                <a:effectLst/>
                <a:latin typeface="Andale Mono" panose="020B0509000000000004" pitchFamily="49" charset="0"/>
              </a:rPr>
              <a:t>nTOKEN</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latin typeface="Andale Mono" panose="020B0509000000000004" pitchFamily="49" charset="0"/>
              </a:rPr>
              <a:t>asdfasdfasdfadsfwerasdfsdf</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nGHTOKEN</a:t>
            </a:r>
            <a:r>
              <a:rPr lang="en-US" sz="900" dirty="0">
                <a:solidFill>
                  <a:schemeClr val="tx2">
                    <a:lumMod val="50000"/>
                  </a:schemeClr>
                </a:solidFill>
                <a:effectLst/>
                <a:latin typeface="Andale Mono" panose="020B0509000000000004" pitchFamily="49" charset="0"/>
              </a:rPr>
              <a:t>=$(curl -s -X POST -H \"Authorization: $TOKEN\" https://</a:t>
            </a:r>
            <a:r>
              <a:rPr lang="en-US" sz="900" dirty="0" err="1">
                <a:solidFill>
                  <a:schemeClr val="tx2">
                    <a:lumMod val="50000"/>
                  </a:schemeClr>
                </a:solidFill>
                <a:effectLst/>
                <a:latin typeface="Andale Mono" panose="020B0509000000000004" pitchFamily="49" charset="0"/>
              </a:rPr>
              <a:t>ci.in.ripley.cloud</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/runner | </a:t>
            </a:r>
            <a:r>
              <a:rPr lang="en-US" sz="900" dirty="0" err="1">
                <a:solidFill>
                  <a:schemeClr val="tx2">
                    <a:lumMod val="50000"/>
                  </a:schemeClr>
                </a:solidFill>
                <a:effectLst/>
                <a:latin typeface="Andale Mono" panose="020B0509000000000004" pitchFamily="49" charset="0"/>
              </a:rPr>
              <a:t>jq</a:t>
            </a:r>
            <a:r>
              <a:rPr lang="en-US" sz="900" dirty="0">
                <a:solidFill>
                  <a:schemeClr val="tx2">
                    <a:lumMod val="50000"/>
                  </a:schemeClr>
                </a:solidFill>
                <a:effectLst/>
                <a:latin typeface="Andale Mono" panose="020B0509000000000004" pitchFamily="49" charset="0"/>
              </a:rPr>
              <a:t> -r '.token')\</a:t>
            </a:r>
            <a:r>
              <a:rPr lang="en-US" sz="900" dirty="0" err="1">
                <a:solidFill>
                  <a:schemeClr val="tx2">
                    <a:lumMod val="50000"/>
                  </a:schemeClr>
                </a:solidFill>
                <a:effectLst/>
                <a:latin typeface="Andale Mono" panose="020B0509000000000004" pitchFamily="49" charset="0"/>
              </a:rPr>
              <a:t>necho</a:t>
            </a:r>
            <a:r>
              <a:rPr lang="en-US" sz="900" dirty="0">
                <a:solidFill>
                  <a:schemeClr val="tx2">
                    <a:lumMod val="50000"/>
                  </a:schemeClr>
                </a:solidFill>
                <a:effectLst/>
                <a:latin typeface="Andale Mono" panose="020B0509000000000004" pitchFamily="49" charset="0"/>
              </a:rPr>
              <a:t>  --unattended --replace --</a:t>
            </a:r>
            <a:r>
              <a:rPr lang="en-US" sz="900" dirty="0" err="1">
                <a:solidFill>
                  <a:schemeClr val="tx2">
                    <a:lumMod val="50000"/>
                  </a:schemeClr>
                </a:solidFill>
                <a:effectLst/>
                <a:latin typeface="Andale Mono" panose="020B0509000000000004" pitchFamily="49" charset="0"/>
              </a:rPr>
              <a:t>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err="1">
                <a:solidFill>
                  <a:schemeClr val="tx2">
                    <a:lumMod val="50000"/>
                  </a:schemeClr>
                </a:solidFill>
                <a:effectLst/>
                <a:latin typeface="Andale Mono" panose="020B0509000000000004" pitchFamily="49" charset="0"/>
              </a:rPr>
              <a:t>covey.town</a:t>
            </a:r>
            <a:r>
              <a:rPr lang="en-US" sz="900" dirty="0">
                <a:solidFill>
                  <a:schemeClr val="tx2">
                    <a:lumMod val="50000"/>
                  </a:schemeClr>
                </a:solidFill>
                <a:effectLst/>
                <a:latin typeface="Andale Mono" panose="020B0509000000000004" pitchFamily="49" charset="0"/>
              </a:rPr>
              <a:t> --token $GHTOKEN --ephemeral --work </a:t>
            </a:r>
            <a:r>
              <a:rPr lang="en-US" sz="900" dirty="0" err="1">
                <a:solidFill>
                  <a:schemeClr val="tx2">
                    <a:lumMod val="50000"/>
                  </a:schemeClr>
                </a:solidFill>
                <a:effectLst/>
                <a:latin typeface="Andale Mono" panose="020B0509000000000004" pitchFamily="49" charset="0"/>
              </a:rPr>
              <a:t>gha_work</a:t>
            </a:r>
            <a:r>
              <a:rPr lang="en-US" sz="900" dirty="0">
                <a:solidFill>
                  <a:schemeClr val="tx2">
                    <a:lumMod val="50000"/>
                  </a:schemeClr>
                </a:solidFill>
                <a:effectLst/>
                <a:latin typeface="Andale Mono" panose="020B0509000000000004" pitchFamily="49" charset="0"/>
              </a:rPr>
              <a:t> --labels 'self-hosted' \n./</a:t>
            </a:r>
            <a:r>
              <a:rPr lang="en-US" sz="900" dirty="0" err="1">
                <a:solidFill>
                  <a:schemeClr val="tx2">
                    <a:lumMod val="50000"/>
                  </a:schemeClr>
                </a:solidFill>
                <a:effectLst/>
                <a:latin typeface="Andale Mono" panose="020B0509000000000004" pitchFamily="49" charset="0"/>
              </a:rPr>
              <a:t>config.sh</a:t>
            </a:r>
            <a:r>
              <a:rPr lang="en-US" sz="900" dirty="0">
                <a:solidFill>
                  <a:schemeClr val="tx2">
                    <a:lumMod val="50000"/>
                  </a:schemeClr>
                </a:solidFill>
                <a:effectLst/>
                <a:latin typeface="Andale Mono" panose="020B0509000000000004" pitchFamily="49" charset="0"/>
              </a:rPr>
              <a:t> --unattended --replace --</a:t>
            </a:r>
            <a:r>
              <a:rPr lang="en-US" sz="900" dirty="0" err="1">
                <a:solidFill>
                  <a:schemeClr val="tx2">
                    <a:lumMod val="50000"/>
                  </a:schemeClr>
                </a:solidFill>
                <a:effectLst/>
                <a:latin typeface="Andale Mono" panose="020B0509000000000004" pitchFamily="49" charset="0"/>
              </a:rPr>
              <a:t>url</a:t>
            </a:r>
            <a:r>
              <a:rPr lang="en-US" sz="900" dirty="0">
                <a:solidFill>
                  <a:schemeClr val="tx2">
                    <a:lumMod val="50000"/>
                  </a:schemeClr>
                </a:solidFill>
                <a:effectLst/>
                <a:latin typeface="Andale Mono" panose="020B0509000000000004" pitchFamily="49" charset="0"/>
              </a:rPr>
              <a:t>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a:t>
            </a:r>
            <a:r>
              <a:rPr lang="en-US" sz="900" dirty="0" err="1">
                <a:solidFill>
                  <a:schemeClr val="tx2">
                    <a:lumMod val="50000"/>
                  </a:schemeClr>
                </a:solidFill>
                <a:effectLst/>
                <a:latin typeface="Andale Mono" panose="020B0509000000000004" pitchFamily="49" charset="0"/>
              </a:rPr>
              <a:t>covey.town</a:t>
            </a:r>
            <a:r>
              <a:rPr lang="en-US" sz="900" dirty="0">
                <a:solidFill>
                  <a:schemeClr val="tx2">
                    <a:lumMod val="50000"/>
                  </a:schemeClr>
                </a:solidFill>
                <a:effectLst/>
                <a:latin typeface="Andale Mono" panose="020B0509000000000004" pitchFamily="49" charset="0"/>
              </a:rPr>
              <a:t> --token $GHTOKEN --ephemeral --work </a:t>
            </a:r>
            <a:r>
              <a:rPr lang="en-US" sz="900" dirty="0" err="1">
                <a:solidFill>
                  <a:schemeClr val="tx2">
                    <a:lumMod val="50000"/>
                  </a:schemeClr>
                </a:solidFill>
                <a:effectLst/>
                <a:latin typeface="Andale Mono" panose="020B0509000000000004" pitchFamily="49" charset="0"/>
              </a:rPr>
              <a:t>gha_work</a:t>
            </a:r>
            <a:r>
              <a:rPr lang="en-US" sz="900" dirty="0">
                <a:solidFill>
                  <a:schemeClr val="tx2">
                    <a:lumMod val="50000"/>
                  </a:schemeClr>
                </a:solidFill>
                <a:effectLst/>
                <a:latin typeface="Andale Mono" panose="020B0509000000000004" pitchFamily="49" charset="0"/>
              </a:rPr>
              <a:t> --labels 'self-hosted' \</a:t>
            </a:r>
            <a:r>
              <a:rPr lang="en-US" sz="900" dirty="0" err="1">
                <a:solidFill>
                  <a:schemeClr val="tx2">
                    <a:lumMod val="50000"/>
                  </a:schemeClr>
                </a:solidFill>
                <a:effectLst/>
                <a:latin typeface="Andale Mono" panose="020B0509000000000004" pitchFamily="49" charset="0"/>
              </a:rPr>
              <a:t>ncheckForRunning</a:t>
            </a:r>
            <a:r>
              <a:rPr lang="en-US" sz="900" dirty="0">
                <a:solidFill>
                  <a:schemeClr val="tx2">
                    <a:lumMod val="50000"/>
                  </a:schemeClr>
                </a:solidFill>
                <a:effectLst/>
                <a:latin typeface="Andale Mono" panose="020B0509000000000004" pitchFamily="49" charset="0"/>
              </a:rPr>
              <a:t> &amp;\n./</a:t>
            </a:r>
            <a:r>
              <a:rPr lang="en-US" sz="900" dirty="0" err="1">
                <a:solidFill>
                  <a:schemeClr val="tx2">
                    <a:lumMod val="50000"/>
                  </a:schemeClr>
                </a:solidFill>
                <a:effectLst/>
                <a:latin typeface="Andale Mono" panose="020B0509000000000004" pitchFamily="49" charset="0"/>
              </a:rPr>
              <a:t>run.sh</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n","job</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comment":"GitHub</a:t>
            </a:r>
            <a:r>
              <a:rPr lang="en-US" sz="900" dirty="0">
                <a:solidFill>
                  <a:schemeClr val="tx2">
                    <a:lumMod val="50000"/>
                  </a:schemeClr>
                </a:solidFill>
                <a:effectLst/>
                <a:latin typeface="Andale Mono" panose="020B0509000000000004" pitchFamily="49" charset="0"/>
              </a:rPr>
              <a:t> Actions Builder for https://</a:t>
            </a:r>
            <a:r>
              <a:rPr lang="en-US" sz="900" dirty="0" err="1">
                <a:solidFill>
                  <a:schemeClr val="tx2">
                    <a:lumMod val="50000"/>
                  </a:schemeClr>
                </a:solidFill>
                <a:effectLst/>
                <a:latin typeface="Andale Mono" panose="020B0509000000000004" pitchFamily="49" charset="0"/>
              </a:rPr>
              <a:t>github.com</a:t>
            </a:r>
            <a:r>
              <a:rPr lang="en-US" sz="900" dirty="0">
                <a:solidFill>
                  <a:schemeClr val="tx2">
                    <a:lumMod val="50000"/>
                  </a:schemeClr>
                </a:solidFill>
                <a:effectLst/>
                <a:latin typeface="Andale Mono" panose="020B0509000000000004" pitchFamily="49" charset="0"/>
              </a:rPr>
              <a:t>/neu-se/covye.town","name":"GitHubActions","ntasks":1,"partition":"gha","standard_output":"/</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gha-stdout</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standard_error</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gha</a:t>
            </a:r>
            <a:r>
              <a:rPr lang="en-US" sz="900" dirty="0">
                <a:solidFill>
                  <a:schemeClr val="tx2">
                    <a:lumMod val="50000"/>
                  </a:schemeClr>
                </a:solidFill>
                <a:effectLst/>
                <a:latin typeface="Andale Mono" panose="020B0509000000000004" pitchFamily="49" charset="0"/>
              </a:rPr>
              <a:t>-stderr","</a:t>
            </a:r>
            <a:r>
              <a:rPr lang="en-US" sz="900" dirty="0" err="1">
                <a:solidFill>
                  <a:schemeClr val="tx2">
                    <a:lumMod val="50000"/>
                  </a:schemeClr>
                </a:solidFill>
                <a:effectLst/>
                <a:latin typeface="Andale Mono" panose="020B0509000000000004" pitchFamily="49" charset="0"/>
              </a:rPr>
              <a:t>current_working_directory</a:t>
            </a:r>
            <a:r>
              <a:rPr lang="en-US" sz="900" dirty="0">
                <a:solidFill>
                  <a:schemeClr val="tx2">
                    <a:lumMod val="50000"/>
                  </a:schemeClr>
                </a:solidFill>
                <a:effectLst/>
                <a:latin typeface="Andale Mono" panose="020B0509000000000004" pitchFamily="49" charset="0"/>
              </a:rPr>
              <a:t>":"/</a:t>
            </a:r>
            <a:r>
              <a:rPr lang="en-US" sz="900" dirty="0" err="1">
                <a:solidFill>
                  <a:schemeClr val="tx2">
                    <a:lumMod val="50000"/>
                  </a:schemeClr>
                </a:solidFill>
                <a:effectLst/>
                <a:latin typeface="Andale Mono" panose="020B0509000000000004" pitchFamily="49" charset="0"/>
              </a:rPr>
              <a:t>tmp</a:t>
            </a:r>
            <a:r>
              <a:rPr lang="en-US" sz="900" dirty="0">
                <a:solidFill>
                  <a:schemeClr val="tx2">
                    <a:lumMod val="50000"/>
                  </a:schemeClr>
                </a:solidFill>
                <a:effectLst/>
                <a:latin typeface="Andale Mono" panose="020B0509000000000004" pitchFamily="49" charset="0"/>
              </a:rPr>
              <a:t>","environment":{"</a:t>
            </a:r>
            <a:r>
              <a:rPr lang="en-US" sz="900" dirty="0" err="1">
                <a:solidFill>
                  <a:schemeClr val="tx2">
                    <a:lumMod val="50000"/>
                  </a:schemeClr>
                </a:solidFill>
                <a:effectLst/>
                <a:latin typeface="Andale Mono" panose="020B0509000000000004" pitchFamily="49" charset="0"/>
              </a:rPr>
              <a:t>fooo</a:t>
            </a:r>
            <a:r>
              <a:rPr lang="en-US" sz="900" dirty="0">
                <a:solidFill>
                  <a:schemeClr val="tx2">
                    <a:lumMod val="50000"/>
                  </a:schemeClr>
                </a:solidFill>
                <a:effectLst/>
                <a:latin typeface="Andale Mono" panose="020B0509000000000004" pitchFamily="49" charset="0"/>
              </a:rPr>
              <a:t>":"bar"}}}</a:t>
            </a:r>
          </a:p>
        </p:txBody>
      </p:sp>
    </p:spTree>
    <p:extLst>
      <p:ext uri="{BB962C8B-B14F-4D97-AF65-F5344CB8AC3E}">
        <p14:creationId xmlns:p14="http://schemas.microsoft.com/office/powerpoint/2010/main" val="280265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Review: 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You should now be able to:</a:t>
            </a:r>
          </a:p>
          <a:p>
            <a:pPr lvl="2"/>
            <a:endParaRPr lang="en-US" dirty="0"/>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12</a:t>
            </a:fld>
            <a:endParaRPr lang="en-US"/>
          </a:p>
        </p:txBody>
      </p:sp>
    </p:spTree>
    <p:extLst>
      <p:ext uri="{BB962C8B-B14F-4D97-AF65-F5344CB8AC3E}">
        <p14:creationId xmlns:p14="http://schemas.microsoft.com/office/powerpoint/2010/main" val="136295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3575-0593-49FD-831F-131BB6CC7E6C}"/>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5B21ECCD-9823-405F-AA9A-D0CC235AD583}"/>
              </a:ext>
            </a:extLst>
          </p:cNvPr>
          <p:cNvSpPr>
            <a:spLocks noGrp="1"/>
          </p:cNvSpPr>
          <p:nvPr>
            <p:ph idx="1"/>
          </p:nvPr>
        </p:nvSpPr>
        <p:spPr/>
        <p:txBody>
          <a:bodyPr/>
          <a:lstStyle/>
          <a:p>
            <a:r>
              <a:rPr lang="en-US" dirty="0"/>
              <a:t>By the end of this lesson you should be able to:</a:t>
            </a:r>
          </a:p>
          <a:p>
            <a:pPr lvl="1"/>
            <a:endParaRPr lang="en-US" dirty="0"/>
          </a:p>
        </p:txBody>
      </p:sp>
      <p:sp>
        <p:nvSpPr>
          <p:cNvPr id="5" name="Slide Number Placeholder 4">
            <a:extLst>
              <a:ext uri="{FF2B5EF4-FFF2-40B4-BE49-F238E27FC236}">
                <a16:creationId xmlns:a16="http://schemas.microsoft.com/office/drawing/2014/main" id="{D3CB1048-3EB8-4281-8361-E7EB70F6FBBC}"/>
              </a:ext>
            </a:extLst>
          </p:cNvPr>
          <p:cNvSpPr>
            <a:spLocks noGrp="1"/>
          </p:cNvSpPr>
          <p:nvPr>
            <p:ph type="sldNum" sz="quarter" idx="12"/>
          </p:nvPr>
        </p:nvSpPr>
        <p:spPr/>
        <p:txBody>
          <a:bodyPr/>
          <a:lstStyle/>
          <a:p>
            <a:fld id="{86CB4B4D-7CA3-9044-876B-883B54F8677D}" type="slidenum">
              <a:rPr lang="en-US" smtClean="0"/>
              <a:pPr/>
              <a:t>2</a:t>
            </a:fld>
            <a:endParaRPr lang="en-US"/>
          </a:p>
        </p:txBody>
      </p:sp>
    </p:spTree>
    <p:extLst>
      <p:ext uri="{BB962C8B-B14F-4D97-AF65-F5344CB8AC3E}">
        <p14:creationId xmlns:p14="http://schemas.microsoft.com/office/powerpoint/2010/main" val="391505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585E-C4E5-DA40-A06B-A1AC3BEE4C91}"/>
              </a:ext>
            </a:extLst>
          </p:cNvPr>
          <p:cNvSpPr>
            <a:spLocks noGrp="1"/>
          </p:cNvSpPr>
          <p:nvPr>
            <p:ph type="title"/>
          </p:nvPr>
        </p:nvSpPr>
        <p:spPr>
          <a:xfrm>
            <a:off x="838200" y="18255"/>
            <a:ext cx="7033591" cy="1325563"/>
          </a:xfrm>
        </p:spPr>
        <p:txBody>
          <a:bodyPr>
            <a:normAutofit/>
          </a:bodyPr>
          <a:lstStyle/>
          <a:p>
            <a:r>
              <a:rPr lang="en-US" dirty="0"/>
              <a:t>It is possible to “get better” at debugging</a:t>
            </a:r>
          </a:p>
        </p:txBody>
      </p:sp>
      <p:sp>
        <p:nvSpPr>
          <p:cNvPr id="3" name="Content Placeholder 2">
            <a:extLst>
              <a:ext uri="{FF2B5EF4-FFF2-40B4-BE49-F238E27FC236}">
                <a16:creationId xmlns:a16="http://schemas.microsoft.com/office/drawing/2014/main" id="{85B67869-3639-7C44-989F-80269C262C58}"/>
              </a:ext>
            </a:extLst>
          </p:cNvPr>
          <p:cNvSpPr>
            <a:spLocks noGrp="1"/>
          </p:cNvSpPr>
          <p:nvPr>
            <p:ph idx="1"/>
          </p:nvPr>
        </p:nvSpPr>
        <p:spPr>
          <a:xfrm>
            <a:off x="838200" y="1500160"/>
            <a:ext cx="6673436" cy="4351338"/>
          </a:xfrm>
        </p:spPr>
        <p:txBody>
          <a:bodyPr/>
          <a:lstStyle/>
          <a:p>
            <a:r>
              <a:rPr lang="en-US" dirty="0"/>
              <a:t>Debugging is NOT just “googling the error message”</a:t>
            </a:r>
          </a:p>
          <a:p>
            <a:r>
              <a:rPr lang="en-US" dirty="0"/>
              <a:t>Some developers are better at debugging than others</a:t>
            </a:r>
          </a:p>
          <a:p>
            <a:r>
              <a:rPr lang="en-US" dirty="0"/>
              <a:t>The overall goal in this lesson is to teach you about different </a:t>
            </a:r>
            <a:r>
              <a:rPr lang="en-US" i="1" dirty="0"/>
              <a:t>strategies</a:t>
            </a:r>
            <a:r>
              <a:rPr lang="en-US" dirty="0"/>
              <a:t> for debugging, how to decide which strategy to apply, and how to view debugging as a science</a:t>
            </a:r>
          </a:p>
        </p:txBody>
      </p:sp>
      <p:sp>
        <p:nvSpPr>
          <p:cNvPr id="4" name="Slide Number Placeholder 3">
            <a:extLst>
              <a:ext uri="{FF2B5EF4-FFF2-40B4-BE49-F238E27FC236}">
                <a16:creationId xmlns:a16="http://schemas.microsoft.com/office/drawing/2014/main" id="{CAB6E5E0-6AA1-C949-AF03-2272F47CECCB}"/>
              </a:ext>
            </a:extLst>
          </p:cNvPr>
          <p:cNvSpPr>
            <a:spLocks noGrp="1"/>
          </p:cNvSpPr>
          <p:nvPr>
            <p:ph type="sldNum" sz="quarter" idx="12"/>
          </p:nvPr>
        </p:nvSpPr>
        <p:spPr/>
        <p:txBody>
          <a:bodyPr/>
          <a:lstStyle/>
          <a:p>
            <a:fld id="{20F37917-FD3A-4669-9018-DA04BCDD3D75}" type="slidenum">
              <a:rPr lang="en-US" smtClean="0"/>
              <a:t>3</a:t>
            </a:fld>
            <a:endParaRPr lang="en-US"/>
          </a:p>
        </p:txBody>
      </p:sp>
      <p:pic>
        <p:nvPicPr>
          <p:cNvPr id="5" name="Picture 2">
            <a:extLst>
              <a:ext uri="{FF2B5EF4-FFF2-40B4-BE49-F238E27FC236}">
                <a16:creationId xmlns:a16="http://schemas.microsoft.com/office/drawing/2014/main" id="{E8D61475-54E5-7140-A6A6-F914F83FE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1636" y="136525"/>
            <a:ext cx="52244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88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C6FA-087E-8847-A584-4D979F203BB0}"/>
              </a:ext>
            </a:extLst>
          </p:cNvPr>
          <p:cNvSpPr>
            <a:spLocks noGrp="1"/>
          </p:cNvSpPr>
          <p:nvPr>
            <p:ph type="title"/>
          </p:nvPr>
        </p:nvSpPr>
        <p:spPr/>
        <p:txBody>
          <a:bodyPr/>
          <a:lstStyle/>
          <a:p>
            <a:r>
              <a:rPr lang="en-US" dirty="0"/>
              <a:t>General Strategy: Enable Efficient Reproduction of the Problem</a:t>
            </a:r>
          </a:p>
        </p:txBody>
      </p:sp>
      <p:sp>
        <p:nvSpPr>
          <p:cNvPr id="3" name="Content Placeholder 2">
            <a:extLst>
              <a:ext uri="{FF2B5EF4-FFF2-40B4-BE49-F238E27FC236}">
                <a16:creationId xmlns:a16="http://schemas.microsoft.com/office/drawing/2014/main" id="{39839836-606C-D948-B33B-5E51EE448F35}"/>
              </a:ext>
            </a:extLst>
          </p:cNvPr>
          <p:cNvSpPr>
            <a:spLocks noGrp="1"/>
          </p:cNvSpPr>
          <p:nvPr>
            <p:ph idx="1"/>
          </p:nvPr>
        </p:nvSpPr>
        <p:spPr/>
        <p:txBody>
          <a:bodyPr>
            <a:normAutofit lnSpcReduction="10000"/>
          </a:bodyPr>
          <a:lstStyle/>
          <a:p>
            <a:r>
              <a:rPr lang="en-US" dirty="0"/>
              <a:t>If you haven’t fixed the bug yet, it’s likely you will need to execute the program many times, tweak things, and see what happens</a:t>
            </a:r>
          </a:p>
          <a:p>
            <a:r>
              <a:rPr lang="en-US" dirty="0"/>
              <a:t>Create the fastest test case possible to reproduce the bug:</a:t>
            </a:r>
          </a:p>
          <a:p>
            <a:pPr lvl="1"/>
            <a:r>
              <a:rPr lang="en-US" dirty="0"/>
              <a:t>Consider starting “top-down” from the application’s entry point, or “bottom-up” by directly invoking some buggy code</a:t>
            </a:r>
          </a:p>
          <a:p>
            <a:pPr lvl="1"/>
            <a:r>
              <a:rPr lang="en-US" dirty="0"/>
              <a:t>Ensure that it is self-contained</a:t>
            </a:r>
          </a:p>
          <a:p>
            <a:r>
              <a:rPr lang="en-US" dirty="0"/>
              <a:t>Minimize turnaround time from changes to result:</a:t>
            </a:r>
          </a:p>
          <a:p>
            <a:pPr lvl="1"/>
            <a:r>
              <a:rPr lang="en-US" dirty="0"/>
              <a:t>Make sure that you can quickly recompile your code and run the test</a:t>
            </a:r>
          </a:p>
        </p:txBody>
      </p:sp>
      <p:sp>
        <p:nvSpPr>
          <p:cNvPr id="4" name="Slide Number Placeholder 3">
            <a:extLst>
              <a:ext uri="{FF2B5EF4-FFF2-40B4-BE49-F238E27FC236}">
                <a16:creationId xmlns:a16="http://schemas.microsoft.com/office/drawing/2014/main" id="{AA6A325D-3078-7042-A7B1-CB439FF7213B}"/>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5" name="Picture 4">
            <a:extLst>
              <a:ext uri="{FF2B5EF4-FFF2-40B4-BE49-F238E27FC236}">
                <a16:creationId xmlns:a16="http://schemas.microsoft.com/office/drawing/2014/main" id="{C61CF085-B20B-AE44-913F-A99CF8E2DA9F}"/>
              </a:ext>
            </a:extLst>
          </p:cNvPr>
          <p:cNvPicPr>
            <a:picLocks noChangeAspect="1"/>
          </p:cNvPicPr>
          <p:nvPr/>
        </p:nvPicPr>
        <p:blipFill>
          <a:blip r:embed="rId3"/>
          <a:stretch>
            <a:fillRect/>
          </a:stretch>
        </p:blipFill>
        <p:spPr>
          <a:xfrm>
            <a:off x="8871778" y="1796229"/>
            <a:ext cx="4546600" cy="3759200"/>
          </a:xfrm>
          <a:prstGeom prst="rect">
            <a:avLst/>
          </a:prstGeom>
        </p:spPr>
      </p:pic>
      <p:sp>
        <p:nvSpPr>
          <p:cNvPr id="6" name="Dingbat X">
            <a:extLst>
              <a:ext uri="{FF2B5EF4-FFF2-40B4-BE49-F238E27FC236}">
                <a16:creationId xmlns:a16="http://schemas.microsoft.com/office/drawing/2014/main" id="{9F5041C7-3D0F-9147-A944-24DC5E12E219}"/>
              </a:ext>
            </a:extLst>
          </p:cNvPr>
          <p:cNvSpPr/>
          <p:nvPr/>
        </p:nvSpPr>
        <p:spPr>
          <a:xfrm>
            <a:off x="9775718" y="2240736"/>
            <a:ext cx="412963" cy="487984"/>
          </a:xfrm>
          <a:custGeom>
            <a:avLst/>
            <a:gdLst/>
            <a:ahLst/>
            <a:cxnLst>
              <a:cxn ang="0">
                <a:pos x="wd2" y="hd2"/>
              </a:cxn>
              <a:cxn ang="5400000">
                <a:pos x="wd2" y="hd2"/>
              </a:cxn>
              <a:cxn ang="10800000">
                <a:pos x="wd2" y="hd2"/>
              </a:cxn>
              <a:cxn ang="16200000">
                <a:pos x="wd2" y="hd2"/>
              </a:cxn>
            </a:cxnLst>
            <a:rect l="0" t="0" r="r" b="b"/>
            <a:pathLst>
              <a:path w="21484" h="21548"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C00000"/>
          </a:solidFill>
          <a:ln w="12700">
            <a:noFill/>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08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33664-8C60-9640-862A-2CAD58BB3520}"/>
              </a:ext>
            </a:extLst>
          </p:cNvPr>
          <p:cNvSpPr>
            <a:spLocks noGrp="1"/>
          </p:cNvSpPr>
          <p:nvPr>
            <p:ph type="title"/>
          </p:nvPr>
        </p:nvSpPr>
        <p:spPr>
          <a:xfrm>
            <a:off x="640080" y="325369"/>
            <a:ext cx="4368602" cy="1956841"/>
          </a:xfrm>
        </p:spPr>
        <p:txBody>
          <a:bodyPr anchor="b">
            <a:normAutofit fontScale="90000"/>
          </a:bodyPr>
          <a:lstStyle/>
          <a:p>
            <a:r>
              <a:rPr lang="en-US" sz="4400" dirty="0"/>
              <a:t>General Strategy: </a:t>
            </a:r>
            <a:r>
              <a:rPr lang="en-US" sz="4200" dirty="0"/>
              <a:t>Scientific Debugging</a:t>
            </a:r>
          </a:p>
        </p:txBody>
      </p:sp>
      <p:sp>
        <p:nvSpPr>
          <p:cNvPr id="307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30B8D9-C79B-6B4D-B59D-97EB35EBC558}"/>
              </a:ext>
            </a:extLst>
          </p:cNvPr>
          <p:cNvSpPr>
            <a:spLocks noGrp="1"/>
          </p:cNvSpPr>
          <p:nvPr>
            <p:ph idx="1"/>
          </p:nvPr>
        </p:nvSpPr>
        <p:spPr>
          <a:xfrm>
            <a:off x="640080" y="2872899"/>
            <a:ext cx="4243589" cy="3948524"/>
          </a:xfrm>
        </p:spPr>
        <p:txBody>
          <a:bodyPr>
            <a:normAutofit lnSpcReduction="10000"/>
          </a:bodyPr>
          <a:lstStyle/>
          <a:p>
            <a:r>
              <a:rPr lang="en-US" sz="1700" dirty="0"/>
              <a:t>Create a debugging log:</a:t>
            </a:r>
          </a:p>
          <a:p>
            <a:pPr lvl="1"/>
            <a:r>
              <a:rPr lang="en-US" sz="1700" dirty="0"/>
              <a:t>What was the input/application state that caused the bug?</a:t>
            </a:r>
          </a:p>
          <a:p>
            <a:pPr lvl="1"/>
            <a:r>
              <a:rPr lang="en-US" sz="1700" dirty="0"/>
              <a:t>What was the behavior that I expected?</a:t>
            </a:r>
          </a:p>
          <a:p>
            <a:pPr lvl="1"/>
            <a:r>
              <a:rPr lang="en-US" sz="1700" dirty="0"/>
              <a:t>What was the behavior that I observed?</a:t>
            </a:r>
          </a:p>
          <a:p>
            <a:pPr lvl="1"/>
            <a:r>
              <a:rPr lang="en-US" sz="1700" dirty="0"/>
              <a:t>What are possible hypotheses for that behavior?</a:t>
            </a:r>
          </a:p>
          <a:p>
            <a:pPr lvl="1"/>
            <a:r>
              <a:rPr lang="en-US" sz="1700" dirty="0"/>
              <a:t>How have I tested those hypotheses, and what was the result?</a:t>
            </a:r>
          </a:p>
          <a:p>
            <a:r>
              <a:rPr lang="en-US" sz="2100" dirty="0"/>
              <a:t>The TAs will ask you this information if you ask for help debugging, so save a step!</a:t>
            </a:r>
          </a:p>
        </p:txBody>
      </p:sp>
      <p:pic>
        <p:nvPicPr>
          <p:cNvPr id="3074" name="Picture 2">
            <a:extLst>
              <a:ext uri="{FF2B5EF4-FFF2-40B4-BE49-F238E27FC236}">
                <a16:creationId xmlns:a16="http://schemas.microsoft.com/office/drawing/2014/main" id="{7CFB0BD4-1550-1D4C-AF52-EF4A59A660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43" r="18903"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859A60E-C5AE-1549-BFFA-D8472AC19448}"/>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905420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BB39-1642-B747-8554-612EFD6A8711}"/>
              </a:ext>
            </a:extLst>
          </p:cNvPr>
          <p:cNvSpPr>
            <a:spLocks noGrp="1"/>
          </p:cNvSpPr>
          <p:nvPr>
            <p:ph type="title"/>
          </p:nvPr>
        </p:nvSpPr>
        <p:spPr/>
        <p:txBody>
          <a:bodyPr/>
          <a:lstStyle/>
          <a:p>
            <a:r>
              <a:rPr lang="en-US" dirty="0"/>
              <a:t>Generating Hypotheses: Why is this buggy?</a:t>
            </a:r>
          </a:p>
        </p:txBody>
      </p:sp>
      <p:sp>
        <p:nvSpPr>
          <p:cNvPr id="3" name="Content Placeholder 2">
            <a:extLst>
              <a:ext uri="{FF2B5EF4-FFF2-40B4-BE49-F238E27FC236}">
                <a16:creationId xmlns:a16="http://schemas.microsoft.com/office/drawing/2014/main" id="{9AD82340-A059-C24D-B2AA-DFACEB90F026}"/>
              </a:ext>
            </a:extLst>
          </p:cNvPr>
          <p:cNvSpPr>
            <a:spLocks noGrp="1"/>
          </p:cNvSpPr>
          <p:nvPr>
            <p:ph idx="1"/>
          </p:nvPr>
        </p:nvSpPr>
        <p:spPr/>
        <p:txBody>
          <a:bodyPr>
            <a:normAutofit lnSpcReduction="10000"/>
          </a:bodyPr>
          <a:lstStyle/>
          <a:p>
            <a:r>
              <a:rPr lang="en-US" dirty="0"/>
              <a:t>Good hypotheses are </a:t>
            </a:r>
            <a:r>
              <a:rPr lang="en-US" i="1" dirty="0"/>
              <a:t>testable</a:t>
            </a:r>
            <a:endParaRPr lang="en-US" dirty="0"/>
          </a:p>
          <a:p>
            <a:r>
              <a:rPr lang="en-US" dirty="0"/>
              <a:t>Start with a few hypotheses, and let your inquiry drive the generation of new hypotheses</a:t>
            </a:r>
          </a:p>
          <a:p>
            <a:r>
              <a:rPr lang="en-US" dirty="0"/>
              <a:t>Determine if you </a:t>
            </a:r>
            <a:r>
              <a:rPr lang="en-US" i="1" dirty="0"/>
              <a:t>need </a:t>
            </a:r>
            <a:r>
              <a:rPr lang="en-US" dirty="0"/>
              <a:t>to know exactly why the bug occurred, or fixing it is good enough</a:t>
            </a:r>
          </a:p>
          <a:p>
            <a:r>
              <a:rPr lang="en-US" dirty="0"/>
              <a:t>Has recent code that I’ve added introduced this bug?</a:t>
            </a:r>
          </a:p>
          <a:p>
            <a:r>
              <a:rPr lang="en-US" dirty="0"/>
              <a:t>Have I seen a similar bug before?</a:t>
            </a:r>
          </a:p>
          <a:p>
            <a:r>
              <a:rPr lang="en-US" dirty="0"/>
              <a:t>Have I made an incorrect assumption about how a library or API works?</a:t>
            </a:r>
          </a:p>
        </p:txBody>
      </p:sp>
      <p:sp>
        <p:nvSpPr>
          <p:cNvPr id="4" name="Slide Number Placeholder 3">
            <a:extLst>
              <a:ext uri="{FF2B5EF4-FFF2-40B4-BE49-F238E27FC236}">
                <a16:creationId xmlns:a16="http://schemas.microsoft.com/office/drawing/2014/main" id="{468304A9-478D-BB4D-9CC3-B0F868D77D8E}"/>
              </a:ext>
            </a:extLst>
          </p:cNvPr>
          <p:cNvSpPr>
            <a:spLocks noGrp="1"/>
          </p:cNvSpPr>
          <p:nvPr>
            <p:ph type="sldNum" sz="quarter" idx="12"/>
          </p:nvPr>
        </p:nvSpPr>
        <p:spPr/>
        <p:txBody>
          <a:bodyPr/>
          <a:lstStyle/>
          <a:p>
            <a:fld id="{20F37917-FD3A-4669-9018-DA04BCDD3D75}" type="slidenum">
              <a:rPr lang="en-US" smtClean="0"/>
              <a:t>6</a:t>
            </a:fld>
            <a:endParaRPr lang="en-US"/>
          </a:p>
        </p:txBody>
      </p:sp>
    </p:spTree>
    <p:extLst>
      <p:ext uri="{BB962C8B-B14F-4D97-AF65-F5344CB8AC3E}">
        <p14:creationId xmlns:p14="http://schemas.microsoft.com/office/powerpoint/2010/main" val="259990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3664-8C60-9640-862A-2CAD58BB3520}"/>
              </a:ext>
            </a:extLst>
          </p:cNvPr>
          <p:cNvSpPr>
            <a:spLocks noGrp="1"/>
          </p:cNvSpPr>
          <p:nvPr>
            <p:ph type="title"/>
          </p:nvPr>
        </p:nvSpPr>
        <p:spPr/>
        <p:txBody>
          <a:bodyPr/>
          <a:lstStyle/>
          <a:p>
            <a:r>
              <a:rPr lang="en-US" dirty="0"/>
              <a:t>High-Level Debugging and Hypothesis Generating Strategies</a:t>
            </a:r>
          </a:p>
        </p:txBody>
      </p:sp>
      <p:sp>
        <p:nvSpPr>
          <p:cNvPr id="3" name="Content Placeholder 2">
            <a:extLst>
              <a:ext uri="{FF2B5EF4-FFF2-40B4-BE49-F238E27FC236}">
                <a16:creationId xmlns:a16="http://schemas.microsoft.com/office/drawing/2014/main" id="{1D30B8D9-C79B-6B4D-B59D-97EB35EBC558}"/>
              </a:ext>
            </a:extLst>
          </p:cNvPr>
          <p:cNvSpPr>
            <a:spLocks noGrp="1"/>
          </p:cNvSpPr>
          <p:nvPr>
            <p:ph idx="1"/>
          </p:nvPr>
        </p:nvSpPr>
        <p:spPr/>
        <p:txBody>
          <a:bodyPr/>
          <a:lstStyle/>
          <a:p>
            <a:r>
              <a:rPr lang="en-US" dirty="0"/>
              <a:t>Use focused queries on the web to search for insights</a:t>
            </a:r>
          </a:p>
          <a:p>
            <a:r>
              <a:rPr lang="en-US" dirty="0"/>
              <a:t>Confirm that (assumed) preconditions actually hold</a:t>
            </a:r>
          </a:p>
          <a:p>
            <a:r>
              <a:rPr lang="en-US" dirty="0"/>
              <a:t>Find the difference between a working and failing:</a:t>
            </a:r>
          </a:p>
          <a:p>
            <a:pPr lvl="1"/>
            <a:r>
              <a:rPr lang="en-US" dirty="0"/>
              <a:t>Version of your code</a:t>
            </a:r>
          </a:p>
          <a:p>
            <a:pPr lvl="1"/>
            <a:r>
              <a:rPr lang="en-US" dirty="0"/>
              <a:t>Inputs to your code</a:t>
            </a:r>
          </a:p>
          <a:p>
            <a:pPr lvl="1"/>
            <a:r>
              <a:rPr lang="en-US" dirty="0"/>
              <a:t>Environments where your code runs</a:t>
            </a:r>
          </a:p>
        </p:txBody>
      </p:sp>
      <p:sp>
        <p:nvSpPr>
          <p:cNvPr id="4" name="Slide Number Placeholder 3">
            <a:extLst>
              <a:ext uri="{FF2B5EF4-FFF2-40B4-BE49-F238E27FC236}">
                <a16:creationId xmlns:a16="http://schemas.microsoft.com/office/drawing/2014/main" id="{8859A60E-C5AE-1549-BFFA-D8472AC19448}"/>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269061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4B0D-81AA-5043-8010-E638E7A697B8}"/>
              </a:ext>
            </a:extLst>
          </p:cNvPr>
          <p:cNvSpPr>
            <a:spLocks noGrp="1"/>
          </p:cNvSpPr>
          <p:nvPr>
            <p:ph type="title"/>
          </p:nvPr>
        </p:nvSpPr>
        <p:spPr>
          <a:xfrm>
            <a:off x="481013" y="3752849"/>
            <a:ext cx="3290887" cy="2452687"/>
          </a:xfrm>
        </p:spPr>
        <p:txBody>
          <a:bodyPr anchor="ctr">
            <a:normAutofit/>
          </a:bodyPr>
          <a:lstStyle/>
          <a:p>
            <a:r>
              <a:rPr lang="en-US"/>
              <a:t>“Is there an updated version of this library?”</a:t>
            </a:r>
            <a:endParaRPr lang="en-US" dirty="0"/>
          </a:p>
        </p:txBody>
      </p:sp>
      <p:pic>
        <p:nvPicPr>
          <p:cNvPr id="1028" name="Picture 4">
            <a:extLst>
              <a:ext uri="{FF2B5EF4-FFF2-40B4-BE49-F238E27FC236}">
                <a16:creationId xmlns:a16="http://schemas.microsoft.com/office/drawing/2014/main" id="{330310FC-6AA7-EF4E-A9AD-555438E32C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4726" b="24694"/>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1FD701A-E0CD-8D45-928E-158E45883170}"/>
              </a:ext>
            </a:extLst>
          </p:cNvPr>
          <p:cNvSpPr>
            <a:spLocks noGrp="1"/>
          </p:cNvSpPr>
          <p:nvPr>
            <p:ph idx="1"/>
          </p:nvPr>
        </p:nvSpPr>
        <p:spPr>
          <a:xfrm>
            <a:off x="4223982" y="3752850"/>
            <a:ext cx="7485413" cy="2452687"/>
          </a:xfrm>
        </p:spPr>
        <p:txBody>
          <a:bodyPr anchor="ctr">
            <a:normAutofit/>
          </a:bodyPr>
          <a:lstStyle/>
          <a:p>
            <a:r>
              <a:rPr lang="en-US" sz="1800" dirty="0"/>
              <a:t>Consider updating all dependencies, or just those related to bug</a:t>
            </a:r>
          </a:p>
          <a:p>
            <a:r>
              <a:rPr lang="en-US" sz="1800" dirty="0"/>
              <a:t>Be prepared to revert to old versions if needed </a:t>
            </a:r>
          </a:p>
          <a:p>
            <a:r>
              <a:rPr lang="en-US" sz="1800" dirty="0"/>
              <a:t>For NodeJS:</a:t>
            </a:r>
          </a:p>
          <a:p>
            <a:pPr lvl="1"/>
            <a:r>
              <a:rPr lang="en-US" sz="1800" dirty="0">
                <a:latin typeface="Courier New" panose="02070309020205020404" pitchFamily="49" charset="0"/>
              </a:rPr>
              <a:t>rm -rf </a:t>
            </a:r>
            <a:r>
              <a:rPr lang="en-US" sz="1800" dirty="0" err="1">
                <a:latin typeface="Courier New" panose="02070309020205020404" pitchFamily="49" charset="0"/>
              </a:rPr>
              <a:t>node_modules</a:t>
            </a:r>
            <a:r>
              <a:rPr lang="en-US" sz="1800" dirty="0">
                <a:latin typeface="Courier New" panose="02070309020205020404" pitchFamily="49" charset="0"/>
              </a:rPr>
              <a:t> &amp;&amp; rm -rf package-</a:t>
            </a:r>
            <a:r>
              <a:rPr lang="en-US" sz="1800" dirty="0" err="1">
                <a:latin typeface="Courier New" panose="02070309020205020404" pitchFamily="49" charset="0"/>
              </a:rPr>
              <a:t>lock.json</a:t>
            </a:r>
            <a:r>
              <a:rPr lang="en-US" sz="1800" dirty="0">
                <a:latin typeface="Courier New" panose="02070309020205020404" pitchFamily="49" charset="0"/>
              </a:rPr>
              <a:t> &amp;&amp; </a:t>
            </a:r>
            <a:r>
              <a:rPr lang="en-US" sz="1800" dirty="0" err="1">
                <a:latin typeface="Courier New" panose="02070309020205020404" pitchFamily="49" charset="0"/>
              </a:rPr>
              <a:t>npm</a:t>
            </a:r>
            <a:r>
              <a:rPr lang="en-US" sz="1800" dirty="0">
                <a:latin typeface="Courier New" panose="02070309020205020404" pitchFamily="49" charset="0"/>
              </a:rPr>
              <a:t> install</a:t>
            </a:r>
          </a:p>
        </p:txBody>
      </p:sp>
      <p:sp>
        <p:nvSpPr>
          <p:cNvPr id="4" name="Slide Number Placeholder 3">
            <a:extLst>
              <a:ext uri="{FF2B5EF4-FFF2-40B4-BE49-F238E27FC236}">
                <a16:creationId xmlns:a16="http://schemas.microsoft.com/office/drawing/2014/main" id="{4D9FD038-21CE-D647-B6FC-CD232FD587D6}"/>
              </a:ext>
            </a:extLst>
          </p:cNvPr>
          <p:cNvSpPr>
            <a:spLocks noGrp="1"/>
          </p:cNvSpPr>
          <p:nvPr>
            <p:ph type="sldNum" sz="quarter" idx="12"/>
          </p:nvPr>
        </p:nvSpPr>
        <p:spPr>
          <a:xfrm>
            <a:off x="8864600" y="6356350"/>
            <a:ext cx="2743200" cy="365125"/>
          </a:xfrm>
        </p:spPr>
        <p:txBody>
          <a:bodyPr>
            <a:normAutofit/>
          </a:bodyPr>
          <a:lstStyle/>
          <a:p>
            <a:pPr>
              <a:spcAft>
                <a:spcPts val="600"/>
              </a:spcAft>
            </a:pPr>
            <a:fld id="{20F37917-FD3A-4669-9018-DA04BCDD3D75}" type="slidenum">
              <a:rPr lang="en-US">
                <a:solidFill>
                  <a:schemeClr val="tx1">
                    <a:lumMod val="75000"/>
                    <a:lumOff val="25000"/>
                  </a:schemeClr>
                </a:solidFill>
              </a:rPr>
              <a:pPr>
                <a:spcAft>
                  <a:spcPts val="600"/>
                </a:spcAft>
              </a:pPr>
              <a:t>8</a:t>
            </a:fld>
            <a:endParaRPr lang="en-US">
              <a:solidFill>
                <a:schemeClr val="tx1">
                  <a:lumMod val="75000"/>
                  <a:lumOff val="25000"/>
                </a:schemeClr>
              </a:solidFill>
            </a:endParaRPr>
          </a:p>
        </p:txBody>
      </p:sp>
    </p:spTree>
    <p:extLst>
      <p:ext uri="{BB962C8B-B14F-4D97-AF65-F5344CB8AC3E}">
        <p14:creationId xmlns:p14="http://schemas.microsoft.com/office/powerpoint/2010/main" val="30639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70">
            <a:extLst>
              <a:ext uri="{FF2B5EF4-FFF2-40B4-BE49-F238E27FC236}">
                <a16:creationId xmlns:a16="http://schemas.microsoft.com/office/drawing/2014/main" id="{9F701746-0657-4467-BBD3-24051A715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2BF8BAA0-5CE5-0249-AB51-AA2064D878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63"/>
          <a:stretch/>
        </p:blipFill>
        <p:spPr bwMode="auto">
          <a:xfrm>
            <a:off x="4559968" y="10"/>
            <a:ext cx="7632032" cy="6857990"/>
          </a:xfrm>
          <a:prstGeom prst="rect">
            <a:avLst/>
          </a:prstGeom>
          <a:noFill/>
          <a:extLst>
            <a:ext uri="{909E8E84-426E-40DD-AFC4-6F175D3DCCD1}">
              <a14:hiddenFill xmlns:a14="http://schemas.microsoft.com/office/drawing/2010/main">
                <a:solidFill>
                  <a:srgbClr val="FFFFFF"/>
                </a:solidFill>
              </a14:hiddenFill>
            </a:ext>
          </a:extLst>
        </p:spPr>
      </p:pic>
      <p:sp useBgFill="1">
        <p:nvSpPr>
          <p:cNvPr id="73" name="Freeform: Shape 72">
            <a:extLst>
              <a:ext uri="{FF2B5EF4-FFF2-40B4-BE49-F238E27FC236}">
                <a16:creationId xmlns:a16="http://schemas.microsoft.com/office/drawing/2014/main" id="{117BEB00-3E3D-4F08-AF56-DB0D22FB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rot="10800000">
            <a:off x="1" y="0"/>
            <a:ext cx="4802188" cy="6858000"/>
          </a:xfrm>
          <a:custGeom>
            <a:avLst/>
            <a:gdLst>
              <a:gd name="connsiteX0" fmla="*/ 0 w 4802188"/>
              <a:gd name="connsiteY0" fmla="*/ 0 h 6858000"/>
              <a:gd name="connsiteX1" fmla="*/ 4802188 w 4802188"/>
              <a:gd name="connsiteY1" fmla="*/ 0 h 6858000"/>
              <a:gd name="connsiteX2" fmla="*/ 4802188 w 4802188"/>
              <a:gd name="connsiteY2" fmla="*/ 6858000 h 6858000"/>
              <a:gd name="connsiteX3" fmla="*/ 0 w 4802188"/>
              <a:gd name="connsiteY3" fmla="*/ 6858000 h 6858000"/>
              <a:gd name="connsiteX4" fmla="*/ 4763 w 4802188"/>
              <a:gd name="connsiteY4" fmla="*/ 6791325 h 6858000"/>
              <a:gd name="connsiteX5" fmla="*/ 12700 w 4802188"/>
              <a:gd name="connsiteY5" fmla="*/ 6735762 h 6858000"/>
              <a:gd name="connsiteX6" fmla="*/ 22225 w 4802188"/>
              <a:gd name="connsiteY6" fmla="*/ 6683375 h 6858000"/>
              <a:gd name="connsiteX7" fmla="*/ 38100 w 4802188"/>
              <a:gd name="connsiteY7" fmla="*/ 6640512 h 6858000"/>
              <a:gd name="connsiteX8" fmla="*/ 53975 w 4802188"/>
              <a:gd name="connsiteY8" fmla="*/ 6597650 h 6858000"/>
              <a:gd name="connsiteX9" fmla="*/ 73025 w 4802188"/>
              <a:gd name="connsiteY9" fmla="*/ 6561137 h 6858000"/>
              <a:gd name="connsiteX10" fmla="*/ 92075 w 4802188"/>
              <a:gd name="connsiteY10" fmla="*/ 6523037 h 6858000"/>
              <a:gd name="connsiteX11" fmla="*/ 109538 w 4802188"/>
              <a:gd name="connsiteY11" fmla="*/ 6488112 h 6858000"/>
              <a:gd name="connsiteX12" fmla="*/ 127000 w 4802188"/>
              <a:gd name="connsiteY12" fmla="*/ 6448425 h 6858000"/>
              <a:gd name="connsiteX13" fmla="*/ 142875 w 4802188"/>
              <a:gd name="connsiteY13" fmla="*/ 6407150 h 6858000"/>
              <a:gd name="connsiteX14" fmla="*/ 157163 w 4802188"/>
              <a:gd name="connsiteY14" fmla="*/ 6361112 h 6858000"/>
              <a:gd name="connsiteX15" fmla="*/ 168275 w 4802188"/>
              <a:gd name="connsiteY15" fmla="*/ 6311900 h 6858000"/>
              <a:gd name="connsiteX16" fmla="*/ 176213 w 4802188"/>
              <a:gd name="connsiteY16" fmla="*/ 6251575 h 6858000"/>
              <a:gd name="connsiteX17" fmla="*/ 179388 w 4802188"/>
              <a:gd name="connsiteY17" fmla="*/ 6183312 h 6858000"/>
              <a:gd name="connsiteX18" fmla="*/ 176213 w 4802188"/>
              <a:gd name="connsiteY18" fmla="*/ 6113462 h 6858000"/>
              <a:gd name="connsiteX19" fmla="*/ 168275 w 4802188"/>
              <a:gd name="connsiteY19" fmla="*/ 6056312 h 6858000"/>
              <a:gd name="connsiteX20" fmla="*/ 157163 w 4802188"/>
              <a:gd name="connsiteY20" fmla="*/ 6003925 h 6858000"/>
              <a:gd name="connsiteX21" fmla="*/ 142875 w 4802188"/>
              <a:gd name="connsiteY21" fmla="*/ 5956300 h 6858000"/>
              <a:gd name="connsiteX22" fmla="*/ 127000 w 4802188"/>
              <a:gd name="connsiteY22" fmla="*/ 5915025 h 6858000"/>
              <a:gd name="connsiteX23" fmla="*/ 107950 w 4802188"/>
              <a:gd name="connsiteY23" fmla="*/ 5876925 h 6858000"/>
              <a:gd name="connsiteX24" fmla="*/ 88900 w 4802188"/>
              <a:gd name="connsiteY24" fmla="*/ 5840412 h 6858000"/>
              <a:gd name="connsiteX25" fmla="*/ 69850 w 4802188"/>
              <a:gd name="connsiteY25" fmla="*/ 5802312 h 6858000"/>
              <a:gd name="connsiteX26" fmla="*/ 52388 w 4802188"/>
              <a:gd name="connsiteY26" fmla="*/ 5762625 h 6858000"/>
              <a:gd name="connsiteX27" fmla="*/ 34925 w 4802188"/>
              <a:gd name="connsiteY27" fmla="*/ 5721350 h 6858000"/>
              <a:gd name="connsiteX28" fmla="*/ 20638 w 4802188"/>
              <a:gd name="connsiteY28" fmla="*/ 5675312 h 6858000"/>
              <a:gd name="connsiteX29" fmla="*/ 11113 w 4802188"/>
              <a:gd name="connsiteY29" fmla="*/ 5622925 h 6858000"/>
              <a:gd name="connsiteX30" fmla="*/ 1588 w 4802188"/>
              <a:gd name="connsiteY30" fmla="*/ 5562600 h 6858000"/>
              <a:gd name="connsiteX31" fmla="*/ 0 w 4802188"/>
              <a:gd name="connsiteY31" fmla="*/ 5494337 h 6858000"/>
              <a:gd name="connsiteX32" fmla="*/ 1588 w 4802188"/>
              <a:gd name="connsiteY32" fmla="*/ 5426075 h 6858000"/>
              <a:gd name="connsiteX33" fmla="*/ 11113 w 4802188"/>
              <a:gd name="connsiteY33" fmla="*/ 5365750 h 6858000"/>
              <a:gd name="connsiteX34" fmla="*/ 20638 w 4802188"/>
              <a:gd name="connsiteY34" fmla="*/ 5313362 h 6858000"/>
              <a:gd name="connsiteX35" fmla="*/ 34925 w 4802188"/>
              <a:gd name="connsiteY35" fmla="*/ 5268912 h 6858000"/>
              <a:gd name="connsiteX36" fmla="*/ 52388 w 4802188"/>
              <a:gd name="connsiteY36" fmla="*/ 5226050 h 6858000"/>
              <a:gd name="connsiteX37" fmla="*/ 69850 w 4802188"/>
              <a:gd name="connsiteY37" fmla="*/ 5186362 h 6858000"/>
              <a:gd name="connsiteX38" fmla="*/ 88900 w 4802188"/>
              <a:gd name="connsiteY38" fmla="*/ 5149850 h 6858000"/>
              <a:gd name="connsiteX39" fmla="*/ 107950 w 4802188"/>
              <a:gd name="connsiteY39" fmla="*/ 5114925 h 6858000"/>
              <a:gd name="connsiteX40" fmla="*/ 127000 w 4802188"/>
              <a:gd name="connsiteY40" fmla="*/ 5075237 h 6858000"/>
              <a:gd name="connsiteX41" fmla="*/ 142875 w 4802188"/>
              <a:gd name="connsiteY41" fmla="*/ 5033962 h 6858000"/>
              <a:gd name="connsiteX42" fmla="*/ 157163 w 4802188"/>
              <a:gd name="connsiteY42" fmla="*/ 4987925 h 6858000"/>
              <a:gd name="connsiteX43" fmla="*/ 168275 w 4802188"/>
              <a:gd name="connsiteY43" fmla="*/ 4935537 h 6858000"/>
              <a:gd name="connsiteX44" fmla="*/ 176213 w 4802188"/>
              <a:gd name="connsiteY44" fmla="*/ 4875212 h 6858000"/>
              <a:gd name="connsiteX45" fmla="*/ 179388 w 4802188"/>
              <a:gd name="connsiteY45" fmla="*/ 4806950 h 6858000"/>
              <a:gd name="connsiteX46" fmla="*/ 176213 w 4802188"/>
              <a:gd name="connsiteY46" fmla="*/ 4738687 h 6858000"/>
              <a:gd name="connsiteX47" fmla="*/ 168275 w 4802188"/>
              <a:gd name="connsiteY47" fmla="*/ 4678362 h 6858000"/>
              <a:gd name="connsiteX48" fmla="*/ 157163 w 4802188"/>
              <a:gd name="connsiteY48" fmla="*/ 4625975 h 6858000"/>
              <a:gd name="connsiteX49" fmla="*/ 142875 w 4802188"/>
              <a:gd name="connsiteY49" fmla="*/ 4579937 h 6858000"/>
              <a:gd name="connsiteX50" fmla="*/ 127000 w 4802188"/>
              <a:gd name="connsiteY50" fmla="*/ 4537075 h 6858000"/>
              <a:gd name="connsiteX51" fmla="*/ 107950 w 4802188"/>
              <a:gd name="connsiteY51" fmla="*/ 4498975 h 6858000"/>
              <a:gd name="connsiteX52" fmla="*/ 69850 w 4802188"/>
              <a:gd name="connsiteY52" fmla="*/ 4424362 h 6858000"/>
              <a:gd name="connsiteX53" fmla="*/ 52388 w 4802188"/>
              <a:gd name="connsiteY53" fmla="*/ 4386262 h 6858000"/>
              <a:gd name="connsiteX54" fmla="*/ 34925 w 4802188"/>
              <a:gd name="connsiteY54" fmla="*/ 4343400 h 6858000"/>
              <a:gd name="connsiteX55" fmla="*/ 20638 w 4802188"/>
              <a:gd name="connsiteY55" fmla="*/ 4297362 h 6858000"/>
              <a:gd name="connsiteX56" fmla="*/ 11113 w 4802188"/>
              <a:gd name="connsiteY56" fmla="*/ 4244975 h 6858000"/>
              <a:gd name="connsiteX57" fmla="*/ 1588 w 4802188"/>
              <a:gd name="connsiteY57" fmla="*/ 4186237 h 6858000"/>
              <a:gd name="connsiteX58" fmla="*/ 0 w 4802188"/>
              <a:gd name="connsiteY58" fmla="*/ 4116387 h 6858000"/>
              <a:gd name="connsiteX59" fmla="*/ 1588 w 4802188"/>
              <a:gd name="connsiteY59" fmla="*/ 4048125 h 6858000"/>
              <a:gd name="connsiteX60" fmla="*/ 11113 w 4802188"/>
              <a:gd name="connsiteY60" fmla="*/ 3987800 h 6858000"/>
              <a:gd name="connsiteX61" fmla="*/ 20638 w 4802188"/>
              <a:gd name="connsiteY61" fmla="*/ 3935412 h 6858000"/>
              <a:gd name="connsiteX62" fmla="*/ 34925 w 4802188"/>
              <a:gd name="connsiteY62" fmla="*/ 3890962 h 6858000"/>
              <a:gd name="connsiteX63" fmla="*/ 52388 w 4802188"/>
              <a:gd name="connsiteY63" fmla="*/ 3848100 h 6858000"/>
              <a:gd name="connsiteX64" fmla="*/ 69850 w 4802188"/>
              <a:gd name="connsiteY64" fmla="*/ 3811587 h 6858000"/>
              <a:gd name="connsiteX65" fmla="*/ 107950 w 4802188"/>
              <a:gd name="connsiteY65" fmla="*/ 3736975 h 6858000"/>
              <a:gd name="connsiteX66" fmla="*/ 127000 w 4802188"/>
              <a:gd name="connsiteY66" fmla="*/ 3697287 h 6858000"/>
              <a:gd name="connsiteX67" fmla="*/ 142875 w 4802188"/>
              <a:gd name="connsiteY67" fmla="*/ 3656012 h 6858000"/>
              <a:gd name="connsiteX68" fmla="*/ 157163 w 4802188"/>
              <a:gd name="connsiteY68" fmla="*/ 3609975 h 6858000"/>
              <a:gd name="connsiteX69" fmla="*/ 168275 w 4802188"/>
              <a:gd name="connsiteY69" fmla="*/ 3557587 h 6858000"/>
              <a:gd name="connsiteX70" fmla="*/ 176213 w 4802188"/>
              <a:gd name="connsiteY70" fmla="*/ 3497262 h 6858000"/>
              <a:gd name="connsiteX71" fmla="*/ 179388 w 4802188"/>
              <a:gd name="connsiteY71" fmla="*/ 3427412 h 6858000"/>
              <a:gd name="connsiteX72" fmla="*/ 176213 w 4802188"/>
              <a:gd name="connsiteY72" fmla="*/ 3360737 h 6858000"/>
              <a:gd name="connsiteX73" fmla="*/ 168275 w 4802188"/>
              <a:gd name="connsiteY73" fmla="*/ 3300412 h 6858000"/>
              <a:gd name="connsiteX74" fmla="*/ 157163 w 4802188"/>
              <a:gd name="connsiteY74" fmla="*/ 3248025 h 6858000"/>
              <a:gd name="connsiteX75" fmla="*/ 142875 w 4802188"/>
              <a:gd name="connsiteY75" fmla="*/ 3201987 h 6858000"/>
              <a:gd name="connsiteX76" fmla="*/ 127000 w 4802188"/>
              <a:gd name="connsiteY76" fmla="*/ 3160712 h 6858000"/>
              <a:gd name="connsiteX77" fmla="*/ 107950 w 4802188"/>
              <a:gd name="connsiteY77" fmla="*/ 3121025 h 6858000"/>
              <a:gd name="connsiteX78" fmla="*/ 88900 w 4802188"/>
              <a:gd name="connsiteY78" fmla="*/ 3084512 h 6858000"/>
              <a:gd name="connsiteX79" fmla="*/ 69850 w 4802188"/>
              <a:gd name="connsiteY79" fmla="*/ 3046412 h 6858000"/>
              <a:gd name="connsiteX80" fmla="*/ 52388 w 4802188"/>
              <a:gd name="connsiteY80" fmla="*/ 3009900 h 6858000"/>
              <a:gd name="connsiteX81" fmla="*/ 34925 w 4802188"/>
              <a:gd name="connsiteY81" fmla="*/ 2967037 h 6858000"/>
              <a:gd name="connsiteX82" fmla="*/ 20638 w 4802188"/>
              <a:gd name="connsiteY82" fmla="*/ 2922587 h 6858000"/>
              <a:gd name="connsiteX83" fmla="*/ 11113 w 4802188"/>
              <a:gd name="connsiteY83" fmla="*/ 2868612 h 6858000"/>
              <a:gd name="connsiteX84" fmla="*/ 1588 w 4802188"/>
              <a:gd name="connsiteY84" fmla="*/ 2809875 h 6858000"/>
              <a:gd name="connsiteX85" fmla="*/ 0 w 4802188"/>
              <a:gd name="connsiteY85" fmla="*/ 2741612 h 6858000"/>
              <a:gd name="connsiteX86" fmla="*/ 1588 w 4802188"/>
              <a:gd name="connsiteY86" fmla="*/ 2671762 h 6858000"/>
              <a:gd name="connsiteX87" fmla="*/ 11113 w 4802188"/>
              <a:gd name="connsiteY87" fmla="*/ 2613025 h 6858000"/>
              <a:gd name="connsiteX88" fmla="*/ 20638 w 4802188"/>
              <a:gd name="connsiteY88" fmla="*/ 2560637 h 6858000"/>
              <a:gd name="connsiteX89" fmla="*/ 34925 w 4802188"/>
              <a:gd name="connsiteY89" fmla="*/ 2513012 h 6858000"/>
              <a:gd name="connsiteX90" fmla="*/ 52388 w 4802188"/>
              <a:gd name="connsiteY90" fmla="*/ 2471737 h 6858000"/>
              <a:gd name="connsiteX91" fmla="*/ 69850 w 4802188"/>
              <a:gd name="connsiteY91" fmla="*/ 2433637 h 6858000"/>
              <a:gd name="connsiteX92" fmla="*/ 88900 w 4802188"/>
              <a:gd name="connsiteY92" fmla="*/ 2395537 h 6858000"/>
              <a:gd name="connsiteX93" fmla="*/ 107950 w 4802188"/>
              <a:gd name="connsiteY93" fmla="*/ 2359025 h 6858000"/>
              <a:gd name="connsiteX94" fmla="*/ 127000 w 4802188"/>
              <a:gd name="connsiteY94" fmla="*/ 2319337 h 6858000"/>
              <a:gd name="connsiteX95" fmla="*/ 142875 w 4802188"/>
              <a:gd name="connsiteY95" fmla="*/ 2278062 h 6858000"/>
              <a:gd name="connsiteX96" fmla="*/ 157163 w 4802188"/>
              <a:gd name="connsiteY96" fmla="*/ 2232025 h 6858000"/>
              <a:gd name="connsiteX97" fmla="*/ 168275 w 4802188"/>
              <a:gd name="connsiteY97" fmla="*/ 2179637 h 6858000"/>
              <a:gd name="connsiteX98" fmla="*/ 176213 w 4802188"/>
              <a:gd name="connsiteY98" fmla="*/ 2119312 h 6858000"/>
              <a:gd name="connsiteX99" fmla="*/ 179388 w 4802188"/>
              <a:gd name="connsiteY99" fmla="*/ 2051050 h 6858000"/>
              <a:gd name="connsiteX100" fmla="*/ 176213 w 4802188"/>
              <a:gd name="connsiteY100" fmla="*/ 1982787 h 6858000"/>
              <a:gd name="connsiteX101" fmla="*/ 168275 w 4802188"/>
              <a:gd name="connsiteY101" fmla="*/ 1922462 h 6858000"/>
              <a:gd name="connsiteX102" fmla="*/ 157163 w 4802188"/>
              <a:gd name="connsiteY102" fmla="*/ 1870075 h 6858000"/>
              <a:gd name="connsiteX103" fmla="*/ 142875 w 4802188"/>
              <a:gd name="connsiteY103" fmla="*/ 1824037 h 6858000"/>
              <a:gd name="connsiteX104" fmla="*/ 127000 w 4802188"/>
              <a:gd name="connsiteY104" fmla="*/ 1782762 h 6858000"/>
              <a:gd name="connsiteX105" fmla="*/ 107950 w 4802188"/>
              <a:gd name="connsiteY105" fmla="*/ 1743075 h 6858000"/>
              <a:gd name="connsiteX106" fmla="*/ 88900 w 4802188"/>
              <a:gd name="connsiteY106" fmla="*/ 1708150 h 6858000"/>
              <a:gd name="connsiteX107" fmla="*/ 69850 w 4802188"/>
              <a:gd name="connsiteY107" fmla="*/ 1671637 h 6858000"/>
              <a:gd name="connsiteX108" fmla="*/ 52388 w 4802188"/>
              <a:gd name="connsiteY108" fmla="*/ 1631950 h 6858000"/>
              <a:gd name="connsiteX109" fmla="*/ 34925 w 4802188"/>
              <a:gd name="connsiteY109" fmla="*/ 1589087 h 6858000"/>
              <a:gd name="connsiteX110" fmla="*/ 20638 w 4802188"/>
              <a:gd name="connsiteY110" fmla="*/ 1544637 h 6858000"/>
              <a:gd name="connsiteX111" fmla="*/ 11113 w 4802188"/>
              <a:gd name="connsiteY111" fmla="*/ 1492250 h 6858000"/>
              <a:gd name="connsiteX112" fmla="*/ 1588 w 4802188"/>
              <a:gd name="connsiteY112" fmla="*/ 1431925 h 6858000"/>
              <a:gd name="connsiteX113" fmla="*/ 0 w 4802188"/>
              <a:gd name="connsiteY113" fmla="*/ 1363662 h 6858000"/>
              <a:gd name="connsiteX114" fmla="*/ 1588 w 4802188"/>
              <a:gd name="connsiteY114" fmla="*/ 1295400 h 6858000"/>
              <a:gd name="connsiteX115" fmla="*/ 11113 w 4802188"/>
              <a:gd name="connsiteY115" fmla="*/ 1235075 h 6858000"/>
              <a:gd name="connsiteX116" fmla="*/ 20638 w 4802188"/>
              <a:gd name="connsiteY116" fmla="*/ 1182687 h 6858000"/>
              <a:gd name="connsiteX117" fmla="*/ 34925 w 4802188"/>
              <a:gd name="connsiteY117" fmla="*/ 1136650 h 6858000"/>
              <a:gd name="connsiteX118" fmla="*/ 52388 w 4802188"/>
              <a:gd name="connsiteY118" fmla="*/ 1095375 h 6858000"/>
              <a:gd name="connsiteX119" fmla="*/ 69850 w 4802188"/>
              <a:gd name="connsiteY119" fmla="*/ 1055687 h 6858000"/>
              <a:gd name="connsiteX120" fmla="*/ 88900 w 4802188"/>
              <a:gd name="connsiteY120" fmla="*/ 1017587 h 6858000"/>
              <a:gd name="connsiteX121" fmla="*/ 107950 w 4802188"/>
              <a:gd name="connsiteY121" fmla="*/ 981075 h 6858000"/>
              <a:gd name="connsiteX122" fmla="*/ 127000 w 4802188"/>
              <a:gd name="connsiteY122" fmla="*/ 942975 h 6858000"/>
              <a:gd name="connsiteX123" fmla="*/ 142875 w 4802188"/>
              <a:gd name="connsiteY123" fmla="*/ 901700 h 6858000"/>
              <a:gd name="connsiteX124" fmla="*/ 157163 w 4802188"/>
              <a:gd name="connsiteY124" fmla="*/ 854075 h 6858000"/>
              <a:gd name="connsiteX125" fmla="*/ 168275 w 4802188"/>
              <a:gd name="connsiteY125" fmla="*/ 801687 h 6858000"/>
              <a:gd name="connsiteX126" fmla="*/ 176213 w 4802188"/>
              <a:gd name="connsiteY126" fmla="*/ 744537 h 6858000"/>
              <a:gd name="connsiteX127" fmla="*/ 179388 w 4802188"/>
              <a:gd name="connsiteY127" fmla="*/ 673100 h 6858000"/>
              <a:gd name="connsiteX128" fmla="*/ 176213 w 4802188"/>
              <a:gd name="connsiteY128" fmla="*/ 606425 h 6858000"/>
              <a:gd name="connsiteX129" fmla="*/ 168275 w 4802188"/>
              <a:gd name="connsiteY129" fmla="*/ 546100 h 6858000"/>
              <a:gd name="connsiteX130" fmla="*/ 157163 w 4802188"/>
              <a:gd name="connsiteY130" fmla="*/ 496887 h 6858000"/>
              <a:gd name="connsiteX131" fmla="*/ 142875 w 4802188"/>
              <a:gd name="connsiteY131" fmla="*/ 450850 h 6858000"/>
              <a:gd name="connsiteX132" fmla="*/ 127000 w 4802188"/>
              <a:gd name="connsiteY132" fmla="*/ 409575 h 6858000"/>
              <a:gd name="connsiteX133" fmla="*/ 109538 w 4802188"/>
              <a:gd name="connsiteY133" fmla="*/ 369887 h 6858000"/>
              <a:gd name="connsiteX134" fmla="*/ 92075 w 4802188"/>
              <a:gd name="connsiteY134" fmla="*/ 334962 h 6858000"/>
              <a:gd name="connsiteX135" fmla="*/ 73025 w 4802188"/>
              <a:gd name="connsiteY135" fmla="*/ 296862 h 6858000"/>
              <a:gd name="connsiteX136" fmla="*/ 53975 w 4802188"/>
              <a:gd name="connsiteY136" fmla="*/ 260350 h 6858000"/>
              <a:gd name="connsiteX137" fmla="*/ 38100 w 4802188"/>
              <a:gd name="connsiteY137" fmla="*/ 217487 h 6858000"/>
              <a:gd name="connsiteX138" fmla="*/ 22225 w 4802188"/>
              <a:gd name="connsiteY138" fmla="*/ 174625 h 6858000"/>
              <a:gd name="connsiteX139" fmla="*/ 12700 w 4802188"/>
              <a:gd name="connsiteY139" fmla="*/ 122237 h 6858000"/>
              <a:gd name="connsiteX140" fmla="*/ 4763 w 4802188"/>
              <a:gd name="connsiteY140" fmla="*/ 6667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802188" h="6858000">
                <a:moveTo>
                  <a:pt x="0" y="0"/>
                </a:moveTo>
                <a:lnTo>
                  <a:pt x="4802188" y="0"/>
                </a:lnTo>
                <a:lnTo>
                  <a:pt x="4802188" y="6858000"/>
                </a:lnTo>
                <a:lnTo>
                  <a:pt x="0" y="6858000"/>
                </a:lnTo>
                <a:lnTo>
                  <a:pt x="4763" y="6791325"/>
                </a:lnTo>
                <a:lnTo>
                  <a:pt x="12700" y="6735762"/>
                </a:lnTo>
                <a:lnTo>
                  <a:pt x="22225" y="6683375"/>
                </a:lnTo>
                <a:lnTo>
                  <a:pt x="38100" y="6640512"/>
                </a:lnTo>
                <a:lnTo>
                  <a:pt x="53975" y="6597650"/>
                </a:lnTo>
                <a:lnTo>
                  <a:pt x="73025" y="6561137"/>
                </a:lnTo>
                <a:lnTo>
                  <a:pt x="92075" y="6523037"/>
                </a:lnTo>
                <a:lnTo>
                  <a:pt x="109538" y="6488112"/>
                </a:lnTo>
                <a:lnTo>
                  <a:pt x="127000" y="6448425"/>
                </a:lnTo>
                <a:lnTo>
                  <a:pt x="142875" y="6407150"/>
                </a:lnTo>
                <a:lnTo>
                  <a:pt x="157163" y="6361112"/>
                </a:lnTo>
                <a:lnTo>
                  <a:pt x="168275" y="6311900"/>
                </a:lnTo>
                <a:lnTo>
                  <a:pt x="176213" y="6251575"/>
                </a:lnTo>
                <a:lnTo>
                  <a:pt x="179388" y="6183312"/>
                </a:lnTo>
                <a:lnTo>
                  <a:pt x="176213" y="6113462"/>
                </a:lnTo>
                <a:lnTo>
                  <a:pt x="168275" y="6056312"/>
                </a:lnTo>
                <a:lnTo>
                  <a:pt x="157163" y="6003925"/>
                </a:lnTo>
                <a:lnTo>
                  <a:pt x="142875" y="5956300"/>
                </a:lnTo>
                <a:lnTo>
                  <a:pt x="127000" y="5915025"/>
                </a:lnTo>
                <a:lnTo>
                  <a:pt x="107950" y="5876925"/>
                </a:lnTo>
                <a:lnTo>
                  <a:pt x="88900" y="5840412"/>
                </a:lnTo>
                <a:lnTo>
                  <a:pt x="69850" y="5802312"/>
                </a:lnTo>
                <a:lnTo>
                  <a:pt x="52388" y="5762625"/>
                </a:lnTo>
                <a:lnTo>
                  <a:pt x="34925" y="5721350"/>
                </a:lnTo>
                <a:lnTo>
                  <a:pt x="20638" y="5675312"/>
                </a:lnTo>
                <a:lnTo>
                  <a:pt x="11113" y="5622925"/>
                </a:lnTo>
                <a:lnTo>
                  <a:pt x="1588" y="5562600"/>
                </a:lnTo>
                <a:lnTo>
                  <a:pt x="0" y="5494337"/>
                </a:lnTo>
                <a:lnTo>
                  <a:pt x="1588" y="5426075"/>
                </a:lnTo>
                <a:lnTo>
                  <a:pt x="11113" y="5365750"/>
                </a:lnTo>
                <a:lnTo>
                  <a:pt x="20638" y="5313362"/>
                </a:lnTo>
                <a:lnTo>
                  <a:pt x="34925" y="5268912"/>
                </a:lnTo>
                <a:lnTo>
                  <a:pt x="52388" y="5226050"/>
                </a:lnTo>
                <a:lnTo>
                  <a:pt x="69850" y="5186362"/>
                </a:lnTo>
                <a:lnTo>
                  <a:pt x="88900" y="5149850"/>
                </a:lnTo>
                <a:lnTo>
                  <a:pt x="107950" y="5114925"/>
                </a:lnTo>
                <a:lnTo>
                  <a:pt x="127000" y="5075237"/>
                </a:lnTo>
                <a:lnTo>
                  <a:pt x="142875" y="5033962"/>
                </a:lnTo>
                <a:lnTo>
                  <a:pt x="157163" y="4987925"/>
                </a:lnTo>
                <a:lnTo>
                  <a:pt x="168275" y="4935537"/>
                </a:lnTo>
                <a:lnTo>
                  <a:pt x="176213" y="4875212"/>
                </a:lnTo>
                <a:lnTo>
                  <a:pt x="179388" y="4806950"/>
                </a:lnTo>
                <a:lnTo>
                  <a:pt x="176213" y="4738687"/>
                </a:lnTo>
                <a:lnTo>
                  <a:pt x="168275" y="4678362"/>
                </a:lnTo>
                <a:lnTo>
                  <a:pt x="157163" y="4625975"/>
                </a:lnTo>
                <a:lnTo>
                  <a:pt x="142875" y="4579937"/>
                </a:lnTo>
                <a:lnTo>
                  <a:pt x="127000" y="4537075"/>
                </a:lnTo>
                <a:lnTo>
                  <a:pt x="107950" y="4498975"/>
                </a:lnTo>
                <a:lnTo>
                  <a:pt x="69850" y="4424362"/>
                </a:lnTo>
                <a:lnTo>
                  <a:pt x="52388" y="4386262"/>
                </a:lnTo>
                <a:lnTo>
                  <a:pt x="34925" y="4343400"/>
                </a:lnTo>
                <a:lnTo>
                  <a:pt x="20638" y="4297362"/>
                </a:lnTo>
                <a:lnTo>
                  <a:pt x="11113" y="4244975"/>
                </a:lnTo>
                <a:lnTo>
                  <a:pt x="1588" y="4186237"/>
                </a:lnTo>
                <a:lnTo>
                  <a:pt x="0" y="4116387"/>
                </a:lnTo>
                <a:lnTo>
                  <a:pt x="1588" y="4048125"/>
                </a:lnTo>
                <a:lnTo>
                  <a:pt x="11113" y="3987800"/>
                </a:lnTo>
                <a:lnTo>
                  <a:pt x="20638" y="3935412"/>
                </a:lnTo>
                <a:lnTo>
                  <a:pt x="34925" y="3890962"/>
                </a:lnTo>
                <a:lnTo>
                  <a:pt x="52388" y="3848100"/>
                </a:lnTo>
                <a:lnTo>
                  <a:pt x="69850" y="3811587"/>
                </a:lnTo>
                <a:lnTo>
                  <a:pt x="107950" y="3736975"/>
                </a:lnTo>
                <a:lnTo>
                  <a:pt x="127000" y="3697287"/>
                </a:lnTo>
                <a:lnTo>
                  <a:pt x="142875" y="3656012"/>
                </a:lnTo>
                <a:lnTo>
                  <a:pt x="157163" y="3609975"/>
                </a:lnTo>
                <a:lnTo>
                  <a:pt x="168275" y="3557587"/>
                </a:lnTo>
                <a:lnTo>
                  <a:pt x="176213" y="3497262"/>
                </a:lnTo>
                <a:lnTo>
                  <a:pt x="179388" y="3427412"/>
                </a:lnTo>
                <a:lnTo>
                  <a:pt x="176213" y="3360737"/>
                </a:lnTo>
                <a:lnTo>
                  <a:pt x="168275" y="3300412"/>
                </a:lnTo>
                <a:lnTo>
                  <a:pt x="157163" y="3248025"/>
                </a:lnTo>
                <a:lnTo>
                  <a:pt x="142875" y="3201987"/>
                </a:lnTo>
                <a:lnTo>
                  <a:pt x="127000" y="3160712"/>
                </a:lnTo>
                <a:lnTo>
                  <a:pt x="107950" y="3121025"/>
                </a:lnTo>
                <a:lnTo>
                  <a:pt x="88900" y="3084512"/>
                </a:lnTo>
                <a:lnTo>
                  <a:pt x="69850" y="3046412"/>
                </a:lnTo>
                <a:lnTo>
                  <a:pt x="52388" y="3009900"/>
                </a:lnTo>
                <a:lnTo>
                  <a:pt x="34925" y="2967037"/>
                </a:lnTo>
                <a:lnTo>
                  <a:pt x="20638" y="2922587"/>
                </a:lnTo>
                <a:lnTo>
                  <a:pt x="11113" y="2868612"/>
                </a:lnTo>
                <a:lnTo>
                  <a:pt x="1588" y="2809875"/>
                </a:lnTo>
                <a:lnTo>
                  <a:pt x="0" y="2741612"/>
                </a:lnTo>
                <a:lnTo>
                  <a:pt x="1588" y="2671762"/>
                </a:lnTo>
                <a:lnTo>
                  <a:pt x="11113" y="2613025"/>
                </a:lnTo>
                <a:lnTo>
                  <a:pt x="20638" y="2560637"/>
                </a:lnTo>
                <a:lnTo>
                  <a:pt x="34925" y="2513012"/>
                </a:lnTo>
                <a:lnTo>
                  <a:pt x="52388" y="2471737"/>
                </a:lnTo>
                <a:lnTo>
                  <a:pt x="69850" y="2433637"/>
                </a:lnTo>
                <a:lnTo>
                  <a:pt x="88900" y="2395537"/>
                </a:lnTo>
                <a:lnTo>
                  <a:pt x="107950" y="2359025"/>
                </a:lnTo>
                <a:lnTo>
                  <a:pt x="127000" y="2319337"/>
                </a:lnTo>
                <a:lnTo>
                  <a:pt x="142875" y="2278062"/>
                </a:lnTo>
                <a:lnTo>
                  <a:pt x="157163" y="2232025"/>
                </a:lnTo>
                <a:lnTo>
                  <a:pt x="168275" y="2179637"/>
                </a:lnTo>
                <a:lnTo>
                  <a:pt x="176213" y="2119312"/>
                </a:lnTo>
                <a:lnTo>
                  <a:pt x="179388" y="2051050"/>
                </a:lnTo>
                <a:lnTo>
                  <a:pt x="176213" y="1982787"/>
                </a:lnTo>
                <a:lnTo>
                  <a:pt x="168275" y="1922462"/>
                </a:lnTo>
                <a:lnTo>
                  <a:pt x="157163" y="1870075"/>
                </a:lnTo>
                <a:lnTo>
                  <a:pt x="142875" y="1824037"/>
                </a:lnTo>
                <a:lnTo>
                  <a:pt x="127000" y="1782762"/>
                </a:lnTo>
                <a:lnTo>
                  <a:pt x="107950" y="1743075"/>
                </a:lnTo>
                <a:lnTo>
                  <a:pt x="88900" y="1708150"/>
                </a:lnTo>
                <a:lnTo>
                  <a:pt x="69850" y="1671637"/>
                </a:lnTo>
                <a:lnTo>
                  <a:pt x="52388" y="1631950"/>
                </a:lnTo>
                <a:lnTo>
                  <a:pt x="34925" y="1589087"/>
                </a:lnTo>
                <a:lnTo>
                  <a:pt x="20638" y="1544637"/>
                </a:lnTo>
                <a:lnTo>
                  <a:pt x="11113" y="1492250"/>
                </a:lnTo>
                <a:lnTo>
                  <a:pt x="1588" y="1431925"/>
                </a:lnTo>
                <a:lnTo>
                  <a:pt x="0" y="1363662"/>
                </a:lnTo>
                <a:lnTo>
                  <a:pt x="1588" y="1295400"/>
                </a:lnTo>
                <a:lnTo>
                  <a:pt x="11113" y="1235075"/>
                </a:lnTo>
                <a:lnTo>
                  <a:pt x="20638" y="1182687"/>
                </a:lnTo>
                <a:lnTo>
                  <a:pt x="34925" y="1136650"/>
                </a:lnTo>
                <a:lnTo>
                  <a:pt x="52388" y="1095375"/>
                </a:lnTo>
                <a:lnTo>
                  <a:pt x="69850" y="1055687"/>
                </a:lnTo>
                <a:lnTo>
                  <a:pt x="88900" y="1017587"/>
                </a:lnTo>
                <a:lnTo>
                  <a:pt x="107950" y="981075"/>
                </a:lnTo>
                <a:lnTo>
                  <a:pt x="127000" y="942975"/>
                </a:lnTo>
                <a:lnTo>
                  <a:pt x="142875" y="901700"/>
                </a:lnTo>
                <a:lnTo>
                  <a:pt x="157163" y="854075"/>
                </a:lnTo>
                <a:lnTo>
                  <a:pt x="168275" y="801687"/>
                </a:lnTo>
                <a:lnTo>
                  <a:pt x="176213" y="744537"/>
                </a:lnTo>
                <a:lnTo>
                  <a:pt x="179388" y="673100"/>
                </a:lnTo>
                <a:lnTo>
                  <a:pt x="176213" y="606425"/>
                </a:lnTo>
                <a:lnTo>
                  <a:pt x="168275" y="546100"/>
                </a:lnTo>
                <a:lnTo>
                  <a:pt x="157163" y="496887"/>
                </a:lnTo>
                <a:lnTo>
                  <a:pt x="142875" y="450850"/>
                </a:lnTo>
                <a:lnTo>
                  <a:pt x="127000" y="409575"/>
                </a:lnTo>
                <a:lnTo>
                  <a:pt x="109538" y="369887"/>
                </a:lnTo>
                <a:lnTo>
                  <a:pt x="92075" y="334962"/>
                </a:lnTo>
                <a:lnTo>
                  <a:pt x="73025" y="296862"/>
                </a:lnTo>
                <a:lnTo>
                  <a:pt x="53975" y="260350"/>
                </a:lnTo>
                <a:lnTo>
                  <a:pt x="38100" y="217487"/>
                </a:lnTo>
                <a:lnTo>
                  <a:pt x="22225" y="174625"/>
                </a:lnTo>
                <a:lnTo>
                  <a:pt x="12700" y="122237"/>
                </a:lnTo>
                <a:lnTo>
                  <a:pt x="4763" y="66675"/>
                </a:lnTo>
                <a:close/>
              </a:path>
            </a:pathLst>
          </a:custGeom>
          <a:ln w="0">
            <a:noFill/>
            <a:prstDash val="solid"/>
            <a:round/>
            <a:headEnd/>
            <a:tailEnd/>
          </a:ln>
        </p:spPr>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685816C-6E59-E249-8162-A8920EE3C538}"/>
              </a:ext>
            </a:extLst>
          </p:cNvPr>
          <p:cNvSpPr>
            <a:spLocks noGrp="1"/>
          </p:cNvSpPr>
          <p:nvPr>
            <p:ph type="title"/>
          </p:nvPr>
        </p:nvSpPr>
        <p:spPr>
          <a:xfrm>
            <a:off x="765051" y="662400"/>
            <a:ext cx="3409200" cy="1492132"/>
          </a:xfrm>
        </p:spPr>
        <p:txBody>
          <a:bodyPr anchor="t">
            <a:normAutofit/>
          </a:bodyPr>
          <a:lstStyle/>
          <a:p>
            <a:r>
              <a:rPr lang="en-US" sz="3300" dirty="0"/>
              <a:t>Reasoning Through Code</a:t>
            </a:r>
          </a:p>
        </p:txBody>
      </p:sp>
      <p:sp>
        <p:nvSpPr>
          <p:cNvPr id="3" name="Content Placeholder 2">
            <a:extLst>
              <a:ext uri="{FF2B5EF4-FFF2-40B4-BE49-F238E27FC236}">
                <a16:creationId xmlns:a16="http://schemas.microsoft.com/office/drawing/2014/main" id="{D0BE53FE-6115-F149-B882-9B10C9702F90}"/>
              </a:ext>
            </a:extLst>
          </p:cNvPr>
          <p:cNvSpPr>
            <a:spLocks noGrp="1"/>
          </p:cNvSpPr>
          <p:nvPr>
            <p:ph idx="1"/>
          </p:nvPr>
        </p:nvSpPr>
        <p:spPr>
          <a:xfrm>
            <a:off x="765051" y="2286000"/>
            <a:ext cx="3409200" cy="3844800"/>
          </a:xfrm>
        </p:spPr>
        <p:txBody>
          <a:bodyPr>
            <a:normAutofit/>
          </a:bodyPr>
          <a:lstStyle/>
          <a:p>
            <a:r>
              <a:rPr lang="en-US" sz="2000" dirty="0">
                <a:solidFill>
                  <a:schemeClr val="tx1">
                    <a:alpha val="60000"/>
                  </a:schemeClr>
                </a:solidFill>
              </a:rPr>
              <a:t>Carefully examine each line of code, explaining to yourself, your colleague, or “a rubber duck” what it should do</a:t>
            </a:r>
          </a:p>
          <a:p>
            <a:r>
              <a:rPr lang="en-US" sz="2000" dirty="0">
                <a:solidFill>
                  <a:schemeClr val="tx1">
                    <a:alpha val="60000"/>
                  </a:schemeClr>
                </a:solidFill>
              </a:rPr>
              <a:t>Represent complex data structures (and their manipulation) on paper, or in a separate text file</a:t>
            </a:r>
          </a:p>
        </p:txBody>
      </p:sp>
      <p:sp>
        <p:nvSpPr>
          <p:cNvPr id="4" name="Slide Number Placeholder 3">
            <a:extLst>
              <a:ext uri="{FF2B5EF4-FFF2-40B4-BE49-F238E27FC236}">
                <a16:creationId xmlns:a16="http://schemas.microsoft.com/office/drawing/2014/main" id="{B53DBBC4-124F-2A46-B358-FDBE5BF92F8B}"/>
              </a:ext>
            </a:extLst>
          </p:cNvPr>
          <p:cNvSpPr>
            <a:spLocks noGrp="1"/>
          </p:cNvSpPr>
          <p:nvPr>
            <p:ph type="sldNum" sz="quarter" idx="12"/>
          </p:nvPr>
        </p:nvSpPr>
        <p:spPr>
          <a:xfrm>
            <a:off x="8800838" y="6375679"/>
            <a:ext cx="2624400" cy="345796"/>
          </a:xfrm>
        </p:spPr>
        <p:txBody>
          <a:bodyPr>
            <a:normAutofit/>
          </a:bodyPr>
          <a:lstStyle/>
          <a:p>
            <a:pPr>
              <a:spcAft>
                <a:spcPts val="600"/>
              </a:spcAft>
            </a:pPr>
            <a:fld id="{20F37917-FD3A-4669-9018-DA04BCDD3D75}" type="slidenum">
              <a:rPr lang="en-US">
                <a:solidFill>
                  <a:srgbClr val="FFFFFF"/>
                </a:solidFill>
              </a:rPr>
              <a:pPr>
                <a:spcAft>
                  <a:spcPts val="600"/>
                </a:spcAft>
              </a:pPr>
              <a:t>9</a:t>
            </a:fld>
            <a:endParaRPr lang="en-US">
              <a:solidFill>
                <a:srgbClr val="FFFFFF"/>
              </a:solidFill>
            </a:endParaRPr>
          </a:p>
        </p:txBody>
      </p:sp>
    </p:spTree>
    <p:extLst>
      <p:ext uri="{BB962C8B-B14F-4D97-AF65-F5344CB8AC3E}">
        <p14:creationId xmlns:p14="http://schemas.microsoft.com/office/powerpoint/2010/main" val="772174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solidFill>
            <a:srgbClr val="0070C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lgn="l">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10145</TotalTime>
  <Words>2804</Words>
  <Application>Microsoft Macintosh PowerPoint</Application>
  <PresentationFormat>Widescreen</PresentationFormat>
  <Paragraphs>140</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Verdana</vt:lpstr>
      <vt:lpstr>Courier New</vt:lpstr>
      <vt:lpstr>Andale Mono</vt:lpstr>
      <vt:lpstr>Calibri</vt:lpstr>
      <vt:lpstr>Office Theme</vt:lpstr>
      <vt:lpstr>CS 4350: Fundamentals of Software Engineering Lesson 4.4: Debugging</vt:lpstr>
      <vt:lpstr>Learning Objectives for this Lesson</vt:lpstr>
      <vt:lpstr>It is possible to “get better” at debugging</vt:lpstr>
      <vt:lpstr>General Strategy: Enable Efficient Reproduction of the Problem</vt:lpstr>
      <vt:lpstr>General Strategy: Scientific Debugging</vt:lpstr>
      <vt:lpstr>Generating Hypotheses: Why is this buggy?</vt:lpstr>
      <vt:lpstr>High-Level Debugging and Hypothesis Generating Strategies</vt:lpstr>
      <vt:lpstr>“Is there an updated version of this library?”</vt:lpstr>
      <vt:lpstr>Reasoning Through Code</vt:lpstr>
      <vt:lpstr>Use A Debugger</vt:lpstr>
      <vt:lpstr>Add Logging Statements</vt:lpstr>
      <vt:lpstr>Review: 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Bell, Jonathan</cp:lastModifiedBy>
  <cp:revision>232</cp:revision>
  <dcterms:created xsi:type="dcterms:W3CDTF">2021-01-07T15:19:22Z</dcterms:created>
  <dcterms:modified xsi:type="dcterms:W3CDTF">2022-02-02T22:21:47Z</dcterms:modified>
</cp:coreProperties>
</file>