
<file path=[Content_Types].xml><?xml version="1.0" encoding="utf-8"?>
<Types xmlns="http://schemas.openxmlformats.org/package/2006/content-types">
  <Default Extension="mov" ContentType="video/quicktime"/>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7" r:id="rId2"/>
  </p:sldMasterIdLst>
  <p:notesMasterIdLst>
    <p:notesMasterId r:id="rId26"/>
  </p:notesMasterIdLst>
  <p:sldIdLst>
    <p:sldId id="485" r:id="rId3"/>
    <p:sldId id="396" r:id="rId4"/>
    <p:sldId id="486" r:id="rId5"/>
    <p:sldId id="259" r:id="rId6"/>
    <p:sldId id="260" r:id="rId7"/>
    <p:sldId id="261" r:id="rId8"/>
    <p:sldId id="262" r:id="rId9"/>
    <p:sldId id="264" r:id="rId10"/>
    <p:sldId id="495" r:id="rId11"/>
    <p:sldId id="489" r:id="rId12"/>
    <p:sldId id="490" r:id="rId13"/>
    <p:sldId id="496" r:id="rId14"/>
    <p:sldId id="493" r:id="rId15"/>
    <p:sldId id="497" r:id="rId16"/>
    <p:sldId id="267" r:id="rId17"/>
    <p:sldId id="268" r:id="rId18"/>
    <p:sldId id="269" r:id="rId19"/>
    <p:sldId id="270" r:id="rId20"/>
    <p:sldId id="271" r:id="rId21"/>
    <p:sldId id="272" r:id="rId22"/>
    <p:sldId id="273" r:id="rId23"/>
    <p:sldId id="492" r:id="rId24"/>
    <p:sldId id="494" r:id="rId25"/>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52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2471"/>
  </p:normalViewPr>
  <p:slideViewPr>
    <p:cSldViewPr snapToGrid="0" snapToObjects="1">
      <p:cViewPr varScale="1">
        <p:scale>
          <a:sx n="110" d="100"/>
          <a:sy n="110" d="100"/>
        </p:scale>
        <p:origin x="1176" y="176"/>
      </p:cViewPr>
      <p:guideLst/>
    </p:cSldViewPr>
  </p:slideViewPr>
  <p:notesTextViewPr>
    <p:cViewPr>
      <p:scale>
        <a:sx n="1" d="1"/>
        <a:sy n="1" d="1"/>
      </p:scale>
      <p:origin x="0" y="-149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easiest way to have asynchronous actions in JS is to use libraries that return something called a Promise. Simply put, a Promise is a </a:t>
            </a:r>
            <a:r>
              <a:rPr lang="en-US" dirty="0" err="1"/>
              <a:t>standin</a:t>
            </a:r>
            <a:r>
              <a:rPr lang="en-US" dirty="0"/>
              <a:t> for a value that will be resolved (either arrive, or throw some error) in the future.</a:t>
            </a:r>
          </a:p>
          <a:p>
            <a:endParaRPr lang="en-US" dirty="0"/>
          </a:p>
          <a:p>
            <a:r>
              <a:rPr lang="en-US" dirty="0" err="1"/>
              <a:t>Axios</a:t>
            </a:r>
            <a:r>
              <a:rPr lang="en-US" dirty="0"/>
              <a:t> is a popular library for making HTTP requests, and returns a Promise.</a:t>
            </a:r>
          </a:p>
          <a:p>
            <a:br>
              <a:rPr lang="en-US" dirty="0"/>
            </a:br>
            <a:r>
              <a:rPr lang="en-US" dirty="0"/>
              <a:t>Read code snippet, explain we are making an HTTP request, then want to print out the result.</a:t>
            </a:r>
          </a:p>
          <a:p>
            <a:endParaRPr lang="en-US" dirty="0"/>
          </a:p>
          <a:p>
            <a:r>
              <a:rPr lang="en-US" dirty="0"/>
              <a:t>This is not quite right though, (build once to show error). Note that </a:t>
            </a:r>
            <a:r>
              <a:rPr lang="en-US" dirty="0" err="1"/>
              <a:t>axios.get</a:t>
            </a:r>
            <a:r>
              <a:rPr lang="en-US" dirty="0"/>
              <a:t> returns a PROMISE for a response, not the response! This makes sense, because it’s going to do something asynchronous – we want it to go fetch some result, and do that in the background somehow. So, we get a promise.</a:t>
            </a:r>
          </a:p>
          <a:p>
            <a:endParaRPr lang="en-US" dirty="0"/>
          </a:p>
          <a:p>
            <a:r>
              <a:rPr lang="en-US" dirty="0"/>
              <a:t> </a:t>
            </a:r>
            <a:r>
              <a:rPr lang="en-US" dirty="0" err="1"/>
              <a:t>VSCode</a:t>
            </a:r>
            <a:r>
              <a:rPr lang="en-US" dirty="0"/>
              <a:t> helpfully shows this error and offers a quick fix. Let’s apply the quick fix and see if we can make it work to make this request</a:t>
            </a:r>
          </a:p>
        </p:txBody>
      </p:sp>
    </p:spTree>
    <p:extLst>
      <p:ext uri="{BB962C8B-B14F-4D97-AF65-F5344CB8AC3E}">
        <p14:creationId xmlns:p14="http://schemas.microsoft.com/office/powerpoint/2010/main" val="2009799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we added await. To add this we also had to add this “async” keyword to our method we’ll come back to async later. What happens when we run now? (build, show output, hooray).</a:t>
            </a:r>
          </a:p>
          <a:p>
            <a:endParaRPr lang="en-US" dirty="0"/>
          </a:p>
          <a:p>
            <a:r>
              <a:rPr lang="en-US" dirty="0"/>
              <a:t>Explain that await will prevent code in this method after ‘await’ from running until the promise resolves with the data.</a:t>
            </a:r>
          </a:p>
          <a:p>
            <a:endParaRPr lang="en-US" dirty="0"/>
          </a:p>
          <a:p>
            <a:r>
              <a:rPr lang="en-US" dirty="0"/>
              <a:t>Detail: the “response” object contains lots of information about the response (how long it took, any headers that the server sent, </a:t>
            </a:r>
            <a:r>
              <a:rPr lang="en-US" dirty="0" err="1"/>
              <a:t>etc</a:t>
            </a:r>
            <a:r>
              <a:rPr lang="en-US" dirty="0"/>
              <a:t>). We just chare about the data, which is the message that we see in the browser when we navigate to this page, and what is shown in the </a:t>
            </a:r>
            <a:r>
              <a:rPr lang="en-US" dirty="0" err="1"/>
              <a:t>ouptut</a:t>
            </a:r>
            <a:endParaRPr lang="en-US" dirty="0"/>
          </a:p>
        </p:txBody>
      </p:sp>
    </p:spTree>
    <p:extLst>
      <p:ext uri="{BB962C8B-B14F-4D97-AF65-F5344CB8AC3E}">
        <p14:creationId xmlns:p14="http://schemas.microsoft.com/office/powerpoint/2010/main" val="7274174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“Await” will prevent the next line in an async function from running until the promise resolves. In this case, we can demonstrate that by calling our </a:t>
            </a:r>
            <a:r>
              <a:rPr lang="en-US" dirty="0" err="1"/>
              <a:t>makeOneGetRequest</a:t>
            </a:r>
            <a:r>
              <a:rPr lang="en-US" dirty="0"/>
              <a:t> function three times, awaiting on it each time. (click to show build of output). Observe that the output shows up in the order that the requests were made.</a:t>
            </a:r>
          </a:p>
        </p:txBody>
      </p:sp>
    </p:spTree>
    <p:extLst>
      <p:ext uri="{BB962C8B-B14F-4D97-AF65-F5344CB8AC3E}">
        <p14:creationId xmlns:p14="http://schemas.microsoft.com/office/powerpoint/2010/main" val="4250097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use the “</a:t>
            </a:r>
            <a:r>
              <a:rPr lang="en-US" dirty="0" err="1"/>
              <a:t>Promise.all</a:t>
            </a:r>
            <a:r>
              <a:rPr lang="en-US" dirty="0"/>
              <a:t>” function to await for multiple things at once. Read the descriptor of the function </a:t>
            </a:r>
            <a:r>
              <a:rPr lang="en-US" dirty="0" err="1"/>
              <a:t>Promise.all</a:t>
            </a:r>
            <a:r>
              <a:rPr lang="en-US" dirty="0"/>
              <a:t>, noting that it takes an array of some kind of promises, and returns a single promise for an array of the values produced by those promises.</a:t>
            </a:r>
          </a:p>
          <a:p>
            <a:endParaRPr lang="en-US" dirty="0"/>
          </a:p>
          <a:p>
            <a:r>
              <a:rPr lang="en-US" dirty="0"/>
              <a:t>(Build)</a:t>
            </a:r>
          </a:p>
          <a:p>
            <a:r>
              <a:rPr lang="en-US" dirty="0"/>
              <a:t>Explain code now makes 3 requests, and then will print out an array of the responses.</a:t>
            </a:r>
          </a:p>
          <a:p>
            <a:endParaRPr lang="en-US" dirty="0"/>
          </a:p>
          <a:p>
            <a:r>
              <a:rPr lang="en-US" dirty="0"/>
              <a:t>(Build to show output, show look of confusion on face when you read the result.) Request number 1 was made on the last slide. But why 4, 2, 3 and not 2, 3, 4?</a:t>
            </a:r>
          </a:p>
        </p:txBody>
      </p:sp>
    </p:spTree>
    <p:extLst>
      <p:ext uri="{BB962C8B-B14F-4D97-AF65-F5344CB8AC3E}">
        <p14:creationId xmlns:p14="http://schemas.microsoft.com/office/powerpoint/2010/main" val="5017220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await for multiple promises to be fulfilled by using </a:t>
            </a:r>
            <a:r>
              <a:rPr lang="en-US" dirty="0" err="1"/>
              <a:t>Promise.all</a:t>
            </a:r>
            <a:r>
              <a:rPr lang="en-US" dirty="0"/>
              <a:t>, we are telling NodeJS that we WANT those promises to be resolved concurrently. We say: “I don’t care the relative order of these three actions, but I do care about waiting for them to be done before doing something else”. In the </a:t>
            </a:r>
            <a:r>
              <a:rPr lang="en-US" dirty="0" err="1"/>
              <a:t>promise.all</a:t>
            </a:r>
            <a:r>
              <a:rPr lang="en-US" dirty="0"/>
              <a:t> version, we can receive the GET requests back in any order, but we will never print out “heard back from all of the requests” before all 3 requests come back.</a:t>
            </a:r>
          </a:p>
          <a:p>
            <a:br>
              <a:rPr lang="en-US" dirty="0"/>
            </a:br>
            <a:r>
              <a:rPr lang="en-US" dirty="0"/>
              <a:t>Concurrency lets things go faster, by taking advantage of how long I/O takes (send out all requests, wait for all responses), and also by taking advantage of multiple CPU cores on our machine. Let’s peel under the covers a bit and try to get a better understanding of how this works in JS.</a:t>
            </a:r>
          </a:p>
        </p:txBody>
      </p:sp>
    </p:spTree>
    <p:extLst>
      <p:ext uri="{BB962C8B-B14F-4D97-AF65-F5344CB8AC3E}">
        <p14:creationId xmlns:p14="http://schemas.microsoft.com/office/powerpoint/2010/main" val="24684324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&lt;study builds before running to understand how to narrate, there are a total of 5 clicks to make&gt;</a:t>
            </a:r>
          </a:p>
          <a:p>
            <a:endParaRPr lang="en-US" dirty="0"/>
          </a:p>
          <a:p>
            <a:r>
              <a:rPr lang="en-US" dirty="0"/>
              <a:t>Here’s a look under the hood at what NodeJS (or your browser) will do with that code. While we only see a single thread, there are many threads inside of the JS engine. Those threads will make our requests. They will come back in the order that they are received, and then each response will be placed into the event queue. We can see that they did not come back in the order that they were made. This explains why the order doesn’t match on the last slide.</a:t>
            </a:r>
          </a:p>
          <a:p>
            <a:endParaRPr lang="en-US" dirty="0"/>
          </a:p>
          <a:p>
            <a:r>
              <a:rPr lang="en-US" dirty="0"/>
              <a:t>The JS engine will take each of those events, and find if there is any code that is </a:t>
            </a:r>
            <a:r>
              <a:rPr lang="en-US" dirty="0" err="1"/>
              <a:t>await’ing</a:t>
            </a:r>
            <a:r>
              <a:rPr lang="en-US" dirty="0"/>
              <a:t> on the result. This code that is awaiting on the result is called an event handler. The event handler runs in a continual loop</a:t>
            </a:r>
          </a:p>
        </p:txBody>
      </p:sp>
    </p:spTree>
    <p:extLst>
      <p:ext uri="{BB962C8B-B14F-4D97-AF65-F5344CB8AC3E}">
        <p14:creationId xmlns:p14="http://schemas.microsoft.com/office/powerpoint/2010/main" val="37806158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event, it simply asks: (build) are there any listeners waiting for this event? (build) of so, call it, (build) when finished, repeat</a:t>
            </a:r>
          </a:p>
        </p:txBody>
      </p:sp>
    </p:spTree>
    <p:extLst>
      <p:ext uri="{BB962C8B-B14F-4D97-AF65-F5344CB8AC3E}">
        <p14:creationId xmlns:p14="http://schemas.microsoft.com/office/powerpoint/2010/main" val="18113842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en-US" dirty="0"/>
              <a:t>For each event, it simply asks: (build) are there any listeners waiting for this event? (build) of so, call it, (build) when finished, repeat</a:t>
            </a:r>
          </a:p>
          <a:p>
            <a:endParaRPr lang="en-US" dirty="0"/>
          </a:p>
        </p:txBody>
      </p:sp>
    </p:spTree>
    <p:extLst>
      <p:ext uri="{BB962C8B-B14F-4D97-AF65-F5344CB8AC3E}">
        <p14:creationId xmlns:p14="http://schemas.microsoft.com/office/powerpoint/2010/main" val="3779451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en-US" dirty="0"/>
              <a:t>For each event, it simply asks: (build) are there any listeners waiting for this event? (build) of so, call it, (build) when finished, repeat</a:t>
            </a:r>
          </a:p>
          <a:p>
            <a:endParaRPr lang="en-US" dirty="0"/>
          </a:p>
          <a:p>
            <a:r>
              <a:rPr lang="en-US" dirty="0"/>
              <a:t>This may sound like a boring task, but it’s an important one, and the semantics of how it works are important to understand – otherwise we might end up confused, not understanding why our program gives some particular output, like the order of results printed a few slides ago</a:t>
            </a:r>
          </a:p>
        </p:txBody>
      </p:sp>
    </p:spTree>
    <p:extLst>
      <p:ext uri="{BB962C8B-B14F-4D97-AF65-F5344CB8AC3E}">
        <p14:creationId xmlns:p14="http://schemas.microsoft.com/office/powerpoint/2010/main" val="23087871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Tree>
    <p:extLst>
      <p:ext uri="{BB962C8B-B14F-4D97-AF65-F5344CB8AC3E}">
        <p14:creationId xmlns:p14="http://schemas.microsoft.com/office/powerpoint/2010/main" val="2807628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624675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Did you notice as the event loop was working, it had a step “if so, call listener with event, after it’s done, repeat”. The “After it’s done” part is important because it means that our code won’t be interrupted unexpectedly (compare to a context switch in a multithreading application). This is called “Run to completion” semantics. &lt;read slide&gt;</a:t>
            </a:r>
          </a:p>
        </p:txBody>
      </p:sp>
    </p:spTree>
    <p:extLst>
      <p:ext uri="{BB962C8B-B14F-4D97-AF65-F5344CB8AC3E}">
        <p14:creationId xmlns:p14="http://schemas.microsoft.com/office/powerpoint/2010/main" val="40518221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the takeaway here is that even if handler1 calls a bunch of methods, no other handler will run until we’re done. In this example, j will not execute until after </a:t>
            </a:r>
            <a:r>
              <a:rPr lang="en-US" dirty="0" err="1"/>
              <a:t>i</a:t>
            </a:r>
            <a:endParaRPr lang="en-US" dirty="0"/>
          </a:p>
        </p:txBody>
      </p:sp>
    </p:spTree>
    <p:extLst>
      <p:ext uri="{BB962C8B-B14F-4D97-AF65-F5344CB8AC3E}">
        <p14:creationId xmlns:p14="http://schemas.microsoft.com/office/powerpoint/2010/main" val="32617548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we’ll see in the next few lessons, despite this run-to-completion semantics, async programming can still be very confusing. What happens if we do NOT await an async function?</a:t>
            </a:r>
          </a:p>
          <a:p>
            <a:endParaRPr lang="en-US" dirty="0"/>
          </a:p>
          <a:p>
            <a:r>
              <a:rPr lang="en-US" dirty="0"/>
              <a:t>Remember how I had to add the “async” keyword to make the “await” work in this example? What this actually does, is, under the hood, make our function return a promise. I’ve shown the actual return type here to make that clear.</a:t>
            </a:r>
          </a:p>
          <a:p>
            <a:endParaRPr lang="en-US" dirty="0"/>
          </a:p>
          <a:p>
            <a:r>
              <a:rPr lang="en-US" dirty="0"/>
              <a:t>Which </a:t>
            </a:r>
            <a:r>
              <a:rPr lang="en-US" dirty="0" err="1"/>
              <a:t>console.log</a:t>
            </a:r>
            <a:r>
              <a:rPr lang="en-US" dirty="0"/>
              <a:t> do students think will be printed first, and which second? ‘Making Request” -&gt; “Heard back”, “All Done” -&gt; “Making Request”, or other?</a:t>
            </a:r>
          </a:p>
          <a:p>
            <a:br>
              <a:rPr lang="en-US" dirty="0"/>
            </a:br>
            <a:r>
              <a:rPr lang="en-US" dirty="0"/>
              <a:t>(Click build)</a:t>
            </a:r>
          </a:p>
          <a:p>
            <a:r>
              <a:rPr lang="en-US" dirty="0"/>
              <a:t>This result might be confusing. &lt;Read output&gt;. Why would this happen?</a:t>
            </a:r>
          </a:p>
          <a:p>
            <a:endParaRPr lang="en-US" dirty="0"/>
          </a:p>
          <a:p>
            <a:r>
              <a:rPr lang="en-US" dirty="0"/>
              <a:t>(click build)</a:t>
            </a:r>
          </a:p>
          <a:p>
            <a:r>
              <a:rPr lang="en-US" dirty="0"/>
              <a:t>What happened is: the “await” call says to JS that the code in the rest of the method shouldn’t be called until after the request is returned. So, it returns a promise to complete </a:t>
            </a:r>
            <a:r>
              <a:rPr lang="en-US" dirty="0" err="1"/>
              <a:t>mockOneGetRequest</a:t>
            </a:r>
            <a:r>
              <a:rPr lang="en-US" dirty="0"/>
              <a:t>, printing out the result from the server when it gets it. Then, it prints all done. Then, the request comes back.</a:t>
            </a:r>
          </a:p>
          <a:p>
            <a:endParaRPr lang="en-US" dirty="0"/>
          </a:p>
          <a:p>
            <a:r>
              <a:rPr lang="en-US" dirty="0"/>
              <a:t>Interesting question - Is this a violation of run to completion? </a:t>
            </a:r>
          </a:p>
          <a:p>
            <a:r>
              <a:rPr lang="en-US" dirty="0"/>
              <a:t>(This is a judgement call, think about it)</a:t>
            </a:r>
          </a:p>
          <a:p>
            <a:pPr marL="171450" indent="-171450">
              <a:buFont typeface="Arial" panose="020B0604020202020204" pitchFamily="34" charset="0"/>
              <a:buChar char="•"/>
            </a:pPr>
            <a:r>
              <a:rPr lang="en-US" dirty="0"/>
              <a:t>One argument: No, it’s a horribly confusing language design choice. “Await” means “return”, and then later on come back to this line of code. Seems confusing, but maybe there is no better way? Or maybe there is… But that’s a topic for another course. What is important to understand is when you write “await” you are saying “let other things keep going, but don’t keep running the code in this method” – this is how we get asynchronous stuff, so that’s good! We’ll revisit this behavior in more examples in the next lesson.</a:t>
            </a:r>
          </a:p>
          <a:p>
            <a:pPr marL="171450" indent="-171450">
              <a:buFont typeface="Arial" panose="020B0604020202020204" pitchFamily="34" charset="0"/>
              <a:buChar char="•"/>
            </a:pPr>
            <a:r>
              <a:rPr lang="en-US" dirty="0"/>
              <a:t>Another argument: No, it’s still run to completion: you have just signaled that you have ”completed” until you get your promise fulfilled (</a:t>
            </a:r>
            <a:r>
              <a:rPr lang="en-US"/>
              <a:t>or rejected).</a:t>
            </a:r>
            <a:endParaRPr lang="en-US" dirty="0"/>
          </a:p>
        </p:txBody>
      </p:sp>
    </p:spTree>
    <p:extLst>
      <p:ext uri="{BB962C8B-B14F-4D97-AF65-F5344CB8AC3E}">
        <p14:creationId xmlns:p14="http://schemas.microsoft.com/office/powerpoint/2010/main" val="36065241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949816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principles: why do we need concurrency?</a:t>
            </a:r>
          </a:p>
          <a:p>
            <a:endParaRPr lang="en-US" dirty="0"/>
          </a:p>
          <a:p>
            <a:r>
              <a:rPr lang="en-US" dirty="0"/>
              <a:t>Mostly I/O. We are spoiled today with huge amounts of RAM, but there are still occasions when you need to read or write something to/from disk, or to/from network.</a:t>
            </a:r>
          </a:p>
          <a:p>
            <a:endParaRPr lang="en-US" dirty="0"/>
          </a:p>
          <a:p>
            <a:r>
              <a:rPr lang="en-US" dirty="0"/>
              <a:t>This diagram shows roughly the overhead of different kinds of I/O, in nanoseconds. Cutting-edge hardware architectures and OS designs aim to reduce these delays, but the rough order of magnitudes still stand.</a:t>
            </a:r>
          </a:p>
          <a:p>
            <a:endParaRPr lang="en-US" dirty="0"/>
          </a:p>
          <a:p>
            <a:r>
              <a:rPr lang="en-US" dirty="0"/>
              <a:t>If we are “computing” things (running instructions on the CPU), on a 1Ghz CPU, that’s nice and round, so you get 1 instruction executed per nano-second. You could run 150k instructions in time to read 4KB from SSD, 10m instructions in time to get the read head on your spinning magnetic HD into place to read something, or 100m instructions in time to receive a packet over internet.</a:t>
            </a:r>
          </a:p>
          <a:p>
            <a:endParaRPr lang="en-US" dirty="0"/>
          </a:p>
          <a:p>
            <a:r>
              <a:rPr lang="en-US" dirty="0"/>
              <a:t>So, it is desirable to be able to keep doing things while we are waiting for I/O, and not stop the world</a:t>
            </a:r>
          </a:p>
        </p:txBody>
      </p:sp>
    </p:spTree>
    <p:extLst>
      <p:ext uri="{BB962C8B-B14F-4D97-AF65-F5344CB8AC3E}">
        <p14:creationId xmlns:p14="http://schemas.microsoft.com/office/powerpoint/2010/main" val="4289812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Broadly, we want to maintain an interactive application while doing “stuff”, read slide for description of that stuff. If you are waiting for user input, it could take a long time if the user went for a coffee break</a:t>
            </a:r>
          </a:p>
        </p:txBody>
      </p:sp>
    </p:spTree>
    <p:extLst>
      <p:ext uri="{BB962C8B-B14F-4D97-AF65-F5344CB8AC3E}">
        <p14:creationId xmlns:p14="http://schemas.microsoft.com/office/powerpoint/2010/main" val="2389505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OS handles concurrent things at the level of threads. Brief recap of threads: read slide, show animation</a:t>
            </a:r>
          </a:p>
        </p:txBody>
      </p:sp>
    </p:spTree>
    <p:extLst>
      <p:ext uri="{BB962C8B-B14F-4D97-AF65-F5344CB8AC3E}">
        <p14:creationId xmlns:p14="http://schemas.microsoft.com/office/powerpoint/2010/main" val="3023396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have multiple things happen at a time by having multiple threads. Each thread is its own sequence of method calls. You might be familiar with this programming model.</a:t>
            </a:r>
          </a:p>
        </p:txBody>
      </p:sp>
    </p:spTree>
    <p:extLst>
      <p:ext uri="{BB962C8B-B14F-4D97-AF65-F5344CB8AC3E}">
        <p14:creationId xmlns:p14="http://schemas.microsoft.com/office/powerpoint/2010/main" val="3292775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many programming languages, like Java or C, you can have asynchronous computation with threads. </a:t>
            </a:r>
          </a:p>
          <a:p>
            <a:endParaRPr lang="en-US" dirty="0"/>
          </a:p>
          <a:p>
            <a:r>
              <a:rPr lang="en-US" dirty="0"/>
              <a:t>&lt;Read slide, click to show the thread0 (build 1), thread1 (build 2), and sharing data (build 3)&gt;</a:t>
            </a:r>
          </a:p>
          <a:p>
            <a:br>
              <a:rPr lang="en-US" dirty="0"/>
            </a:br>
            <a:r>
              <a:rPr lang="en-US" dirty="0"/>
              <a:t>You might be familiar with this programming model. As it turns out, the “share data signal each other” part is extremely hard to get right, and almost impossible to prove correct</a:t>
            </a:r>
          </a:p>
          <a:p>
            <a:endParaRPr lang="en-US" dirty="0"/>
          </a:p>
          <a:p>
            <a:r>
              <a:rPr lang="en-US" dirty="0"/>
              <a:t>This is not how we get asynchronous computation in JS or TS</a:t>
            </a:r>
          </a:p>
        </p:txBody>
      </p:sp>
    </p:spTree>
    <p:extLst>
      <p:ext uri="{BB962C8B-B14F-4D97-AF65-F5344CB8AC3E}">
        <p14:creationId xmlns:p14="http://schemas.microsoft.com/office/powerpoint/2010/main" val="892001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Shape 249"/>
          <p:cNvSpPr>
            <a:spLocks noGrp="1" noRot="1" noChangeAspect="1"/>
          </p:cNvSpPr>
          <p:nvPr>
            <p:ph type="sldImg"/>
          </p:nvPr>
        </p:nvSpPr>
        <p:spPr>
          <a:xfrm>
            <a:off x="381000" y="685800"/>
            <a:ext cx="6096000" cy="3429000"/>
          </a:xfrm>
          <a:prstGeom prst="rect">
            <a:avLst/>
          </a:prstGeom>
        </p:spPr>
        <p:txBody>
          <a:bodyPr/>
          <a:lstStyle/>
          <a:p>
            <a:endParaRPr/>
          </a:p>
        </p:txBody>
      </p:sp>
      <p:sp>
        <p:nvSpPr>
          <p:cNvPr id="250" name="Shape 250"/>
          <p:cNvSpPr>
            <a:spLocks noGrp="1"/>
          </p:cNvSpPr>
          <p:nvPr>
            <p:ph type="body" sz="quarter" idx="1"/>
          </p:nvPr>
        </p:nvSpPr>
        <p:spPr>
          <a:prstGeom prst="rect">
            <a:avLst/>
          </a:prstGeom>
        </p:spPr>
        <p:txBody>
          <a:bodyPr/>
          <a:lstStyle/>
          <a:p>
            <a:r>
              <a:rPr lang="en-US" dirty="0"/>
              <a:t>&lt;Read slide, do build 1 after first bullet (shows event loop), then once get to event loop, build (2, shows event queue), build (3, stress all code runs in one thread, no worrying about threads)&gt;</a:t>
            </a:r>
          </a:p>
          <a:p>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take a look at how exactly asynchronous programming in JS works using this running example, where we make an HTTP request against a server. The code that this server runs is on the slide, as is a screenshot of how this looks when you access it in a browser.</a:t>
            </a:r>
          </a:p>
          <a:p>
            <a:endParaRPr lang="en-US" dirty="0"/>
          </a:p>
          <a:p>
            <a:r>
              <a:rPr lang="en-US" dirty="0"/>
              <a:t>Explain code, key objective is to understand that it just sends back some text, and it will keep track of the order of requests (always returns GET number 1, 2, 3, …)</a:t>
            </a:r>
          </a:p>
        </p:txBody>
      </p:sp>
    </p:spTree>
    <p:extLst>
      <p:ext uri="{BB962C8B-B14F-4D97-AF65-F5344CB8AC3E}">
        <p14:creationId xmlns:p14="http://schemas.microsoft.com/office/powerpoint/2010/main" val="2683402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666699290_02_crop_3159x1892.jpg"/>
          <p:cNvSpPr>
            <a:spLocks noGrp="1"/>
          </p:cNvSpPr>
          <p:nvPr>
            <p:ph type="pic" idx="21"/>
          </p:nvPr>
        </p:nvSpPr>
        <p:spPr>
          <a:xfrm>
            <a:off x="-577850" y="-647700"/>
            <a:ext cx="13373100" cy="8009467"/>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603250" y="3562350"/>
            <a:ext cx="10985500" cy="2324100"/>
          </a:xfrm>
          <a:prstGeom prst="rect">
            <a:avLst/>
          </a:prstGeom>
        </p:spPr>
        <p:txBody>
          <a:bodyPr anchor="b"/>
          <a:lstStyle>
            <a:lvl1pPr>
              <a:defRPr sz="5800" spc="-116">
                <a:solidFill>
                  <a:srgbClr val="000000"/>
                </a:solidFill>
              </a:defRPr>
            </a:lvl1pPr>
          </a:lstStyle>
          <a:p>
            <a:r>
              <a:t>Presentation Title</a:t>
            </a:r>
          </a:p>
        </p:txBody>
      </p:sp>
      <p:sp>
        <p:nvSpPr>
          <p:cNvPr id="23" name="Author and Date"/>
          <p:cNvSpPr txBox="1">
            <a:spLocks noGrp="1"/>
          </p:cNvSpPr>
          <p:nvPr>
            <p:ph type="body" sz="quarter" idx="22" hasCustomPrompt="1"/>
          </p:nvPr>
        </p:nvSpPr>
        <p:spPr>
          <a:xfrm>
            <a:off x="603845" y="553069"/>
            <a:ext cx="10984311"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Author and Date</a:t>
            </a:r>
          </a:p>
        </p:txBody>
      </p:sp>
      <p:sp>
        <p:nvSpPr>
          <p:cNvPr id="24" name="Body Level One…"/>
          <p:cNvSpPr txBox="1">
            <a:spLocks noGrp="1"/>
          </p:cNvSpPr>
          <p:nvPr>
            <p:ph type="body" sz="quarter" idx="1" hasCustomPrompt="1"/>
          </p:nvPr>
        </p:nvSpPr>
        <p:spPr>
          <a:xfrm>
            <a:off x="603250" y="5804955"/>
            <a:ext cx="10985500" cy="558476"/>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1215012" y="5337727"/>
            <a:ext cx="10100026"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Attribution</a:t>
            </a:r>
          </a:p>
        </p:txBody>
      </p:sp>
      <p:sp>
        <p:nvSpPr>
          <p:cNvPr id="116" name="Body Level One…"/>
          <p:cNvSpPr txBox="1">
            <a:spLocks noGrp="1"/>
          </p:cNvSpPr>
          <p:nvPr>
            <p:ph type="body" sz="half" idx="1" hasCustomPrompt="1"/>
          </p:nvPr>
        </p:nvSpPr>
        <p:spPr>
          <a:xfrm>
            <a:off x="876962" y="2469930"/>
            <a:ext cx="10438077" cy="1918140"/>
          </a:xfrm>
          <a:prstGeom prst="rect">
            <a:avLst/>
          </a:prstGeom>
        </p:spPr>
        <p:txBody>
          <a:bodyPr/>
          <a:lstStyle>
            <a:lvl1pPr marL="319462" indent="-234950">
              <a:spcBef>
                <a:spcPts val="0"/>
              </a:spcBef>
              <a:buSzTx/>
              <a:buNone/>
              <a:defRPr sz="4250" spc="-85">
                <a:latin typeface="Helvetica Neue Medium"/>
                <a:ea typeface="Helvetica Neue Medium"/>
                <a:cs typeface="Helvetica Neue Medium"/>
                <a:sym typeface="Helvetica Neue Medium"/>
              </a:defRPr>
            </a:lvl1pPr>
            <a:lvl2pPr marL="319462" indent="-6350">
              <a:spcBef>
                <a:spcPts val="0"/>
              </a:spcBef>
              <a:buSzTx/>
              <a:buNone/>
              <a:defRPr sz="4250" spc="-85">
                <a:latin typeface="Helvetica Neue Medium"/>
                <a:ea typeface="Helvetica Neue Medium"/>
                <a:cs typeface="Helvetica Neue Medium"/>
                <a:sym typeface="Helvetica Neue Medium"/>
              </a:defRPr>
            </a:lvl2pPr>
            <a:lvl3pPr marL="319462" indent="222250">
              <a:spcBef>
                <a:spcPts val="0"/>
              </a:spcBef>
              <a:buSzTx/>
              <a:buNone/>
              <a:defRPr sz="4250" spc="-85">
                <a:latin typeface="Helvetica Neue Medium"/>
                <a:ea typeface="Helvetica Neue Medium"/>
                <a:cs typeface="Helvetica Neue Medium"/>
                <a:sym typeface="Helvetica Neue Medium"/>
              </a:defRPr>
            </a:lvl3pPr>
            <a:lvl4pPr marL="319462" indent="450850">
              <a:spcBef>
                <a:spcPts val="0"/>
              </a:spcBef>
              <a:buSzTx/>
              <a:buNone/>
              <a:defRPr sz="4250" spc="-85">
                <a:latin typeface="Helvetica Neue Medium"/>
                <a:ea typeface="Helvetica Neue Medium"/>
                <a:cs typeface="Helvetica Neue Medium"/>
                <a:sym typeface="Helvetica Neue Medium"/>
              </a:defRPr>
            </a:lvl4pPr>
            <a:lvl5pPr marL="319462" indent="679450">
              <a:spcBef>
                <a:spcPts val="0"/>
              </a:spcBef>
              <a:buSzTx/>
              <a:buNone/>
              <a:defRPr sz="4250" spc="-85">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Image"/>
          <p:cNvSpPr>
            <a:spLocks noGrp="1"/>
          </p:cNvSpPr>
          <p:nvPr>
            <p:ph type="pic" sz="quarter" idx="21"/>
          </p:nvPr>
        </p:nvSpPr>
        <p:spPr>
          <a:xfrm>
            <a:off x="7880350" y="508000"/>
            <a:ext cx="3719550" cy="2974839"/>
          </a:xfrm>
          <a:prstGeom prst="rect">
            <a:avLst/>
          </a:prstGeom>
        </p:spPr>
        <p:txBody>
          <a:bodyPr lIns="91439" tIns="45719" rIns="91439" bIns="45719">
            <a:noAutofit/>
          </a:bodyPr>
          <a:lstStyle/>
          <a:p>
            <a:endParaRPr/>
          </a:p>
        </p:txBody>
      </p:sp>
      <p:sp>
        <p:nvSpPr>
          <p:cNvPr id="125" name="Image"/>
          <p:cNvSpPr>
            <a:spLocks noGrp="1"/>
          </p:cNvSpPr>
          <p:nvPr>
            <p:ph type="pic" sz="half" idx="22"/>
          </p:nvPr>
        </p:nvSpPr>
        <p:spPr>
          <a:xfrm>
            <a:off x="6750050" y="1989138"/>
            <a:ext cx="5219700" cy="6075091"/>
          </a:xfrm>
          <a:prstGeom prst="rect">
            <a:avLst/>
          </a:prstGeom>
        </p:spPr>
        <p:txBody>
          <a:bodyPr lIns="91439" tIns="45719" rIns="91439" bIns="45719">
            <a:noAutofit/>
          </a:bodyPr>
          <a:lstStyle/>
          <a:p>
            <a:endParaRPr/>
          </a:p>
        </p:txBody>
      </p:sp>
      <p:sp>
        <p:nvSpPr>
          <p:cNvPr id="126" name="Image"/>
          <p:cNvSpPr>
            <a:spLocks noGrp="1"/>
          </p:cNvSpPr>
          <p:nvPr>
            <p:ph type="pic" idx="23"/>
          </p:nvPr>
        </p:nvSpPr>
        <p:spPr>
          <a:xfrm>
            <a:off x="-69850" y="247650"/>
            <a:ext cx="8305800" cy="622935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Image"/>
          <p:cNvSpPr>
            <a:spLocks noGrp="1"/>
          </p:cNvSpPr>
          <p:nvPr>
            <p:ph type="pic" idx="21"/>
          </p:nvPr>
        </p:nvSpPr>
        <p:spPr>
          <a:xfrm>
            <a:off x="-666750" y="-2762250"/>
            <a:ext cx="13525500" cy="108204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b="0">
                <a:solidFill>
                  <a:srgbClr val="0A52B1"/>
                </a:solidFill>
              </a:defRPr>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2/3/22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5024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b="0">
                <a:solidFill>
                  <a:srgbClr val="0A52B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2/3/22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7531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2EDEE-9F17-C546-B9BD-570BE06BEB7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F24E1A-CCEE-B642-925E-7DB3B242C164}"/>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713213185"/>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2D29-3A20-7E49-A94E-F9BA62ECD47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3C648786-69FA-9347-BED2-ABE2B0FEA305}"/>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1229480"/>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7046-75E8-7F4C-AAE8-03ECFA35135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CE5363-7F76-7A44-8F06-ACF03DDE9146}"/>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148984818"/>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1C8FF-DEC8-364E-B2E1-F093A897DB8F}"/>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6C1A44C4-2756-AD42-B2DB-4AA21B708D22}"/>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09F112-63B0-9A4F-B2BE-42D872DC9593}"/>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7675011"/>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46FD4-EF43-4146-8247-7E2A9962540E}"/>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02921D23-DAF6-904C-A0C9-EB3A27DE4ADF}"/>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02F721-A9C0-0045-8B1B-07EDAC1C0746}"/>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743946-B2EE-BA4B-8031-575BFC10D0F0}"/>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E30D0B-2C60-7C47-8D7A-B640205050C5}"/>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551768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910457886_1434x1669.jpg"/>
          <p:cNvSpPr>
            <a:spLocks noGrp="1"/>
          </p:cNvSpPr>
          <p:nvPr>
            <p:ph type="pic" idx="21"/>
          </p:nvPr>
        </p:nvSpPr>
        <p:spPr>
          <a:xfrm>
            <a:off x="5486400" y="-101600"/>
            <a:ext cx="6072419" cy="706755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603250" y="635000"/>
            <a:ext cx="4889500" cy="2941137"/>
          </a:xfrm>
          <a:prstGeom prst="rect">
            <a:avLst/>
          </a:prstGeom>
        </p:spPr>
        <p:txBody>
          <a:bodyPr anchor="b"/>
          <a:lstStyle>
            <a:lvl1pPr>
              <a:defRPr>
                <a:solidFill>
                  <a:srgbClr val="000000"/>
                </a:solidFill>
              </a:defRPr>
            </a:lvl1pPr>
          </a:lstStyle>
          <a:p>
            <a:r>
              <a:t>Slide Title</a:t>
            </a:r>
          </a:p>
        </p:txBody>
      </p:sp>
      <p:sp>
        <p:nvSpPr>
          <p:cNvPr id="34" name="Body Level One…"/>
          <p:cNvSpPr txBox="1">
            <a:spLocks noGrp="1"/>
          </p:cNvSpPr>
          <p:nvPr>
            <p:ph type="body" sz="quarter" idx="1" hasCustomPrompt="1"/>
          </p:nvPr>
        </p:nvSpPr>
        <p:spPr>
          <a:xfrm>
            <a:off x="603250" y="3530288"/>
            <a:ext cx="4889500" cy="2692712"/>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5979063" y="6488825"/>
            <a:ext cx="227627" cy="241092"/>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AC7F6-A3EA-FA40-B93A-61BAA69CE09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550267109"/>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2675432"/>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6E11-91F6-7049-9D21-34090086080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925EAA-5C6F-FC44-9DB2-658D55055DC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BCC567-C6D2-9A40-98BD-40F713D417F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245082857"/>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3BB78-8635-7E46-A739-20CB0FC92B6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276C6A-8B29-7F48-A70C-F8DCDA94D584}"/>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39CDF6-93E5-3244-A4F5-DBEACCBADAA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59384303"/>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8701F-FC8B-804E-BFC9-47592B48CD2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960365-6BC8-D340-A8AA-006A3B789FE2}"/>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57201722"/>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b="0">
                <a:solidFill>
                  <a:srgbClr val="0A52B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2/3/22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028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amp; Photo">
    <p:spTree>
      <p:nvGrpSpPr>
        <p:cNvPr id="1" name=""/>
        <p:cNvGrpSpPr/>
        <p:nvPr/>
      </p:nvGrpSpPr>
      <p:grpSpPr>
        <a:xfrm>
          <a:off x="0" y="0"/>
          <a:ext cx="0" cy="0"/>
          <a:chOff x="0" y="0"/>
          <a:chExt cx="0" cy="0"/>
        </a:xfrm>
      </p:grpSpPr>
      <p:sp>
        <p:nvSpPr>
          <p:cNvPr id="21" name="666699290_02_crop_3159x1892.jpg"/>
          <p:cNvSpPr>
            <a:spLocks noGrp="1"/>
          </p:cNvSpPr>
          <p:nvPr>
            <p:ph type="pic" idx="21"/>
          </p:nvPr>
        </p:nvSpPr>
        <p:spPr>
          <a:xfrm>
            <a:off x="-577850" y="-647700"/>
            <a:ext cx="13373100" cy="8009467"/>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603250" y="3562350"/>
            <a:ext cx="10985500" cy="2324100"/>
          </a:xfrm>
          <a:prstGeom prst="rect">
            <a:avLst/>
          </a:prstGeom>
        </p:spPr>
        <p:txBody>
          <a:bodyPr anchor="b"/>
          <a:lstStyle>
            <a:lvl1pPr>
              <a:defRPr sz="5800" spc="-116">
                <a:solidFill>
                  <a:srgbClr val="000000"/>
                </a:solidFill>
              </a:defRPr>
            </a:lvl1pPr>
          </a:lstStyle>
          <a:p>
            <a:r>
              <a:t>Presentation Title</a:t>
            </a:r>
          </a:p>
        </p:txBody>
      </p:sp>
      <p:sp>
        <p:nvSpPr>
          <p:cNvPr id="23" name="Author and Date"/>
          <p:cNvSpPr txBox="1">
            <a:spLocks noGrp="1"/>
          </p:cNvSpPr>
          <p:nvPr>
            <p:ph type="body" sz="quarter" idx="22" hasCustomPrompt="1"/>
          </p:nvPr>
        </p:nvSpPr>
        <p:spPr>
          <a:xfrm>
            <a:off x="603845" y="553069"/>
            <a:ext cx="10984311"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Author and Date</a:t>
            </a:r>
          </a:p>
        </p:txBody>
      </p:sp>
      <p:sp>
        <p:nvSpPr>
          <p:cNvPr id="24" name="Body Level One…"/>
          <p:cNvSpPr txBox="1">
            <a:spLocks noGrp="1"/>
          </p:cNvSpPr>
          <p:nvPr>
            <p:ph type="body" sz="quarter" idx="1" hasCustomPrompt="1"/>
          </p:nvPr>
        </p:nvSpPr>
        <p:spPr>
          <a:xfrm>
            <a:off x="603250" y="5804955"/>
            <a:ext cx="10985500" cy="558476"/>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54607201"/>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reserve="1">
  <p:cSld name="Title &amp; Photo Alt">
    <p:spTree>
      <p:nvGrpSpPr>
        <p:cNvPr id="1" name=""/>
        <p:cNvGrpSpPr/>
        <p:nvPr/>
      </p:nvGrpSpPr>
      <p:grpSpPr>
        <a:xfrm>
          <a:off x="0" y="0"/>
          <a:ext cx="0" cy="0"/>
          <a:chOff x="0" y="0"/>
          <a:chExt cx="0" cy="0"/>
        </a:xfrm>
      </p:grpSpPr>
      <p:sp>
        <p:nvSpPr>
          <p:cNvPr id="32" name="910457886_1434x1669.jpg"/>
          <p:cNvSpPr>
            <a:spLocks noGrp="1"/>
          </p:cNvSpPr>
          <p:nvPr>
            <p:ph type="pic" idx="21"/>
          </p:nvPr>
        </p:nvSpPr>
        <p:spPr>
          <a:xfrm>
            <a:off x="5486400" y="-101600"/>
            <a:ext cx="6072419" cy="706755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603250" y="635000"/>
            <a:ext cx="4889500" cy="2941137"/>
          </a:xfrm>
          <a:prstGeom prst="rect">
            <a:avLst/>
          </a:prstGeom>
        </p:spPr>
        <p:txBody>
          <a:bodyPr anchor="b"/>
          <a:lstStyle>
            <a:lvl1pPr>
              <a:defRPr>
                <a:solidFill>
                  <a:srgbClr val="000000"/>
                </a:solidFill>
              </a:defRPr>
            </a:lvl1pPr>
          </a:lstStyle>
          <a:p>
            <a:r>
              <a:t>Slide Title</a:t>
            </a:r>
          </a:p>
        </p:txBody>
      </p:sp>
      <p:sp>
        <p:nvSpPr>
          <p:cNvPr id="34" name="Body Level One…"/>
          <p:cNvSpPr txBox="1">
            <a:spLocks noGrp="1"/>
          </p:cNvSpPr>
          <p:nvPr>
            <p:ph type="body" sz="quarter" idx="1" hasCustomPrompt="1"/>
          </p:nvPr>
        </p:nvSpPr>
        <p:spPr>
          <a:xfrm>
            <a:off x="603250" y="3530288"/>
            <a:ext cx="4889500" cy="2692712"/>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5979063" y="6488825"/>
            <a:ext cx="227627" cy="241092"/>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07299122"/>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rPr dirty="0"/>
              <a:t>Slide Title</a:t>
            </a:r>
          </a:p>
        </p:txBody>
      </p:sp>
      <p:sp>
        <p:nvSpPr>
          <p:cNvPr id="43" name="Slide Subtitle"/>
          <p:cNvSpPr txBox="1">
            <a:spLocks noGrp="1"/>
          </p:cNvSpPr>
          <p:nvPr>
            <p:ph type="body" sz="quarter" idx="21" hasCustomPrompt="1"/>
          </p:nvPr>
        </p:nvSpPr>
        <p:spPr>
          <a:xfrm>
            <a:off x="600126" y="1524886"/>
            <a:ext cx="10985500" cy="467390"/>
          </a:xfrm>
          <a:prstGeom prst="rect">
            <a:avLst/>
          </a:prstGeom>
        </p:spPr>
        <p:txBody>
          <a:bodyPr lIns="45719" tIns="45719" rIns="45719" bIns="45719"/>
          <a:lstStyle>
            <a:lvl1pPr marL="0" indent="0" defTabSz="412750">
              <a:lnSpc>
                <a:spcPct val="100000"/>
              </a:lnSpc>
              <a:spcBef>
                <a:spcPts val="0"/>
              </a:spcBef>
              <a:buSzTx/>
              <a:buNone/>
              <a:defRPr sz="2750" b="0"/>
            </a:lvl1pPr>
          </a:lstStyle>
          <a:p>
            <a:r>
              <a:rPr dirty="0"/>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714820259"/>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reserve="1">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62067006"/>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rPr dirty="0"/>
              <a:t>Slide Title</a:t>
            </a:r>
          </a:p>
        </p:txBody>
      </p:sp>
      <p:sp>
        <p:nvSpPr>
          <p:cNvPr id="43" name="Slide Subtitle"/>
          <p:cNvSpPr txBox="1">
            <a:spLocks noGrp="1"/>
          </p:cNvSpPr>
          <p:nvPr>
            <p:ph type="body" sz="quarter" idx="21" hasCustomPrompt="1"/>
          </p:nvPr>
        </p:nvSpPr>
        <p:spPr>
          <a:xfrm>
            <a:off x="600126" y="1524886"/>
            <a:ext cx="10985500" cy="467390"/>
          </a:xfrm>
          <a:prstGeom prst="rect">
            <a:avLst/>
          </a:prstGeom>
        </p:spPr>
        <p:txBody>
          <a:bodyPr lIns="45719" tIns="45719" rIns="45719" bIns="45719"/>
          <a:lstStyle>
            <a:lvl1pPr marL="0" indent="0" defTabSz="412750">
              <a:lnSpc>
                <a:spcPct val="100000"/>
              </a:lnSpc>
              <a:spcBef>
                <a:spcPts val="0"/>
              </a:spcBef>
              <a:buSzTx/>
              <a:buNone/>
              <a:defRPr sz="2750" b="0"/>
            </a:lvl1pPr>
          </a:lstStyle>
          <a:p>
            <a:r>
              <a:rPr dirty="0"/>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cxnSp>
        <p:nvCxnSpPr>
          <p:cNvPr id="6" name="Straight Connector 5">
            <a:extLst>
              <a:ext uri="{FF2B5EF4-FFF2-40B4-BE49-F238E27FC236}">
                <a16:creationId xmlns:a16="http://schemas.microsoft.com/office/drawing/2014/main" id="{DF939AE5-FF01-DE45-980D-63B6FAB14EDB}"/>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reserve="1">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603250" y="1186481"/>
            <a:ext cx="4889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61" name="Body Level One…"/>
          <p:cNvSpPr txBox="1">
            <a:spLocks noGrp="1"/>
          </p:cNvSpPr>
          <p:nvPr>
            <p:ph type="body" sz="half" idx="1" hasCustomPrompt="1"/>
          </p:nvPr>
        </p:nvSpPr>
        <p:spPr>
          <a:xfrm>
            <a:off x="603250" y="2124252"/>
            <a:ext cx="4889500" cy="4128315"/>
          </a:xfrm>
          <a:prstGeom prst="rect">
            <a:avLst/>
          </a:prstGeom>
        </p:spPr>
        <p:txBody>
          <a:bodyPr/>
          <a:lstStyle/>
          <a:p>
            <a:r>
              <a:t>Slide bullet text</a:t>
            </a:r>
          </a:p>
          <a:p>
            <a:pPr lvl="1"/>
            <a:endParaRPr/>
          </a:p>
          <a:p>
            <a:pPr lvl="2"/>
            <a:endParaRPr/>
          </a:p>
          <a:p>
            <a:pPr lvl="3"/>
            <a:endParaRPr/>
          </a:p>
          <a:p>
            <a:pPr lvl="4"/>
            <a:endParaRPr/>
          </a:p>
        </p:txBody>
      </p:sp>
      <p:sp>
        <p:nvSpPr>
          <p:cNvPr id="62" name="660384004_1290x1720.jpg"/>
          <p:cNvSpPr>
            <a:spLocks noGrp="1"/>
          </p:cNvSpPr>
          <p:nvPr>
            <p:ph type="pic" idx="22"/>
          </p:nvPr>
        </p:nvSpPr>
        <p:spPr>
          <a:xfrm>
            <a:off x="6096000" y="-203633"/>
            <a:ext cx="5458437" cy="7277916"/>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603250" y="539750"/>
            <a:ext cx="4889500" cy="717550"/>
          </a:xfrm>
          <a:prstGeom prst="rect">
            <a:avLst/>
          </a:prstGeom>
        </p:spPr>
        <p:txBody>
          <a:bodyPr/>
          <a:lstStyle>
            <a:lvl1pPr>
              <a:defRPr>
                <a:solidFill>
                  <a:srgbClr val="000000"/>
                </a:solidFill>
              </a:defRPr>
            </a:lvl1p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346031612"/>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reserve="1">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603248" y="2266950"/>
            <a:ext cx="10985502" cy="2324100"/>
          </a:xfrm>
          <a:prstGeom prst="rect">
            <a:avLst/>
          </a:prstGeom>
        </p:spPr>
        <p:txBody>
          <a:bodyPr anchor="ctr"/>
          <a:lstStyle>
            <a:lvl1pPr>
              <a:defRPr sz="5800" b="0" spc="-116">
                <a:solidFill>
                  <a:srgbClr val="000000"/>
                </a:solidFill>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5979063" y="6488825"/>
            <a:ext cx="227627" cy="241092"/>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766472432"/>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reserve="1">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603250" y="539750"/>
            <a:ext cx="10985500" cy="717475"/>
          </a:xfrm>
          <a:prstGeom prst="rect">
            <a:avLst/>
          </a:prstGeom>
        </p:spPr>
        <p:txBody>
          <a:bodyPr/>
          <a:lstStyle>
            <a:lvl1pPr>
              <a:defRPr>
                <a:solidFill>
                  <a:srgbClr val="000000"/>
                </a:solidFill>
              </a:defRPr>
            </a:lvl1pPr>
          </a:lstStyle>
          <a:p>
            <a:r>
              <a:t>Slide Title</a:t>
            </a:r>
          </a:p>
        </p:txBody>
      </p:sp>
      <p:sp>
        <p:nvSpPr>
          <p:cNvPr id="80" name="Slide Subtitle"/>
          <p:cNvSpPr txBox="1">
            <a:spLocks noGrp="1"/>
          </p:cNvSpPr>
          <p:nvPr>
            <p:ph type="body" sz="quarter" idx="21" hasCustomPrompt="1"/>
          </p:nvPr>
        </p:nvSpPr>
        <p:spPr>
          <a:xfrm>
            <a:off x="603250" y="1186481"/>
            <a:ext cx="10985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168909260"/>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reserve="1">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603250" y="2460422"/>
            <a:ext cx="10985500" cy="1937157"/>
          </a:xfrm>
          <a:prstGeom prst="rect">
            <a:avLst/>
          </a:prstGeom>
        </p:spPr>
        <p:txBody>
          <a:bodyPr anchor="ctr"/>
          <a:lstStyle>
            <a:lvl1pPr marL="0" indent="0" algn="ctr">
              <a:lnSpc>
                <a:spcPct val="80000"/>
              </a:lnSpc>
              <a:spcBef>
                <a:spcPts val="0"/>
              </a:spcBef>
              <a:buSzTx/>
              <a:buNone/>
              <a:defRPr sz="5800" spc="-116">
                <a:latin typeface="Helvetica Neue Medium"/>
                <a:ea typeface="Helvetica Neue Medium"/>
                <a:cs typeface="Helvetica Neue Medium"/>
                <a:sym typeface="Helvetica Neue Medium"/>
              </a:defRPr>
            </a:lvl1pPr>
            <a:lvl2pPr marL="0" indent="228600" algn="ctr">
              <a:lnSpc>
                <a:spcPct val="80000"/>
              </a:lnSpc>
              <a:spcBef>
                <a:spcPts val="0"/>
              </a:spcBef>
              <a:buSzTx/>
              <a:buNone/>
              <a:defRPr sz="5800" spc="-116">
                <a:latin typeface="Helvetica Neue Medium"/>
                <a:ea typeface="Helvetica Neue Medium"/>
                <a:cs typeface="Helvetica Neue Medium"/>
                <a:sym typeface="Helvetica Neue Medium"/>
              </a:defRPr>
            </a:lvl2pPr>
            <a:lvl3pPr marL="0" indent="457200" algn="ctr">
              <a:lnSpc>
                <a:spcPct val="80000"/>
              </a:lnSpc>
              <a:spcBef>
                <a:spcPts val="0"/>
              </a:spcBef>
              <a:buSzTx/>
              <a:buNone/>
              <a:defRPr sz="5800" spc="-116">
                <a:latin typeface="Helvetica Neue Medium"/>
                <a:ea typeface="Helvetica Neue Medium"/>
                <a:cs typeface="Helvetica Neue Medium"/>
                <a:sym typeface="Helvetica Neue Medium"/>
              </a:defRPr>
            </a:lvl3pPr>
            <a:lvl4pPr marL="0" indent="685800" algn="ctr">
              <a:lnSpc>
                <a:spcPct val="80000"/>
              </a:lnSpc>
              <a:spcBef>
                <a:spcPts val="0"/>
              </a:spcBef>
              <a:buSzTx/>
              <a:buNone/>
              <a:defRPr sz="5800" spc="-116">
                <a:latin typeface="Helvetica Neue Medium"/>
                <a:ea typeface="Helvetica Neue Medium"/>
                <a:cs typeface="Helvetica Neue Medium"/>
                <a:sym typeface="Helvetica Neue Medium"/>
              </a:defRPr>
            </a:lvl4pPr>
            <a:lvl5pPr marL="0" indent="914400" algn="ctr">
              <a:lnSpc>
                <a:spcPct val="80000"/>
              </a:lnSpc>
              <a:spcBef>
                <a:spcPts val="0"/>
              </a:spcBef>
              <a:buSzTx/>
              <a:buNone/>
              <a:defRPr sz="5800" spc="-116">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9574857"/>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reserve="1">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603250" y="537964"/>
            <a:ext cx="10985500" cy="3620792"/>
          </a:xfrm>
          <a:prstGeom prst="rect">
            <a:avLst/>
          </a:prstGeom>
        </p:spPr>
        <p:txBody>
          <a:bodyPr anchor="b"/>
          <a:lstStyle>
            <a:lvl1pPr marL="0" indent="0" algn="ctr">
              <a:lnSpc>
                <a:spcPct val="80000"/>
              </a:lnSpc>
              <a:spcBef>
                <a:spcPts val="0"/>
              </a:spcBef>
              <a:buSzTx/>
              <a:buNone/>
              <a:defRPr sz="12500" b="1" spc="-125"/>
            </a:lvl1pPr>
            <a:lvl2pPr marL="0" indent="228600" algn="ctr">
              <a:lnSpc>
                <a:spcPct val="80000"/>
              </a:lnSpc>
              <a:spcBef>
                <a:spcPts val="0"/>
              </a:spcBef>
              <a:buSzTx/>
              <a:buNone/>
              <a:defRPr sz="12500" b="1" spc="-125"/>
            </a:lvl2pPr>
            <a:lvl3pPr marL="0" indent="457200" algn="ctr">
              <a:lnSpc>
                <a:spcPct val="80000"/>
              </a:lnSpc>
              <a:spcBef>
                <a:spcPts val="0"/>
              </a:spcBef>
              <a:buSzTx/>
              <a:buNone/>
              <a:defRPr sz="12500" b="1" spc="-125"/>
            </a:lvl3pPr>
            <a:lvl4pPr marL="0" indent="685800" algn="ctr">
              <a:lnSpc>
                <a:spcPct val="80000"/>
              </a:lnSpc>
              <a:spcBef>
                <a:spcPts val="0"/>
              </a:spcBef>
              <a:buSzTx/>
              <a:buNone/>
              <a:defRPr sz="12500" b="1" spc="-125"/>
            </a:lvl4pPr>
            <a:lvl5pPr marL="0" indent="914400" algn="ctr">
              <a:lnSpc>
                <a:spcPct val="80000"/>
              </a:lnSpc>
              <a:spcBef>
                <a:spcPts val="0"/>
              </a:spcBef>
              <a:buSzTx/>
              <a:buNone/>
              <a:defRPr sz="12500" b="1" spc="-125"/>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603250" y="4131090"/>
            <a:ext cx="10985500" cy="467390"/>
          </a:xfrm>
          <a:prstGeom prst="rect">
            <a:avLst/>
          </a:prstGeom>
        </p:spPr>
        <p:txBody>
          <a:bodyPr lIns="45719" tIns="45719" rIns="45719" bIns="45719"/>
          <a:lstStyle>
            <a:lvl1pPr marL="0" indent="0" algn="ctr" defTabSz="412750">
              <a:lnSpc>
                <a:spcPct val="100000"/>
              </a:lnSpc>
              <a:spcBef>
                <a:spcPts val="0"/>
              </a:spcBef>
              <a:buSzTx/>
              <a:buNone/>
              <a:defRPr sz="275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823815689"/>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reserve="1">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1215012" y="5337727"/>
            <a:ext cx="10100026"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Attribution</a:t>
            </a:r>
          </a:p>
        </p:txBody>
      </p:sp>
      <p:sp>
        <p:nvSpPr>
          <p:cNvPr id="116" name="Body Level One…"/>
          <p:cNvSpPr txBox="1">
            <a:spLocks noGrp="1"/>
          </p:cNvSpPr>
          <p:nvPr>
            <p:ph type="body" sz="half" idx="1" hasCustomPrompt="1"/>
          </p:nvPr>
        </p:nvSpPr>
        <p:spPr>
          <a:xfrm>
            <a:off x="876962" y="2469930"/>
            <a:ext cx="10438077" cy="1918140"/>
          </a:xfrm>
          <a:prstGeom prst="rect">
            <a:avLst/>
          </a:prstGeom>
        </p:spPr>
        <p:txBody>
          <a:bodyPr/>
          <a:lstStyle>
            <a:lvl1pPr marL="319462" indent="-234950">
              <a:spcBef>
                <a:spcPts val="0"/>
              </a:spcBef>
              <a:buSzTx/>
              <a:buNone/>
              <a:defRPr sz="4250" spc="-85">
                <a:latin typeface="Helvetica Neue Medium"/>
                <a:ea typeface="Helvetica Neue Medium"/>
                <a:cs typeface="Helvetica Neue Medium"/>
                <a:sym typeface="Helvetica Neue Medium"/>
              </a:defRPr>
            </a:lvl1pPr>
            <a:lvl2pPr marL="319462" indent="-6350">
              <a:spcBef>
                <a:spcPts val="0"/>
              </a:spcBef>
              <a:buSzTx/>
              <a:buNone/>
              <a:defRPr sz="4250" spc="-85">
                <a:latin typeface="Helvetica Neue Medium"/>
                <a:ea typeface="Helvetica Neue Medium"/>
                <a:cs typeface="Helvetica Neue Medium"/>
                <a:sym typeface="Helvetica Neue Medium"/>
              </a:defRPr>
            </a:lvl2pPr>
            <a:lvl3pPr marL="319462" indent="222250">
              <a:spcBef>
                <a:spcPts val="0"/>
              </a:spcBef>
              <a:buSzTx/>
              <a:buNone/>
              <a:defRPr sz="4250" spc="-85">
                <a:latin typeface="Helvetica Neue Medium"/>
                <a:ea typeface="Helvetica Neue Medium"/>
                <a:cs typeface="Helvetica Neue Medium"/>
                <a:sym typeface="Helvetica Neue Medium"/>
              </a:defRPr>
            </a:lvl3pPr>
            <a:lvl4pPr marL="319462" indent="450850">
              <a:spcBef>
                <a:spcPts val="0"/>
              </a:spcBef>
              <a:buSzTx/>
              <a:buNone/>
              <a:defRPr sz="4250" spc="-85">
                <a:latin typeface="Helvetica Neue Medium"/>
                <a:ea typeface="Helvetica Neue Medium"/>
                <a:cs typeface="Helvetica Neue Medium"/>
                <a:sym typeface="Helvetica Neue Medium"/>
              </a:defRPr>
            </a:lvl4pPr>
            <a:lvl5pPr marL="319462" indent="679450">
              <a:spcBef>
                <a:spcPts val="0"/>
              </a:spcBef>
              <a:buSzTx/>
              <a:buNone/>
              <a:defRPr sz="4250" spc="-85">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67352253"/>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reserve="1">
  <p:cSld name="Photo - 3 Up">
    <p:spTree>
      <p:nvGrpSpPr>
        <p:cNvPr id="1" name=""/>
        <p:cNvGrpSpPr/>
        <p:nvPr/>
      </p:nvGrpSpPr>
      <p:grpSpPr>
        <a:xfrm>
          <a:off x="0" y="0"/>
          <a:ext cx="0" cy="0"/>
          <a:chOff x="0" y="0"/>
          <a:chExt cx="0" cy="0"/>
        </a:xfrm>
      </p:grpSpPr>
      <p:sp>
        <p:nvSpPr>
          <p:cNvPr id="124" name="Image"/>
          <p:cNvSpPr>
            <a:spLocks noGrp="1"/>
          </p:cNvSpPr>
          <p:nvPr>
            <p:ph type="pic" sz="quarter" idx="21"/>
          </p:nvPr>
        </p:nvSpPr>
        <p:spPr>
          <a:xfrm>
            <a:off x="7880350" y="508000"/>
            <a:ext cx="3719550" cy="2974839"/>
          </a:xfrm>
          <a:prstGeom prst="rect">
            <a:avLst/>
          </a:prstGeom>
        </p:spPr>
        <p:txBody>
          <a:bodyPr lIns="91439" tIns="45719" rIns="91439" bIns="45719">
            <a:noAutofit/>
          </a:bodyPr>
          <a:lstStyle/>
          <a:p>
            <a:endParaRPr/>
          </a:p>
        </p:txBody>
      </p:sp>
      <p:sp>
        <p:nvSpPr>
          <p:cNvPr id="125" name="Image"/>
          <p:cNvSpPr>
            <a:spLocks noGrp="1"/>
          </p:cNvSpPr>
          <p:nvPr>
            <p:ph type="pic" sz="half" idx="22"/>
          </p:nvPr>
        </p:nvSpPr>
        <p:spPr>
          <a:xfrm>
            <a:off x="6750050" y="1989138"/>
            <a:ext cx="5219700" cy="6075091"/>
          </a:xfrm>
          <a:prstGeom prst="rect">
            <a:avLst/>
          </a:prstGeom>
        </p:spPr>
        <p:txBody>
          <a:bodyPr lIns="91439" tIns="45719" rIns="91439" bIns="45719">
            <a:noAutofit/>
          </a:bodyPr>
          <a:lstStyle/>
          <a:p>
            <a:endParaRPr/>
          </a:p>
        </p:txBody>
      </p:sp>
      <p:sp>
        <p:nvSpPr>
          <p:cNvPr id="126" name="Image"/>
          <p:cNvSpPr>
            <a:spLocks noGrp="1"/>
          </p:cNvSpPr>
          <p:nvPr>
            <p:ph type="pic" idx="23"/>
          </p:nvPr>
        </p:nvSpPr>
        <p:spPr>
          <a:xfrm>
            <a:off x="-69850" y="247650"/>
            <a:ext cx="8305800" cy="622935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925681830"/>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reserve="1">
  <p:cSld name="Photo">
    <p:spTree>
      <p:nvGrpSpPr>
        <p:cNvPr id="1" name=""/>
        <p:cNvGrpSpPr/>
        <p:nvPr/>
      </p:nvGrpSpPr>
      <p:grpSpPr>
        <a:xfrm>
          <a:off x="0" y="0"/>
          <a:ext cx="0" cy="0"/>
          <a:chOff x="0" y="0"/>
          <a:chExt cx="0" cy="0"/>
        </a:xfrm>
      </p:grpSpPr>
      <p:sp>
        <p:nvSpPr>
          <p:cNvPr id="134" name="Image"/>
          <p:cNvSpPr>
            <a:spLocks noGrp="1"/>
          </p:cNvSpPr>
          <p:nvPr>
            <p:ph type="pic" idx="21"/>
          </p:nvPr>
        </p:nvSpPr>
        <p:spPr>
          <a:xfrm>
            <a:off x="-666750" y="-2762250"/>
            <a:ext cx="13525500" cy="108204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4154699267"/>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b="0">
                <a:solidFill>
                  <a:srgbClr val="0A52B1"/>
                </a:solidFill>
              </a:defRPr>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2/3/22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32640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b="0">
                <a:solidFill>
                  <a:srgbClr val="0A52B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2/3/22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0516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2EDEE-9F17-C546-B9BD-570BE06BEB7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F24E1A-CCEE-B642-925E-7DB3B242C164}"/>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842600584"/>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2D29-3A20-7E49-A94E-F9BA62ECD47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3C648786-69FA-9347-BED2-ABE2B0FEA305}"/>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1922187"/>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7046-75E8-7F4C-AAE8-03ECFA35135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CE5363-7F76-7A44-8F06-ACF03DDE9146}"/>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65384530"/>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1C8FF-DEC8-364E-B2E1-F093A897DB8F}"/>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6C1A44C4-2756-AD42-B2DB-4AA21B708D22}"/>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09F112-63B0-9A4F-B2BE-42D872DC9593}"/>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92810116"/>
      </p:ext>
    </p:extLst>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46FD4-EF43-4146-8247-7E2A9962540E}"/>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02921D23-DAF6-904C-A0C9-EB3A27DE4ADF}"/>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02F721-A9C0-0045-8B1B-07EDAC1C0746}"/>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743946-B2EE-BA4B-8031-575BFC10D0F0}"/>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E30D0B-2C60-7C47-8D7A-B640205050C5}"/>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5520957"/>
      </p:ext>
    </p:extLst>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AC7F6-A3EA-FA40-B93A-61BAA69CE09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383346035"/>
      </p:ext>
    </p:extLst>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9849675"/>
      </p:ext>
    </p:extLst>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6E11-91F6-7049-9D21-34090086080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925EAA-5C6F-FC44-9DB2-658D55055DC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BCC567-C6D2-9A40-98BD-40F713D417F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782999001"/>
      </p:ext>
    </p:extLst>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3BB78-8635-7E46-A739-20CB0FC92B6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276C6A-8B29-7F48-A70C-F8DCDA94D584}"/>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39CDF6-93E5-3244-A4F5-DBEACCBADAA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917589638"/>
      </p:ext>
    </p:extLst>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8701F-FC8B-804E-BFC9-47592B48CD2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960365-6BC8-D340-A8AA-006A3B789FE2}"/>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574692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603250" y="1186481"/>
            <a:ext cx="4889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61" name="Body Level One…"/>
          <p:cNvSpPr txBox="1">
            <a:spLocks noGrp="1"/>
          </p:cNvSpPr>
          <p:nvPr>
            <p:ph type="body" sz="half" idx="1" hasCustomPrompt="1"/>
          </p:nvPr>
        </p:nvSpPr>
        <p:spPr>
          <a:xfrm>
            <a:off x="603250" y="2124252"/>
            <a:ext cx="4889500" cy="4128315"/>
          </a:xfrm>
          <a:prstGeom prst="rect">
            <a:avLst/>
          </a:prstGeom>
        </p:spPr>
        <p:txBody>
          <a:bodyPr/>
          <a:lstStyle/>
          <a:p>
            <a:r>
              <a:t>Slide bullet text</a:t>
            </a:r>
          </a:p>
          <a:p>
            <a:pPr lvl="1"/>
            <a:endParaRPr/>
          </a:p>
          <a:p>
            <a:pPr lvl="2"/>
            <a:endParaRPr/>
          </a:p>
          <a:p>
            <a:pPr lvl="3"/>
            <a:endParaRPr/>
          </a:p>
          <a:p>
            <a:pPr lvl="4"/>
            <a:endParaRPr/>
          </a:p>
        </p:txBody>
      </p:sp>
      <p:sp>
        <p:nvSpPr>
          <p:cNvPr id="62" name="660384004_1290x1720.jpg"/>
          <p:cNvSpPr>
            <a:spLocks noGrp="1"/>
          </p:cNvSpPr>
          <p:nvPr>
            <p:ph type="pic" idx="22"/>
          </p:nvPr>
        </p:nvSpPr>
        <p:spPr>
          <a:xfrm>
            <a:off x="6096000" y="-203633"/>
            <a:ext cx="5458437" cy="7277916"/>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603250" y="539750"/>
            <a:ext cx="4889500" cy="717550"/>
          </a:xfrm>
          <a:prstGeom prst="rect">
            <a:avLst/>
          </a:prstGeom>
        </p:spPr>
        <p:txBody>
          <a:bodyPr/>
          <a:lstStyle>
            <a:lvl1pPr>
              <a:defRPr>
                <a:solidFill>
                  <a:srgbClr val="000000"/>
                </a:solidFill>
              </a:defRPr>
            </a:lvl1p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b="0">
                <a:solidFill>
                  <a:srgbClr val="0A52B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2/3/22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104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603248" y="2266950"/>
            <a:ext cx="10985502" cy="2324100"/>
          </a:xfrm>
          <a:prstGeom prst="rect">
            <a:avLst/>
          </a:prstGeom>
        </p:spPr>
        <p:txBody>
          <a:bodyPr anchor="ctr"/>
          <a:lstStyle>
            <a:lvl1pPr>
              <a:defRPr sz="5800" b="0" spc="-116">
                <a:solidFill>
                  <a:srgbClr val="000000"/>
                </a:solidFill>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5979063" y="6488825"/>
            <a:ext cx="227627" cy="241092"/>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603250" y="539750"/>
            <a:ext cx="10985500" cy="717475"/>
          </a:xfrm>
          <a:prstGeom prst="rect">
            <a:avLst/>
          </a:prstGeom>
        </p:spPr>
        <p:txBody>
          <a:bodyPr/>
          <a:lstStyle>
            <a:lvl1pPr>
              <a:defRPr>
                <a:solidFill>
                  <a:srgbClr val="000000"/>
                </a:solidFill>
              </a:defRPr>
            </a:lvl1pPr>
          </a:lstStyle>
          <a:p>
            <a:r>
              <a:t>Slide Title</a:t>
            </a:r>
          </a:p>
        </p:txBody>
      </p:sp>
      <p:sp>
        <p:nvSpPr>
          <p:cNvPr id="80" name="Slide Subtitle"/>
          <p:cNvSpPr txBox="1">
            <a:spLocks noGrp="1"/>
          </p:cNvSpPr>
          <p:nvPr>
            <p:ph type="body" sz="quarter" idx="21" hasCustomPrompt="1"/>
          </p:nvPr>
        </p:nvSpPr>
        <p:spPr>
          <a:xfrm>
            <a:off x="603250" y="1186481"/>
            <a:ext cx="10985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cxnSp>
        <p:nvCxnSpPr>
          <p:cNvPr id="5" name="Straight Connector 4">
            <a:extLst>
              <a:ext uri="{FF2B5EF4-FFF2-40B4-BE49-F238E27FC236}">
                <a16:creationId xmlns:a16="http://schemas.microsoft.com/office/drawing/2014/main" id="{283DD950-A5E4-E94D-ABCA-30349D6B14E6}"/>
              </a:ext>
            </a:extLst>
          </p:cNvPr>
          <p:cNvCxnSpPr/>
          <p:nvPr userDrawn="1"/>
        </p:nvCxnSpPr>
        <p:spPr>
          <a:xfrm>
            <a:off x="838200" y="1640072"/>
            <a:ext cx="105156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603250" y="2460422"/>
            <a:ext cx="10985500" cy="1937157"/>
          </a:xfrm>
          <a:prstGeom prst="rect">
            <a:avLst/>
          </a:prstGeom>
        </p:spPr>
        <p:txBody>
          <a:bodyPr anchor="ctr"/>
          <a:lstStyle>
            <a:lvl1pPr marL="0" indent="0" algn="ctr">
              <a:lnSpc>
                <a:spcPct val="80000"/>
              </a:lnSpc>
              <a:spcBef>
                <a:spcPts val="0"/>
              </a:spcBef>
              <a:buSzTx/>
              <a:buNone/>
              <a:defRPr sz="5800" spc="-116">
                <a:latin typeface="Helvetica Neue Medium"/>
                <a:ea typeface="Helvetica Neue Medium"/>
                <a:cs typeface="Helvetica Neue Medium"/>
                <a:sym typeface="Helvetica Neue Medium"/>
              </a:defRPr>
            </a:lvl1pPr>
            <a:lvl2pPr marL="0" indent="228600" algn="ctr">
              <a:lnSpc>
                <a:spcPct val="80000"/>
              </a:lnSpc>
              <a:spcBef>
                <a:spcPts val="0"/>
              </a:spcBef>
              <a:buSzTx/>
              <a:buNone/>
              <a:defRPr sz="5800" spc="-116">
                <a:latin typeface="Helvetica Neue Medium"/>
                <a:ea typeface="Helvetica Neue Medium"/>
                <a:cs typeface="Helvetica Neue Medium"/>
                <a:sym typeface="Helvetica Neue Medium"/>
              </a:defRPr>
            </a:lvl2pPr>
            <a:lvl3pPr marL="0" indent="457200" algn="ctr">
              <a:lnSpc>
                <a:spcPct val="80000"/>
              </a:lnSpc>
              <a:spcBef>
                <a:spcPts val="0"/>
              </a:spcBef>
              <a:buSzTx/>
              <a:buNone/>
              <a:defRPr sz="5800" spc="-116">
                <a:latin typeface="Helvetica Neue Medium"/>
                <a:ea typeface="Helvetica Neue Medium"/>
                <a:cs typeface="Helvetica Neue Medium"/>
                <a:sym typeface="Helvetica Neue Medium"/>
              </a:defRPr>
            </a:lvl3pPr>
            <a:lvl4pPr marL="0" indent="685800" algn="ctr">
              <a:lnSpc>
                <a:spcPct val="80000"/>
              </a:lnSpc>
              <a:spcBef>
                <a:spcPts val="0"/>
              </a:spcBef>
              <a:buSzTx/>
              <a:buNone/>
              <a:defRPr sz="5800" spc="-116">
                <a:latin typeface="Helvetica Neue Medium"/>
                <a:ea typeface="Helvetica Neue Medium"/>
                <a:cs typeface="Helvetica Neue Medium"/>
                <a:sym typeface="Helvetica Neue Medium"/>
              </a:defRPr>
            </a:lvl4pPr>
            <a:lvl5pPr marL="0" indent="914400" algn="ctr">
              <a:lnSpc>
                <a:spcPct val="80000"/>
              </a:lnSpc>
              <a:spcBef>
                <a:spcPts val="0"/>
              </a:spcBef>
              <a:buSzTx/>
              <a:buNone/>
              <a:defRPr sz="5800" spc="-116">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603250" y="537964"/>
            <a:ext cx="10985500" cy="3620792"/>
          </a:xfrm>
          <a:prstGeom prst="rect">
            <a:avLst/>
          </a:prstGeom>
        </p:spPr>
        <p:txBody>
          <a:bodyPr anchor="b"/>
          <a:lstStyle>
            <a:lvl1pPr marL="0" indent="0" algn="ctr">
              <a:lnSpc>
                <a:spcPct val="80000"/>
              </a:lnSpc>
              <a:spcBef>
                <a:spcPts val="0"/>
              </a:spcBef>
              <a:buSzTx/>
              <a:buNone/>
              <a:defRPr sz="12500" b="1" spc="-125"/>
            </a:lvl1pPr>
            <a:lvl2pPr marL="0" indent="228600" algn="ctr">
              <a:lnSpc>
                <a:spcPct val="80000"/>
              </a:lnSpc>
              <a:spcBef>
                <a:spcPts val="0"/>
              </a:spcBef>
              <a:buSzTx/>
              <a:buNone/>
              <a:defRPr sz="12500" b="1" spc="-125"/>
            </a:lvl2pPr>
            <a:lvl3pPr marL="0" indent="457200" algn="ctr">
              <a:lnSpc>
                <a:spcPct val="80000"/>
              </a:lnSpc>
              <a:spcBef>
                <a:spcPts val="0"/>
              </a:spcBef>
              <a:buSzTx/>
              <a:buNone/>
              <a:defRPr sz="12500" b="1" spc="-125"/>
            </a:lvl3pPr>
            <a:lvl4pPr marL="0" indent="685800" algn="ctr">
              <a:lnSpc>
                <a:spcPct val="80000"/>
              </a:lnSpc>
              <a:spcBef>
                <a:spcPts val="0"/>
              </a:spcBef>
              <a:buSzTx/>
              <a:buNone/>
              <a:defRPr sz="12500" b="1" spc="-125"/>
            </a:lvl4pPr>
            <a:lvl5pPr marL="0" indent="914400" algn="ctr">
              <a:lnSpc>
                <a:spcPct val="80000"/>
              </a:lnSpc>
              <a:spcBef>
                <a:spcPts val="0"/>
              </a:spcBef>
              <a:buSzTx/>
              <a:buNone/>
              <a:defRPr sz="12500" b="1" spc="-125"/>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603250" y="4131090"/>
            <a:ext cx="10985500" cy="467390"/>
          </a:xfrm>
          <a:prstGeom prst="rect">
            <a:avLst/>
          </a:prstGeom>
        </p:spPr>
        <p:txBody>
          <a:bodyPr lIns="45719" tIns="45719" rIns="45719" bIns="45719"/>
          <a:lstStyle>
            <a:lvl1pPr marL="0" indent="0" algn="ctr" defTabSz="412750">
              <a:lnSpc>
                <a:spcPct val="100000"/>
              </a:lnSpc>
              <a:spcBef>
                <a:spcPts val="0"/>
              </a:spcBef>
              <a:buSzTx/>
              <a:buNone/>
              <a:defRPr sz="275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603250" y="539750"/>
            <a:ext cx="10985500" cy="7165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rPr dirty="0"/>
              <a:t>Slide Title</a:t>
            </a:r>
          </a:p>
        </p:txBody>
      </p:sp>
      <p:sp>
        <p:nvSpPr>
          <p:cNvPr id="3" name="Body Level One…"/>
          <p:cNvSpPr txBox="1">
            <a:spLocks noGrp="1"/>
          </p:cNvSpPr>
          <p:nvPr>
            <p:ph type="body" idx="1" hasCustomPrompt="1"/>
          </p:nvPr>
        </p:nvSpPr>
        <p:spPr>
          <a:xfrm>
            <a:off x="603250" y="2124252"/>
            <a:ext cx="10985500" cy="41280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5979063" y="6486708"/>
            <a:ext cx="227627" cy="241092"/>
          </a:xfrm>
          <a:prstGeom prst="rect">
            <a:avLst/>
          </a:prstGeom>
          <a:ln w="12700">
            <a:miter lim="400000"/>
          </a:ln>
        </p:spPr>
        <p:txBody>
          <a:bodyPr wrap="none" lIns="50800" tIns="50800" rIns="50800" bIns="50800" anchor="b">
            <a:spAutoFit/>
          </a:bodyPr>
          <a:lstStyle>
            <a:lvl1pPr defTabSz="292100">
              <a:defRPr sz="9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6" r:id="rId25"/>
  </p:sldLayoutIdLst>
  <p:transition spd="med"/>
  <p:txStyles>
    <p:titleStyle>
      <a:lvl1pPr marL="0" marR="0" indent="0" algn="l" defTabSz="1219169" latinLnBrk="0">
        <a:lnSpc>
          <a:spcPct val="80000"/>
        </a:lnSpc>
        <a:spcBef>
          <a:spcPts val="0"/>
        </a:spcBef>
        <a:spcAft>
          <a:spcPts val="0"/>
        </a:spcAft>
        <a:buClrTx/>
        <a:buSzTx/>
        <a:buFontTx/>
        <a:buNone/>
        <a:tabLst/>
        <a:defRPr sz="4250" b="0" i="0" u="none" strike="noStrike" cap="none" spc="-85" baseline="0">
          <a:solidFill>
            <a:srgbClr val="0A52B1"/>
          </a:solidFill>
          <a:uFillTx/>
          <a:latin typeface="+mn-lt"/>
          <a:ea typeface="+mn-ea"/>
          <a:cs typeface="+mn-cs"/>
          <a:sym typeface="Helvetica Neue"/>
        </a:defRPr>
      </a:lvl1pPr>
      <a:lvl2pPr marL="0" marR="0" indent="2286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2pPr>
      <a:lvl3pPr marL="0" marR="0" indent="4572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3pPr>
      <a:lvl4pPr marL="0" marR="0" indent="6858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4pPr>
      <a:lvl5pPr marL="0" marR="0" indent="9144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5pPr>
      <a:lvl6pPr marL="0" marR="0" indent="11430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6pPr>
      <a:lvl7pPr marL="0" marR="0" indent="13716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7pPr>
      <a:lvl8pPr marL="0" marR="0" indent="16002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8pPr>
      <a:lvl9pPr marL="0" marR="0" indent="18288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9pPr>
    </p:titleStyle>
    <p:body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p:bodyStyle>
    <p:otherStyle>
      <a:lvl1pPr marL="0" marR="0" indent="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1pPr>
      <a:lvl2pPr marL="0" marR="0" indent="228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2pPr>
      <a:lvl3pPr marL="0" marR="0" indent="457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3pPr>
      <a:lvl4pPr marL="0" marR="0" indent="685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4pPr>
      <a:lvl5pPr marL="0" marR="0" indent="9144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5pPr>
      <a:lvl6pPr marL="0" marR="0" indent="11430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6pPr>
      <a:lvl7pPr marL="0" marR="0" indent="1371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7pPr>
      <a:lvl8pPr marL="0" marR="0" indent="1600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8pPr>
      <a:lvl9pPr marL="0" marR="0" indent="1828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603250" y="0"/>
            <a:ext cx="10985500" cy="7165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rPr dirty="0"/>
              <a:t>Slide Title</a:t>
            </a:r>
          </a:p>
        </p:txBody>
      </p:sp>
      <p:sp>
        <p:nvSpPr>
          <p:cNvPr id="3" name="Body Level One…"/>
          <p:cNvSpPr txBox="1">
            <a:spLocks noGrp="1"/>
          </p:cNvSpPr>
          <p:nvPr>
            <p:ph type="body" idx="1" hasCustomPrompt="1"/>
          </p:nvPr>
        </p:nvSpPr>
        <p:spPr>
          <a:xfrm>
            <a:off x="603250" y="2124252"/>
            <a:ext cx="10985500" cy="41280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5979063" y="6486708"/>
            <a:ext cx="227627" cy="241092"/>
          </a:xfrm>
          <a:prstGeom prst="rect">
            <a:avLst/>
          </a:prstGeom>
          <a:ln w="12700">
            <a:miter lim="400000"/>
          </a:ln>
        </p:spPr>
        <p:txBody>
          <a:bodyPr wrap="none" lIns="50800" tIns="50800" rIns="50800" bIns="50800" anchor="b">
            <a:spAutoFit/>
          </a:bodyPr>
          <a:lstStyle>
            <a:lvl1pPr defTabSz="292100">
              <a:defRPr sz="900">
                <a:solidFill>
                  <a:srgbClr val="000000"/>
                </a:solidFill>
              </a:defRPr>
            </a:lvl1pPr>
          </a:lstStyle>
          <a:p>
            <a:fld id="{86CB4B4D-7CA3-9044-876B-883B54F8677D}" type="slidenum">
              <a:t>‹#›</a:t>
            </a:fld>
            <a:endParaRPr/>
          </a:p>
        </p:txBody>
      </p:sp>
      <p:cxnSp>
        <p:nvCxnSpPr>
          <p:cNvPr id="5" name="Straight Connector 4">
            <a:extLst>
              <a:ext uri="{FF2B5EF4-FFF2-40B4-BE49-F238E27FC236}">
                <a16:creationId xmlns:a16="http://schemas.microsoft.com/office/drawing/2014/main" id="{1EE551AD-F63D-DB42-B34E-EDF8CC4793D5}"/>
              </a:ext>
            </a:extLst>
          </p:cNvPr>
          <p:cNvCxnSpPr/>
          <p:nvPr userDrawn="1"/>
        </p:nvCxnSpPr>
        <p:spPr>
          <a:xfrm>
            <a:off x="838200" y="502935"/>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25350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699" r:id="rId22"/>
    <p:sldLayoutId id="2147483700" r:id="rId23"/>
    <p:sldLayoutId id="2147483701" r:id="rId24"/>
    <p:sldLayoutId id="2147483702" r:id="rId25"/>
  </p:sldLayoutIdLst>
  <p:transition spd="med"/>
  <p:txStyles>
    <p:titleStyle>
      <a:lvl1pPr marL="0" marR="0" indent="0" algn="l" defTabSz="1219169" latinLnBrk="0">
        <a:lnSpc>
          <a:spcPct val="80000"/>
        </a:lnSpc>
        <a:spcBef>
          <a:spcPts val="0"/>
        </a:spcBef>
        <a:spcAft>
          <a:spcPts val="0"/>
        </a:spcAft>
        <a:buClrTx/>
        <a:buSzTx/>
        <a:buFontTx/>
        <a:buNone/>
        <a:tabLst/>
        <a:defRPr sz="4250" b="0" i="0" u="none" strike="noStrike" cap="none" spc="-85" baseline="0">
          <a:solidFill>
            <a:srgbClr val="0A52B1"/>
          </a:solidFill>
          <a:uFillTx/>
          <a:latin typeface="+mn-lt"/>
          <a:ea typeface="+mn-ea"/>
          <a:cs typeface="+mn-cs"/>
          <a:sym typeface="Helvetica Neue"/>
        </a:defRPr>
      </a:lvl1pPr>
      <a:lvl2pPr marL="0" marR="0" indent="2286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2pPr>
      <a:lvl3pPr marL="0" marR="0" indent="4572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3pPr>
      <a:lvl4pPr marL="0" marR="0" indent="6858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4pPr>
      <a:lvl5pPr marL="0" marR="0" indent="9144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5pPr>
      <a:lvl6pPr marL="0" marR="0" indent="11430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6pPr>
      <a:lvl7pPr marL="0" marR="0" indent="13716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7pPr>
      <a:lvl8pPr marL="0" marR="0" indent="16002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8pPr>
      <a:lvl9pPr marL="0" marR="0" indent="18288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9pPr>
    </p:titleStyle>
    <p:body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p:bodyStyle>
    <p:otherStyle>
      <a:lvl1pPr marL="0" marR="0" indent="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1pPr>
      <a:lvl2pPr marL="0" marR="0" indent="228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2pPr>
      <a:lvl3pPr marL="0" marR="0" indent="457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3pPr>
      <a:lvl4pPr marL="0" marR="0" indent="685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4pPr>
      <a:lvl5pPr marL="0" marR="0" indent="9144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5pPr>
      <a:lvl6pPr marL="0" marR="0" indent="11430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6pPr>
      <a:lvl7pPr marL="0" marR="0" indent="1371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7pPr>
      <a:lvl8pPr marL="0" marR="0" indent="1600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8pPr>
      <a:lvl9pPr marL="0" marR="0" indent="1828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3" Type="http://schemas.microsoft.com/office/2007/relationships/media" Target="../media/media2.mov"/><Relationship Id="rId7" Type="http://schemas.openxmlformats.org/officeDocument/2006/relationships/image" Target="../media/image1.png"/><Relationship Id="rId2" Type="http://schemas.openxmlformats.org/officeDocument/2006/relationships/video" Target="../media/media1.mov"/><Relationship Id="rId1" Type="http://schemas.microsoft.com/office/2007/relationships/media" Target="../media/media1.mov"/><Relationship Id="rId6" Type="http://schemas.openxmlformats.org/officeDocument/2006/relationships/notesSlide" Target="../notesSlides/notesSlide6.xml"/><Relationship Id="rId5" Type="http://schemas.openxmlformats.org/officeDocument/2006/relationships/slideLayout" Target="../slideLayouts/slideLayout3.xml"/><Relationship Id="rId4" Type="http://schemas.openxmlformats.org/officeDocument/2006/relationships/video" Target="../media/media2.mov"/><Relationship Id="rId9"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4350: Fundamentals of Software Engineering</a:t>
            </a:r>
            <a:br>
              <a:rPr lang="en-US" altLang="en-US" sz="3200" dirty="0">
                <a:sym typeface="Helvetica Neue" charset="0"/>
              </a:rPr>
            </a:br>
            <a:r>
              <a:rPr lang="en-US" altLang="en-US" sz="3200" dirty="0">
                <a:sym typeface="Helvetica Neue" charset="0"/>
              </a:rPr>
              <a:t>Lesson 4.1: </a:t>
            </a:r>
            <a:r>
              <a:rPr lang="en-US" altLang="en-US" dirty="0">
                <a:sym typeface="Helvetica Neue" charset="0"/>
              </a:rPr>
              <a:t>Concurrent Programming Models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Jonathan Bell, Adeel </a:t>
            </a:r>
            <a:r>
              <a:rPr lang="en-US" sz="2400" dirty="0" err="1"/>
              <a:t>Bhutta</a:t>
            </a:r>
            <a:r>
              <a:rPr lang="en-US" sz="2400" dirty="0"/>
              <a:t>, Ferdinand Vesely,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814957" y="3368035"/>
            <a:ext cx="8180951" cy="1528624"/>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function </a:t>
            </a:r>
            <a:r>
              <a:rPr lang="en-US" sz="1600" dirty="0" err="1"/>
              <a:t>makeOneGetRequest</a:t>
            </a:r>
            <a:r>
              <a:rPr lang="en-US" sz="1600" dirty="0"/>
              <a:t>(){</a:t>
            </a:r>
          </a:p>
          <a:p>
            <a:pPr algn="l" defTabSz="228600">
              <a:defRPr sz="2000">
                <a:solidFill>
                  <a:srgbClr val="000000"/>
                </a:solidFill>
                <a:latin typeface="Courier"/>
                <a:ea typeface="Courier"/>
                <a:cs typeface="Courier"/>
                <a:sym typeface="Courier"/>
              </a:defRPr>
            </a:pPr>
            <a:r>
              <a:rPr lang="en-US" sz="1600" b="1" dirty="0">
                <a:solidFill>
                  <a:srgbClr val="000080"/>
                </a:solidFill>
              </a:rPr>
              <a:t>    const </a:t>
            </a:r>
            <a:r>
              <a:rPr lang="en-US" sz="1600" dirty="0">
                <a:solidFill>
                  <a:srgbClr val="458383"/>
                </a:solidFill>
              </a:rPr>
              <a:t>response </a:t>
            </a:r>
            <a:r>
              <a:rPr lang="en-US" sz="1600" dirty="0"/>
              <a:t>= </a:t>
            </a:r>
            <a:r>
              <a:rPr lang="en-US" sz="1600" b="1" i="1" dirty="0" err="1">
                <a:solidFill>
                  <a:srgbClr val="660E7A"/>
                </a:solidFill>
              </a:rPr>
              <a:t>axios</a:t>
            </a:r>
            <a:r>
              <a:rPr lang="en-US" sz="1600" dirty="0" err="1"/>
              <a:t>.</a:t>
            </a:r>
            <a:r>
              <a:rPr lang="en-US" sz="1600" dirty="0" err="1">
                <a:solidFill>
                  <a:srgbClr val="7A7A43"/>
                </a:solidFill>
              </a:rPr>
              <a:t>get</a:t>
            </a:r>
            <a:r>
              <a:rPr lang="en-US" sz="1600" dirty="0"/>
              <a:t>(</a:t>
            </a:r>
            <a:r>
              <a:rPr lang="en-US" sz="1600" b="1" dirty="0">
                <a:solidFill>
                  <a:srgbClr val="008000"/>
                </a:solidFill>
              </a:rPr>
              <a:t>'https://rest-</a:t>
            </a:r>
            <a:r>
              <a:rPr lang="en-US" sz="1600" b="1" dirty="0" err="1">
                <a:solidFill>
                  <a:srgbClr val="008000"/>
                </a:solidFill>
              </a:rPr>
              <a:t>example.covey.town</a:t>
            </a:r>
            <a:r>
              <a:rPr lang="en-US" sz="1600" b="1" dirty="0">
                <a:solidFill>
                  <a:srgbClr val="008000"/>
                </a:solidFill>
              </a:rPr>
              <a:t>'</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server'</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dirty="0" err="1">
                <a:solidFill>
                  <a:srgbClr val="458383"/>
                </a:solidFill>
              </a:rPr>
              <a:t>response</a:t>
            </a:r>
            <a:r>
              <a:rPr lang="en-US" sz="1600" dirty="0" err="1"/>
              <a:t>.data</a:t>
            </a:r>
            <a:r>
              <a:rPr lang="en-US" sz="1600" dirty="0"/>
              <a:t>);</a:t>
            </a:r>
            <a:br>
              <a:rPr lang="en-US" sz="1600" dirty="0"/>
            </a:br>
            <a:r>
              <a:rPr lang="en-US" sz="1600" dirty="0"/>
              <a:t>}</a:t>
            </a:r>
            <a:br>
              <a:rPr lang="en-US" sz="1600" dirty="0"/>
            </a:br>
            <a:endParaRPr lang="en-US" sz="1600" b="1" dirty="0">
              <a:solidFill>
                <a:srgbClr val="011480"/>
              </a:solidFill>
            </a:endParaRPr>
          </a:p>
        </p:txBody>
      </p:sp>
      <p:sp>
        <p:nvSpPr>
          <p:cNvPr id="252" name="Asynchronous Programming in JS/TS"/>
          <p:cNvSpPr txBox="1">
            <a:spLocks noGrp="1"/>
          </p:cNvSpPr>
          <p:nvPr>
            <p:ph type="title"/>
          </p:nvPr>
        </p:nvSpPr>
        <p:spPr>
          <a:prstGeom prst="rect">
            <a:avLst/>
          </a:prstGeom>
        </p:spPr>
        <p:txBody>
          <a:bodyPr/>
          <a:lstStyle/>
          <a:p>
            <a:r>
              <a:rPr lang="en-US" dirty="0"/>
              <a:t>Asynchronous Functions return a </a:t>
            </a:r>
            <a:r>
              <a:rPr lang="en-US" i="1" dirty="0"/>
              <a:t>Promise</a:t>
            </a:r>
            <a:endParaRPr i="1" dirty="0"/>
          </a:p>
        </p:txBody>
      </p:sp>
      <p:grpSp>
        <p:nvGrpSpPr>
          <p:cNvPr id="8" name="Group 7">
            <a:extLst>
              <a:ext uri="{FF2B5EF4-FFF2-40B4-BE49-F238E27FC236}">
                <a16:creationId xmlns:a16="http://schemas.microsoft.com/office/drawing/2014/main" id="{6A6FC4E5-3486-2947-8A82-A8ED907B33E3}"/>
              </a:ext>
            </a:extLst>
          </p:cNvPr>
          <p:cNvGrpSpPr/>
          <p:nvPr/>
        </p:nvGrpSpPr>
        <p:grpSpPr>
          <a:xfrm>
            <a:off x="3332671" y="2183256"/>
            <a:ext cx="8458765" cy="1725963"/>
            <a:chOff x="3332671" y="2183256"/>
            <a:chExt cx="8458765" cy="1725963"/>
          </a:xfrm>
        </p:grpSpPr>
        <p:sp>
          <p:nvSpPr>
            <p:cNvPr id="262" name="axios.get returns a Promise for an AxiosResponse"/>
            <p:cNvSpPr txBox="1"/>
            <p:nvPr/>
          </p:nvSpPr>
          <p:spPr>
            <a:xfrm>
              <a:off x="6733962" y="2183256"/>
              <a:ext cx="5057474" cy="6052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defRPr b="1">
                  <a:solidFill>
                    <a:schemeClr val="accent5">
                      <a:hueOff val="-82419"/>
                      <a:satOff val="-9513"/>
                      <a:lumOff val="-16343"/>
                    </a:schemeClr>
                  </a:solidFill>
                </a:defRPr>
              </a:pPr>
              <a:r>
                <a:rPr sz="1800" dirty="0" err="1">
                  <a:latin typeface="Menlo Regular"/>
                  <a:ea typeface="Menlo Regular"/>
                  <a:cs typeface="Menlo Regular"/>
                  <a:sym typeface="Menlo Regular"/>
                </a:rPr>
                <a:t>axios.get</a:t>
              </a:r>
              <a:r>
                <a:rPr sz="1800" dirty="0"/>
                <a:t> returns a </a:t>
              </a:r>
              <a:r>
                <a:rPr sz="1800" i="1" dirty="0">
                  <a:latin typeface="Menlo Regular"/>
                  <a:ea typeface="Menlo Regular"/>
                  <a:cs typeface="Menlo Regular"/>
                  <a:sym typeface="Menlo Regular"/>
                </a:rPr>
                <a:t>Promise</a:t>
              </a:r>
              <a:r>
                <a:rPr sz="1800" dirty="0"/>
                <a:t> for an </a:t>
              </a:r>
              <a:r>
                <a:rPr sz="1800" dirty="0" err="1">
                  <a:latin typeface="Menlo Regular"/>
                  <a:ea typeface="Menlo Regular"/>
                  <a:cs typeface="Menlo Regular"/>
                  <a:sym typeface="Menlo Regular"/>
                </a:rPr>
                <a:t>AxiosResponse</a:t>
              </a:r>
              <a:r>
                <a:rPr lang="en-US" sz="1800" dirty="0">
                  <a:latin typeface="Menlo Regular"/>
                  <a:ea typeface="Menlo Regular"/>
                  <a:cs typeface="Menlo Regular"/>
                  <a:sym typeface="Menlo Regular"/>
                </a:rPr>
                <a:t>.</a:t>
              </a:r>
            </a:p>
            <a:p>
              <a:pPr>
                <a:defRPr b="1">
                  <a:solidFill>
                    <a:schemeClr val="accent5">
                      <a:hueOff val="-82419"/>
                      <a:satOff val="-9513"/>
                      <a:lumOff val="-16343"/>
                    </a:schemeClr>
                  </a:solidFill>
                </a:defRPr>
              </a:pPr>
              <a:r>
                <a:rPr lang="en-US" sz="1800" dirty="0" err="1">
                  <a:latin typeface="Menlo Regular"/>
                  <a:ea typeface="Menlo Regular"/>
                  <a:cs typeface="Menlo Regular"/>
                  <a:sym typeface="Menlo Regular"/>
                </a:rPr>
                <a:t>VSCode</a:t>
              </a:r>
              <a:r>
                <a:rPr lang="en-US" sz="1800" dirty="0">
                  <a:latin typeface="Menlo Regular"/>
                  <a:ea typeface="Menlo Regular"/>
                  <a:cs typeface="Menlo Regular"/>
                  <a:sym typeface="Menlo Regular"/>
                </a:rPr>
                <a:t> shows the error below.</a:t>
              </a:r>
              <a:endParaRPr sz="1800" dirty="0">
                <a:latin typeface="Menlo Regular"/>
                <a:ea typeface="Menlo Regular"/>
                <a:cs typeface="Menlo Regular"/>
                <a:sym typeface="Menlo Regular"/>
              </a:endParaRPr>
            </a:p>
          </p:txBody>
        </p:sp>
        <p:sp>
          <p:nvSpPr>
            <p:cNvPr id="263" name="Callout"/>
            <p:cNvSpPr/>
            <p:nvPr/>
          </p:nvSpPr>
          <p:spPr>
            <a:xfrm rot="16200000">
              <a:off x="6404637" y="-288112"/>
              <a:ext cx="1125365" cy="7269298"/>
            </a:xfrm>
            <a:custGeom>
              <a:avLst/>
              <a:gdLst/>
              <a:ahLst/>
              <a:cxnLst>
                <a:cxn ang="0">
                  <a:pos x="wd2" y="hd2"/>
                </a:cxn>
                <a:cxn ang="5400000">
                  <a:pos x="wd2" y="hd2"/>
                </a:cxn>
                <a:cxn ang="10800000">
                  <a:pos x="wd2" y="hd2"/>
                </a:cxn>
                <a:cxn ang="16200000">
                  <a:pos x="wd2" y="hd2"/>
                </a:cxn>
              </a:cxnLst>
              <a:rect l="0" t="0" r="r" b="b"/>
              <a:pathLst>
                <a:path w="21600" h="21600" extrusionOk="0">
                  <a:moveTo>
                    <a:pt x="1087" y="0"/>
                  </a:moveTo>
                  <a:cubicBezTo>
                    <a:pt x="486" y="0"/>
                    <a:pt x="0" y="76"/>
                    <a:pt x="0" y="170"/>
                  </a:cubicBezTo>
                  <a:lnTo>
                    <a:pt x="0" y="18028"/>
                  </a:lnTo>
                  <a:cubicBezTo>
                    <a:pt x="0" y="18122"/>
                    <a:pt x="486" y="18199"/>
                    <a:pt x="1087" y="18199"/>
                  </a:cubicBezTo>
                  <a:lnTo>
                    <a:pt x="1846" y="18199"/>
                  </a:lnTo>
                  <a:lnTo>
                    <a:pt x="21600" y="21600"/>
                  </a:lnTo>
                  <a:lnTo>
                    <a:pt x="4990" y="17644"/>
                  </a:lnTo>
                  <a:lnTo>
                    <a:pt x="4990" y="170"/>
                  </a:lnTo>
                  <a:cubicBezTo>
                    <a:pt x="4990" y="76"/>
                    <a:pt x="4504" y="0"/>
                    <a:pt x="3903" y="0"/>
                  </a:cubicBezTo>
                  <a:lnTo>
                    <a:pt x="1087" y="0"/>
                  </a:lnTo>
                  <a:close/>
                </a:path>
              </a:pathLst>
            </a:custGeom>
            <a:ln w="50800">
              <a:solidFill>
                <a:srgbClr val="FF0000"/>
              </a:solidFill>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9" name="Group 8">
            <a:extLst>
              <a:ext uri="{FF2B5EF4-FFF2-40B4-BE49-F238E27FC236}">
                <a16:creationId xmlns:a16="http://schemas.microsoft.com/office/drawing/2014/main" id="{BAD19F63-6861-5A4E-911C-30AEFC66E54C}"/>
              </a:ext>
            </a:extLst>
          </p:cNvPr>
          <p:cNvGrpSpPr/>
          <p:nvPr/>
        </p:nvGrpSpPr>
        <p:grpSpPr>
          <a:xfrm>
            <a:off x="2874596" y="4350762"/>
            <a:ext cx="9042400" cy="1543736"/>
            <a:chOff x="2874596" y="4350762"/>
            <a:chExt cx="9042400" cy="1543736"/>
          </a:xfrm>
        </p:grpSpPr>
        <p:pic>
          <p:nvPicPr>
            <p:cNvPr id="2" name="Picture 1">
              <a:extLst>
                <a:ext uri="{FF2B5EF4-FFF2-40B4-BE49-F238E27FC236}">
                  <a16:creationId xmlns:a16="http://schemas.microsoft.com/office/drawing/2014/main" id="{003525BD-1677-1449-952B-4FCC0F58CAD9}"/>
                </a:ext>
              </a:extLst>
            </p:cNvPr>
            <p:cNvPicPr>
              <a:picLocks noChangeAspect="1"/>
            </p:cNvPicPr>
            <p:nvPr/>
          </p:nvPicPr>
          <p:blipFill>
            <a:blip r:embed="rId3"/>
            <a:stretch>
              <a:fillRect/>
            </a:stretch>
          </p:blipFill>
          <p:spPr>
            <a:xfrm>
              <a:off x="2874596" y="4383198"/>
              <a:ext cx="9042400" cy="1511300"/>
            </a:xfrm>
            <a:prstGeom prst="rect">
              <a:avLst/>
            </a:prstGeom>
          </p:spPr>
        </p:pic>
        <p:cxnSp>
          <p:nvCxnSpPr>
            <p:cNvPr id="6" name="Straight Connector 5">
              <a:extLst>
                <a:ext uri="{FF2B5EF4-FFF2-40B4-BE49-F238E27FC236}">
                  <a16:creationId xmlns:a16="http://schemas.microsoft.com/office/drawing/2014/main" id="{A47882A7-015E-0545-B306-737ADC260EC5}"/>
                </a:ext>
              </a:extLst>
            </p:cNvPr>
            <p:cNvCxnSpPr>
              <a:cxnSpLocks/>
            </p:cNvCxnSpPr>
            <p:nvPr/>
          </p:nvCxnSpPr>
          <p:spPr>
            <a:xfrm>
              <a:off x="3892062" y="4350762"/>
              <a:ext cx="492369" cy="0"/>
            </a:xfrm>
            <a:prstGeom prst="line">
              <a:avLst/>
            </a:prstGeom>
            <a:noFill/>
            <a:ln w="25400" cap="flat">
              <a:solidFill>
                <a:srgbClr val="C00000"/>
              </a:solidFill>
              <a:prstDash val="solid"/>
              <a:miter lim="400000"/>
            </a:ln>
            <a:effectLst/>
            <a:sp3d/>
          </p:spPr>
          <p:style>
            <a:lnRef idx="0">
              <a:scrgbClr r="0" g="0" b="0"/>
            </a:lnRef>
            <a:fillRef idx="0">
              <a:scrgbClr r="0" g="0" b="0"/>
            </a:fillRef>
            <a:effectRef idx="0">
              <a:scrgbClr r="0" g="0" b="0"/>
            </a:effectRef>
            <a:fontRef idx="none"/>
          </p:style>
        </p:cxnSp>
      </p:grpSp>
      <p:sp>
        <p:nvSpPr>
          <p:cNvPr id="11" name="Text Placeholder 10">
            <a:extLst>
              <a:ext uri="{FF2B5EF4-FFF2-40B4-BE49-F238E27FC236}">
                <a16:creationId xmlns:a16="http://schemas.microsoft.com/office/drawing/2014/main" id="{2F91C8FC-FC3C-EF44-A6E6-8D4A919B4A3B}"/>
              </a:ext>
            </a:extLst>
          </p:cNvPr>
          <p:cNvSpPr>
            <a:spLocks noGrp="1"/>
          </p:cNvSpPr>
          <p:nvPr>
            <p:ph type="body" sz="quarter" idx="21"/>
          </p:nvPr>
        </p:nvSpPr>
        <p:spPr/>
        <p:txBody>
          <a:bodyPr>
            <a:normAutofit fontScale="92500" lnSpcReduction="10000"/>
          </a:bodyPr>
          <a:lstStyle/>
          <a:p>
            <a:r>
              <a:rPr lang="en-US" dirty="0"/>
              <a:t>The “Promise” represents something that will come in the future</a:t>
            </a:r>
          </a:p>
        </p:txBody>
      </p:sp>
    </p:spTree>
    <p:extLst>
      <p:ext uri="{BB962C8B-B14F-4D97-AF65-F5344CB8AC3E}">
        <p14:creationId xmlns:p14="http://schemas.microsoft.com/office/powerpoint/2010/main" val="19367440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775480" y="3271126"/>
            <a:ext cx="9173105" cy="1528624"/>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makeOneGetRequest</a:t>
            </a:r>
            <a:r>
              <a:rPr lang="en-US" sz="1600" dirty="0"/>
              <a:t>(){</a:t>
            </a:r>
            <a:br>
              <a:rPr lang="en-US" sz="1600" dirty="0"/>
            </a:br>
            <a:r>
              <a:rPr lang="en-US" sz="1600" dirty="0"/>
              <a:t>    </a:t>
            </a:r>
            <a:r>
              <a:rPr lang="en-US" sz="1600" b="1" dirty="0">
                <a:solidFill>
                  <a:srgbClr val="000080"/>
                </a:solidFill>
              </a:rPr>
              <a:t>const </a:t>
            </a:r>
            <a:r>
              <a:rPr lang="en-US" sz="1600" dirty="0">
                <a:solidFill>
                  <a:srgbClr val="458383"/>
                </a:solidFill>
              </a:rPr>
              <a:t>response </a:t>
            </a:r>
            <a:r>
              <a:rPr lang="en-US" sz="1600" dirty="0"/>
              <a:t>= </a:t>
            </a:r>
            <a:r>
              <a:rPr lang="en-US" sz="1600" b="1" dirty="0">
                <a:solidFill>
                  <a:srgbClr val="000080"/>
                </a:solidFill>
              </a:rPr>
              <a:t>await </a:t>
            </a:r>
            <a:r>
              <a:rPr lang="en-US" sz="1600" b="1" i="1" dirty="0" err="1">
                <a:solidFill>
                  <a:srgbClr val="660E7A"/>
                </a:solidFill>
              </a:rPr>
              <a:t>axios</a:t>
            </a:r>
            <a:r>
              <a:rPr lang="en-US" sz="1600" dirty="0" err="1"/>
              <a:t>.</a:t>
            </a:r>
            <a:r>
              <a:rPr lang="en-US" sz="1600" dirty="0" err="1">
                <a:solidFill>
                  <a:srgbClr val="7A7A43"/>
                </a:solidFill>
              </a:rPr>
              <a:t>get</a:t>
            </a:r>
            <a:r>
              <a:rPr lang="en-US" sz="1600" dirty="0"/>
              <a:t>(</a:t>
            </a:r>
            <a:r>
              <a:rPr lang="en-US" sz="1600" b="1" dirty="0">
                <a:solidFill>
                  <a:srgbClr val="008000"/>
                </a:solidFill>
              </a:rPr>
              <a:t>'https://rest-</a:t>
            </a:r>
            <a:r>
              <a:rPr lang="en-US" sz="1600" b="1" dirty="0" err="1">
                <a:solidFill>
                  <a:srgbClr val="008000"/>
                </a:solidFill>
              </a:rPr>
              <a:t>example.covey.town</a:t>
            </a:r>
            <a:r>
              <a:rPr lang="en-US" sz="1600" b="1" dirty="0">
                <a:solidFill>
                  <a:srgbClr val="008000"/>
                </a:solidFill>
              </a:rPr>
              <a:t>'</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server'</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dirty="0" err="1">
                <a:solidFill>
                  <a:srgbClr val="458383"/>
                </a:solidFill>
              </a:rPr>
              <a:t>response</a:t>
            </a:r>
            <a:r>
              <a:rPr lang="en-US" sz="1600" dirty="0" err="1"/>
              <a:t>.</a:t>
            </a:r>
            <a:r>
              <a:rPr lang="en-US" sz="1600" b="1" dirty="0" err="1">
                <a:solidFill>
                  <a:srgbClr val="660E7A"/>
                </a:solidFill>
              </a:rPr>
              <a:t>data</a:t>
            </a:r>
            <a:r>
              <a:rPr lang="en-US" sz="1600" dirty="0"/>
              <a:t>);</a:t>
            </a:r>
            <a:br>
              <a:rPr lang="en-US" sz="1600" dirty="0"/>
            </a:br>
            <a:r>
              <a:rPr lang="en-US" sz="1600" dirty="0"/>
              <a:t>}</a:t>
            </a:r>
            <a:br>
              <a:rPr lang="en-US" sz="1600" dirty="0"/>
            </a:br>
            <a:r>
              <a:rPr lang="en-US" sz="1600" dirty="0" err="1"/>
              <a:t>makeOneGetRequest</a:t>
            </a:r>
            <a:r>
              <a:rPr lang="en-US" sz="1600" dirty="0"/>
              <a:t>();</a:t>
            </a:r>
            <a:endParaRPr lang="en-US" sz="1600" b="1" dirty="0">
              <a:solidFill>
                <a:srgbClr val="011480"/>
              </a:solidFill>
            </a:endParaRPr>
          </a:p>
        </p:txBody>
      </p:sp>
      <p:sp>
        <p:nvSpPr>
          <p:cNvPr id="252" name="Asynchronous Programming in JS/TS"/>
          <p:cNvSpPr txBox="1">
            <a:spLocks noGrp="1"/>
          </p:cNvSpPr>
          <p:nvPr>
            <p:ph type="title"/>
          </p:nvPr>
        </p:nvSpPr>
        <p:spPr>
          <a:prstGeom prst="rect">
            <a:avLst/>
          </a:prstGeom>
        </p:spPr>
        <p:txBody>
          <a:bodyPr/>
          <a:lstStyle/>
          <a:p>
            <a:r>
              <a:rPr lang="en-US" dirty="0"/>
              <a:t>“Await” for the Promise to be Fulfilled</a:t>
            </a:r>
            <a:endParaRPr dirty="0"/>
          </a:p>
        </p:txBody>
      </p:sp>
      <p:sp>
        <p:nvSpPr>
          <p:cNvPr id="253" name="Promises"/>
          <p:cNvSpPr txBox="1">
            <a:spLocks noGrp="1"/>
          </p:cNvSpPr>
          <p:nvPr>
            <p:ph type="body" idx="21"/>
          </p:nvPr>
        </p:nvSpPr>
        <p:spPr>
          <a:xfrm>
            <a:off x="775480" y="1558850"/>
            <a:ext cx="10985500" cy="46739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lnSpcReduction="10000"/>
          </a:bodyPr>
          <a:lstStyle/>
          <a:p>
            <a:r>
              <a:rPr lang="en-US" dirty="0"/>
              <a:t>The “Promise” represents something that will come in the future</a:t>
            </a:r>
            <a:endParaRPr dirty="0"/>
          </a:p>
        </p:txBody>
      </p:sp>
      <p:grpSp>
        <p:nvGrpSpPr>
          <p:cNvPr id="3" name="Group 2">
            <a:extLst>
              <a:ext uri="{FF2B5EF4-FFF2-40B4-BE49-F238E27FC236}">
                <a16:creationId xmlns:a16="http://schemas.microsoft.com/office/drawing/2014/main" id="{CF80A524-6743-8E4B-8B22-8E7FD43EE6AA}"/>
              </a:ext>
            </a:extLst>
          </p:cNvPr>
          <p:cNvGrpSpPr/>
          <p:nvPr/>
        </p:nvGrpSpPr>
        <p:grpSpPr>
          <a:xfrm>
            <a:off x="3332671" y="2061330"/>
            <a:ext cx="8428309" cy="1730659"/>
            <a:chOff x="3332671" y="2061330"/>
            <a:chExt cx="8428309" cy="1730659"/>
          </a:xfrm>
        </p:grpSpPr>
        <p:sp>
          <p:nvSpPr>
            <p:cNvPr id="262" name="axios.get returns a Promise for an AxiosResponse"/>
            <p:cNvSpPr txBox="1"/>
            <p:nvPr/>
          </p:nvSpPr>
          <p:spPr>
            <a:xfrm>
              <a:off x="7409789" y="2061330"/>
              <a:ext cx="4351191" cy="6052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defRPr b="1">
                  <a:solidFill>
                    <a:schemeClr val="accent5">
                      <a:hueOff val="-82419"/>
                      <a:satOff val="-9513"/>
                      <a:lumOff val="-16343"/>
                    </a:schemeClr>
                  </a:solidFill>
                </a:defRPr>
              </a:pPr>
              <a:r>
                <a:rPr lang="en-US" sz="1800" dirty="0">
                  <a:latin typeface="Menlo Regular"/>
                  <a:ea typeface="Menlo Regular"/>
                  <a:cs typeface="Menlo Regular"/>
                  <a:sym typeface="Menlo Regular"/>
                </a:rPr>
                <a:t>Adding ‘await’ to the call, and ‘async’ to our function definition solves the type error</a:t>
              </a:r>
              <a:endParaRPr sz="1800" dirty="0">
                <a:latin typeface="Menlo Regular"/>
                <a:ea typeface="Menlo Regular"/>
                <a:cs typeface="Menlo Regular"/>
                <a:sym typeface="Menlo Regular"/>
              </a:endParaRPr>
            </a:p>
          </p:txBody>
        </p:sp>
        <p:sp>
          <p:nvSpPr>
            <p:cNvPr id="263" name="Callout"/>
            <p:cNvSpPr/>
            <p:nvPr/>
          </p:nvSpPr>
          <p:spPr>
            <a:xfrm rot="16200000">
              <a:off x="6404637" y="-405342"/>
              <a:ext cx="1125365" cy="7269298"/>
            </a:xfrm>
            <a:custGeom>
              <a:avLst/>
              <a:gdLst/>
              <a:ahLst/>
              <a:cxnLst>
                <a:cxn ang="0">
                  <a:pos x="wd2" y="hd2"/>
                </a:cxn>
                <a:cxn ang="5400000">
                  <a:pos x="wd2" y="hd2"/>
                </a:cxn>
                <a:cxn ang="10800000">
                  <a:pos x="wd2" y="hd2"/>
                </a:cxn>
                <a:cxn ang="16200000">
                  <a:pos x="wd2" y="hd2"/>
                </a:cxn>
              </a:cxnLst>
              <a:rect l="0" t="0" r="r" b="b"/>
              <a:pathLst>
                <a:path w="21600" h="21600" extrusionOk="0">
                  <a:moveTo>
                    <a:pt x="1087" y="0"/>
                  </a:moveTo>
                  <a:cubicBezTo>
                    <a:pt x="486" y="0"/>
                    <a:pt x="0" y="76"/>
                    <a:pt x="0" y="170"/>
                  </a:cubicBezTo>
                  <a:lnTo>
                    <a:pt x="0" y="18028"/>
                  </a:lnTo>
                  <a:cubicBezTo>
                    <a:pt x="0" y="18122"/>
                    <a:pt x="486" y="18199"/>
                    <a:pt x="1087" y="18199"/>
                  </a:cubicBezTo>
                  <a:lnTo>
                    <a:pt x="1846" y="18199"/>
                  </a:lnTo>
                  <a:lnTo>
                    <a:pt x="21600" y="21600"/>
                  </a:lnTo>
                  <a:lnTo>
                    <a:pt x="4990" y="17644"/>
                  </a:lnTo>
                  <a:lnTo>
                    <a:pt x="4990" y="170"/>
                  </a:lnTo>
                  <a:cubicBezTo>
                    <a:pt x="4990" y="76"/>
                    <a:pt x="4504" y="0"/>
                    <a:pt x="3903" y="0"/>
                  </a:cubicBezTo>
                  <a:lnTo>
                    <a:pt x="1087" y="0"/>
                  </a:lnTo>
                  <a:close/>
                </a:path>
              </a:pathLst>
            </a:custGeom>
            <a:ln w="50800">
              <a:solidFill>
                <a:srgbClr val="FF0000"/>
              </a:solidFill>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10" name="Group">
            <a:extLst>
              <a:ext uri="{FF2B5EF4-FFF2-40B4-BE49-F238E27FC236}">
                <a16:creationId xmlns:a16="http://schemas.microsoft.com/office/drawing/2014/main" id="{9F14DF67-DA5B-8740-A5EF-E2DE0FBE1BAA}"/>
              </a:ext>
            </a:extLst>
          </p:cNvPr>
          <p:cNvGrpSpPr/>
          <p:nvPr/>
        </p:nvGrpSpPr>
        <p:grpSpPr>
          <a:xfrm>
            <a:off x="3691220" y="5169793"/>
            <a:ext cx="5637500" cy="1187809"/>
            <a:chOff x="494837" y="452437"/>
            <a:chExt cx="1998928" cy="3633363"/>
          </a:xfrm>
        </p:grpSpPr>
        <p:sp>
          <p:nvSpPr>
            <p:cNvPr id="11" name="Making a request to rest-example…">
              <a:extLst>
                <a:ext uri="{FF2B5EF4-FFF2-40B4-BE49-F238E27FC236}">
                  <a16:creationId xmlns:a16="http://schemas.microsoft.com/office/drawing/2014/main" id="{9FE548CE-971E-7447-ADF5-39CC44283CD4}"/>
                </a:ext>
              </a:extLst>
            </p:cNvPr>
            <p:cNvSpPr/>
            <p:nvPr/>
          </p:nvSpPr>
          <p:spPr>
            <a:xfrm>
              <a:off x="494837" y="281579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p>
              <a:pPr algn="l" defTabSz="410766">
                <a:defRPr sz="3400">
                  <a:solidFill>
                    <a:srgbClr val="000000"/>
                  </a:solidFill>
                  <a:latin typeface="Menlo Regular"/>
                  <a:ea typeface="Menlo Regular"/>
                  <a:cs typeface="Menlo Regular"/>
                  <a:sym typeface="Menlo Regular"/>
                </a:defRPr>
              </a:pPr>
              <a:r>
                <a:rPr lang="en-US" sz="2400" b="1" dirty="0">
                  <a:latin typeface="Calibri" panose="020F0502020204030204" pitchFamily="34" charset="0"/>
                  <a:cs typeface="Calibri" panose="020F0502020204030204" pitchFamily="34" charset="0"/>
                </a:rPr>
                <a:t>Output:</a:t>
              </a:r>
            </a:p>
            <a:p>
              <a:pPr algn="l" defTabSz="410766">
                <a:defRPr sz="3400">
                  <a:solidFill>
                    <a:srgbClr val="000000"/>
                  </a:solidFill>
                  <a:latin typeface="Menlo Regular"/>
                  <a:ea typeface="Menlo Regular"/>
                  <a:cs typeface="Menlo Regular"/>
                  <a:sym typeface="Menlo Regular"/>
                </a:defRPr>
              </a:pPr>
              <a:r>
                <a:rPr sz="1700" dirty="0"/>
                <a:t>Heard back from server</a:t>
              </a:r>
            </a:p>
            <a:p>
              <a:pPr algn="l" defTabSz="410766">
                <a:defRPr sz="3400">
                  <a:solidFill>
                    <a:srgbClr val="000000"/>
                  </a:solidFill>
                  <a:latin typeface="Menlo Regular"/>
                  <a:ea typeface="Menlo Regular"/>
                  <a:cs typeface="Menlo Regular"/>
                  <a:sym typeface="Menlo Regular"/>
                </a:defRPr>
              </a:pPr>
              <a:r>
                <a:rPr sz="1700" dirty="0"/>
                <a:t>This is GET number </a:t>
              </a:r>
              <a:r>
                <a:rPr lang="en-US" sz="1700" dirty="0"/>
                <a:t>1</a:t>
              </a:r>
              <a:r>
                <a:rPr sz="1700" dirty="0"/>
                <a:t> on the current server</a:t>
              </a:r>
            </a:p>
          </p:txBody>
        </p:sp>
        <p:sp>
          <p:nvSpPr>
            <p:cNvPr id="12" name="Output:">
              <a:extLst>
                <a:ext uri="{FF2B5EF4-FFF2-40B4-BE49-F238E27FC236}">
                  <a16:creationId xmlns:a16="http://schemas.microsoft.com/office/drawing/2014/main" id="{A25D30E2-AC25-CD48-92B9-F37DE6275131}"/>
                </a:ext>
              </a:extLst>
            </p:cNvPr>
            <p:cNvSpPr/>
            <p:nvPr/>
          </p:nvSpPr>
          <p:spPr>
            <a:xfrm>
              <a:off x="1223764" y="452437"/>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endParaRPr sz="2500" dirty="0"/>
            </a:p>
          </p:txBody>
        </p:sp>
      </p:grpSp>
    </p:spTree>
    <p:extLst>
      <p:ext uri="{BB962C8B-B14F-4D97-AF65-F5344CB8AC3E}">
        <p14:creationId xmlns:p14="http://schemas.microsoft.com/office/powerpoint/2010/main" val="6291569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1509447" y="2307114"/>
            <a:ext cx="7130461" cy="1774845"/>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makeThreeSerialRequests</a:t>
            </a:r>
            <a:r>
              <a:rPr lang="en-US" sz="1600" dirty="0"/>
              <a:t>(): Promise&lt;</a:t>
            </a:r>
            <a:r>
              <a:rPr lang="en-US" sz="1600" b="1" dirty="0">
                <a:solidFill>
                  <a:srgbClr val="000080"/>
                </a:solidFill>
              </a:rPr>
              <a:t>void</a:t>
            </a:r>
            <a:r>
              <a:rPr lang="en-US" sz="1600" dirty="0"/>
              <a:t>&gt; {</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a:t>
            </a:r>
            <a:br>
              <a:rPr lang="en-US" sz="1600" dirty="0"/>
            </a:br>
            <a:br>
              <a:rPr lang="en-US" sz="1600" dirty="0"/>
            </a:br>
            <a:r>
              <a:rPr lang="en-US" sz="1600" dirty="0" err="1"/>
              <a:t>makeThreeSerialRequests</a:t>
            </a:r>
            <a:r>
              <a:rPr lang="en-US" sz="1600" dirty="0"/>
              <a:t>();</a:t>
            </a:r>
            <a:endParaRPr lang="en-US" sz="1600" b="1" dirty="0">
              <a:solidFill>
                <a:srgbClr val="011480"/>
              </a:solidFill>
            </a:endParaRPr>
          </a:p>
        </p:txBody>
      </p:sp>
      <p:sp>
        <p:nvSpPr>
          <p:cNvPr id="252" name="Asynchronous Programming in JS/TS"/>
          <p:cNvSpPr txBox="1">
            <a:spLocks noGrp="1"/>
          </p:cNvSpPr>
          <p:nvPr>
            <p:ph type="title"/>
          </p:nvPr>
        </p:nvSpPr>
        <p:spPr>
          <a:prstGeom prst="rect">
            <a:avLst/>
          </a:prstGeom>
        </p:spPr>
        <p:txBody>
          <a:bodyPr>
            <a:normAutofit fontScale="90000"/>
          </a:bodyPr>
          <a:lstStyle/>
          <a:p>
            <a:r>
              <a:rPr lang="en-US" dirty="0"/>
              <a:t>Awaiting a Promise Prevents Your Method from Continuing</a:t>
            </a:r>
            <a:endParaRPr dirty="0"/>
          </a:p>
        </p:txBody>
      </p:sp>
      <p:sp>
        <p:nvSpPr>
          <p:cNvPr id="253" name="Promises"/>
          <p:cNvSpPr txBox="1">
            <a:spLocks noGrp="1"/>
          </p:cNvSpPr>
          <p:nvPr>
            <p:ph type="body" idx="21"/>
          </p:nvPr>
        </p:nvSpPr>
        <p:spPr>
          <a:xfrm>
            <a:off x="775480" y="1558850"/>
            <a:ext cx="10985500" cy="46739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lnSpcReduction="10000"/>
          </a:bodyPr>
          <a:lstStyle/>
          <a:p>
            <a:r>
              <a:rPr lang="en-US" dirty="0"/>
              <a:t>Example: Await calling our </a:t>
            </a:r>
            <a:r>
              <a:rPr lang="en-US" dirty="0" err="1"/>
              <a:t>makeOneGetRequest</a:t>
            </a:r>
            <a:r>
              <a:rPr lang="en-US" dirty="0"/>
              <a:t> from prior slide</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10" name="Group">
            <a:extLst>
              <a:ext uri="{FF2B5EF4-FFF2-40B4-BE49-F238E27FC236}">
                <a16:creationId xmlns:a16="http://schemas.microsoft.com/office/drawing/2014/main" id="{9F14DF67-DA5B-8740-A5EF-E2DE0FBE1BAA}"/>
              </a:ext>
            </a:extLst>
          </p:cNvPr>
          <p:cNvGrpSpPr/>
          <p:nvPr/>
        </p:nvGrpSpPr>
        <p:grpSpPr>
          <a:xfrm>
            <a:off x="3691220" y="3820223"/>
            <a:ext cx="6718872" cy="2537379"/>
            <a:chOff x="494837" y="452437"/>
            <a:chExt cx="1998928" cy="3633363"/>
          </a:xfrm>
        </p:grpSpPr>
        <p:sp>
          <p:nvSpPr>
            <p:cNvPr id="11" name="Making a request to rest-example…">
              <a:extLst>
                <a:ext uri="{FF2B5EF4-FFF2-40B4-BE49-F238E27FC236}">
                  <a16:creationId xmlns:a16="http://schemas.microsoft.com/office/drawing/2014/main" id="{9FE548CE-971E-7447-ADF5-39CC44283CD4}"/>
                </a:ext>
              </a:extLst>
            </p:cNvPr>
            <p:cNvSpPr/>
            <p:nvPr/>
          </p:nvSpPr>
          <p:spPr>
            <a:xfrm>
              <a:off x="494837" y="281579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p>
              <a:pPr algn="l" defTabSz="410766">
                <a:defRPr sz="3400">
                  <a:solidFill>
                    <a:srgbClr val="000000"/>
                  </a:solidFill>
                  <a:latin typeface="Menlo Regular"/>
                  <a:ea typeface="Menlo Regular"/>
                  <a:cs typeface="Menlo Regular"/>
                  <a:sym typeface="Menlo Regular"/>
                </a:defRPr>
              </a:pPr>
              <a:r>
                <a:rPr lang="en-US" sz="2400" b="1" dirty="0">
                  <a:latin typeface="Calibri" panose="020F0502020204030204" pitchFamily="34" charset="0"/>
                  <a:cs typeface="Calibri" panose="020F0502020204030204" pitchFamily="34" charset="0"/>
                </a:rPr>
                <a:t>Output:</a:t>
              </a:r>
            </a:p>
            <a:p>
              <a:pPr algn="l" defTabSz="410766">
                <a:defRPr sz="3400">
                  <a:solidFill>
                    <a:srgbClr val="000000"/>
                  </a:solidFill>
                  <a:latin typeface="Menlo Regular"/>
                  <a:ea typeface="Menlo Regular"/>
                  <a:cs typeface="Menlo Regular"/>
                  <a:sym typeface="Menlo Regular"/>
                </a:defRPr>
              </a:pPr>
              <a:r>
                <a:rPr lang="en-US" sz="1700" dirty="0"/>
                <a:t>Heard back from server</a:t>
              </a:r>
            </a:p>
            <a:p>
              <a:pPr algn="l" defTabSz="410766">
                <a:defRPr sz="3400">
                  <a:solidFill>
                    <a:srgbClr val="000000"/>
                  </a:solidFill>
                  <a:latin typeface="Menlo Regular"/>
                  <a:ea typeface="Menlo Regular"/>
                  <a:cs typeface="Menlo Regular"/>
                  <a:sym typeface="Menlo Regular"/>
                </a:defRPr>
              </a:pPr>
              <a:r>
                <a:rPr lang="en-US" sz="1700" dirty="0"/>
                <a:t>This is GET number 2 on the current server</a:t>
              </a:r>
            </a:p>
            <a:p>
              <a:pPr algn="l" defTabSz="410766">
                <a:defRPr sz="3400">
                  <a:solidFill>
                    <a:srgbClr val="000000"/>
                  </a:solidFill>
                  <a:latin typeface="Menlo Regular"/>
                  <a:ea typeface="Menlo Regular"/>
                  <a:cs typeface="Menlo Regular"/>
                  <a:sym typeface="Menlo Regular"/>
                </a:defRPr>
              </a:pPr>
              <a:r>
                <a:rPr lang="en-US" sz="1700" dirty="0"/>
                <a:t>Making Request</a:t>
              </a:r>
            </a:p>
            <a:p>
              <a:pPr algn="l" defTabSz="410766">
                <a:defRPr sz="3400">
                  <a:solidFill>
                    <a:srgbClr val="000000"/>
                  </a:solidFill>
                  <a:latin typeface="Menlo Regular"/>
                  <a:ea typeface="Menlo Regular"/>
                  <a:cs typeface="Menlo Regular"/>
                  <a:sym typeface="Menlo Regular"/>
                </a:defRPr>
              </a:pPr>
              <a:r>
                <a:rPr lang="en-US" sz="1700" dirty="0"/>
                <a:t>Heard back from server</a:t>
              </a:r>
            </a:p>
            <a:p>
              <a:pPr algn="l" defTabSz="410766">
                <a:defRPr sz="3400">
                  <a:solidFill>
                    <a:srgbClr val="000000"/>
                  </a:solidFill>
                  <a:latin typeface="Menlo Regular"/>
                  <a:ea typeface="Menlo Regular"/>
                  <a:cs typeface="Menlo Regular"/>
                  <a:sym typeface="Menlo Regular"/>
                </a:defRPr>
              </a:pPr>
              <a:r>
                <a:rPr lang="en-US" sz="1700" dirty="0"/>
                <a:t>This is GET number 3 on the current server</a:t>
              </a:r>
            </a:p>
            <a:p>
              <a:pPr algn="l" defTabSz="410766">
                <a:defRPr sz="3400">
                  <a:solidFill>
                    <a:srgbClr val="000000"/>
                  </a:solidFill>
                  <a:latin typeface="Menlo Regular"/>
                  <a:ea typeface="Menlo Regular"/>
                  <a:cs typeface="Menlo Regular"/>
                  <a:sym typeface="Menlo Regular"/>
                </a:defRPr>
              </a:pPr>
              <a:r>
                <a:rPr lang="en-US" sz="1700" dirty="0"/>
                <a:t>Making Request</a:t>
              </a:r>
            </a:p>
            <a:p>
              <a:pPr algn="l" defTabSz="410766">
                <a:defRPr sz="3400">
                  <a:solidFill>
                    <a:srgbClr val="000000"/>
                  </a:solidFill>
                  <a:latin typeface="Menlo Regular"/>
                  <a:ea typeface="Menlo Regular"/>
                  <a:cs typeface="Menlo Regular"/>
                  <a:sym typeface="Menlo Regular"/>
                </a:defRPr>
              </a:pPr>
              <a:r>
                <a:rPr lang="en-US" sz="1700" dirty="0"/>
                <a:t>Heard back from server</a:t>
              </a:r>
            </a:p>
            <a:p>
              <a:pPr algn="l" defTabSz="410766">
                <a:defRPr sz="3400">
                  <a:solidFill>
                    <a:srgbClr val="000000"/>
                  </a:solidFill>
                  <a:latin typeface="Menlo Regular"/>
                  <a:ea typeface="Menlo Regular"/>
                  <a:cs typeface="Menlo Regular"/>
                  <a:sym typeface="Menlo Regular"/>
                </a:defRPr>
              </a:pPr>
              <a:r>
                <a:rPr lang="en-US" sz="1700" dirty="0"/>
                <a:t>This is GET number 4 on the current server</a:t>
              </a:r>
            </a:p>
          </p:txBody>
        </p:sp>
        <p:sp>
          <p:nvSpPr>
            <p:cNvPr id="12" name="Output:">
              <a:extLst>
                <a:ext uri="{FF2B5EF4-FFF2-40B4-BE49-F238E27FC236}">
                  <a16:creationId xmlns:a16="http://schemas.microsoft.com/office/drawing/2014/main" id="{A25D30E2-AC25-CD48-92B9-F37DE6275131}"/>
                </a:ext>
              </a:extLst>
            </p:cNvPr>
            <p:cNvSpPr/>
            <p:nvPr/>
          </p:nvSpPr>
          <p:spPr>
            <a:xfrm>
              <a:off x="1223764" y="452437"/>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endParaRPr sz="2500" dirty="0"/>
            </a:p>
          </p:txBody>
        </p:sp>
      </p:grpSp>
    </p:spTree>
    <p:extLst>
      <p:ext uri="{BB962C8B-B14F-4D97-AF65-F5344CB8AC3E}">
        <p14:creationId xmlns:p14="http://schemas.microsoft.com/office/powerpoint/2010/main" val="2596462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2538696" y="2328758"/>
            <a:ext cx="6593899" cy="2267287"/>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makeThreeGetRequests</a:t>
            </a:r>
            <a:r>
              <a:rPr lang="en-US" sz="1600" dirty="0"/>
              <a:t>() {</a:t>
            </a:r>
            <a:br>
              <a:rPr lang="en-US" sz="1600" dirty="0"/>
            </a:br>
            <a:r>
              <a:rPr lang="en-US" sz="1600" dirty="0"/>
              <a:t>  </a:t>
            </a:r>
            <a:r>
              <a:rPr lang="en-US" sz="1600" b="1" dirty="0">
                <a:solidFill>
                  <a:srgbClr val="000080"/>
                </a:solidFill>
              </a:rPr>
              <a:t>await </a:t>
            </a:r>
            <a:r>
              <a:rPr lang="en-US" sz="1600" b="1" i="1" dirty="0" err="1">
                <a:solidFill>
                  <a:srgbClr val="660E7A"/>
                </a:solidFill>
              </a:rPr>
              <a:t>Promise</a:t>
            </a:r>
            <a:r>
              <a:rPr lang="en-US" sz="1600" dirty="0" err="1"/>
              <a:t>.</a:t>
            </a:r>
            <a:r>
              <a:rPr lang="en-US" sz="1600" dirty="0" err="1">
                <a:solidFill>
                  <a:srgbClr val="7A7A43"/>
                </a:solidFill>
              </a:rPr>
              <a:t>all</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all of the requests'</a:t>
            </a:r>
            <a:r>
              <a:rPr lang="en-US" sz="1600" dirty="0"/>
              <a:t>);</a:t>
            </a:r>
            <a:br>
              <a:rPr lang="en-US" sz="1600" dirty="0"/>
            </a:br>
            <a:r>
              <a:rPr lang="en-US" sz="1600" dirty="0"/>
              <a:t>}</a:t>
            </a:r>
            <a:br>
              <a:rPr lang="en-US" sz="1600" dirty="0"/>
            </a:br>
            <a:r>
              <a:rPr lang="en-US" sz="1600" dirty="0" err="1"/>
              <a:t>makeThreeGetRequests</a:t>
            </a:r>
            <a:r>
              <a:rPr lang="en-US" sz="1600" dirty="0"/>
              <a:t>();</a:t>
            </a:r>
            <a:endParaRPr lang="en-US" sz="1600" b="1" dirty="0">
              <a:solidFill>
                <a:srgbClr val="011480"/>
              </a:solidFill>
            </a:endParaRPr>
          </a:p>
        </p:txBody>
      </p:sp>
      <p:sp>
        <p:nvSpPr>
          <p:cNvPr id="252" name="Asynchronous Programming in JS/TS"/>
          <p:cNvSpPr txBox="1">
            <a:spLocks noGrp="1"/>
          </p:cNvSpPr>
          <p:nvPr>
            <p:ph type="title"/>
          </p:nvPr>
        </p:nvSpPr>
        <p:spPr>
          <a:prstGeom prst="rect">
            <a:avLst/>
          </a:prstGeom>
        </p:spPr>
        <p:txBody>
          <a:bodyPr>
            <a:normAutofit/>
          </a:bodyPr>
          <a:lstStyle/>
          <a:p>
            <a:r>
              <a:rPr lang="en-US" dirty="0"/>
              <a:t>“Await” for Multiple Promises to be Fulfilled</a:t>
            </a:r>
            <a:endParaRPr dirty="0"/>
          </a:p>
        </p:txBody>
      </p:sp>
      <p:sp>
        <p:nvSpPr>
          <p:cNvPr id="253" name="Promises"/>
          <p:cNvSpPr txBox="1">
            <a:spLocks noGrp="1"/>
          </p:cNvSpPr>
          <p:nvPr>
            <p:ph type="body" idx="21"/>
          </p:nvPr>
        </p:nvSpPr>
        <p:spPr>
          <a:xfrm>
            <a:off x="775480" y="1558850"/>
            <a:ext cx="10985500" cy="46739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p>
            <a:r>
              <a:rPr lang="en-US" sz="1800" dirty="0">
                <a:solidFill>
                  <a:schemeClr val="bg2">
                    <a:lumMod val="10000"/>
                  </a:schemeClr>
                </a:solidFill>
                <a:latin typeface="Helvetica" pitchFamily="2" charset="0"/>
              </a:rPr>
              <a:t>Syntax: </a:t>
            </a:r>
            <a:r>
              <a:rPr lang="en-US" sz="1800" b="1" dirty="0">
                <a:solidFill>
                  <a:schemeClr val="bg2">
                    <a:lumMod val="10000"/>
                  </a:schemeClr>
                </a:solidFill>
                <a:latin typeface="Helvetica" pitchFamily="2" charset="0"/>
              </a:rPr>
              <a:t> </a:t>
            </a:r>
            <a:r>
              <a:rPr lang="en-US" sz="1800" b="1" dirty="0" err="1">
                <a:solidFill>
                  <a:srgbClr val="660E7A"/>
                </a:solidFill>
                <a:latin typeface="Courier" pitchFamily="2" charset="0"/>
              </a:rPr>
              <a:t>Promise</a:t>
            </a:r>
            <a:r>
              <a:rPr lang="en-US" sz="1800" dirty="0" err="1">
                <a:solidFill>
                  <a:srgbClr val="5E5E5E"/>
                </a:solidFill>
                <a:latin typeface="Courier" pitchFamily="2" charset="0"/>
              </a:rPr>
              <a:t>.</a:t>
            </a:r>
            <a:r>
              <a:rPr lang="en-US" sz="1800" dirty="0" err="1">
                <a:solidFill>
                  <a:srgbClr val="7A7A43"/>
                </a:solidFill>
                <a:latin typeface="Courier" pitchFamily="2" charset="0"/>
              </a:rPr>
              <a:t>all</a:t>
            </a:r>
            <a:r>
              <a:rPr lang="en-US" sz="1800" dirty="0">
                <a:latin typeface="Courier" pitchFamily="2" charset="0"/>
              </a:rPr>
              <a:t>&lt;</a:t>
            </a:r>
            <a:r>
              <a:rPr lang="en-US" sz="1800" dirty="0">
                <a:solidFill>
                  <a:srgbClr val="20999D"/>
                </a:solidFill>
                <a:latin typeface="Courier" pitchFamily="2" charset="0"/>
              </a:rPr>
              <a:t>T</a:t>
            </a:r>
            <a:r>
              <a:rPr lang="en-US" sz="1800" dirty="0">
                <a:latin typeface="Courier" pitchFamily="2" charset="0"/>
              </a:rPr>
              <a:t>&gt;(promises: Promise&lt;</a:t>
            </a:r>
            <a:r>
              <a:rPr lang="en-US" sz="1800" dirty="0">
                <a:solidFill>
                  <a:srgbClr val="20999D"/>
                </a:solidFill>
                <a:latin typeface="Courier" pitchFamily="2" charset="0"/>
              </a:rPr>
              <a:t>T</a:t>
            </a:r>
            <a:r>
              <a:rPr lang="en-US" sz="1800" dirty="0">
                <a:latin typeface="Courier" pitchFamily="2" charset="0"/>
              </a:rPr>
              <a:t>&gt;[]): Promise&lt;</a:t>
            </a:r>
            <a:r>
              <a:rPr lang="en-US" sz="1800" dirty="0">
                <a:solidFill>
                  <a:srgbClr val="20999D"/>
                </a:solidFill>
                <a:latin typeface="Courier" pitchFamily="2" charset="0"/>
              </a:rPr>
              <a:t>T</a:t>
            </a:r>
            <a:r>
              <a:rPr lang="en-US" sz="1800" dirty="0">
                <a:latin typeface="Courier" pitchFamily="2" charset="0"/>
              </a:rPr>
              <a:t>[]&gt;</a:t>
            </a:r>
            <a:endParaRPr sz="1800" dirty="0">
              <a:latin typeface="Courier" pitchFamily="2" charset="0"/>
            </a:endParaRPr>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10" name="Group">
            <a:extLst>
              <a:ext uri="{FF2B5EF4-FFF2-40B4-BE49-F238E27FC236}">
                <a16:creationId xmlns:a16="http://schemas.microsoft.com/office/drawing/2014/main" id="{9F14DF67-DA5B-8740-A5EF-E2DE0FBE1BAA}"/>
              </a:ext>
            </a:extLst>
          </p:cNvPr>
          <p:cNvGrpSpPr/>
          <p:nvPr/>
        </p:nvGrpSpPr>
        <p:grpSpPr>
          <a:xfrm>
            <a:off x="2538696" y="4831761"/>
            <a:ext cx="5637500" cy="1266176"/>
            <a:chOff x="494837" y="452437"/>
            <a:chExt cx="1998928" cy="3633363"/>
          </a:xfrm>
        </p:grpSpPr>
        <p:sp>
          <p:nvSpPr>
            <p:cNvPr id="11" name="Making a request to rest-example…">
              <a:extLst>
                <a:ext uri="{FF2B5EF4-FFF2-40B4-BE49-F238E27FC236}">
                  <a16:creationId xmlns:a16="http://schemas.microsoft.com/office/drawing/2014/main" id="{9FE548CE-971E-7447-ADF5-39CC44283CD4}"/>
                </a:ext>
              </a:extLst>
            </p:cNvPr>
            <p:cNvSpPr/>
            <p:nvPr/>
          </p:nvSpPr>
          <p:spPr>
            <a:xfrm>
              <a:off x="494837" y="281579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p>
              <a:pPr algn="l" defTabSz="410766">
                <a:defRPr sz="3400">
                  <a:solidFill>
                    <a:srgbClr val="000000"/>
                  </a:solidFill>
                  <a:latin typeface="Menlo Regular"/>
                  <a:ea typeface="Menlo Regular"/>
                  <a:cs typeface="Menlo Regular"/>
                  <a:sym typeface="Menlo Regular"/>
                </a:defRPr>
              </a:pPr>
              <a:r>
                <a:rPr lang="en-US" sz="2000" b="1" dirty="0">
                  <a:latin typeface="Calibri" panose="020F0502020204030204" pitchFamily="34" charset="0"/>
                  <a:cs typeface="Calibri" panose="020F0502020204030204" pitchFamily="34" charset="0"/>
                </a:rPr>
                <a:t>Output:</a:t>
              </a:r>
            </a:p>
            <a:p>
              <a:pPr algn="l" defTabSz="410766">
                <a:defRPr sz="3400">
                  <a:solidFill>
                    <a:srgbClr val="000000"/>
                  </a:solidFill>
                  <a:latin typeface="Menlo Regular"/>
                  <a:ea typeface="Menlo Regular"/>
                  <a:cs typeface="Menlo Regular"/>
                  <a:sym typeface="Menlo Regular"/>
                </a:defRPr>
              </a:pPr>
              <a:r>
                <a:rPr lang="en-US" sz="1600" dirty="0"/>
                <a:t>This is GET number 4 on the current server</a:t>
              </a:r>
            </a:p>
            <a:p>
              <a:pPr algn="l" defTabSz="410766">
                <a:defRPr sz="3400">
                  <a:solidFill>
                    <a:srgbClr val="000000"/>
                  </a:solidFill>
                  <a:latin typeface="Menlo Regular"/>
                  <a:ea typeface="Menlo Regular"/>
                  <a:cs typeface="Menlo Regular"/>
                  <a:sym typeface="Menlo Regular"/>
                </a:defRPr>
              </a:pPr>
              <a:r>
                <a:rPr lang="en-US" sz="1600" dirty="0"/>
                <a:t>This is GET number 2 on the current server</a:t>
              </a:r>
            </a:p>
            <a:p>
              <a:pPr algn="l" defTabSz="410766">
                <a:defRPr sz="3400">
                  <a:solidFill>
                    <a:srgbClr val="000000"/>
                  </a:solidFill>
                  <a:latin typeface="Menlo Regular"/>
                  <a:ea typeface="Menlo Regular"/>
                  <a:cs typeface="Menlo Regular"/>
                  <a:sym typeface="Menlo Regular"/>
                </a:defRPr>
              </a:pPr>
              <a:r>
                <a:rPr lang="en-US" sz="1600" dirty="0"/>
                <a:t>This is GET number 3 on the current server</a:t>
              </a:r>
              <a:br>
                <a:rPr lang="en-US" sz="1600" dirty="0"/>
              </a:br>
              <a:r>
                <a:rPr lang="en-US" sz="1600" dirty="0"/>
                <a:t>Heard back from all of the requests</a:t>
              </a:r>
            </a:p>
          </p:txBody>
        </p:sp>
        <p:sp>
          <p:nvSpPr>
            <p:cNvPr id="12" name="Output:">
              <a:extLst>
                <a:ext uri="{FF2B5EF4-FFF2-40B4-BE49-F238E27FC236}">
                  <a16:creationId xmlns:a16="http://schemas.microsoft.com/office/drawing/2014/main" id="{A25D30E2-AC25-CD48-92B9-F37DE6275131}"/>
                </a:ext>
              </a:extLst>
            </p:cNvPr>
            <p:cNvSpPr/>
            <p:nvPr/>
          </p:nvSpPr>
          <p:spPr>
            <a:xfrm>
              <a:off x="1223764" y="452437"/>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endParaRPr sz="2500" dirty="0"/>
            </a:p>
          </p:txBody>
        </p:sp>
      </p:grpSp>
    </p:spTree>
    <p:extLst>
      <p:ext uri="{BB962C8B-B14F-4D97-AF65-F5344CB8AC3E}">
        <p14:creationId xmlns:p14="http://schemas.microsoft.com/office/powerpoint/2010/main" val="32305468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5555024" y="2689826"/>
            <a:ext cx="6534299" cy="2267287"/>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makeThreeGetRequests</a:t>
            </a:r>
            <a:r>
              <a:rPr lang="en-US" sz="1600" dirty="0"/>
              <a:t>() {</a:t>
            </a:r>
            <a:br>
              <a:rPr lang="en-US" sz="1600" dirty="0"/>
            </a:br>
            <a:r>
              <a:rPr lang="en-US" sz="1600" dirty="0"/>
              <a:t>  </a:t>
            </a:r>
            <a:r>
              <a:rPr lang="en-US" sz="1600" b="1" dirty="0">
                <a:solidFill>
                  <a:srgbClr val="000080"/>
                </a:solidFill>
              </a:rPr>
              <a:t>await </a:t>
            </a:r>
            <a:r>
              <a:rPr lang="en-US" sz="1600" b="1" i="1" dirty="0" err="1">
                <a:solidFill>
                  <a:srgbClr val="660E7A"/>
                </a:solidFill>
              </a:rPr>
              <a:t>Promise</a:t>
            </a:r>
            <a:r>
              <a:rPr lang="en-US" sz="1600" dirty="0" err="1"/>
              <a:t>.</a:t>
            </a:r>
            <a:r>
              <a:rPr lang="en-US" sz="1600" dirty="0" err="1">
                <a:solidFill>
                  <a:srgbClr val="7A7A43"/>
                </a:solidFill>
              </a:rPr>
              <a:t>all</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all of the requests'</a:t>
            </a:r>
            <a:r>
              <a:rPr lang="en-US" sz="1600" dirty="0"/>
              <a:t>);</a:t>
            </a:r>
            <a:br>
              <a:rPr lang="en-US" sz="1600" dirty="0"/>
            </a:br>
            <a:r>
              <a:rPr lang="en-US" sz="1600" dirty="0"/>
              <a:t>}</a:t>
            </a:r>
            <a:br>
              <a:rPr lang="en-US" sz="1600" dirty="0"/>
            </a:br>
            <a:r>
              <a:rPr lang="en-US" sz="1600" dirty="0" err="1"/>
              <a:t>makeThreeGetRequests</a:t>
            </a:r>
            <a:r>
              <a:rPr lang="en-US" sz="1600" dirty="0"/>
              <a:t>();</a:t>
            </a:r>
            <a:endParaRPr lang="en-US" sz="1600" b="1" dirty="0">
              <a:solidFill>
                <a:srgbClr val="011480"/>
              </a:solidFill>
            </a:endParaRPr>
          </a:p>
        </p:txBody>
      </p:sp>
      <p:sp>
        <p:nvSpPr>
          <p:cNvPr id="252" name="Asynchronous Programming in JS/TS"/>
          <p:cNvSpPr txBox="1">
            <a:spLocks noGrp="1"/>
          </p:cNvSpPr>
          <p:nvPr>
            <p:ph type="title"/>
          </p:nvPr>
        </p:nvSpPr>
        <p:spPr>
          <a:prstGeom prst="rect">
            <a:avLst/>
          </a:prstGeom>
        </p:spPr>
        <p:txBody>
          <a:bodyPr>
            <a:normAutofit/>
          </a:bodyPr>
          <a:lstStyle/>
          <a:p>
            <a:r>
              <a:rPr lang="en-US" dirty="0" err="1"/>
              <a:t>Promise.all</a:t>
            </a:r>
            <a:r>
              <a:rPr lang="en-US" dirty="0"/>
              <a:t> Allows for Concurrency</a:t>
            </a:r>
            <a:endParaRPr dirty="0"/>
          </a:p>
        </p:txBody>
      </p:sp>
      <p:sp>
        <p:nvSpPr>
          <p:cNvPr id="253" name="Promises"/>
          <p:cNvSpPr txBox="1">
            <a:spLocks noGrp="1"/>
          </p:cNvSpPr>
          <p:nvPr>
            <p:ph type="body" idx="21"/>
          </p:nvPr>
        </p:nvSpPr>
        <p:spPr>
          <a:xfrm>
            <a:off x="775480" y="1558850"/>
            <a:ext cx="10985500" cy="46739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85000" lnSpcReduction="10000"/>
          </a:bodyPr>
          <a:lstStyle/>
          <a:p>
            <a:r>
              <a:rPr lang="en-US" sz="1800" dirty="0">
                <a:solidFill>
                  <a:schemeClr val="bg2">
                    <a:lumMod val="10000"/>
                  </a:schemeClr>
                </a:solidFill>
                <a:latin typeface="Helvetica" pitchFamily="2" charset="0"/>
              </a:rPr>
              <a:t>Await each request prevents next request from running. </a:t>
            </a:r>
            <a:r>
              <a:rPr lang="en-US" sz="1800" dirty="0" err="1">
                <a:solidFill>
                  <a:schemeClr val="bg2">
                    <a:lumMod val="10000"/>
                  </a:schemeClr>
                </a:solidFill>
                <a:latin typeface="Helvetica" pitchFamily="2" charset="0"/>
              </a:rPr>
              <a:t>Promise.all</a:t>
            </a:r>
            <a:r>
              <a:rPr lang="en-US" sz="1800" dirty="0">
                <a:solidFill>
                  <a:schemeClr val="bg2">
                    <a:lumMod val="10000"/>
                  </a:schemeClr>
                </a:solidFill>
                <a:latin typeface="Helvetica" pitchFamily="2" charset="0"/>
              </a:rPr>
              <a:t> makes all 3 requests and waits for all responses.</a:t>
            </a:r>
            <a:endParaRPr lang="en-US" sz="1800" dirty="0">
              <a:latin typeface="Courier" pitchFamily="2" charset="0"/>
            </a:endParaRPr>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10" name="Group">
            <a:extLst>
              <a:ext uri="{FF2B5EF4-FFF2-40B4-BE49-F238E27FC236}">
                <a16:creationId xmlns:a16="http://schemas.microsoft.com/office/drawing/2014/main" id="{9F14DF67-DA5B-8740-A5EF-E2DE0FBE1BAA}"/>
              </a:ext>
            </a:extLst>
          </p:cNvPr>
          <p:cNvGrpSpPr/>
          <p:nvPr/>
        </p:nvGrpSpPr>
        <p:grpSpPr>
          <a:xfrm>
            <a:off x="6222582" y="5267871"/>
            <a:ext cx="5637500" cy="633088"/>
            <a:chOff x="494837" y="452437"/>
            <a:chExt cx="1998928" cy="3633363"/>
          </a:xfrm>
        </p:grpSpPr>
        <p:sp>
          <p:nvSpPr>
            <p:cNvPr id="11" name="Making a request to rest-example…">
              <a:extLst>
                <a:ext uri="{FF2B5EF4-FFF2-40B4-BE49-F238E27FC236}">
                  <a16:creationId xmlns:a16="http://schemas.microsoft.com/office/drawing/2014/main" id="{9FE548CE-971E-7447-ADF5-39CC44283CD4}"/>
                </a:ext>
              </a:extLst>
            </p:cNvPr>
            <p:cNvSpPr/>
            <p:nvPr/>
          </p:nvSpPr>
          <p:spPr>
            <a:xfrm>
              <a:off x="494837" y="281579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p>
              <a:pPr algn="l" defTabSz="410766">
                <a:defRPr sz="3400">
                  <a:solidFill>
                    <a:srgbClr val="000000"/>
                  </a:solidFill>
                  <a:latin typeface="Menlo Regular"/>
                  <a:ea typeface="Menlo Regular"/>
                  <a:cs typeface="Menlo Regular"/>
                  <a:sym typeface="Menlo Regular"/>
                </a:defRPr>
              </a:pPr>
              <a:r>
                <a:rPr lang="en-US" sz="1800" b="1" dirty="0">
                  <a:latin typeface="Calibri" panose="020F0502020204030204" pitchFamily="34" charset="0"/>
                  <a:cs typeface="Calibri" panose="020F0502020204030204" pitchFamily="34" charset="0"/>
                </a:rPr>
                <a:t>Output:</a:t>
              </a:r>
            </a:p>
            <a:p>
              <a:pPr algn="l" defTabSz="410766">
                <a:defRPr sz="3400">
                  <a:solidFill>
                    <a:srgbClr val="000000"/>
                  </a:solidFill>
                  <a:latin typeface="Menlo Regular"/>
                  <a:ea typeface="Menlo Regular"/>
                  <a:cs typeface="Menlo Regular"/>
                  <a:sym typeface="Menlo Regular"/>
                </a:defRPr>
              </a:pPr>
              <a:r>
                <a:rPr lang="en-US" sz="1400" dirty="0"/>
                <a:t>This is GET number 4 on the current server</a:t>
              </a:r>
            </a:p>
            <a:p>
              <a:pPr algn="l" defTabSz="410766">
                <a:defRPr sz="3400">
                  <a:solidFill>
                    <a:srgbClr val="000000"/>
                  </a:solidFill>
                  <a:latin typeface="Menlo Regular"/>
                  <a:ea typeface="Menlo Regular"/>
                  <a:cs typeface="Menlo Regular"/>
                  <a:sym typeface="Menlo Regular"/>
                </a:defRPr>
              </a:pPr>
              <a:r>
                <a:rPr lang="en-US" sz="1400" dirty="0"/>
                <a:t>This is GET number 2 on the current server</a:t>
              </a:r>
            </a:p>
            <a:p>
              <a:pPr algn="l" defTabSz="410766">
                <a:defRPr sz="3400">
                  <a:solidFill>
                    <a:srgbClr val="000000"/>
                  </a:solidFill>
                  <a:latin typeface="Menlo Regular"/>
                  <a:ea typeface="Menlo Regular"/>
                  <a:cs typeface="Menlo Regular"/>
                  <a:sym typeface="Menlo Regular"/>
                </a:defRPr>
              </a:pPr>
              <a:r>
                <a:rPr lang="en-US" sz="1400" dirty="0"/>
                <a:t>This is GET number 3 on the current server</a:t>
              </a:r>
              <a:br>
                <a:rPr lang="en-US" sz="1400" dirty="0"/>
              </a:br>
              <a:r>
                <a:rPr lang="en-US" sz="1400" dirty="0"/>
                <a:t>Heard back from all of the requests</a:t>
              </a:r>
            </a:p>
          </p:txBody>
        </p:sp>
        <p:sp>
          <p:nvSpPr>
            <p:cNvPr id="12" name="Output:">
              <a:extLst>
                <a:ext uri="{FF2B5EF4-FFF2-40B4-BE49-F238E27FC236}">
                  <a16:creationId xmlns:a16="http://schemas.microsoft.com/office/drawing/2014/main" id="{A25D30E2-AC25-CD48-92B9-F37DE6275131}"/>
                </a:ext>
              </a:extLst>
            </p:cNvPr>
            <p:cNvSpPr/>
            <p:nvPr/>
          </p:nvSpPr>
          <p:spPr>
            <a:xfrm>
              <a:off x="1223764" y="452437"/>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endParaRPr sz="2000" dirty="0"/>
            </a:p>
          </p:txBody>
        </p:sp>
      </p:grpSp>
      <p:sp>
        <p:nvSpPr>
          <p:cNvPr id="9" name="async function axiosAwaitExample() {…">
            <a:extLst>
              <a:ext uri="{FF2B5EF4-FFF2-40B4-BE49-F238E27FC236}">
                <a16:creationId xmlns:a16="http://schemas.microsoft.com/office/drawing/2014/main" id="{BF06CFD2-3F9E-3C47-9B0D-43ECB8EF28A4}"/>
              </a:ext>
            </a:extLst>
          </p:cNvPr>
          <p:cNvSpPr txBox="1"/>
          <p:nvPr/>
        </p:nvSpPr>
        <p:spPr>
          <a:xfrm>
            <a:off x="248415" y="2684853"/>
            <a:ext cx="5067199" cy="2021066"/>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makeThreeSerialRequests</a:t>
            </a:r>
            <a:r>
              <a:rPr lang="en-US" sz="1600" dirty="0"/>
              <a:t>(): Promise&lt;</a:t>
            </a:r>
            <a:r>
              <a:rPr lang="en-US" sz="1600" b="1" dirty="0">
                <a:solidFill>
                  <a:srgbClr val="000080"/>
                </a:solidFill>
              </a:rPr>
              <a:t>void</a:t>
            </a:r>
            <a:r>
              <a:rPr lang="en-US" sz="1600" dirty="0"/>
              <a:t>&gt; {</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a:t>
            </a:r>
            <a:br>
              <a:rPr lang="en-US" sz="1600" dirty="0"/>
            </a:br>
            <a:br>
              <a:rPr lang="en-US" sz="1600" dirty="0"/>
            </a:br>
            <a:r>
              <a:rPr lang="en-US" sz="1600" dirty="0" err="1"/>
              <a:t>makeThreeSerialRequests</a:t>
            </a:r>
            <a:r>
              <a:rPr lang="en-US" sz="1600" dirty="0"/>
              <a:t>();</a:t>
            </a:r>
            <a:endParaRPr lang="en-US" sz="1600" b="1" dirty="0">
              <a:solidFill>
                <a:srgbClr val="011480"/>
              </a:solidFill>
            </a:endParaRPr>
          </a:p>
        </p:txBody>
      </p:sp>
      <p:grpSp>
        <p:nvGrpSpPr>
          <p:cNvPr id="13" name="Group">
            <a:extLst>
              <a:ext uri="{FF2B5EF4-FFF2-40B4-BE49-F238E27FC236}">
                <a16:creationId xmlns:a16="http://schemas.microsoft.com/office/drawing/2014/main" id="{4E0B60BA-BB69-6A40-92AC-46CB4E1660C8}"/>
              </a:ext>
            </a:extLst>
          </p:cNvPr>
          <p:cNvGrpSpPr/>
          <p:nvPr/>
        </p:nvGrpSpPr>
        <p:grpSpPr>
          <a:xfrm>
            <a:off x="331918" y="4070201"/>
            <a:ext cx="6718872" cy="2537379"/>
            <a:chOff x="494837" y="452437"/>
            <a:chExt cx="1998928" cy="3633363"/>
          </a:xfrm>
        </p:grpSpPr>
        <p:sp>
          <p:nvSpPr>
            <p:cNvPr id="14" name="Making a request to rest-example…">
              <a:extLst>
                <a:ext uri="{FF2B5EF4-FFF2-40B4-BE49-F238E27FC236}">
                  <a16:creationId xmlns:a16="http://schemas.microsoft.com/office/drawing/2014/main" id="{09736555-341B-4243-8065-B87CF9C0AD9A}"/>
                </a:ext>
              </a:extLst>
            </p:cNvPr>
            <p:cNvSpPr/>
            <p:nvPr/>
          </p:nvSpPr>
          <p:spPr>
            <a:xfrm>
              <a:off x="494837" y="281579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p>
              <a:pPr algn="l" defTabSz="410766">
                <a:defRPr sz="3400">
                  <a:solidFill>
                    <a:srgbClr val="000000"/>
                  </a:solidFill>
                  <a:latin typeface="Menlo Regular"/>
                  <a:ea typeface="Menlo Regular"/>
                  <a:cs typeface="Menlo Regular"/>
                  <a:sym typeface="Menlo Regular"/>
                </a:defRPr>
              </a:pPr>
              <a:r>
                <a:rPr lang="en-US" sz="1800" b="1" dirty="0">
                  <a:latin typeface="Calibri" panose="020F0502020204030204" pitchFamily="34" charset="0"/>
                  <a:cs typeface="Calibri" panose="020F0502020204030204" pitchFamily="34" charset="0"/>
                </a:rPr>
                <a:t>Output:</a:t>
              </a:r>
            </a:p>
            <a:p>
              <a:pPr algn="l" defTabSz="410766">
                <a:defRPr sz="3400">
                  <a:solidFill>
                    <a:srgbClr val="000000"/>
                  </a:solidFill>
                  <a:latin typeface="Menlo Regular"/>
                  <a:ea typeface="Menlo Regular"/>
                  <a:cs typeface="Menlo Regular"/>
                  <a:sym typeface="Menlo Regular"/>
                </a:defRPr>
              </a:pPr>
              <a:r>
                <a:rPr lang="en-US" sz="1400" dirty="0"/>
                <a:t>Heard back from server</a:t>
              </a:r>
            </a:p>
            <a:p>
              <a:pPr algn="l" defTabSz="410766">
                <a:defRPr sz="3400">
                  <a:solidFill>
                    <a:srgbClr val="000000"/>
                  </a:solidFill>
                  <a:latin typeface="Menlo Regular"/>
                  <a:ea typeface="Menlo Regular"/>
                  <a:cs typeface="Menlo Regular"/>
                  <a:sym typeface="Menlo Regular"/>
                </a:defRPr>
              </a:pPr>
              <a:r>
                <a:rPr lang="en-US" sz="1400" dirty="0"/>
                <a:t>This is GET number 2 on the current server</a:t>
              </a:r>
            </a:p>
            <a:p>
              <a:pPr algn="l" defTabSz="410766">
                <a:defRPr sz="3400">
                  <a:solidFill>
                    <a:srgbClr val="000000"/>
                  </a:solidFill>
                  <a:latin typeface="Menlo Regular"/>
                  <a:ea typeface="Menlo Regular"/>
                  <a:cs typeface="Menlo Regular"/>
                  <a:sym typeface="Menlo Regular"/>
                </a:defRPr>
              </a:pPr>
              <a:r>
                <a:rPr lang="en-US" sz="1400" dirty="0"/>
                <a:t>Making Request</a:t>
              </a:r>
            </a:p>
            <a:p>
              <a:pPr algn="l" defTabSz="410766">
                <a:defRPr sz="3400">
                  <a:solidFill>
                    <a:srgbClr val="000000"/>
                  </a:solidFill>
                  <a:latin typeface="Menlo Regular"/>
                  <a:ea typeface="Menlo Regular"/>
                  <a:cs typeface="Menlo Regular"/>
                  <a:sym typeface="Menlo Regular"/>
                </a:defRPr>
              </a:pPr>
              <a:r>
                <a:rPr lang="en-US" sz="1400" dirty="0"/>
                <a:t>Heard back from server</a:t>
              </a:r>
            </a:p>
            <a:p>
              <a:pPr algn="l" defTabSz="410766">
                <a:defRPr sz="3400">
                  <a:solidFill>
                    <a:srgbClr val="000000"/>
                  </a:solidFill>
                  <a:latin typeface="Menlo Regular"/>
                  <a:ea typeface="Menlo Regular"/>
                  <a:cs typeface="Menlo Regular"/>
                  <a:sym typeface="Menlo Regular"/>
                </a:defRPr>
              </a:pPr>
              <a:r>
                <a:rPr lang="en-US" sz="1400" dirty="0"/>
                <a:t>This is GET number 3 on the current server</a:t>
              </a:r>
            </a:p>
            <a:p>
              <a:pPr algn="l" defTabSz="410766">
                <a:defRPr sz="3400">
                  <a:solidFill>
                    <a:srgbClr val="000000"/>
                  </a:solidFill>
                  <a:latin typeface="Menlo Regular"/>
                  <a:ea typeface="Menlo Regular"/>
                  <a:cs typeface="Menlo Regular"/>
                  <a:sym typeface="Menlo Regular"/>
                </a:defRPr>
              </a:pPr>
              <a:r>
                <a:rPr lang="en-US" sz="1400" dirty="0"/>
                <a:t>Making Request</a:t>
              </a:r>
            </a:p>
            <a:p>
              <a:pPr algn="l" defTabSz="410766">
                <a:defRPr sz="3400">
                  <a:solidFill>
                    <a:srgbClr val="000000"/>
                  </a:solidFill>
                  <a:latin typeface="Menlo Regular"/>
                  <a:ea typeface="Menlo Regular"/>
                  <a:cs typeface="Menlo Regular"/>
                  <a:sym typeface="Menlo Regular"/>
                </a:defRPr>
              </a:pPr>
              <a:r>
                <a:rPr lang="en-US" sz="1400" dirty="0"/>
                <a:t>Heard back from server</a:t>
              </a:r>
            </a:p>
            <a:p>
              <a:pPr algn="l" defTabSz="410766">
                <a:defRPr sz="3400">
                  <a:solidFill>
                    <a:srgbClr val="000000"/>
                  </a:solidFill>
                  <a:latin typeface="Menlo Regular"/>
                  <a:ea typeface="Menlo Regular"/>
                  <a:cs typeface="Menlo Regular"/>
                  <a:sym typeface="Menlo Regular"/>
                </a:defRPr>
              </a:pPr>
              <a:r>
                <a:rPr lang="en-US" sz="1400" dirty="0"/>
                <a:t>This is GET number 4 on the current server</a:t>
              </a:r>
            </a:p>
          </p:txBody>
        </p:sp>
        <p:sp>
          <p:nvSpPr>
            <p:cNvPr id="15" name="Output:">
              <a:extLst>
                <a:ext uri="{FF2B5EF4-FFF2-40B4-BE49-F238E27FC236}">
                  <a16:creationId xmlns:a16="http://schemas.microsoft.com/office/drawing/2014/main" id="{F4AB2906-E102-F44E-9AAA-672CFEA96DE1}"/>
                </a:ext>
              </a:extLst>
            </p:cNvPr>
            <p:cNvSpPr/>
            <p:nvPr/>
          </p:nvSpPr>
          <p:spPr>
            <a:xfrm>
              <a:off x="1223764" y="452437"/>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endParaRPr sz="2000" dirty="0"/>
            </a:p>
          </p:txBody>
        </p:sp>
      </p:grpSp>
      <p:sp>
        <p:nvSpPr>
          <p:cNvPr id="18" name="TextBox 17">
            <a:extLst>
              <a:ext uri="{FF2B5EF4-FFF2-40B4-BE49-F238E27FC236}">
                <a16:creationId xmlns:a16="http://schemas.microsoft.com/office/drawing/2014/main" id="{1002E598-970F-DA4F-9E4B-CDA40E328AC9}"/>
              </a:ext>
            </a:extLst>
          </p:cNvPr>
          <p:cNvSpPr txBox="1"/>
          <p:nvPr/>
        </p:nvSpPr>
        <p:spPr>
          <a:xfrm>
            <a:off x="472875" y="223993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~200msec</a:t>
            </a:r>
          </a:p>
        </p:txBody>
      </p:sp>
      <p:sp>
        <p:nvSpPr>
          <p:cNvPr id="19" name="TextBox 18">
            <a:extLst>
              <a:ext uri="{FF2B5EF4-FFF2-40B4-BE49-F238E27FC236}">
                <a16:creationId xmlns:a16="http://schemas.microsoft.com/office/drawing/2014/main" id="{C282803E-0A89-3A4A-8801-831B206F649F}"/>
              </a:ext>
            </a:extLst>
          </p:cNvPr>
          <p:cNvSpPr txBox="1"/>
          <p:nvPr/>
        </p:nvSpPr>
        <p:spPr>
          <a:xfrm>
            <a:off x="6768981" y="2309000"/>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~70msec</a:t>
            </a:r>
          </a:p>
        </p:txBody>
      </p:sp>
    </p:spTree>
    <p:extLst>
      <p:ext uri="{BB962C8B-B14F-4D97-AF65-F5344CB8AC3E}">
        <p14:creationId xmlns:p14="http://schemas.microsoft.com/office/powerpoint/2010/main" val="38243887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Event Being Processed:"/>
          <p:cNvSpPr txBox="1"/>
          <p:nvPr/>
        </p:nvSpPr>
        <p:spPr>
          <a:xfrm>
            <a:off x="1579406" y="3363683"/>
            <a:ext cx="3739806" cy="4568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5000" b="1">
                <a:solidFill>
                  <a:srgbClr val="000000"/>
                </a:solidFill>
                <a:latin typeface="Helvetica"/>
                <a:ea typeface="Helvetica"/>
                <a:cs typeface="Helvetica"/>
                <a:sym typeface="Helvetica"/>
              </a:defRPr>
            </a:lvl1pPr>
          </a:lstStyle>
          <a:p>
            <a:r>
              <a:rPr sz="2500"/>
              <a:t>Event Being Processed:</a:t>
            </a:r>
          </a:p>
        </p:txBody>
      </p:sp>
      <p:sp>
        <p:nvSpPr>
          <p:cNvPr id="282" name="The Event Loop"/>
          <p:cNvSpPr txBox="1">
            <a:spLocks noGrp="1"/>
          </p:cNvSpPr>
          <p:nvPr>
            <p:ph type="title"/>
          </p:nvPr>
        </p:nvSpPr>
        <p:spPr>
          <a:prstGeom prst="rect">
            <a:avLst/>
          </a:prstGeom>
        </p:spPr>
        <p:txBody>
          <a:bodyPr/>
          <a:lstStyle/>
          <a:p>
            <a:r>
              <a:rPr dirty="0"/>
              <a:t>The Event Loop</a:t>
            </a:r>
            <a:r>
              <a:rPr lang="en-US" dirty="0"/>
              <a:t> Resolves Promises</a:t>
            </a:r>
            <a:endParaRPr dirty="0"/>
          </a:p>
        </p:txBody>
      </p:sp>
      <p:sp>
        <p:nvSpPr>
          <p:cNvPr id="284" name="Event Queue"/>
          <p:cNvSpPr txBox="1"/>
          <p:nvPr/>
        </p:nvSpPr>
        <p:spPr>
          <a:xfrm>
            <a:off x="1685726" y="675292"/>
            <a:ext cx="1567738" cy="3799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4000" i="1">
                <a:solidFill>
                  <a:srgbClr val="000000"/>
                </a:solidFill>
                <a:latin typeface="Helvetica"/>
                <a:ea typeface="Helvetica"/>
                <a:cs typeface="Helvetica"/>
                <a:sym typeface="Helvetica"/>
              </a:defRPr>
            </a:lvl1pPr>
          </a:lstStyle>
          <a:p>
            <a:r>
              <a:rPr sz="2000"/>
              <a:t>Event Queue</a:t>
            </a:r>
          </a:p>
        </p:txBody>
      </p:sp>
      <p:grpSp>
        <p:nvGrpSpPr>
          <p:cNvPr id="300" name="Group"/>
          <p:cNvGrpSpPr/>
          <p:nvPr/>
        </p:nvGrpSpPr>
        <p:grpSpPr>
          <a:xfrm>
            <a:off x="7268045" y="992926"/>
            <a:ext cx="3321209" cy="2142527"/>
            <a:chOff x="0" y="0"/>
            <a:chExt cx="6642416" cy="4285052"/>
          </a:xfrm>
        </p:grpSpPr>
        <p:sp>
          <p:nvSpPr>
            <p:cNvPr id="285" name="Rectangle"/>
            <p:cNvSpPr/>
            <p:nvPr/>
          </p:nvSpPr>
          <p:spPr>
            <a:xfrm>
              <a:off x="0" y="0"/>
              <a:ext cx="6642417" cy="3540217"/>
            </a:xfrm>
            <a:prstGeom prst="rect">
              <a:avLst/>
            </a:prstGeom>
            <a:solidFill>
              <a:srgbClr val="3284CC"/>
            </a:solidFill>
            <a:ln w="12700" cap="flat">
              <a:noFill/>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3200">
                  <a:solidFill>
                    <a:srgbClr val="FFFFFF"/>
                  </a:solidFill>
                  <a:latin typeface="Helvetica Light"/>
                  <a:ea typeface="Helvetica Light"/>
                  <a:cs typeface="Helvetica Light"/>
                  <a:sym typeface="Helvetica Light"/>
                </a:defRPr>
              </a:pPr>
              <a:endParaRPr sz="1600"/>
            </a:p>
          </p:txBody>
        </p:sp>
        <p:grpSp>
          <p:nvGrpSpPr>
            <p:cNvPr id="288" name="Group"/>
            <p:cNvGrpSpPr/>
            <p:nvPr/>
          </p:nvGrpSpPr>
          <p:grpSpPr>
            <a:xfrm>
              <a:off x="1344745" y="319065"/>
              <a:ext cx="873301" cy="2902087"/>
              <a:chOff x="0" y="0"/>
              <a:chExt cx="873299" cy="2902086"/>
            </a:xfrm>
          </p:grpSpPr>
          <p:sp>
            <p:nvSpPr>
              <p:cNvPr id="286"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287" name="thread 1"/>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1</a:t>
                </a:r>
              </a:p>
            </p:txBody>
          </p:sp>
        </p:grpSp>
        <p:grpSp>
          <p:nvGrpSpPr>
            <p:cNvPr id="291" name="Group"/>
            <p:cNvGrpSpPr/>
            <p:nvPr/>
          </p:nvGrpSpPr>
          <p:grpSpPr>
            <a:xfrm>
              <a:off x="2423868" y="319065"/>
              <a:ext cx="873300" cy="2902087"/>
              <a:chOff x="0" y="0"/>
              <a:chExt cx="873299" cy="2902086"/>
            </a:xfrm>
          </p:grpSpPr>
          <p:sp>
            <p:nvSpPr>
              <p:cNvPr id="289"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290" name="thread 2"/>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2</a:t>
                </a:r>
              </a:p>
            </p:txBody>
          </p:sp>
        </p:grpSp>
        <p:grpSp>
          <p:nvGrpSpPr>
            <p:cNvPr id="294" name="Group"/>
            <p:cNvGrpSpPr/>
            <p:nvPr/>
          </p:nvGrpSpPr>
          <p:grpSpPr>
            <a:xfrm>
              <a:off x="3502990" y="319065"/>
              <a:ext cx="873301" cy="2902087"/>
              <a:chOff x="0" y="0"/>
              <a:chExt cx="873299" cy="2902086"/>
            </a:xfrm>
          </p:grpSpPr>
          <p:sp>
            <p:nvSpPr>
              <p:cNvPr id="292"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293" name="thread 3"/>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3</a:t>
                </a:r>
              </a:p>
            </p:txBody>
          </p:sp>
        </p:grpSp>
        <p:grpSp>
          <p:nvGrpSpPr>
            <p:cNvPr id="297" name="Group"/>
            <p:cNvGrpSpPr/>
            <p:nvPr/>
          </p:nvGrpSpPr>
          <p:grpSpPr>
            <a:xfrm>
              <a:off x="5661235" y="319065"/>
              <a:ext cx="873301" cy="2902087"/>
              <a:chOff x="0" y="0"/>
              <a:chExt cx="873299" cy="2902086"/>
            </a:xfrm>
          </p:grpSpPr>
          <p:sp>
            <p:nvSpPr>
              <p:cNvPr id="295"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FFFFFF"/>
                    </a:solidFill>
                    <a:latin typeface="Helvetica Light"/>
                    <a:ea typeface="Helvetica Light"/>
                    <a:cs typeface="Helvetica Light"/>
                    <a:sym typeface="Helvetica Light"/>
                  </a:defRPr>
                </a:pPr>
                <a:endParaRPr sz="1600"/>
              </a:p>
            </p:txBody>
          </p:sp>
          <p:sp>
            <p:nvSpPr>
              <p:cNvPr id="296" name="thread n"/>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n</a:t>
                </a:r>
              </a:p>
            </p:txBody>
          </p:sp>
        </p:grpSp>
        <p:sp>
          <p:nvSpPr>
            <p:cNvPr id="298" name="…"/>
            <p:cNvSpPr txBox="1"/>
            <p:nvPr/>
          </p:nvSpPr>
          <p:spPr>
            <a:xfrm>
              <a:off x="4637952" y="2389807"/>
              <a:ext cx="761622" cy="87701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8000" b="1">
                  <a:solidFill>
                    <a:srgbClr val="FFFFFF"/>
                  </a:solidFill>
                  <a:latin typeface="Helvetica"/>
                  <a:ea typeface="Helvetica"/>
                  <a:cs typeface="Helvetica"/>
                  <a:sym typeface="Helvetica"/>
                </a:defRPr>
              </a:lvl1pPr>
            </a:lstStyle>
            <a:p>
              <a:r>
                <a:rPr sz="4000"/>
                <a:t>…</a:t>
              </a:r>
            </a:p>
          </p:txBody>
        </p:sp>
        <p:sp>
          <p:nvSpPr>
            <p:cNvPr id="299" name="JS Engine"/>
            <p:cNvSpPr txBox="1"/>
            <p:nvPr/>
          </p:nvSpPr>
          <p:spPr>
            <a:xfrm>
              <a:off x="1625902" y="3470106"/>
              <a:ext cx="3390613" cy="81494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4200">
                  <a:solidFill>
                    <a:srgbClr val="000000"/>
                  </a:solidFill>
                  <a:latin typeface="Helvetica Light"/>
                  <a:ea typeface="Helvetica Light"/>
                  <a:cs typeface="Helvetica Light"/>
                  <a:sym typeface="Helvetica Light"/>
                </a:defRPr>
              </a:lvl1pPr>
            </a:lstStyle>
            <a:p>
              <a:r>
                <a:rPr sz="2100"/>
                <a:t>JS Engine</a:t>
              </a:r>
            </a:p>
          </p:txBody>
        </p:sp>
      </p:grpSp>
      <p:grpSp>
        <p:nvGrpSpPr>
          <p:cNvPr id="303" name="Group"/>
          <p:cNvGrpSpPr/>
          <p:nvPr/>
        </p:nvGrpSpPr>
        <p:grpSpPr>
          <a:xfrm>
            <a:off x="7340407" y="1044360"/>
            <a:ext cx="501709" cy="1667242"/>
            <a:chOff x="0" y="0"/>
            <a:chExt cx="1003416" cy="3334481"/>
          </a:xfrm>
        </p:grpSpPr>
        <p:sp>
          <p:nvSpPr>
            <p:cNvPr id="301" name="Rectangle"/>
            <p:cNvSpPr/>
            <p:nvPr/>
          </p:nvSpPr>
          <p:spPr>
            <a:xfrm>
              <a:off x="0" y="0"/>
              <a:ext cx="1003417" cy="267433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302" name="event loop"/>
            <p:cNvSpPr/>
            <p:nvPr/>
          </p:nvSpPr>
          <p:spPr>
            <a:xfrm>
              <a:off x="0" y="2675732"/>
              <a:ext cx="1003417" cy="658750"/>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r>
                <a:rPr sz="800"/>
                <a:t>event loop</a:t>
              </a:r>
            </a:p>
          </p:txBody>
        </p:sp>
      </p:grpSp>
      <p:sp>
        <p:nvSpPr>
          <p:cNvPr id="304" name="Rectangle"/>
          <p:cNvSpPr/>
          <p:nvPr/>
        </p:nvSpPr>
        <p:spPr>
          <a:xfrm>
            <a:off x="1702758" y="1035748"/>
            <a:ext cx="6142906" cy="772112"/>
          </a:xfrm>
          <a:prstGeom prst="rect">
            <a:avLst/>
          </a:prstGeom>
          <a:solidFill>
            <a:srgbClr val="648299"/>
          </a:solidFill>
          <a:ln w="12700">
            <a:miter lim="400000"/>
          </a:ln>
          <a:effectLst>
            <a:outerShdw blurRad="50800" dist="25400" dir="5400000" rotWithShape="0">
              <a:srgbClr val="000000">
                <a:alpha val="50000"/>
              </a:srgbClr>
            </a:outerShdw>
          </a:effectLst>
        </p:spPr>
        <p:txBody>
          <a:bodyPr lIns="35719" tIns="35719" rIns="35719" bIns="35719" anchor="ctr"/>
          <a:lstStyle/>
          <a:p>
            <a:pPr defTabSz="410766">
              <a:defRPr sz="2000" b="1">
                <a:solidFill>
                  <a:srgbClr val="000000"/>
                </a:solidFill>
                <a:latin typeface="Helvetica"/>
                <a:ea typeface="Helvetica"/>
                <a:cs typeface="Helvetica"/>
                <a:sym typeface="Helvetica"/>
              </a:defRPr>
            </a:pPr>
            <a:endParaRPr sz="1000"/>
          </a:p>
        </p:txBody>
      </p:sp>
      <p:sp>
        <p:nvSpPr>
          <p:cNvPr id="305" name="response from google.com"/>
          <p:cNvSpPr/>
          <p:nvPr/>
        </p:nvSpPr>
        <p:spPr>
          <a:xfrm>
            <a:off x="1727917" y="1082256"/>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#3 from </a:t>
            </a:r>
            <a:r>
              <a:rPr lang="en-US" sz="1600" u="sng" dirty="0" err="1"/>
              <a:t>covey.town</a:t>
            </a:r>
            <a:endParaRPr lang="en-US" sz="1600" u="sng" dirty="0"/>
          </a:p>
        </p:txBody>
      </p:sp>
      <p:sp>
        <p:nvSpPr>
          <p:cNvPr id="306" name="response from facebook.com"/>
          <p:cNvSpPr/>
          <p:nvPr/>
        </p:nvSpPr>
        <p:spPr>
          <a:xfrm>
            <a:off x="3367210" y="1082256"/>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#1 from </a:t>
            </a:r>
            <a:r>
              <a:rPr lang="en-US" sz="1600" u="sng" dirty="0" err="1"/>
              <a:t>covey.town</a:t>
            </a:r>
            <a:endParaRPr lang="en-US" sz="1600" u="sng" dirty="0"/>
          </a:p>
        </p:txBody>
      </p:sp>
      <p:sp>
        <p:nvSpPr>
          <p:cNvPr id="307" name="response from covey.town"/>
          <p:cNvSpPr/>
          <p:nvPr/>
        </p:nvSpPr>
        <p:spPr>
          <a:xfrm>
            <a:off x="5006502" y="1082256"/>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a:t>
            </a:r>
            <a:r>
              <a:rPr sz="1600" dirty="0"/>
              <a:t>esponse</a:t>
            </a:r>
            <a:r>
              <a:rPr lang="en-US" sz="1600" dirty="0"/>
              <a:t> #2</a:t>
            </a:r>
            <a:r>
              <a:rPr sz="1600" dirty="0"/>
              <a:t> from </a:t>
            </a:r>
            <a:r>
              <a:rPr sz="1600" u="sng" dirty="0" err="1"/>
              <a:t>covey.town</a:t>
            </a:r>
            <a:endParaRPr sz="1600" u="sng" dirty="0"/>
          </a:p>
        </p:txBody>
      </p:sp>
      <p:grpSp>
        <p:nvGrpSpPr>
          <p:cNvPr id="310" name="Group"/>
          <p:cNvGrpSpPr/>
          <p:nvPr/>
        </p:nvGrpSpPr>
        <p:grpSpPr>
          <a:xfrm>
            <a:off x="4604495" y="1806877"/>
            <a:ext cx="3455238" cy="1189674"/>
            <a:chOff x="4523717" y="0"/>
            <a:chExt cx="6910474" cy="2379345"/>
          </a:xfrm>
        </p:grpSpPr>
        <p:sp>
          <p:nvSpPr>
            <p:cNvPr id="308" name="Pushes new event into queue"/>
            <p:cNvSpPr/>
            <p:nvPr/>
          </p:nvSpPr>
          <p:spPr>
            <a:xfrm>
              <a:off x="4523717" y="1109345"/>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r>
                <a:rPr sz="2500"/>
                <a:t>Pushes new event into queue</a:t>
              </a:r>
            </a:p>
          </p:txBody>
        </p:sp>
        <p:sp>
          <p:nvSpPr>
            <p:cNvPr id="309" name="Line"/>
            <p:cNvSpPr/>
            <p:nvPr/>
          </p:nvSpPr>
          <p:spPr>
            <a:xfrm flipH="1" flipV="1">
              <a:off x="7080331" y="-1"/>
              <a:ext cx="4353861" cy="1008872"/>
            </a:xfrm>
            <a:prstGeom prst="line">
              <a:avLst/>
            </a:prstGeom>
            <a:noFill/>
            <a:ln w="139700" cap="flat">
              <a:solidFill>
                <a:srgbClr val="000000"/>
              </a:solidFill>
              <a:prstDash val="solid"/>
              <a:miter lim="400000"/>
              <a:tailEnd type="triangle" w="med" len="med"/>
            </a:ln>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grpSp>
      <p:grpSp>
        <p:nvGrpSpPr>
          <p:cNvPr id="313" name="Group"/>
          <p:cNvGrpSpPr/>
          <p:nvPr/>
        </p:nvGrpSpPr>
        <p:grpSpPr>
          <a:xfrm>
            <a:off x="4452262" y="1722912"/>
            <a:ext cx="4296294" cy="1273639"/>
            <a:chOff x="2841604" y="0"/>
            <a:chExt cx="8592586" cy="2547276"/>
          </a:xfrm>
        </p:grpSpPr>
        <p:sp>
          <p:nvSpPr>
            <p:cNvPr id="311" name="Pushes new event into queue"/>
            <p:cNvSpPr/>
            <p:nvPr/>
          </p:nvSpPr>
          <p:spPr>
            <a:xfrm>
              <a:off x="4523717" y="1277276"/>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r>
                <a:rPr sz="2500"/>
                <a:t>Pushes new event into queue</a:t>
              </a:r>
            </a:p>
          </p:txBody>
        </p:sp>
        <p:sp>
          <p:nvSpPr>
            <p:cNvPr id="312" name="Line"/>
            <p:cNvSpPr/>
            <p:nvPr/>
          </p:nvSpPr>
          <p:spPr>
            <a:xfrm flipH="1" flipV="1">
              <a:off x="2841604" y="-1"/>
              <a:ext cx="8592588" cy="1176802"/>
            </a:xfrm>
            <a:prstGeom prst="line">
              <a:avLst/>
            </a:prstGeom>
            <a:noFill/>
            <a:ln w="139700" cap="flat">
              <a:solidFill>
                <a:srgbClr val="000000"/>
              </a:solidFill>
              <a:prstDash val="solid"/>
              <a:miter lim="400000"/>
              <a:tailEnd type="triangle" w="med" len="med"/>
            </a:ln>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grpSp>
      <p:grpSp>
        <p:nvGrpSpPr>
          <p:cNvPr id="316" name="Group"/>
          <p:cNvGrpSpPr/>
          <p:nvPr/>
        </p:nvGrpSpPr>
        <p:grpSpPr>
          <a:xfrm>
            <a:off x="3079794" y="1900553"/>
            <a:ext cx="5127726" cy="1095998"/>
            <a:chOff x="1178741" y="0"/>
            <a:chExt cx="10255449" cy="2191993"/>
          </a:xfrm>
        </p:grpSpPr>
        <p:sp>
          <p:nvSpPr>
            <p:cNvPr id="314" name="Pushes new event into queue"/>
            <p:cNvSpPr/>
            <p:nvPr/>
          </p:nvSpPr>
          <p:spPr>
            <a:xfrm>
              <a:off x="4523717" y="921993"/>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r>
                <a:rPr sz="2500"/>
                <a:t>Pushes new event into queue</a:t>
              </a:r>
            </a:p>
          </p:txBody>
        </p:sp>
        <p:sp>
          <p:nvSpPr>
            <p:cNvPr id="315" name="Line"/>
            <p:cNvSpPr/>
            <p:nvPr/>
          </p:nvSpPr>
          <p:spPr>
            <a:xfrm flipH="1" flipV="1">
              <a:off x="1178741" y="-1"/>
              <a:ext cx="10255451" cy="821519"/>
            </a:xfrm>
            <a:prstGeom prst="line">
              <a:avLst/>
            </a:prstGeom>
            <a:noFill/>
            <a:ln w="139700" cap="flat">
              <a:solidFill>
                <a:srgbClr val="000000"/>
              </a:solidFill>
              <a:prstDash val="solid"/>
              <a:miter lim="400000"/>
              <a:tailEnd type="triangle" w="med" len="med"/>
            </a:ln>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0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p:tmAbs val="0"/>
                                  </p:iterate>
                                  <p:childTnLst>
                                    <p:set>
                                      <p:cBhvr>
                                        <p:cTn id="9" fill="hold"/>
                                        <p:tgtEl>
                                          <p:spTgt spid="31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3" nodeType="clickEffect">
                                  <p:stCondLst>
                                    <p:cond delay="0"/>
                                  </p:stCondLst>
                                  <p:iterate>
                                    <p:tmAbs val="0"/>
                                  </p:iterate>
                                  <p:childTnLst>
                                    <p:set>
                                      <p:cBhvr>
                                        <p:cTn id="13" fill="hold"/>
                                        <p:tgtEl>
                                          <p:spTgt spid="306"/>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4" nodeType="afterEffect">
                                  <p:stCondLst>
                                    <p:cond delay="0"/>
                                  </p:stCondLst>
                                  <p:iterate>
                                    <p:tmAbs val="0"/>
                                  </p:iterate>
                                  <p:childTnLst>
                                    <p:set>
                                      <p:cBhvr>
                                        <p:cTn id="16" fill="hold"/>
                                        <p:tgtEl>
                                          <p:spTgt spid="313"/>
                                        </p:tgtEl>
                                        <p:attrNameLst>
                                          <p:attrName>style.visibility</p:attrName>
                                        </p:attrNameLst>
                                      </p:cBhvr>
                                      <p:to>
                                        <p:strVal val="visible"/>
                                      </p:to>
                                    </p:set>
                                  </p:childTnLst>
                                </p:cTn>
                              </p:par>
                            </p:childTnLst>
                          </p:cTn>
                        </p:par>
                        <p:par>
                          <p:cTn id="17" fill="hold">
                            <p:stCondLst>
                              <p:cond delay="0"/>
                            </p:stCondLst>
                            <p:childTnLst>
                              <p:par>
                                <p:cTn id="18" presetID="1" presetClass="exit" presetSubtype="0" fill="hold" grpId="5" nodeType="afterEffect">
                                  <p:stCondLst>
                                    <p:cond delay="0"/>
                                  </p:stCondLst>
                                  <p:iterate>
                                    <p:tmAbs val="0"/>
                                  </p:iterate>
                                  <p:childTnLst>
                                    <p:set>
                                      <p:cBhvr>
                                        <p:cTn id="19" fill="hold">
                                          <p:stCondLst>
                                            <p:cond delay="0"/>
                                          </p:stCondLst>
                                        </p:cTn>
                                        <p:tgtEl>
                                          <p:spTgt spid="316"/>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6" nodeType="clickEffect">
                                  <p:stCondLst>
                                    <p:cond delay="0"/>
                                  </p:stCondLst>
                                  <p:iterate>
                                    <p:tmAbs val="0"/>
                                  </p:iterate>
                                  <p:childTnLst>
                                    <p:set>
                                      <p:cBhvr>
                                        <p:cTn id="23" fill="hold"/>
                                        <p:tgtEl>
                                          <p:spTgt spid="307"/>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7" nodeType="afterEffect">
                                  <p:stCondLst>
                                    <p:cond delay="0"/>
                                  </p:stCondLst>
                                  <p:iterate>
                                    <p:tmAbs val="0"/>
                                  </p:iterate>
                                  <p:childTnLst>
                                    <p:set>
                                      <p:cBhvr>
                                        <p:cTn id="26" fill="hold"/>
                                        <p:tgtEl>
                                          <p:spTgt spid="310"/>
                                        </p:tgtEl>
                                        <p:attrNameLst>
                                          <p:attrName>style.visibility</p:attrName>
                                        </p:attrNameLst>
                                      </p:cBhvr>
                                      <p:to>
                                        <p:strVal val="visible"/>
                                      </p:to>
                                    </p:set>
                                  </p:childTnLst>
                                </p:cTn>
                              </p:par>
                            </p:childTnLst>
                          </p:cTn>
                        </p:par>
                        <p:par>
                          <p:cTn id="27" fill="hold">
                            <p:stCondLst>
                              <p:cond delay="0"/>
                            </p:stCondLst>
                            <p:childTnLst>
                              <p:par>
                                <p:cTn id="28" presetID="1" presetClass="exit" presetSubtype="0" fill="hold" grpId="8" nodeType="afterEffect">
                                  <p:stCondLst>
                                    <p:cond delay="0"/>
                                  </p:stCondLst>
                                  <p:iterate>
                                    <p:tmAbs val="0"/>
                                  </p:iterate>
                                  <p:childTnLst>
                                    <p:set>
                                      <p:cBhvr>
                                        <p:cTn id="29" fill="hold">
                                          <p:stCondLst>
                                            <p:cond delay="0"/>
                                          </p:stCondLst>
                                        </p:cTn>
                                        <p:tgtEl>
                                          <p:spTgt spid="313"/>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grpId="9" nodeType="clickEffect">
                                  <p:stCondLst>
                                    <p:cond delay="0"/>
                                  </p:stCondLst>
                                  <p:iterate>
                                    <p:tmAbs val="0"/>
                                  </p:iterate>
                                  <p:childTnLst>
                                    <p:set>
                                      <p:cBhvr>
                                        <p:cTn id="33" fill="hold">
                                          <p:stCondLst>
                                            <p:cond delay="0"/>
                                          </p:stCondLst>
                                        </p:cTn>
                                        <p:tgtEl>
                                          <p:spTgt spid="310"/>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10" nodeType="clickEffect">
                                  <p:stCondLst>
                                    <p:cond delay="0"/>
                                  </p:stCondLst>
                                  <p:iterate>
                                    <p:tmAbs val="0"/>
                                  </p:iterate>
                                  <p:childTnLst>
                                    <p:set>
                                      <p:cBhvr>
                                        <p:cTn id="37" fill="hold"/>
                                        <p:tgtEl>
                                          <p:spTgt spid="2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 grpId="10" animBg="1" advAuto="0"/>
      <p:bldP spid="305" grpId="1" animBg="1" advAuto="0"/>
      <p:bldP spid="306" grpId="3" animBg="1" advAuto="0"/>
      <p:bldP spid="307" grpId="6" animBg="1" advAuto="0"/>
      <p:bldP spid="310" grpId="7" animBg="1" advAuto="0"/>
      <p:bldP spid="310" grpId="9" animBg="1" advAuto="0"/>
      <p:bldP spid="313" grpId="4" animBg="1" advAuto="0"/>
      <p:bldP spid="313" grpId="8" animBg="1" advAuto="0"/>
      <p:bldP spid="316" grpId="2" animBg="1" advAuto="0"/>
      <p:bldP spid="316" grpId="5"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Event Being Processed:"/>
          <p:cNvSpPr txBox="1"/>
          <p:nvPr/>
        </p:nvSpPr>
        <p:spPr>
          <a:xfrm>
            <a:off x="1579406" y="3363683"/>
            <a:ext cx="3739806" cy="4568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5000" b="1">
                <a:solidFill>
                  <a:srgbClr val="000000"/>
                </a:solidFill>
                <a:latin typeface="Helvetica"/>
                <a:ea typeface="Helvetica"/>
                <a:cs typeface="Helvetica"/>
                <a:sym typeface="Helvetica"/>
              </a:defRPr>
            </a:lvl1pPr>
          </a:lstStyle>
          <a:p>
            <a:r>
              <a:rPr sz="2500"/>
              <a:t>Event Being Processed:</a:t>
            </a:r>
          </a:p>
        </p:txBody>
      </p:sp>
      <p:sp>
        <p:nvSpPr>
          <p:cNvPr id="319" name="The Event Loop"/>
          <p:cNvSpPr txBox="1">
            <a:spLocks noGrp="1"/>
          </p:cNvSpPr>
          <p:nvPr>
            <p:ph type="title"/>
          </p:nvPr>
        </p:nvSpPr>
        <p:spPr>
          <a:prstGeom prst="rect">
            <a:avLst/>
          </a:prstGeom>
        </p:spPr>
        <p:txBody>
          <a:bodyPr/>
          <a:lstStyle/>
          <a:p>
            <a:r>
              <a:rPr lang="en-US" dirty="0"/>
              <a:t>The Event Loop Resolves Promises</a:t>
            </a:r>
            <a:endParaRPr dirty="0"/>
          </a:p>
        </p:txBody>
      </p:sp>
      <p:sp>
        <p:nvSpPr>
          <p:cNvPr id="5" name="Text Placeholder 4">
            <a:extLst>
              <a:ext uri="{FF2B5EF4-FFF2-40B4-BE49-F238E27FC236}">
                <a16:creationId xmlns:a16="http://schemas.microsoft.com/office/drawing/2014/main" id="{41941D1B-4BAA-BE49-9366-A328A3018111}"/>
              </a:ext>
            </a:extLst>
          </p:cNvPr>
          <p:cNvSpPr>
            <a:spLocks noGrp="1"/>
          </p:cNvSpPr>
          <p:nvPr>
            <p:ph type="body" sz="quarter" idx="21"/>
          </p:nvPr>
        </p:nvSpPr>
        <p:spPr/>
        <p:txBody>
          <a:bodyPr>
            <a:normAutofit fontScale="92500" lnSpcReduction="10000"/>
          </a:bodyPr>
          <a:lstStyle/>
          <a:p>
            <a:endParaRPr lang="en-US"/>
          </a:p>
        </p:txBody>
      </p:sp>
      <p:sp>
        <p:nvSpPr>
          <p:cNvPr id="4" name="Text Placeholder 3">
            <a:extLst>
              <a:ext uri="{FF2B5EF4-FFF2-40B4-BE49-F238E27FC236}">
                <a16:creationId xmlns:a16="http://schemas.microsoft.com/office/drawing/2014/main" id="{7A326D7C-5F2A-DC46-B84B-D885DE2BC8A6}"/>
              </a:ext>
            </a:extLst>
          </p:cNvPr>
          <p:cNvSpPr>
            <a:spLocks noGrp="1"/>
          </p:cNvSpPr>
          <p:nvPr>
            <p:ph type="body" idx="1"/>
          </p:nvPr>
        </p:nvSpPr>
        <p:spPr/>
        <p:txBody>
          <a:bodyPr/>
          <a:lstStyle/>
          <a:p>
            <a:endParaRPr lang="en-US"/>
          </a:p>
        </p:txBody>
      </p:sp>
      <p:sp>
        <p:nvSpPr>
          <p:cNvPr id="321" name="Event Queue"/>
          <p:cNvSpPr txBox="1"/>
          <p:nvPr/>
        </p:nvSpPr>
        <p:spPr>
          <a:xfrm>
            <a:off x="1685726" y="675292"/>
            <a:ext cx="1567738" cy="3799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4000" i="1">
                <a:solidFill>
                  <a:srgbClr val="000000"/>
                </a:solidFill>
                <a:latin typeface="Helvetica"/>
                <a:ea typeface="Helvetica"/>
                <a:cs typeface="Helvetica"/>
                <a:sym typeface="Helvetica"/>
              </a:defRPr>
            </a:lvl1pPr>
          </a:lstStyle>
          <a:p>
            <a:r>
              <a:rPr sz="2000"/>
              <a:t>Event Queue</a:t>
            </a:r>
          </a:p>
        </p:txBody>
      </p:sp>
      <p:grpSp>
        <p:nvGrpSpPr>
          <p:cNvPr id="337" name="Group"/>
          <p:cNvGrpSpPr/>
          <p:nvPr/>
        </p:nvGrpSpPr>
        <p:grpSpPr>
          <a:xfrm>
            <a:off x="7268045" y="992926"/>
            <a:ext cx="3321209" cy="2142527"/>
            <a:chOff x="0" y="0"/>
            <a:chExt cx="6642416" cy="4285052"/>
          </a:xfrm>
        </p:grpSpPr>
        <p:sp>
          <p:nvSpPr>
            <p:cNvPr id="322" name="Rectangle"/>
            <p:cNvSpPr/>
            <p:nvPr/>
          </p:nvSpPr>
          <p:spPr>
            <a:xfrm>
              <a:off x="0" y="0"/>
              <a:ext cx="6642417" cy="3540217"/>
            </a:xfrm>
            <a:prstGeom prst="rect">
              <a:avLst/>
            </a:prstGeom>
            <a:solidFill>
              <a:srgbClr val="3284CC"/>
            </a:solidFill>
            <a:ln w="12700" cap="flat">
              <a:noFill/>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3200">
                  <a:solidFill>
                    <a:srgbClr val="FFFFFF"/>
                  </a:solidFill>
                  <a:latin typeface="Helvetica Light"/>
                  <a:ea typeface="Helvetica Light"/>
                  <a:cs typeface="Helvetica Light"/>
                  <a:sym typeface="Helvetica Light"/>
                </a:defRPr>
              </a:pPr>
              <a:endParaRPr sz="1600"/>
            </a:p>
          </p:txBody>
        </p:sp>
        <p:grpSp>
          <p:nvGrpSpPr>
            <p:cNvPr id="325" name="Group"/>
            <p:cNvGrpSpPr/>
            <p:nvPr/>
          </p:nvGrpSpPr>
          <p:grpSpPr>
            <a:xfrm>
              <a:off x="1344745" y="319065"/>
              <a:ext cx="873301" cy="2902087"/>
              <a:chOff x="0" y="0"/>
              <a:chExt cx="873299" cy="2902086"/>
            </a:xfrm>
          </p:grpSpPr>
          <p:sp>
            <p:nvSpPr>
              <p:cNvPr id="323"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324" name="thread 1"/>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1</a:t>
                </a:r>
              </a:p>
            </p:txBody>
          </p:sp>
        </p:grpSp>
        <p:grpSp>
          <p:nvGrpSpPr>
            <p:cNvPr id="328" name="Group"/>
            <p:cNvGrpSpPr/>
            <p:nvPr/>
          </p:nvGrpSpPr>
          <p:grpSpPr>
            <a:xfrm>
              <a:off x="2423868" y="319065"/>
              <a:ext cx="873300" cy="2902087"/>
              <a:chOff x="0" y="0"/>
              <a:chExt cx="873299" cy="2902086"/>
            </a:xfrm>
          </p:grpSpPr>
          <p:sp>
            <p:nvSpPr>
              <p:cNvPr id="326"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327" name="thread 2"/>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2</a:t>
                </a:r>
              </a:p>
            </p:txBody>
          </p:sp>
        </p:grpSp>
        <p:grpSp>
          <p:nvGrpSpPr>
            <p:cNvPr id="331" name="Group"/>
            <p:cNvGrpSpPr/>
            <p:nvPr/>
          </p:nvGrpSpPr>
          <p:grpSpPr>
            <a:xfrm>
              <a:off x="3502990" y="319065"/>
              <a:ext cx="873301" cy="2902087"/>
              <a:chOff x="0" y="0"/>
              <a:chExt cx="873299" cy="2902086"/>
            </a:xfrm>
          </p:grpSpPr>
          <p:sp>
            <p:nvSpPr>
              <p:cNvPr id="329"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330" name="thread 3"/>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3</a:t>
                </a:r>
              </a:p>
            </p:txBody>
          </p:sp>
        </p:grpSp>
        <p:grpSp>
          <p:nvGrpSpPr>
            <p:cNvPr id="334" name="Group"/>
            <p:cNvGrpSpPr/>
            <p:nvPr/>
          </p:nvGrpSpPr>
          <p:grpSpPr>
            <a:xfrm>
              <a:off x="5661235" y="319065"/>
              <a:ext cx="873301" cy="2902087"/>
              <a:chOff x="0" y="0"/>
              <a:chExt cx="873299" cy="2902086"/>
            </a:xfrm>
          </p:grpSpPr>
          <p:sp>
            <p:nvSpPr>
              <p:cNvPr id="332"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FFFFFF"/>
                    </a:solidFill>
                    <a:latin typeface="Helvetica Light"/>
                    <a:ea typeface="Helvetica Light"/>
                    <a:cs typeface="Helvetica Light"/>
                    <a:sym typeface="Helvetica Light"/>
                  </a:defRPr>
                </a:pPr>
                <a:endParaRPr sz="1600"/>
              </a:p>
            </p:txBody>
          </p:sp>
          <p:sp>
            <p:nvSpPr>
              <p:cNvPr id="333" name="thread n"/>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n</a:t>
                </a:r>
              </a:p>
            </p:txBody>
          </p:sp>
        </p:grpSp>
        <p:sp>
          <p:nvSpPr>
            <p:cNvPr id="335" name="…"/>
            <p:cNvSpPr txBox="1"/>
            <p:nvPr/>
          </p:nvSpPr>
          <p:spPr>
            <a:xfrm>
              <a:off x="4637952" y="2389807"/>
              <a:ext cx="761622" cy="87701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8000" b="1">
                  <a:solidFill>
                    <a:srgbClr val="FFFFFF"/>
                  </a:solidFill>
                  <a:latin typeface="Helvetica"/>
                  <a:ea typeface="Helvetica"/>
                  <a:cs typeface="Helvetica"/>
                  <a:sym typeface="Helvetica"/>
                </a:defRPr>
              </a:lvl1pPr>
            </a:lstStyle>
            <a:p>
              <a:r>
                <a:rPr sz="4000"/>
                <a:t>…</a:t>
              </a:r>
            </a:p>
          </p:txBody>
        </p:sp>
        <p:sp>
          <p:nvSpPr>
            <p:cNvPr id="336" name="JS Engine"/>
            <p:cNvSpPr txBox="1"/>
            <p:nvPr/>
          </p:nvSpPr>
          <p:spPr>
            <a:xfrm>
              <a:off x="1625902" y="3470106"/>
              <a:ext cx="3390613" cy="81494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4200">
                  <a:solidFill>
                    <a:srgbClr val="000000"/>
                  </a:solidFill>
                  <a:latin typeface="Helvetica Light"/>
                  <a:ea typeface="Helvetica Light"/>
                  <a:cs typeface="Helvetica Light"/>
                  <a:sym typeface="Helvetica Light"/>
                </a:defRPr>
              </a:lvl1pPr>
            </a:lstStyle>
            <a:p>
              <a:r>
                <a:rPr sz="2100"/>
                <a:t>JS Engine</a:t>
              </a:r>
            </a:p>
          </p:txBody>
        </p:sp>
      </p:grpSp>
      <p:grpSp>
        <p:nvGrpSpPr>
          <p:cNvPr id="340" name="Group"/>
          <p:cNvGrpSpPr/>
          <p:nvPr/>
        </p:nvGrpSpPr>
        <p:grpSpPr>
          <a:xfrm>
            <a:off x="7340407" y="1044360"/>
            <a:ext cx="501709" cy="1667242"/>
            <a:chOff x="0" y="0"/>
            <a:chExt cx="1003416" cy="3334481"/>
          </a:xfrm>
        </p:grpSpPr>
        <p:sp>
          <p:nvSpPr>
            <p:cNvPr id="338" name="Rectangle"/>
            <p:cNvSpPr/>
            <p:nvPr/>
          </p:nvSpPr>
          <p:spPr>
            <a:xfrm>
              <a:off x="0" y="0"/>
              <a:ext cx="1003417" cy="267433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339" name="event loop"/>
            <p:cNvSpPr/>
            <p:nvPr/>
          </p:nvSpPr>
          <p:spPr>
            <a:xfrm>
              <a:off x="0" y="2675732"/>
              <a:ext cx="1003417" cy="658750"/>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r>
                <a:rPr sz="800"/>
                <a:t>event loop</a:t>
              </a:r>
            </a:p>
          </p:txBody>
        </p:sp>
      </p:grpSp>
      <p:sp>
        <p:nvSpPr>
          <p:cNvPr id="341" name="Rectangle"/>
          <p:cNvSpPr/>
          <p:nvPr/>
        </p:nvSpPr>
        <p:spPr>
          <a:xfrm>
            <a:off x="1702758" y="1035748"/>
            <a:ext cx="6142906" cy="772112"/>
          </a:xfrm>
          <a:prstGeom prst="rect">
            <a:avLst/>
          </a:prstGeom>
          <a:solidFill>
            <a:srgbClr val="648299"/>
          </a:solidFill>
          <a:ln w="12700">
            <a:miter lim="400000"/>
          </a:ln>
          <a:effectLst>
            <a:outerShdw blurRad="50800" dist="25400" dir="5400000" rotWithShape="0">
              <a:srgbClr val="000000">
                <a:alpha val="50000"/>
              </a:srgbClr>
            </a:outerShdw>
          </a:effectLst>
        </p:spPr>
        <p:txBody>
          <a:bodyPr lIns="35719" tIns="35719" rIns="35719" bIns="35719" anchor="ctr"/>
          <a:lstStyle/>
          <a:p>
            <a:pPr defTabSz="410766">
              <a:defRPr sz="2000" b="1">
                <a:solidFill>
                  <a:srgbClr val="000000"/>
                </a:solidFill>
                <a:latin typeface="Helvetica"/>
                <a:ea typeface="Helvetica"/>
                <a:cs typeface="Helvetica"/>
                <a:sym typeface="Helvetica"/>
              </a:defRPr>
            </a:pPr>
            <a:endParaRPr sz="1000"/>
          </a:p>
        </p:txBody>
      </p:sp>
      <p:sp>
        <p:nvSpPr>
          <p:cNvPr id="342" name="Are there any listeners registered for this event?"/>
          <p:cNvSpPr txBox="1"/>
          <p:nvPr/>
        </p:nvSpPr>
        <p:spPr>
          <a:xfrm>
            <a:off x="3354028" y="4448414"/>
            <a:ext cx="6916959" cy="4568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Are there any listeners registered for this event?</a:t>
            </a:r>
          </a:p>
        </p:txBody>
      </p:sp>
      <p:sp>
        <p:nvSpPr>
          <p:cNvPr id="343" name="If so, call listener with event"/>
          <p:cNvSpPr txBox="1"/>
          <p:nvPr/>
        </p:nvSpPr>
        <p:spPr>
          <a:xfrm>
            <a:off x="4090643" y="4935282"/>
            <a:ext cx="4010714" cy="4568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If so, call listener with event</a:t>
            </a:r>
          </a:p>
        </p:txBody>
      </p:sp>
      <p:sp>
        <p:nvSpPr>
          <p:cNvPr id="344" name="After the listener is finished, repeat"/>
          <p:cNvSpPr txBox="1"/>
          <p:nvPr/>
        </p:nvSpPr>
        <p:spPr>
          <a:xfrm>
            <a:off x="4078155" y="5426629"/>
            <a:ext cx="5044651" cy="4568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After the listener is finished, repeat</a:t>
            </a:r>
          </a:p>
        </p:txBody>
      </p:sp>
      <p:sp>
        <p:nvSpPr>
          <p:cNvPr id="345" name="response from google.com"/>
          <p:cNvSpPr/>
          <p:nvPr/>
        </p:nvSpPr>
        <p:spPr>
          <a:xfrm>
            <a:off x="1727917" y="3806001"/>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#3 from </a:t>
            </a:r>
            <a:r>
              <a:rPr lang="en-US" sz="1600" u="sng" dirty="0" err="1"/>
              <a:t>covey.town</a:t>
            </a:r>
            <a:endParaRPr lang="en-US" sz="1600" u="sng" dirty="0"/>
          </a:p>
        </p:txBody>
      </p:sp>
      <p:sp>
        <p:nvSpPr>
          <p:cNvPr id="346" name="response from facebook.com"/>
          <p:cNvSpPr/>
          <p:nvPr/>
        </p:nvSpPr>
        <p:spPr>
          <a:xfrm>
            <a:off x="1792255" y="1082256"/>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#1 from </a:t>
            </a:r>
            <a:r>
              <a:rPr lang="en-US" sz="1600" u="sng" dirty="0" err="1"/>
              <a:t>covey.town</a:t>
            </a:r>
            <a:endParaRPr lang="en-US" sz="1600" u="sng" dirty="0"/>
          </a:p>
        </p:txBody>
      </p:sp>
      <p:sp>
        <p:nvSpPr>
          <p:cNvPr id="347" name="response from covey.town"/>
          <p:cNvSpPr/>
          <p:nvPr/>
        </p:nvSpPr>
        <p:spPr>
          <a:xfrm>
            <a:off x="3431548" y="1082256"/>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#2 from </a:t>
            </a:r>
            <a:r>
              <a:rPr lang="en-US" sz="1600" u="sng" dirty="0" err="1"/>
              <a:t>covey.town</a:t>
            </a:r>
            <a:endParaRPr lang="en-US" sz="1600" u="sng"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3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3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 grpId="1" animBg="1" advAuto="0"/>
      <p:bldP spid="343" grpId="2" animBg="1" advAuto="0"/>
      <p:bldP spid="344" grpId="3"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Event Being Processed:"/>
          <p:cNvSpPr txBox="1"/>
          <p:nvPr/>
        </p:nvSpPr>
        <p:spPr>
          <a:xfrm>
            <a:off x="1579406" y="3363683"/>
            <a:ext cx="3739806" cy="4568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5000" b="1">
                <a:solidFill>
                  <a:srgbClr val="000000"/>
                </a:solidFill>
                <a:latin typeface="Helvetica"/>
                <a:ea typeface="Helvetica"/>
                <a:cs typeface="Helvetica"/>
                <a:sym typeface="Helvetica"/>
              </a:defRPr>
            </a:lvl1pPr>
          </a:lstStyle>
          <a:p>
            <a:r>
              <a:rPr sz="2500"/>
              <a:t>Event Being Processed:</a:t>
            </a:r>
          </a:p>
        </p:txBody>
      </p:sp>
      <p:sp>
        <p:nvSpPr>
          <p:cNvPr id="350" name="The Event Loop"/>
          <p:cNvSpPr txBox="1">
            <a:spLocks noGrp="1"/>
          </p:cNvSpPr>
          <p:nvPr>
            <p:ph type="title"/>
          </p:nvPr>
        </p:nvSpPr>
        <p:spPr>
          <a:prstGeom prst="rect">
            <a:avLst/>
          </a:prstGeom>
        </p:spPr>
        <p:txBody>
          <a:bodyPr/>
          <a:lstStyle/>
          <a:p>
            <a:r>
              <a:rPr lang="en-US" dirty="0"/>
              <a:t>The Event Loop Resolves Promises</a:t>
            </a:r>
            <a:endParaRPr dirty="0"/>
          </a:p>
        </p:txBody>
      </p:sp>
      <p:sp>
        <p:nvSpPr>
          <p:cNvPr id="5" name="Text Placeholder 4">
            <a:extLst>
              <a:ext uri="{FF2B5EF4-FFF2-40B4-BE49-F238E27FC236}">
                <a16:creationId xmlns:a16="http://schemas.microsoft.com/office/drawing/2014/main" id="{2CFD06DF-68F2-E142-985F-31C7BCFFAD32}"/>
              </a:ext>
            </a:extLst>
          </p:cNvPr>
          <p:cNvSpPr>
            <a:spLocks noGrp="1"/>
          </p:cNvSpPr>
          <p:nvPr>
            <p:ph type="body" sz="quarter" idx="21"/>
          </p:nvPr>
        </p:nvSpPr>
        <p:spPr/>
        <p:txBody>
          <a:bodyPr>
            <a:normAutofit fontScale="92500" lnSpcReduction="10000"/>
          </a:bodyPr>
          <a:lstStyle/>
          <a:p>
            <a:endParaRPr lang="en-US"/>
          </a:p>
        </p:txBody>
      </p:sp>
      <p:sp>
        <p:nvSpPr>
          <p:cNvPr id="4" name="Text Placeholder 3">
            <a:extLst>
              <a:ext uri="{FF2B5EF4-FFF2-40B4-BE49-F238E27FC236}">
                <a16:creationId xmlns:a16="http://schemas.microsoft.com/office/drawing/2014/main" id="{EF78B458-90FD-F547-B47E-7D8E1A1F4FDE}"/>
              </a:ext>
            </a:extLst>
          </p:cNvPr>
          <p:cNvSpPr>
            <a:spLocks noGrp="1"/>
          </p:cNvSpPr>
          <p:nvPr>
            <p:ph type="body" idx="1"/>
          </p:nvPr>
        </p:nvSpPr>
        <p:spPr/>
        <p:txBody>
          <a:bodyPr/>
          <a:lstStyle/>
          <a:p>
            <a:endParaRPr lang="en-US"/>
          </a:p>
        </p:txBody>
      </p:sp>
      <p:sp>
        <p:nvSpPr>
          <p:cNvPr id="352" name="Event Queue"/>
          <p:cNvSpPr txBox="1"/>
          <p:nvPr/>
        </p:nvSpPr>
        <p:spPr>
          <a:xfrm>
            <a:off x="1685726" y="675292"/>
            <a:ext cx="1567738" cy="3799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4000" i="1">
                <a:solidFill>
                  <a:srgbClr val="000000"/>
                </a:solidFill>
                <a:latin typeface="Helvetica"/>
                <a:ea typeface="Helvetica"/>
                <a:cs typeface="Helvetica"/>
                <a:sym typeface="Helvetica"/>
              </a:defRPr>
            </a:lvl1pPr>
          </a:lstStyle>
          <a:p>
            <a:r>
              <a:rPr sz="2000"/>
              <a:t>Event Queue</a:t>
            </a:r>
          </a:p>
        </p:txBody>
      </p:sp>
      <p:grpSp>
        <p:nvGrpSpPr>
          <p:cNvPr id="368" name="Group"/>
          <p:cNvGrpSpPr/>
          <p:nvPr/>
        </p:nvGrpSpPr>
        <p:grpSpPr>
          <a:xfrm>
            <a:off x="7268045" y="992926"/>
            <a:ext cx="3321209" cy="2142527"/>
            <a:chOff x="0" y="0"/>
            <a:chExt cx="6642416" cy="4285052"/>
          </a:xfrm>
        </p:grpSpPr>
        <p:sp>
          <p:nvSpPr>
            <p:cNvPr id="353" name="Rectangle"/>
            <p:cNvSpPr/>
            <p:nvPr/>
          </p:nvSpPr>
          <p:spPr>
            <a:xfrm>
              <a:off x="0" y="0"/>
              <a:ext cx="6642417" cy="3540217"/>
            </a:xfrm>
            <a:prstGeom prst="rect">
              <a:avLst/>
            </a:prstGeom>
            <a:solidFill>
              <a:srgbClr val="3284CC"/>
            </a:solidFill>
            <a:ln w="12700" cap="flat">
              <a:noFill/>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3200">
                  <a:solidFill>
                    <a:srgbClr val="FFFFFF"/>
                  </a:solidFill>
                  <a:latin typeface="Helvetica Light"/>
                  <a:ea typeface="Helvetica Light"/>
                  <a:cs typeface="Helvetica Light"/>
                  <a:sym typeface="Helvetica Light"/>
                </a:defRPr>
              </a:pPr>
              <a:endParaRPr sz="1600"/>
            </a:p>
          </p:txBody>
        </p:sp>
        <p:grpSp>
          <p:nvGrpSpPr>
            <p:cNvPr id="356" name="Group"/>
            <p:cNvGrpSpPr/>
            <p:nvPr/>
          </p:nvGrpSpPr>
          <p:grpSpPr>
            <a:xfrm>
              <a:off x="1344745" y="319065"/>
              <a:ext cx="873301" cy="2902087"/>
              <a:chOff x="0" y="0"/>
              <a:chExt cx="873299" cy="2902086"/>
            </a:xfrm>
          </p:grpSpPr>
          <p:sp>
            <p:nvSpPr>
              <p:cNvPr id="354"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355" name="thread 1"/>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1</a:t>
                </a:r>
              </a:p>
            </p:txBody>
          </p:sp>
        </p:grpSp>
        <p:grpSp>
          <p:nvGrpSpPr>
            <p:cNvPr id="359" name="Group"/>
            <p:cNvGrpSpPr/>
            <p:nvPr/>
          </p:nvGrpSpPr>
          <p:grpSpPr>
            <a:xfrm>
              <a:off x="2423868" y="319065"/>
              <a:ext cx="873300" cy="2902087"/>
              <a:chOff x="0" y="0"/>
              <a:chExt cx="873299" cy="2902086"/>
            </a:xfrm>
          </p:grpSpPr>
          <p:sp>
            <p:nvSpPr>
              <p:cNvPr id="357"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358" name="thread 2"/>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2</a:t>
                </a:r>
              </a:p>
            </p:txBody>
          </p:sp>
        </p:grpSp>
        <p:grpSp>
          <p:nvGrpSpPr>
            <p:cNvPr id="362" name="Group"/>
            <p:cNvGrpSpPr/>
            <p:nvPr/>
          </p:nvGrpSpPr>
          <p:grpSpPr>
            <a:xfrm>
              <a:off x="3502990" y="319065"/>
              <a:ext cx="873301" cy="2902087"/>
              <a:chOff x="0" y="0"/>
              <a:chExt cx="873299" cy="2902086"/>
            </a:xfrm>
          </p:grpSpPr>
          <p:sp>
            <p:nvSpPr>
              <p:cNvPr id="360"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361" name="thread 3"/>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3</a:t>
                </a:r>
              </a:p>
            </p:txBody>
          </p:sp>
        </p:grpSp>
        <p:grpSp>
          <p:nvGrpSpPr>
            <p:cNvPr id="365" name="Group"/>
            <p:cNvGrpSpPr/>
            <p:nvPr/>
          </p:nvGrpSpPr>
          <p:grpSpPr>
            <a:xfrm>
              <a:off x="5661235" y="319065"/>
              <a:ext cx="873301" cy="2902087"/>
              <a:chOff x="0" y="0"/>
              <a:chExt cx="873299" cy="2902086"/>
            </a:xfrm>
          </p:grpSpPr>
          <p:sp>
            <p:nvSpPr>
              <p:cNvPr id="363"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FFFFFF"/>
                    </a:solidFill>
                    <a:latin typeface="Helvetica Light"/>
                    <a:ea typeface="Helvetica Light"/>
                    <a:cs typeface="Helvetica Light"/>
                    <a:sym typeface="Helvetica Light"/>
                  </a:defRPr>
                </a:pPr>
                <a:endParaRPr sz="1600"/>
              </a:p>
            </p:txBody>
          </p:sp>
          <p:sp>
            <p:nvSpPr>
              <p:cNvPr id="364" name="thread n"/>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n</a:t>
                </a:r>
              </a:p>
            </p:txBody>
          </p:sp>
        </p:grpSp>
        <p:sp>
          <p:nvSpPr>
            <p:cNvPr id="366" name="…"/>
            <p:cNvSpPr txBox="1"/>
            <p:nvPr/>
          </p:nvSpPr>
          <p:spPr>
            <a:xfrm>
              <a:off x="4637952" y="2389807"/>
              <a:ext cx="761622" cy="87701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8000" b="1">
                  <a:solidFill>
                    <a:srgbClr val="FFFFFF"/>
                  </a:solidFill>
                  <a:latin typeface="Helvetica"/>
                  <a:ea typeface="Helvetica"/>
                  <a:cs typeface="Helvetica"/>
                  <a:sym typeface="Helvetica"/>
                </a:defRPr>
              </a:lvl1pPr>
            </a:lstStyle>
            <a:p>
              <a:r>
                <a:rPr sz="4000"/>
                <a:t>…</a:t>
              </a:r>
            </a:p>
          </p:txBody>
        </p:sp>
        <p:sp>
          <p:nvSpPr>
            <p:cNvPr id="367" name="JS Engine"/>
            <p:cNvSpPr txBox="1"/>
            <p:nvPr/>
          </p:nvSpPr>
          <p:spPr>
            <a:xfrm>
              <a:off x="1625902" y="3470106"/>
              <a:ext cx="3390613" cy="81494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4200">
                  <a:solidFill>
                    <a:srgbClr val="000000"/>
                  </a:solidFill>
                  <a:latin typeface="Helvetica Light"/>
                  <a:ea typeface="Helvetica Light"/>
                  <a:cs typeface="Helvetica Light"/>
                  <a:sym typeface="Helvetica Light"/>
                </a:defRPr>
              </a:lvl1pPr>
            </a:lstStyle>
            <a:p>
              <a:r>
                <a:rPr sz="2100"/>
                <a:t>JS Engine</a:t>
              </a:r>
            </a:p>
          </p:txBody>
        </p:sp>
      </p:grpSp>
      <p:grpSp>
        <p:nvGrpSpPr>
          <p:cNvPr id="371" name="Group"/>
          <p:cNvGrpSpPr/>
          <p:nvPr/>
        </p:nvGrpSpPr>
        <p:grpSpPr>
          <a:xfrm>
            <a:off x="7340407" y="1044360"/>
            <a:ext cx="501709" cy="1667242"/>
            <a:chOff x="0" y="0"/>
            <a:chExt cx="1003416" cy="3334481"/>
          </a:xfrm>
        </p:grpSpPr>
        <p:sp>
          <p:nvSpPr>
            <p:cNvPr id="369" name="Rectangle"/>
            <p:cNvSpPr/>
            <p:nvPr/>
          </p:nvSpPr>
          <p:spPr>
            <a:xfrm>
              <a:off x="0" y="0"/>
              <a:ext cx="1003417" cy="267433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370" name="event loop"/>
            <p:cNvSpPr/>
            <p:nvPr/>
          </p:nvSpPr>
          <p:spPr>
            <a:xfrm>
              <a:off x="0" y="2675732"/>
              <a:ext cx="1003417" cy="658750"/>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r>
                <a:rPr sz="800"/>
                <a:t>event loop</a:t>
              </a:r>
            </a:p>
          </p:txBody>
        </p:sp>
      </p:grpSp>
      <p:sp>
        <p:nvSpPr>
          <p:cNvPr id="372" name="Rectangle"/>
          <p:cNvSpPr/>
          <p:nvPr/>
        </p:nvSpPr>
        <p:spPr>
          <a:xfrm>
            <a:off x="1702758" y="1035748"/>
            <a:ext cx="6142906" cy="772112"/>
          </a:xfrm>
          <a:prstGeom prst="rect">
            <a:avLst/>
          </a:prstGeom>
          <a:solidFill>
            <a:srgbClr val="648299"/>
          </a:solidFill>
          <a:ln w="12700">
            <a:miter lim="400000"/>
          </a:ln>
          <a:effectLst>
            <a:outerShdw blurRad="50800" dist="25400" dir="5400000" rotWithShape="0">
              <a:srgbClr val="000000">
                <a:alpha val="50000"/>
              </a:srgbClr>
            </a:outerShdw>
          </a:effectLst>
        </p:spPr>
        <p:txBody>
          <a:bodyPr lIns="35719" tIns="35719" rIns="35719" bIns="35719" anchor="ctr"/>
          <a:lstStyle/>
          <a:p>
            <a:pPr defTabSz="410766">
              <a:defRPr sz="2000" b="1">
                <a:solidFill>
                  <a:srgbClr val="000000"/>
                </a:solidFill>
                <a:latin typeface="Helvetica"/>
                <a:ea typeface="Helvetica"/>
                <a:cs typeface="Helvetica"/>
                <a:sym typeface="Helvetica"/>
              </a:defRPr>
            </a:pPr>
            <a:endParaRPr sz="1000"/>
          </a:p>
        </p:txBody>
      </p:sp>
      <p:sp>
        <p:nvSpPr>
          <p:cNvPr id="373" name="Are there any listeners registered for this event?"/>
          <p:cNvSpPr txBox="1"/>
          <p:nvPr/>
        </p:nvSpPr>
        <p:spPr>
          <a:xfrm>
            <a:off x="3354028" y="4448414"/>
            <a:ext cx="6916959" cy="4568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Are there any listeners registered for this event?</a:t>
            </a:r>
          </a:p>
        </p:txBody>
      </p:sp>
      <p:sp>
        <p:nvSpPr>
          <p:cNvPr id="374" name="If so, call listener with event"/>
          <p:cNvSpPr txBox="1"/>
          <p:nvPr/>
        </p:nvSpPr>
        <p:spPr>
          <a:xfrm>
            <a:off x="4090643" y="4935282"/>
            <a:ext cx="4010714" cy="4568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If so, call listener with event</a:t>
            </a:r>
          </a:p>
        </p:txBody>
      </p:sp>
      <p:sp>
        <p:nvSpPr>
          <p:cNvPr id="375" name="After the listener is finished, repeat"/>
          <p:cNvSpPr txBox="1"/>
          <p:nvPr/>
        </p:nvSpPr>
        <p:spPr>
          <a:xfrm>
            <a:off x="4078155" y="5426629"/>
            <a:ext cx="5044651" cy="4568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After the listener is finished, repeat</a:t>
            </a:r>
          </a:p>
        </p:txBody>
      </p:sp>
      <p:sp>
        <p:nvSpPr>
          <p:cNvPr id="376" name="response from facebook.com"/>
          <p:cNvSpPr/>
          <p:nvPr/>
        </p:nvSpPr>
        <p:spPr>
          <a:xfrm>
            <a:off x="1792255" y="3883994"/>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#1 from </a:t>
            </a:r>
            <a:r>
              <a:rPr lang="en-US" sz="1600" u="sng" dirty="0" err="1"/>
              <a:t>covey.town</a:t>
            </a:r>
            <a:endParaRPr lang="en-US" sz="1600" u="sng" dirty="0"/>
          </a:p>
        </p:txBody>
      </p:sp>
      <p:sp>
        <p:nvSpPr>
          <p:cNvPr id="377" name="response from covey.town"/>
          <p:cNvSpPr/>
          <p:nvPr/>
        </p:nvSpPr>
        <p:spPr>
          <a:xfrm>
            <a:off x="1792255" y="1082256"/>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#2 from </a:t>
            </a:r>
            <a:r>
              <a:rPr lang="en-US" sz="1600" u="sng" dirty="0" err="1"/>
              <a:t>covey.town</a:t>
            </a:r>
            <a:endParaRPr lang="en-US" sz="1600" u="sng"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3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3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 grpId="1" animBg="1" advAuto="0"/>
      <p:bldP spid="374" grpId="2" animBg="1" advAuto="0"/>
      <p:bldP spid="375" grpId="3"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Event Being Processed:"/>
          <p:cNvSpPr txBox="1"/>
          <p:nvPr/>
        </p:nvSpPr>
        <p:spPr>
          <a:xfrm>
            <a:off x="1579406" y="3363683"/>
            <a:ext cx="3739806" cy="4568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5000" b="1">
                <a:solidFill>
                  <a:srgbClr val="000000"/>
                </a:solidFill>
                <a:latin typeface="Helvetica"/>
                <a:ea typeface="Helvetica"/>
                <a:cs typeface="Helvetica"/>
                <a:sym typeface="Helvetica"/>
              </a:defRPr>
            </a:lvl1pPr>
          </a:lstStyle>
          <a:p>
            <a:r>
              <a:rPr sz="2500"/>
              <a:t>Event Being Processed:</a:t>
            </a:r>
          </a:p>
        </p:txBody>
      </p:sp>
      <p:sp>
        <p:nvSpPr>
          <p:cNvPr id="380" name="The Event Loop"/>
          <p:cNvSpPr txBox="1">
            <a:spLocks noGrp="1"/>
          </p:cNvSpPr>
          <p:nvPr>
            <p:ph type="title"/>
          </p:nvPr>
        </p:nvSpPr>
        <p:spPr>
          <a:prstGeom prst="rect">
            <a:avLst/>
          </a:prstGeom>
        </p:spPr>
        <p:txBody>
          <a:bodyPr/>
          <a:lstStyle/>
          <a:p>
            <a:r>
              <a:rPr lang="en-US" dirty="0"/>
              <a:t>The Event Loop Resolves Promises</a:t>
            </a:r>
            <a:endParaRPr dirty="0"/>
          </a:p>
        </p:txBody>
      </p:sp>
      <p:sp>
        <p:nvSpPr>
          <p:cNvPr id="5" name="Text Placeholder 4">
            <a:extLst>
              <a:ext uri="{FF2B5EF4-FFF2-40B4-BE49-F238E27FC236}">
                <a16:creationId xmlns:a16="http://schemas.microsoft.com/office/drawing/2014/main" id="{3305720C-3622-2849-B393-404EC30777A1}"/>
              </a:ext>
            </a:extLst>
          </p:cNvPr>
          <p:cNvSpPr>
            <a:spLocks noGrp="1"/>
          </p:cNvSpPr>
          <p:nvPr>
            <p:ph type="body" sz="quarter" idx="21"/>
          </p:nvPr>
        </p:nvSpPr>
        <p:spPr/>
        <p:txBody>
          <a:bodyPr>
            <a:normAutofit fontScale="92500" lnSpcReduction="10000"/>
          </a:bodyPr>
          <a:lstStyle/>
          <a:p>
            <a:endParaRPr lang="en-US"/>
          </a:p>
        </p:txBody>
      </p:sp>
      <p:sp>
        <p:nvSpPr>
          <p:cNvPr id="4" name="Text Placeholder 3">
            <a:extLst>
              <a:ext uri="{FF2B5EF4-FFF2-40B4-BE49-F238E27FC236}">
                <a16:creationId xmlns:a16="http://schemas.microsoft.com/office/drawing/2014/main" id="{846469E8-D138-9242-95CC-BA5C77342641}"/>
              </a:ext>
            </a:extLst>
          </p:cNvPr>
          <p:cNvSpPr>
            <a:spLocks noGrp="1"/>
          </p:cNvSpPr>
          <p:nvPr>
            <p:ph type="body" idx="1"/>
          </p:nvPr>
        </p:nvSpPr>
        <p:spPr/>
        <p:txBody>
          <a:bodyPr/>
          <a:lstStyle/>
          <a:p>
            <a:endParaRPr lang="en-US" dirty="0"/>
          </a:p>
        </p:txBody>
      </p:sp>
      <p:sp>
        <p:nvSpPr>
          <p:cNvPr id="382" name="Event Queue"/>
          <p:cNvSpPr txBox="1"/>
          <p:nvPr/>
        </p:nvSpPr>
        <p:spPr>
          <a:xfrm>
            <a:off x="1685726" y="675292"/>
            <a:ext cx="1567738" cy="3799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4000" i="1">
                <a:solidFill>
                  <a:srgbClr val="000000"/>
                </a:solidFill>
                <a:latin typeface="Helvetica"/>
                <a:ea typeface="Helvetica"/>
                <a:cs typeface="Helvetica"/>
                <a:sym typeface="Helvetica"/>
              </a:defRPr>
            </a:lvl1pPr>
          </a:lstStyle>
          <a:p>
            <a:r>
              <a:rPr sz="2000"/>
              <a:t>Event Queue</a:t>
            </a:r>
          </a:p>
        </p:txBody>
      </p:sp>
      <p:grpSp>
        <p:nvGrpSpPr>
          <p:cNvPr id="398" name="Group"/>
          <p:cNvGrpSpPr/>
          <p:nvPr/>
        </p:nvGrpSpPr>
        <p:grpSpPr>
          <a:xfrm>
            <a:off x="7268045" y="992926"/>
            <a:ext cx="3321209" cy="2142527"/>
            <a:chOff x="0" y="0"/>
            <a:chExt cx="6642416" cy="4285052"/>
          </a:xfrm>
        </p:grpSpPr>
        <p:sp>
          <p:nvSpPr>
            <p:cNvPr id="383" name="Rectangle"/>
            <p:cNvSpPr/>
            <p:nvPr/>
          </p:nvSpPr>
          <p:spPr>
            <a:xfrm>
              <a:off x="0" y="0"/>
              <a:ext cx="6642417" cy="3540217"/>
            </a:xfrm>
            <a:prstGeom prst="rect">
              <a:avLst/>
            </a:prstGeom>
            <a:solidFill>
              <a:srgbClr val="3284CC"/>
            </a:solidFill>
            <a:ln w="12700" cap="flat">
              <a:noFill/>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3200">
                  <a:solidFill>
                    <a:srgbClr val="FFFFFF"/>
                  </a:solidFill>
                  <a:latin typeface="Helvetica Light"/>
                  <a:ea typeface="Helvetica Light"/>
                  <a:cs typeface="Helvetica Light"/>
                  <a:sym typeface="Helvetica Light"/>
                </a:defRPr>
              </a:pPr>
              <a:endParaRPr sz="1600"/>
            </a:p>
          </p:txBody>
        </p:sp>
        <p:grpSp>
          <p:nvGrpSpPr>
            <p:cNvPr id="386" name="Group"/>
            <p:cNvGrpSpPr/>
            <p:nvPr/>
          </p:nvGrpSpPr>
          <p:grpSpPr>
            <a:xfrm>
              <a:off x="1344745" y="319065"/>
              <a:ext cx="873301" cy="2902087"/>
              <a:chOff x="0" y="0"/>
              <a:chExt cx="873299" cy="2902086"/>
            </a:xfrm>
          </p:grpSpPr>
          <p:sp>
            <p:nvSpPr>
              <p:cNvPr id="384"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385" name="thread 1"/>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1</a:t>
                </a:r>
              </a:p>
            </p:txBody>
          </p:sp>
        </p:grpSp>
        <p:grpSp>
          <p:nvGrpSpPr>
            <p:cNvPr id="389" name="Group"/>
            <p:cNvGrpSpPr/>
            <p:nvPr/>
          </p:nvGrpSpPr>
          <p:grpSpPr>
            <a:xfrm>
              <a:off x="2423868" y="319065"/>
              <a:ext cx="873300" cy="2902087"/>
              <a:chOff x="0" y="0"/>
              <a:chExt cx="873299" cy="2902086"/>
            </a:xfrm>
          </p:grpSpPr>
          <p:sp>
            <p:nvSpPr>
              <p:cNvPr id="387"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388" name="thread 2"/>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2</a:t>
                </a:r>
              </a:p>
            </p:txBody>
          </p:sp>
        </p:grpSp>
        <p:grpSp>
          <p:nvGrpSpPr>
            <p:cNvPr id="392" name="Group"/>
            <p:cNvGrpSpPr/>
            <p:nvPr/>
          </p:nvGrpSpPr>
          <p:grpSpPr>
            <a:xfrm>
              <a:off x="3502990" y="319065"/>
              <a:ext cx="873301" cy="2902087"/>
              <a:chOff x="0" y="0"/>
              <a:chExt cx="873299" cy="2902086"/>
            </a:xfrm>
          </p:grpSpPr>
          <p:sp>
            <p:nvSpPr>
              <p:cNvPr id="390"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391" name="thread 3"/>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3</a:t>
                </a:r>
              </a:p>
            </p:txBody>
          </p:sp>
        </p:grpSp>
        <p:grpSp>
          <p:nvGrpSpPr>
            <p:cNvPr id="395" name="Group"/>
            <p:cNvGrpSpPr/>
            <p:nvPr/>
          </p:nvGrpSpPr>
          <p:grpSpPr>
            <a:xfrm>
              <a:off x="5661235" y="319065"/>
              <a:ext cx="873301" cy="2902087"/>
              <a:chOff x="0" y="0"/>
              <a:chExt cx="873299" cy="2902086"/>
            </a:xfrm>
          </p:grpSpPr>
          <p:sp>
            <p:nvSpPr>
              <p:cNvPr id="393"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FFFFFF"/>
                    </a:solidFill>
                    <a:latin typeface="Helvetica Light"/>
                    <a:ea typeface="Helvetica Light"/>
                    <a:cs typeface="Helvetica Light"/>
                    <a:sym typeface="Helvetica Light"/>
                  </a:defRPr>
                </a:pPr>
                <a:endParaRPr sz="1600"/>
              </a:p>
            </p:txBody>
          </p:sp>
          <p:sp>
            <p:nvSpPr>
              <p:cNvPr id="394" name="thread n"/>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n</a:t>
                </a:r>
              </a:p>
            </p:txBody>
          </p:sp>
        </p:grpSp>
        <p:sp>
          <p:nvSpPr>
            <p:cNvPr id="396" name="…"/>
            <p:cNvSpPr txBox="1"/>
            <p:nvPr/>
          </p:nvSpPr>
          <p:spPr>
            <a:xfrm>
              <a:off x="4637952" y="2389807"/>
              <a:ext cx="761622" cy="87701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8000" b="1">
                  <a:solidFill>
                    <a:srgbClr val="FFFFFF"/>
                  </a:solidFill>
                  <a:latin typeface="Helvetica"/>
                  <a:ea typeface="Helvetica"/>
                  <a:cs typeface="Helvetica"/>
                  <a:sym typeface="Helvetica"/>
                </a:defRPr>
              </a:lvl1pPr>
            </a:lstStyle>
            <a:p>
              <a:r>
                <a:rPr sz="4000"/>
                <a:t>…</a:t>
              </a:r>
            </a:p>
          </p:txBody>
        </p:sp>
        <p:sp>
          <p:nvSpPr>
            <p:cNvPr id="397" name="JS Engine"/>
            <p:cNvSpPr txBox="1"/>
            <p:nvPr/>
          </p:nvSpPr>
          <p:spPr>
            <a:xfrm>
              <a:off x="1625902" y="3470106"/>
              <a:ext cx="3390613" cy="81494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4200">
                  <a:solidFill>
                    <a:srgbClr val="000000"/>
                  </a:solidFill>
                  <a:latin typeface="Helvetica Light"/>
                  <a:ea typeface="Helvetica Light"/>
                  <a:cs typeface="Helvetica Light"/>
                  <a:sym typeface="Helvetica Light"/>
                </a:defRPr>
              </a:lvl1pPr>
            </a:lstStyle>
            <a:p>
              <a:r>
                <a:rPr sz="2100"/>
                <a:t>JS Engine</a:t>
              </a:r>
            </a:p>
          </p:txBody>
        </p:sp>
      </p:grpSp>
      <p:grpSp>
        <p:nvGrpSpPr>
          <p:cNvPr id="401" name="Group"/>
          <p:cNvGrpSpPr/>
          <p:nvPr/>
        </p:nvGrpSpPr>
        <p:grpSpPr>
          <a:xfrm>
            <a:off x="7340407" y="1044360"/>
            <a:ext cx="501709" cy="1667242"/>
            <a:chOff x="0" y="0"/>
            <a:chExt cx="1003416" cy="3334481"/>
          </a:xfrm>
        </p:grpSpPr>
        <p:sp>
          <p:nvSpPr>
            <p:cNvPr id="399" name="Rectangle"/>
            <p:cNvSpPr/>
            <p:nvPr/>
          </p:nvSpPr>
          <p:spPr>
            <a:xfrm>
              <a:off x="0" y="0"/>
              <a:ext cx="1003417" cy="267433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400" name="event loop"/>
            <p:cNvSpPr/>
            <p:nvPr/>
          </p:nvSpPr>
          <p:spPr>
            <a:xfrm>
              <a:off x="0" y="2675732"/>
              <a:ext cx="1003417" cy="658750"/>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r>
                <a:rPr sz="800"/>
                <a:t>event loop</a:t>
              </a:r>
            </a:p>
          </p:txBody>
        </p:sp>
      </p:grpSp>
      <p:sp>
        <p:nvSpPr>
          <p:cNvPr id="402" name="Rectangle"/>
          <p:cNvSpPr/>
          <p:nvPr/>
        </p:nvSpPr>
        <p:spPr>
          <a:xfrm>
            <a:off x="1702758" y="1035748"/>
            <a:ext cx="6142906" cy="772112"/>
          </a:xfrm>
          <a:prstGeom prst="rect">
            <a:avLst/>
          </a:prstGeom>
          <a:solidFill>
            <a:srgbClr val="648299"/>
          </a:solidFill>
          <a:ln w="12700">
            <a:miter lim="400000"/>
          </a:ln>
          <a:effectLst>
            <a:outerShdw blurRad="50800" dist="25400" dir="5400000" rotWithShape="0">
              <a:srgbClr val="000000">
                <a:alpha val="50000"/>
              </a:srgbClr>
            </a:outerShdw>
          </a:effectLst>
        </p:spPr>
        <p:txBody>
          <a:bodyPr lIns="35719" tIns="35719" rIns="35719" bIns="35719" anchor="ctr"/>
          <a:lstStyle/>
          <a:p>
            <a:pPr defTabSz="410766">
              <a:defRPr sz="2000" b="1">
                <a:solidFill>
                  <a:srgbClr val="000000"/>
                </a:solidFill>
                <a:latin typeface="Helvetica"/>
                <a:ea typeface="Helvetica"/>
                <a:cs typeface="Helvetica"/>
                <a:sym typeface="Helvetica"/>
              </a:defRPr>
            </a:pPr>
            <a:endParaRPr sz="1000"/>
          </a:p>
        </p:txBody>
      </p:sp>
      <p:sp>
        <p:nvSpPr>
          <p:cNvPr id="403" name="Are there any listeners registered for this event?"/>
          <p:cNvSpPr txBox="1"/>
          <p:nvPr/>
        </p:nvSpPr>
        <p:spPr>
          <a:xfrm>
            <a:off x="3354028" y="4448414"/>
            <a:ext cx="6916959" cy="4568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Are there any listeners registered for this event?</a:t>
            </a:r>
          </a:p>
        </p:txBody>
      </p:sp>
      <p:sp>
        <p:nvSpPr>
          <p:cNvPr id="404" name="If so, call listener with event"/>
          <p:cNvSpPr txBox="1"/>
          <p:nvPr/>
        </p:nvSpPr>
        <p:spPr>
          <a:xfrm>
            <a:off x="4090643" y="4935282"/>
            <a:ext cx="4010714" cy="4568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If so, call listener with event</a:t>
            </a:r>
          </a:p>
        </p:txBody>
      </p:sp>
      <p:sp>
        <p:nvSpPr>
          <p:cNvPr id="405" name="After the listener is finished, repeat"/>
          <p:cNvSpPr txBox="1"/>
          <p:nvPr/>
        </p:nvSpPr>
        <p:spPr>
          <a:xfrm>
            <a:off x="4078155" y="5426629"/>
            <a:ext cx="5044651" cy="4568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After the listener is finished, repeat</a:t>
            </a:r>
          </a:p>
        </p:txBody>
      </p:sp>
      <p:sp>
        <p:nvSpPr>
          <p:cNvPr id="406" name="response from covey.town"/>
          <p:cNvSpPr/>
          <p:nvPr/>
        </p:nvSpPr>
        <p:spPr>
          <a:xfrm>
            <a:off x="1792255" y="3883994"/>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#2 from </a:t>
            </a:r>
            <a:r>
              <a:rPr lang="en-US" sz="1600" u="sng" dirty="0" err="1"/>
              <a:t>covey.town</a:t>
            </a:r>
            <a:endParaRPr lang="en-US" sz="1600" u="sng"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4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4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4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 grpId="1" animBg="1" advAuto="0"/>
      <p:bldP spid="404" grpId="2" animBg="1" advAuto="0"/>
      <p:bldP spid="405" grpId="3"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The Event Loop"/>
          <p:cNvSpPr txBox="1">
            <a:spLocks noGrp="1"/>
          </p:cNvSpPr>
          <p:nvPr>
            <p:ph type="title"/>
          </p:nvPr>
        </p:nvSpPr>
        <p:spPr>
          <a:prstGeom prst="rect">
            <a:avLst/>
          </a:prstGeom>
        </p:spPr>
        <p:txBody>
          <a:bodyPr/>
          <a:lstStyle/>
          <a:p>
            <a:r>
              <a:rPr lang="en-US" dirty="0"/>
              <a:t>The Event Loop Resolves Promises</a:t>
            </a:r>
            <a:endParaRPr dirty="0"/>
          </a:p>
        </p:txBody>
      </p:sp>
      <p:sp>
        <p:nvSpPr>
          <p:cNvPr id="409" name="Slide Subtitle"/>
          <p:cNvSpPr txBox="1">
            <a:spLocks noGrp="1"/>
          </p:cNvSpPr>
          <p:nvPr>
            <p:ph type="body" idx="21"/>
          </p:nvPr>
        </p:nvSpPr>
        <p:spPr>
          <a:prstGeom prst="rect">
            <a:avLst/>
          </a:prstGeom>
        </p:spPr>
        <p:txBody>
          <a:bodyPr>
            <a:normAutofit fontScale="92500" lnSpcReduction="10000"/>
          </a:bodyPr>
          <a:lstStyle/>
          <a:p>
            <a:endParaRPr/>
          </a:p>
        </p:txBody>
      </p:sp>
      <p:sp>
        <p:nvSpPr>
          <p:cNvPr id="410" name="Remember that JS is event-driven…"/>
          <p:cNvSpPr txBox="1">
            <a:spLocks noGrp="1"/>
          </p:cNvSpPr>
          <p:nvPr>
            <p:ph type="body" idx="1"/>
          </p:nvPr>
        </p:nvSpPr>
        <p:spPr>
          <a:prstGeom prst="rect">
            <a:avLst/>
          </a:prstGeom>
        </p:spPr>
        <p:txBody>
          <a:bodyPr>
            <a:normAutofit/>
          </a:bodyPr>
          <a:lstStyle/>
          <a:p>
            <a:r>
              <a:rPr lang="en-US" dirty="0"/>
              <a:t>JavaScript (and TypeScript) offer “event driven” concurrency: asynchronous tasks happen in the background, by the language runtime</a:t>
            </a:r>
          </a:p>
          <a:p>
            <a:r>
              <a:rPr dirty="0"/>
              <a:t>Event loop is responsible for dispatching events when they occur</a:t>
            </a:r>
          </a:p>
          <a:p>
            <a:r>
              <a:rPr dirty="0"/>
              <a:t>Main thread for event loop (buried somewhere in NodeJS) :</a:t>
            </a:r>
          </a:p>
          <a:p>
            <a:pPr marL="0" indent="0" defTabSz="410766">
              <a:lnSpc>
                <a:spcPct val="100000"/>
              </a:lnSpc>
              <a:spcBef>
                <a:spcPts val="0"/>
              </a:spcBef>
              <a:buSzTx/>
              <a:buNone/>
              <a:defRPr sz="5000">
                <a:latin typeface="Consolas"/>
                <a:ea typeface="Consolas"/>
                <a:cs typeface="Consolas"/>
                <a:sym typeface="Consolas"/>
              </a:defRPr>
            </a:pPr>
            <a:r>
              <a:rPr sz="2200" dirty="0">
                <a:solidFill>
                  <a:srgbClr val="942192"/>
                </a:solidFill>
              </a:rPr>
              <a:t>while</a:t>
            </a:r>
            <a:r>
              <a:rPr sz="2200" dirty="0"/>
              <a:t>(</a:t>
            </a:r>
            <a:r>
              <a:rPr sz="2200" dirty="0" err="1"/>
              <a:t>queue.</a:t>
            </a:r>
            <a:r>
              <a:rPr sz="2200" dirty="0" err="1">
                <a:solidFill>
                  <a:srgbClr val="0432FF"/>
                </a:solidFill>
              </a:rPr>
              <a:t>waitForMessage</a:t>
            </a:r>
            <a:r>
              <a:rPr sz="2200" dirty="0"/>
              <a:t>()){</a:t>
            </a:r>
          </a:p>
          <a:p>
            <a:pPr marL="0" indent="0" defTabSz="410766">
              <a:lnSpc>
                <a:spcPct val="100000"/>
              </a:lnSpc>
              <a:spcBef>
                <a:spcPts val="0"/>
              </a:spcBef>
              <a:buSzTx/>
              <a:buNone/>
              <a:defRPr sz="5000">
                <a:latin typeface="Consolas"/>
                <a:ea typeface="Consolas"/>
                <a:cs typeface="Consolas"/>
                <a:sym typeface="Consolas"/>
              </a:defRPr>
            </a:pPr>
            <a:r>
              <a:rPr sz="2200" dirty="0"/>
              <a:t>  </a:t>
            </a:r>
            <a:r>
              <a:rPr sz="2200" dirty="0" err="1"/>
              <a:t>queue.</a:t>
            </a:r>
            <a:r>
              <a:rPr sz="2200" dirty="0" err="1">
                <a:solidFill>
                  <a:srgbClr val="0432FF"/>
                </a:solidFill>
              </a:rPr>
              <a:t>processNextMessage</a:t>
            </a:r>
            <a:r>
              <a:rPr sz="2200" dirty="0"/>
              <a:t>();</a:t>
            </a:r>
          </a:p>
          <a:p>
            <a:pPr marL="0" indent="0" defTabSz="410766">
              <a:lnSpc>
                <a:spcPct val="100000"/>
              </a:lnSpc>
              <a:spcBef>
                <a:spcPts val="0"/>
              </a:spcBef>
              <a:buSzTx/>
              <a:buNone/>
              <a:defRPr sz="5000">
                <a:latin typeface="Consolas"/>
                <a:ea typeface="Consolas"/>
                <a:cs typeface="Consolas"/>
                <a:sym typeface="Consolas"/>
              </a:defRPr>
            </a:pPr>
            <a:r>
              <a:rPr sz="2200" dirty="0"/>
              <a:t>}</a:t>
            </a:r>
            <a:endParaRPr lang="en-US" sz="2200" dirty="0"/>
          </a:p>
          <a:p>
            <a:pPr lvl="0"/>
            <a:r>
              <a:rPr lang="en-US" dirty="0"/>
              <a:t>The order of event processing is (in the general sense) unpredictable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why almost all programs need to support concurrent actions</a:t>
            </a:r>
          </a:p>
          <a:p>
            <a:pPr lvl="1"/>
            <a:r>
              <a:rPr lang="en-US" dirty="0"/>
              <a:t>Explain the difference between a multi-threading programming model and an asynchronous programming model</a:t>
            </a:r>
          </a:p>
          <a:p>
            <a:pPr lvl="1"/>
            <a:r>
              <a:rPr lang="en-US" dirty="0"/>
              <a:t>Understand how to write code that uses asynchronous results using async/await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019279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Run-to-completion semantics"/>
          <p:cNvSpPr txBox="1">
            <a:spLocks noGrp="1"/>
          </p:cNvSpPr>
          <p:nvPr>
            <p:ph type="title"/>
          </p:nvPr>
        </p:nvSpPr>
        <p:spPr>
          <a:prstGeom prst="rect">
            <a:avLst/>
          </a:prstGeom>
        </p:spPr>
        <p:txBody>
          <a:bodyPr/>
          <a:lstStyle/>
          <a:p>
            <a:r>
              <a:rPr lang="en-US" dirty="0"/>
              <a:t>Event Handlers “Run To Completion”</a:t>
            </a:r>
            <a:endParaRPr dirty="0"/>
          </a:p>
        </p:txBody>
      </p:sp>
      <p:sp>
        <p:nvSpPr>
          <p:cNvPr id="413" name="Slide Subtitle"/>
          <p:cNvSpPr txBox="1">
            <a:spLocks noGrp="1"/>
          </p:cNvSpPr>
          <p:nvPr>
            <p:ph type="body" idx="21"/>
          </p:nvPr>
        </p:nvSpPr>
        <p:spPr>
          <a:prstGeom prst="rect">
            <a:avLst/>
          </a:prstGeom>
        </p:spPr>
        <p:txBody>
          <a:bodyPr>
            <a:normAutofit fontScale="92500" lnSpcReduction="10000"/>
          </a:bodyPr>
          <a:lstStyle/>
          <a:p>
            <a:r>
              <a:rPr lang="en-US" dirty="0"/>
              <a:t>AKA: Your code will not be “interrupted”</a:t>
            </a:r>
            <a:endParaRPr dirty="0"/>
          </a:p>
        </p:txBody>
      </p:sp>
      <p:sp>
        <p:nvSpPr>
          <p:cNvPr id="414" name="Run-to-completion…"/>
          <p:cNvSpPr txBox="1">
            <a:spLocks noGrp="1"/>
          </p:cNvSpPr>
          <p:nvPr>
            <p:ph type="body" idx="1"/>
          </p:nvPr>
        </p:nvSpPr>
        <p:spPr>
          <a:prstGeom prst="rect">
            <a:avLst/>
          </a:prstGeom>
        </p:spPr>
        <p:txBody>
          <a:bodyPr/>
          <a:lstStyle/>
          <a:p>
            <a:r>
              <a:rPr dirty="0"/>
              <a:t>The function handling an event and the functions that it (transitively) synchronously calls will keep executing until the function finishes.</a:t>
            </a:r>
          </a:p>
          <a:p>
            <a:r>
              <a:rPr dirty="0"/>
              <a:t>The JS engine will not handle the next event until the event handler finishes.</a:t>
            </a:r>
          </a:p>
        </p:txBody>
      </p:sp>
      <p:sp>
        <p:nvSpPr>
          <p:cNvPr id="415" name="handler1"/>
          <p:cNvSpPr txBox="1"/>
          <p:nvPr/>
        </p:nvSpPr>
        <p:spPr>
          <a:xfrm>
            <a:off x="3971123" y="4608373"/>
            <a:ext cx="982641" cy="34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handler1</a:t>
            </a:r>
          </a:p>
        </p:txBody>
      </p:sp>
      <p:sp>
        <p:nvSpPr>
          <p:cNvPr id="416" name="f"/>
          <p:cNvSpPr txBox="1"/>
          <p:nvPr/>
        </p:nvSpPr>
        <p:spPr>
          <a:xfrm>
            <a:off x="5587367" y="4256168"/>
            <a:ext cx="136256" cy="34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f</a:t>
            </a:r>
          </a:p>
        </p:txBody>
      </p:sp>
      <p:sp>
        <p:nvSpPr>
          <p:cNvPr id="417" name="h"/>
          <p:cNvSpPr txBox="1"/>
          <p:nvPr/>
        </p:nvSpPr>
        <p:spPr>
          <a:xfrm>
            <a:off x="5555307" y="4786968"/>
            <a:ext cx="200376" cy="34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h</a:t>
            </a:r>
          </a:p>
        </p:txBody>
      </p:sp>
      <p:sp>
        <p:nvSpPr>
          <p:cNvPr id="418" name="g"/>
          <p:cNvSpPr txBox="1"/>
          <p:nvPr/>
        </p:nvSpPr>
        <p:spPr>
          <a:xfrm>
            <a:off x="6785947" y="4256168"/>
            <a:ext cx="213200" cy="34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g</a:t>
            </a:r>
          </a:p>
        </p:txBody>
      </p:sp>
      <p:sp>
        <p:nvSpPr>
          <p:cNvPr id="419" name="handler2"/>
          <p:cNvSpPr txBox="1"/>
          <p:nvPr/>
        </p:nvSpPr>
        <p:spPr>
          <a:xfrm>
            <a:off x="3971123" y="5875009"/>
            <a:ext cx="982641" cy="34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handler2</a:t>
            </a:r>
          </a:p>
        </p:txBody>
      </p:sp>
      <p:sp>
        <p:nvSpPr>
          <p:cNvPr id="420" name="Line"/>
          <p:cNvSpPr/>
          <p:nvPr/>
        </p:nvSpPr>
        <p:spPr>
          <a:xfrm>
            <a:off x="5811400" y="4466681"/>
            <a:ext cx="892969"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21" name="Line"/>
          <p:cNvSpPr/>
          <p:nvPr/>
        </p:nvSpPr>
        <p:spPr>
          <a:xfrm>
            <a:off x="5811400" y="4997253"/>
            <a:ext cx="892969"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22" name="..."/>
          <p:cNvSpPr txBox="1"/>
          <p:nvPr/>
        </p:nvSpPr>
        <p:spPr>
          <a:xfrm>
            <a:off x="6760297" y="4786968"/>
            <a:ext cx="264497" cy="34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a:t>
            </a:r>
          </a:p>
        </p:txBody>
      </p:sp>
      <p:sp>
        <p:nvSpPr>
          <p:cNvPr id="423" name="Line"/>
          <p:cNvSpPr/>
          <p:nvPr/>
        </p:nvSpPr>
        <p:spPr>
          <a:xfrm flipV="1">
            <a:off x="4992716" y="4514706"/>
            <a:ext cx="530110" cy="193330"/>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24" name="Line"/>
          <p:cNvSpPr/>
          <p:nvPr/>
        </p:nvSpPr>
        <p:spPr>
          <a:xfrm>
            <a:off x="7080723" y="4997253"/>
            <a:ext cx="892970"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25" name="i"/>
          <p:cNvSpPr txBox="1"/>
          <p:nvPr/>
        </p:nvSpPr>
        <p:spPr>
          <a:xfrm>
            <a:off x="8061498" y="4786968"/>
            <a:ext cx="123432" cy="34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i</a:t>
            </a:r>
          </a:p>
        </p:txBody>
      </p:sp>
      <p:sp>
        <p:nvSpPr>
          <p:cNvPr id="426" name="Line"/>
          <p:cNvSpPr/>
          <p:nvPr/>
        </p:nvSpPr>
        <p:spPr>
          <a:xfrm>
            <a:off x="5049475" y="4839471"/>
            <a:ext cx="480889" cy="191383"/>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27" name="Line"/>
          <p:cNvSpPr/>
          <p:nvPr/>
        </p:nvSpPr>
        <p:spPr>
          <a:xfrm>
            <a:off x="5138772" y="6071704"/>
            <a:ext cx="614176"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28" name="j"/>
          <p:cNvSpPr txBox="1"/>
          <p:nvPr/>
        </p:nvSpPr>
        <p:spPr>
          <a:xfrm>
            <a:off x="6830831" y="5897137"/>
            <a:ext cx="123432" cy="34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j</a:t>
            </a:r>
          </a:p>
        </p:txBody>
      </p:sp>
      <p:sp>
        <p:nvSpPr>
          <p:cNvPr id="429" name="..."/>
          <p:cNvSpPr txBox="1"/>
          <p:nvPr/>
        </p:nvSpPr>
        <p:spPr>
          <a:xfrm>
            <a:off x="5789989" y="5921152"/>
            <a:ext cx="264497" cy="34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a:t>
            </a:r>
          </a:p>
        </p:txBody>
      </p:sp>
      <p:sp>
        <p:nvSpPr>
          <p:cNvPr id="430" name="Line"/>
          <p:cNvSpPr/>
          <p:nvPr/>
        </p:nvSpPr>
        <p:spPr>
          <a:xfrm>
            <a:off x="3452950" y="4470361"/>
            <a:ext cx="1" cy="1818382"/>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31" name="processing of event queue"/>
          <p:cNvSpPr txBox="1"/>
          <p:nvPr/>
        </p:nvSpPr>
        <p:spPr>
          <a:xfrm>
            <a:off x="2473443" y="3938117"/>
            <a:ext cx="1959015" cy="6261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processing of event queue</a:t>
            </a:r>
          </a:p>
        </p:txBody>
      </p:sp>
      <p:sp>
        <p:nvSpPr>
          <p:cNvPr id="432" name="Line"/>
          <p:cNvSpPr/>
          <p:nvPr/>
        </p:nvSpPr>
        <p:spPr>
          <a:xfrm>
            <a:off x="6125790" y="6102134"/>
            <a:ext cx="614175"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 name="Implications of run-to-completion"/>
          <p:cNvSpPr txBox="1">
            <a:spLocks noGrp="1"/>
          </p:cNvSpPr>
          <p:nvPr>
            <p:ph type="title"/>
          </p:nvPr>
        </p:nvSpPr>
        <p:spPr>
          <a:prstGeom prst="rect">
            <a:avLst/>
          </a:prstGeom>
        </p:spPr>
        <p:txBody>
          <a:bodyPr/>
          <a:lstStyle/>
          <a:p>
            <a:r>
              <a:rPr dirty="0"/>
              <a:t>Implications of </a:t>
            </a:r>
            <a:r>
              <a:rPr lang="en-US" dirty="0"/>
              <a:t>R</a:t>
            </a:r>
            <a:r>
              <a:rPr dirty="0"/>
              <a:t>un-to-</a:t>
            </a:r>
            <a:r>
              <a:rPr lang="en-US" dirty="0"/>
              <a:t>C</a:t>
            </a:r>
            <a:r>
              <a:rPr dirty="0"/>
              <a:t>ompletion</a:t>
            </a:r>
          </a:p>
        </p:txBody>
      </p:sp>
      <p:sp>
        <p:nvSpPr>
          <p:cNvPr id="435" name="Slide Subtitle"/>
          <p:cNvSpPr txBox="1">
            <a:spLocks noGrp="1"/>
          </p:cNvSpPr>
          <p:nvPr>
            <p:ph type="body" idx="21"/>
          </p:nvPr>
        </p:nvSpPr>
        <p:spPr>
          <a:prstGeom prst="rect">
            <a:avLst/>
          </a:prstGeom>
        </p:spPr>
        <p:txBody>
          <a:bodyPr>
            <a:normAutofit fontScale="92500" lnSpcReduction="10000"/>
          </a:bodyPr>
          <a:lstStyle/>
          <a:p>
            <a:r>
              <a:rPr lang="en-US" b="1" dirty="0"/>
              <a:t>The good news: no interruptions/context switching</a:t>
            </a:r>
            <a:endParaRPr b="1" dirty="0"/>
          </a:p>
        </p:txBody>
      </p:sp>
      <p:sp>
        <p:nvSpPr>
          <p:cNvPr id="436" name="Good news: no other code will run until you finish (no worries about other threads overwriting your data)"/>
          <p:cNvSpPr txBox="1">
            <a:spLocks noGrp="1"/>
          </p:cNvSpPr>
          <p:nvPr>
            <p:ph type="body" idx="1"/>
          </p:nvPr>
        </p:nvSpPr>
        <p:spPr>
          <a:prstGeom prst="rect">
            <a:avLst/>
          </a:prstGeom>
        </p:spPr>
        <p:txBody>
          <a:bodyPr/>
          <a:lstStyle/>
          <a:p>
            <a:pPr marL="0" indent="0">
              <a:buNone/>
            </a:pPr>
            <a:r>
              <a:rPr lang="en-US" dirty="0"/>
              <a:t>N</a:t>
            </a:r>
            <a:r>
              <a:rPr dirty="0"/>
              <a:t>o other code will run until you finish (no worries about other threads overwriting your data)</a:t>
            </a:r>
          </a:p>
        </p:txBody>
      </p:sp>
      <p:sp>
        <p:nvSpPr>
          <p:cNvPr id="437" name="handler1"/>
          <p:cNvSpPr txBox="1"/>
          <p:nvPr/>
        </p:nvSpPr>
        <p:spPr>
          <a:xfrm>
            <a:off x="4191874" y="4049137"/>
            <a:ext cx="982641" cy="34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handler1</a:t>
            </a:r>
          </a:p>
        </p:txBody>
      </p:sp>
      <p:sp>
        <p:nvSpPr>
          <p:cNvPr id="438" name="f"/>
          <p:cNvSpPr txBox="1"/>
          <p:nvPr/>
        </p:nvSpPr>
        <p:spPr>
          <a:xfrm>
            <a:off x="5808118" y="3696932"/>
            <a:ext cx="136256" cy="34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f</a:t>
            </a:r>
          </a:p>
        </p:txBody>
      </p:sp>
      <p:sp>
        <p:nvSpPr>
          <p:cNvPr id="439" name="h"/>
          <p:cNvSpPr txBox="1"/>
          <p:nvPr/>
        </p:nvSpPr>
        <p:spPr>
          <a:xfrm>
            <a:off x="5776059" y="4227731"/>
            <a:ext cx="200376" cy="34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h</a:t>
            </a:r>
          </a:p>
        </p:txBody>
      </p:sp>
      <p:sp>
        <p:nvSpPr>
          <p:cNvPr id="440" name="g"/>
          <p:cNvSpPr txBox="1"/>
          <p:nvPr/>
        </p:nvSpPr>
        <p:spPr>
          <a:xfrm>
            <a:off x="7006697" y="3696932"/>
            <a:ext cx="213200" cy="34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g</a:t>
            </a:r>
          </a:p>
        </p:txBody>
      </p:sp>
      <p:sp>
        <p:nvSpPr>
          <p:cNvPr id="441" name="handler2"/>
          <p:cNvSpPr txBox="1"/>
          <p:nvPr/>
        </p:nvSpPr>
        <p:spPr>
          <a:xfrm>
            <a:off x="4191874" y="5315773"/>
            <a:ext cx="982641" cy="34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handler2</a:t>
            </a:r>
          </a:p>
        </p:txBody>
      </p:sp>
      <p:sp>
        <p:nvSpPr>
          <p:cNvPr id="442" name="Line"/>
          <p:cNvSpPr/>
          <p:nvPr/>
        </p:nvSpPr>
        <p:spPr>
          <a:xfrm>
            <a:off x="6032151" y="3907445"/>
            <a:ext cx="892970"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43" name="Line"/>
          <p:cNvSpPr/>
          <p:nvPr/>
        </p:nvSpPr>
        <p:spPr>
          <a:xfrm>
            <a:off x="6032151" y="4438017"/>
            <a:ext cx="892970"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44" name="..."/>
          <p:cNvSpPr txBox="1"/>
          <p:nvPr/>
        </p:nvSpPr>
        <p:spPr>
          <a:xfrm>
            <a:off x="6981048" y="4227731"/>
            <a:ext cx="264497" cy="34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a:t>
            </a:r>
          </a:p>
        </p:txBody>
      </p:sp>
      <p:sp>
        <p:nvSpPr>
          <p:cNvPr id="445" name="Line"/>
          <p:cNvSpPr/>
          <p:nvPr/>
        </p:nvSpPr>
        <p:spPr>
          <a:xfrm flipV="1">
            <a:off x="5213467" y="3955470"/>
            <a:ext cx="530110" cy="193330"/>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46" name="Line"/>
          <p:cNvSpPr/>
          <p:nvPr/>
        </p:nvSpPr>
        <p:spPr>
          <a:xfrm>
            <a:off x="7301474" y="4438017"/>
            <a:ext cx="892969"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47" name="i"/>
          <p:cNvSpPr txBox="1"/>
          <p:nvPr/>
        </p:nvSpPr>
        <p:spPr>
          <a:xfrm>
            <a:off x="8282248" y="4227731"/>
            <a:ext cx="123432" cy="34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i</a:t>
            </a:r>
          </a:p>
        </p:txBody>
      </p:sp>
      <p:sp>
        <p:nvSpPr>
          <p:cNvPr id="448" name="Line"/>
          <p:cNvSpPr/>
          <p:nvPr/>
        </p:nvSpPr>
        <p:spPr>
          <a:xfrm>
            <a:off x="5270226" y="4280235"/>
            <a:ext cx="480889" cy="191383"/>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49" name="Line"/>
          <p:cNvSpPr/>
          <p:nvPr/>
        </p:nvSpPr>
        <p:spPr>
          <a:xfrm>
            <a:off x="5359523" y="5512468"/>
            <a:ext cx="614176"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50" name="j"/>
          <p:cNvSpPr txBox="1"/>
          <p:nvPr/>
        </p:nvSpPr>
        <p:spPr>
          <a:xfrm>
            <a:off x="7051582" y="5337901"/>
            <a:ext cx="123432" cy="34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j</a:t>
            </a:r>
          </a:p>
        </p:txBody>
      </p:sp>
      <p:sp>
        <p:nvSpPr>
          <p:cNvPr id="451" name="..."/>
          <p:cNvSpPr txBox="1"/>
          <p:nvPr/>
        </p:nvSpPr>
        <p:spPr>
          <a:xfrm>
            <a:off x="6010740" y="5361916"/>
            <a:ext cx="264497" cy="34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a:t>
            </a:r>
          </a:p>
        </p:txBody>
      </p:sp>
      <p:sp>
        <p:nvSpPr>
          <p:cNvPr id="452" name="Line"/>
          <p:cNvSpPr/>
          <p:nvPr/>
        </p:nvSpPr>
        <p:spPr>
          <a:xfrm>
            <a:off x="3673701" y="3911126"/>
            <a:ext cx="1" cy="1818382"/>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53" name="processing of event queue"/>
          <p:cNvSpPr txBox="1"/>
          <p:nvPr/>
        </p:nvSpPr>
        <p:spPr>
          <a:xfrm>
            <a:off x="2694194" y="3378881"/>
            <a:ext cx="1959015" cy="6261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processing of event queue</a:t>
            </a:r>
          </a:p>
        </p:txBody>
      </p:sp>
      <p:sp>
        <p:nvSpPr>
          <p:cNvPr id="454" name="Line"/>
          <p:cNvSpPr/>
          <p:nvPr/>
        </p:nvSpPr>
        <p:spPr>
          <a:xfrm>
            <a:off x="6346541" y="5542898"/>
            <a:ext cx="614176"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55" name="j will not execute until after i"/>
          <p:cNvSpPr txBox="1"/>
          <p:nvPr/>
        </p:nvSpPr>
        <p:spPr>
          <a:xfrm>
            <a:off x="3861762" y="6066639"/>
            <a:ext cx="3991478" cy="4568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algn="l" defTabSz="821531">
              <a:spcBef>
                <a:spcPts val="1500"/>
              </a:spcBef>
              <a:defRPr sz="5000" i="1">
                <a:solidFill>
                  <a:srgbClr val="000000"/>
                </a:solidFill>
                <a:latin typeface="Helvetica"/>
                <a:ea typeface="Helvetica"/>
                <a:cs typeface="Helvetica"/>
                <a:sym typeface="Helvetica"/>
              </a:defRPr>
            </a:lvl1pPr>
          </a:lstStyle>
          <a:p>
            <a:r>
              <a:rPr sz="2500"/>
              <a:t>j will not execute until after i</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775479" y="2832730"/>
            <a:ext cx="9173105" cy="2267287"/>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makeOneGetRequest</a:t>
            </a:r>
            <a:r>
              <a:rPr lang="en-US" sz="1600" dirty="0"/>
              <a:t>(): Promise&lt;</a:t>
            </a:r>
            <a:r>
              <a:rPr lang="en-US" sz="1600" b="1" dirty="0">
                <a:solidFill>
                  <a:srgbClr val="000080"/>
                </a:solidFill>
              </a:rPr>
              <a:t>void</a:t>
            </a:r>
            <a:r>
              <a:rPr lang="en-US" sz="1600" dirty="0"/>
              <a:t>&gt; {</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'1. Making Request'</a:t>
            </a:r>
            <a:r>
              <a:rPr lang="en-US" sz="1600" dirty="0"/>
              <a:t>);</a:t>
            </a:r>
            <a:br>
              <a:rPr lang="en-US" sz="1600" dirty="0"/>
            </a:br>
            <a:r>
              <a:rPr lang="en-US" sz="1600" dirty="0"/>
              <a:t>  </a:t>
            </a:r>
            <a:r>
              <a:rPr lang="en-US" sz="1600" b="1" dirty="0">
                <a:solidFill>
                  <a:srgbClr val="000080"/>
                </a:solidFill>
              </a:rPr>
              <a:t>const </a:t>
            </a:r>
            <a:r>
              <a:rPr lang="en-US" sz="1600" dirty="0">
                <a:solidFill>
                  <a:srgbClr val="458383"/>
                </a:solidFill>
              </a:rPr>
              <a:t>response </a:t>
            </a:r>
            <a:r>
              <a:rPr lang="en-US" sz="1600" dirty="0"/>
              <a:t>= </a:t>
            </a:r>
            <a:r>
              <a:rPr lang="en-US" sz="1600" b="1" dirty="0">
                <a:solidFill>
                  <a:srgbClr val="000080"/>
                </a:solidFill>
              </a:rPr>
              <a:t>await </a:t>
            </a:r>
            <a:r>
              <a:rPr lang="en-US" sz="1600" b="1" i="1" dirty="0" err="1">
                <a:solidFill>
                  <a:srgbClr val="660E7A"/>
                </a:solidFill>
              </a:rPr>
              <a:t>axios</a:t>
            </a:r>
            <a:r>
              <a:rPr lang="en-US" sz="1600" dirty="0" err="1"/>
              <a:t>.</a:t>
            </a:r>
            <a:r>
              <a:rPr lang="en-US" sz="1600" dirty="0" err="1">
                <a:solidFill>
                  <a:srgbClr val="7A7A43"/>
                </a:solidFill>
              </a:rPr>
              <a:t>get</a:t>
            </a:r>
            <a:r>
              <a:rPr lang="en-US" sz="1600" dirty="0"/>
              <a:t>(</a:t>
            </a:r>
            <a:r>
              <a:rPr lang="en-US" sz="1600" b="1" dirty="0">
                <a:solidFill>
                  <a:srgbClr val="008000"/>
                </a:solidFill>
              </a:rPr>
              <a:t>'https://rest-</a:t>
            </a:r>
            <a:r>
              <a:rPr lang="en-US" sz="1600" b="1" dirty="0" err="1">
                <a:solidFill>
                  <a:srgbClr val="008000"/>
                </a:solidFill>
              </a:rPr>
              <a:t>example.covey.town</a:t>
            </a:r>
            <a:r>
              <a:rPr lang="en-US" sz="1600" b="1" dirty="0">
                <a:solidFill>
                  <a:srgbClr val="008000"/>
                </a:solidFill>
              </a:rPr>
              <a:t>'</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'2. Heard back from server'</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dirty="0" err="1">
                <a:solidFill>
                  <a:srgbClr val="458383"/>
                </a:solidFill>
              </a:rPr>
              <a:t>response</a:t>
            </a:r>
            <a:r>
              <a:rPr lang="en-US" sz="1600" dirty="0" err="1"/>
              <a:t>.</a:t>
            </a:r>
            <a:r>
              <a:rPr lang="en-US" sz="1600" b="1" dirty="0" err="1">
                <a:solidFill>
                  <a:srgbClr val="660E7A"/>
                </a:solidFill>
              </a:rPr>
              <a:t>data</a:t>
            </a:r>
            <a:r>
              <a:rPr lang="en-US" sz="1600" dirty="0"/>
              <a:t>);</a:t>
            </a:r>
            <a:br>
              <a:rPr lang="en-US" sz="1600" dirty="0"/>
            </a:br>
            <a:r>
              <a:rPr lang="en-US" sz="1600" dirty="0"/>
              <a:t>}</a:t>
            </a:r>
            <a:br>
              <a:rPr lang="en-US" sz="1600" dirty="0"/>
            </a:br>
            <a:br>
              <a:rPr lang="en-US" sz="1600" dirty="0"/>
            </a:br>
            <a:r>
              <a:rPr lang="en-US" sz="1600" dirty="0" err="1"/>
              <a:t>makeOneGetRequest</a:t>
            </a:r>
            <a:r>
              <a:rPr lang="en-US" sz="1600" dirty="0"/>
              <a:t>();</a:t>
            </a:r>
            <a:br>
              <a:rPr lang="en-US" sz="1600" dirty="0"/>
            </a:b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'3. All done!'</a:t>
            </a:r>
            <a:r>
              <a:rPr lang="en-US" sz="1600" dirty="0"/>
              <a:t>);</a:t>
            </a:r>
            <a:endParaRPr lang="en-US" sz="1600" b="1" dirty="0">
              <a:solidFill>
                <a:srgbClr val="011480"/>
              </a:solidFill>
            </a:endParaRPr>
          </a:p>
        </p:txBody>
      </p:sp>
      <p:sp>
        <p:nvSpPr>
          <p:cNvPr id="252" name="Asynchronous Programming in JS/TS"/>
          <p:cNvSpPr txBox="1">
            <a:spLocks noGrp="1"/>
          </p:cNvSpPr>
          <p:nvPr>
            <p:ph type="title"/>
          </p:nvPr>
        </p:nvSpPr>
        <p:spPr>
          <a:prstGeom prst="rect">
            <a:avLst/>
          </a:prstGeom>
        </p:spPr>
        <p:txBody>
          <a:bodyPr>
            <a:normAutofit/>
          </a:bodyPr>
          <a:lstStyle/>
          <a:p>
            <a:r>
              <a:rPr lang="en-US" dirty="0"/>
              <a:t>Implications of Run-to-Completion</a:t>
            </a:r>
            <a:endParaRPr dirty="0"/>
          </a:p>
        </p:txBody>
      </p:sp>
      <p:sp>
        <p:nvSpPr>
          <p:cNvPr id="253" name="Promises"/>
          <p:cNvSpPr txBox="1">
            <a:spLocks noGrp="1"/>
          </p:cNvSpPr>
          <p:nvPr>
            <p:ph type="body" idx="21"/>
          </p:nvPr>
        </p:nvSpPr>
        <p:spPr>
          <a:xfrm>
            <a:off x="775480" y="1558850"/>
            <a:ext cx="10985500" cy="46739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lnSpcReduction="10000"/>
          </a:bodyPr>
          <a:lstStyle/>
          <a:p>
            <a:r>
              <a:rPr lang="en-US" b="1" dirty="0"/>
              <a:t>“await” is a syntactic exception to the rule</a:t>
            </a:r>
            <a:endParaRPr b="1" dirty="0"/>
          </a:p>
        </p:txBody>
      </p:sp>
      <p:grpSp>
        <p:nvGrpSpPr>
          <p:cNvPr id="3" name="Group 2">
            <a:extLst>
              <a:ext uri="{FF2B5EF4-FFF2-40B4-BE49-F238E27FC236}">
                <a16:creationId xmlns:a16="http://schemas.microsoft.com/office/drawing/2014/main" id="{CF80A524-6743-8E4B-8B22-8E7FD43EE6AA}"/>
              </a:ext>
            </a:extLst>
          </p:cNvPr>
          <p:cNvGrpSpPr/>
          <p:nvPr/>
        </p:nvGrpSpPr>
        <p:grpSpPr>
          <a:xfrm>
            <a:off x="775480" y="1858854"/>
            <a:ext cx="11416520" cy="1232874"/>
            <a:chOff x="3332671" y="2559115"/>
            <a:chExt cx="11416520" cy="1232874"/>
          </a:xfrm>
        </p:grpSpPr>
        <p:sp>
          <p:nvSpPr>
            <p:cNvPr id="262" name="axios.get returns a Promise for an AxiosResponse"/>
            <p:cNvSpPr txBox="1"/>
            <p:nvPr/>
          </p:nvSpPr>
          <p:spPr>
            <a:xfrm>
              <a:off x="7611590" y="2559115"/>
              <a:ext cx="7137601"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defRPr b="1">
                  <a:solidFill>
                    <a:schemeClr val="accent5">
                      <a:hueOff val="-82419"/>
                      <a:satOff val="-9513"/>
                      <a:lumOff val="-16343"/>
                    </a:schemeClr>
                  </a:solidFill>
                </a:defRPr>
              </a:pPr>
              <a:r>
                <a:rPr lang="en-US" sz="1800" dirty="0">
                  <a:latin typeface="Menlo Regular"/>
                  <a:ea typeface="Menlo Regular"/>
                  <a:cs typeface="Menlo Regular"/>
                  <a:sym typeface="Menlo Regular"/>
                </a:rPr>
                <a:t>Adding ‘async’ to our function definition makes it return a Promise!</a:t>
              </a:r>
              <a:endParaRPr sz="1800" dirty="0">
                <a:latin typeface="Menlo Regular"/>
                <a:ea typeface="Menlo Regular"/>
                <a:cs typeface="Menlo Regular"/>
                <a:sym typeface="Menlo Regular"/>
              </a:endParaRPr>
            </a:p>
          </p:txBody>
        </p:sp>
        <p:sp>
          <p:nvSpPr>
            <p:cNvPr id="263" name="Callout"/>
            <p:cNvSpPr/>
            <p:nvPr/>
          </p:nvSpPr>
          <p:spPr>
            <a:xfrm rot="16200000">
              <a:off x="6449181" y="-229100"/>
              <a:ext cx="904579" cy="7137600"/>
            </a:xfrm>
            <a:custGeom>
              <a:avLst/>
              <a:gdLst/>
              <a:ahLst/>
              <a:cxnLst>
                <a:cxn ang="0">
                  <a:pos x="wd2" y="hd2"/>
                </a:cxn>
                <a:cxn ang="5400000">
                  <a:pos x="wd2" y="hd2"/>
                </a:cxn>
                <a:cxn ang="10800000">
                  <a:pos x="wd2" y="hd2"/>
                </a:cxn>
                <a:cxn ang="16200000">
                  <a:pos x="wd2" y="hd2"/>
                </a:cxn>
              </a:cxnLst>
              <a:rect l="0" t="0" r="r" b="b"/>
              <a:pathLst>
                <a:path w="21600" h="21600" extrusionOk="0">
                  <a:moveTo>
                    <a:pt x="1087" y="0"/>
                  </a:moveTo>
                  <a:cubicBezTo>
                    <a:pt x="486" y="0"/>
                    <a:pt x="0" y="76"/>
                    <a:pt x="0" y="170"/>
                  </a:cubicBezTo>
                  <a:lnTo>
                    <a:pt x="0" y="18028"/>
                  </a:lnTo>
                  <a:cubicBezTo>
                    <a:pt x="0" y="18122"/>
                    <a:pt x="486" y="18199"/>
                    <a:pt x="1087" y="18199"/>
                  </a:cubicBezTo>
                  <a:lnTo>
                    <a:pt x="1846" y="18199"/>
                  </a:lnTo>
                  <a:lnTo>
                    <a:pt x="21600" y="21600"/>
                  </a:lnTo>
                  <a:lnTo>
                    <a:pt x="4990" y="17644"/>
                  </a:lnTo>
                  <a:lnTo>
                    <a:pt x="4990" y="170"/>
                  </a:lnTo>
                  <a:cubicBezTo>
                    <a:pt x="4990" y="76"/>
                    <a:pt x="4504" y="0"/>
                    <a:pt x="3903" y="0"/>
                  </a:cubicBezTo>
                  <a:lnTo>
                    <a:pt x="1087" y="0"/>
                  </a:lnTo>
                  <a:close/>
                </a:path>
              </a:pathLst>
            </a:custGeom>
            <a:ln w="50800">
              <a:solidFill>
                <a:srgbClr val="FF0000"/>
              </a:solidFill>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10" name="Group">
            <a:extLst>
              <a:ext uri="{FF2B5EF4-FFF2-40B4-BE49-F238E27FC236}">
                <a16:creationId xmlns:a16="http://schemas.microsoft.com/office/drawing/2014/main" id="{9F14DF67-DA5B-8740-A5EF-E2DE0FBE1BAA}"/>
              </a:ext>
            </a:extLst>
          </p:cNvPr>
          <p:cNvGrpSpPr/>
          <p:nvPr/>
        </p:nvGrpSpPr>
        <p:grpSpPr>
          <a:xfrm>
            <a:off x="3691220" y="5169793"/>
            <a:ext cx="5637500" cy="1187809"/>
            <a:chOff x="494837" y="452437"/>
            <a:chExt cx="1998928" cy="3633363"/>
          </a:xfrm>
        </p:grpSpPr>
        <p:sp>
          <p:nvSpPr>
            <p:cNvPr id="11" name="Making a request to rest-example…">
              <a:extLst>
                <a:ext uri="{FF2B5EF4-FFF2-40B4-BE49-F238E27FC236}">
                  <a16:creationId xmlns:a16="http://schemas.microsoft.com/office/drawing/2014/main" id="{9FE548CE-971E-7447-ADF5-39CC44283CD4}"/>
                </a:ext>
              </a:extLst>
            </p:cNvPr>
            <p:cNvSpPr/>
            <p:nvPr/>
          </p:nvSpPr>
          <p:spPr>
            <a:xfrm>
              <a:off x="494837" y="281579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p>
              <a:pPr algn="l" defTabSz="410766">
                <a:defRPr sz="3400">
                  <a:solidFill>
                    <a:srgbClr val="000000"/>
                  </a:solidFill>
                  <a:latin typeface="Menlo Regular"/>
                  <a:ea typeface="Menlo Regular"/>
                  <a:cs typeface="Menlo Regular"/>
                  <a:sym typeface="Menlo Regular"/>
                </a:defRPr>
              </a:pPr>
              <a:r>
                <a:rPr lang="en-US" sz="2400" b="1" dirty="0">
                  <a:latin typeface="Calibri" panose="020F0502020204030204" pitchFamily="34" charset="0"/>
                  <a:cs typeface="Calibri" panose="020F0502020204030204" pitchFamily="34" charset="0"/>
                </a:rPr>
                <a:t>Output:</a:t>
              </a:r>
            </a:p>
            <a:p>
              <a:pPr algn="l" defTabSz="410766">
                <a:defRPr sz="3400">
                  <a:solidFill>
                    <a:srgbClr val="000000"/>
                  </a:solidFill>
                  <a:latin typeface="Menlo Regular"/>
                  <a:ea typeface="Menlo Regular"/>
                  <a:cs typeface="Menlo Regular"/>
                  <a:sym typeface="Menlo Regular"/>
                </a:defRPr>
              </a:pPr>
              <a:r>
                <a:rPr lang="en-US" sz="1700" dirty="0"/>
                <a:t>1. Making Request</a:t>
              </a:r>
            </a:p>
            <a:p>
              <a:pPr algn="l" defTabSz="410766">
                <a:defRPr sz="3400">
                  <a:solidFill>
                    <a:srgbClr val="000000"/>
                  </a:solidFill>
                  <a:latin typeface="Menlo Regular"/>
                  <a:ea typeface="Menlo Regular"/>
                  <a:cs typeface="Menlo Regular"/>
                  <a:sym typeface="Menlo Regular"/>
                </a:defRPr>
              </a:pPr>
              <a:r>
                <a:rPr lang="en-US" sz="1700" dirty="0"/>
                <a:t>3. All done!</a:t>
              </a:r>
              <a:endParaRPr sz="1700" dirty="0"/>
            </a:p>
            <a:p>
              <a:pPr algn="l" defTabSz="410766">
                <a:defRPr sz="3400">
                  <a:solidFill>
                    <a:srgbClr val="000000"/>
                  </a:solidFill>
                  <a:latin typeface="Menlo Regular"/>
                  <a:ea typeface="Menlo Regular"/>
                  <a:cs typeface="Menlo Regular"/>
                  <a:sym typeface="Menlo Regular"/>
                </a:defRPr>
              </a:pPr>
              <a:r>
                <a:rPr lang="en-US" sz="1700" dirty="0"/>
                <a:t>2. </a:t>
              </a:r>
              <a:r>
                <a:rPr sz="1700" dirty="0"/>
                <a:t>Heard back from server</a:t>
              </a:r>
            </a:p>
            <a:p>
              <a:pPr algn="l" defTabSz="410766">
                <a:defRPr sz="3400">
                  <a:solidFill>
                    <a:srgbClr val="000000"/>
                  </a:solidFill>
                  <a:latin typeface="Menlo Regular"/>
                  <a:ea typeface="Menlo Regular"/>
                  <a:cs typeface="Menlo Regular"/>
                  <a:sym typeface="Menlo Regular"/>
                </a:defRPr>
              </a:pPr>
              <a:r>
                <a:rPr sz="1700" dirty="0"/>
                <a:t>This is GET number </a:t>
              </a:r>
              <a:r>
                <a:rPr lang="en-US" sz="1700" dirty="0"/>
                <a:t>5</a:t>
              </a:r>
              <a:r>
                <a:rPr sz="1700" dirty="0"/>
                <a:t> on the current server</a:t>
              </a:r>
            </a:p>
          </p:txBody>
        </p:sp>
        <p:sp>
          <p:nvSpPr>
            <p:cNvPr id="12" name="Output:">
              <a:extLst>
                <a:ext uri="{FF2B5EF4-FFF2-40B4-BE49-F238E27FC236}">
                  <a16:creationId xmlns:a16="http://schemas.microsoft.com/office/drawing/2014/main" id="{A25D30E2-AC25-CD48-92B9-F37DE6275131}"/>
                </a:ext>
              </a:extLst>
            </p:cNvPr>
            <p:cNvSpPr/>
            <p:nvPr/>
          </p:nvSpPr>
          <p:spPr>
            <a:xfrm>
              <a:off x="1223764" y="452437"/>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endParaRPr sz="2500" dirty="0"/>
            </a:p>
          </p:txBody>
        </p:sp>
      </p:grpSp>
      <p:grpSp>
        <p:nvGrpSpPr>
          <p:cNvPr id="14" name="Group 13">
            <a:extLst>
              <a:ext uri="{FF2B5EF4-FFF2-40B4-BE49-F238E27FC236}">
                <a16:creationId xmlns:a16="http://schemas.microsoft.com/office/drawing/2014/main" id="{61DBCF08-03FE-DC48-9857-6C1D54A7D327}"/>
              </a:ext>
            </a:extLst>
          </p:cNvPr>
          <p:cNvGrpSpPr/>
          <p:nvPr/>
        </p:nvGrpSpPr>
        <p:grpSpPr>
          <a:xfrm>
            <a:off x="775479" y="4230472"/>
            <a:ext cx="8239568" cy="605294"/>
            <a:chOff x="3332671" y="3219384"/>
            <a:chExt cx="8239568" cy="605294"/>
          </a:xfrm>
        </p:grpSpPr>
        <p:sp>
          <p:nvSpPr>
            <p:cNvPr id="15" name="axios.get returns a Promise for an AxiosResponse">
              <a:extLst>
                <a:ext uri="{FF2B5EF4-FFF2-40B4-BE49-F238E27FC236}">
                  <a16:creationId xmlns:a16="http://schemas.microsoft.com/office/drawing/2014/main" id="{45483CED-7C4D-0F4D-A10C-A10271587C8B}"/>
                </a:ext>
              </a:extLst>
            </p:cNvPr>
            <p:cNvSpPr txBox="1"/>
            <p:nvPr/>
          </p:nvSpPr>
          <p:spPr>
            <a:xfrm>
              <a:off x="6261347" y="3219384"/>
              <a:ext cx="5310892" cy="6052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defRPr b="1">
                  <a:solidFill>
                    <a:schemeClr val="accent5">
                      <a:hueOff val="-82419"/>
                      <a:satOff val="-9513"/>
                      <a:lumOff val="-16343"/>
                    </a:schemeClr>
                  </a:solidFill>
                </a:defRPr>
              </a:pPr>
              <a:r>
                <a:rPr lang="en-US" sz="1800" dirty="0" err="1">
                  <a:latin typeface="Menlo Regular"/>
                  <a:ea typeface="Menlo Regular"/>
                  <a:cs typeface="Menlo Regular"/>
                  <a:sym typeface="Menlo Regular"/>
                </a:rPr>
                <a:t>makeOneGetRequest</a:t>
              </a:r>
              <a:r>
                <a:rPr lang="en-US" sz="1800" dirty="0">
                  <a:latin typeface="Menlo Regular"/>
                  <a:ea typeface="Menlo Regular"/>
                  <a:cs typeface="Menlo Regular"/>
                  <a:sym typeface="Menlo Regular"/>
                </a:rPr>
                <a:t> returns the promise immediately upon hitting await!</a:t>
              </a:r>
              <a:endParaRPr sz="1800" dirty="0">
                <a:latin typeface="Menlo Regular"/>
                <a:ea typeface="Menlo Regular"/>
                <a:cs typeface="Menlo Regular"/>
                <a:sym typeface="Menlo Regular"/>
              </a:endParaRPr>
            </a:p>
          </p:txBody>
        </p:sp>
        <p:sp>
          <p:nvSpPr>
            <p:cNvPr id="16" name="Callout">
              <a:extLst>
                <a:ext uri="{FF2B5EF4-FFF2-40B4-BE49-F238E27FC236}">
                  <a16:creationId xmlns:a16="http://schemas.microsoft.com/office/drawing/2014/main" id="{BEED2C74-8D6D-0D4E-99D1-CAAAF8D1EA5D}"/>
                </a:ext>
              </a:extLst>
            </p:cNvPr>
            <p:cNvSpPr/>
            <p:nvPr/>
          </p:nvSpPr>
          <p:spPr>
            <a:xfrm rot="16200000" flipH="1">
              <a:off x="5073721" y="1847233"/>
              <a:ext cx="208975" cy="3691076"/>
            </a:xfrm>
            <a:custGeom>
              <a:avLst/>
              <a:gdLst>
                <a:gd name="connsiteX0" fmla="*/ 1087 w 4990"/>
                <a:gd name="connsiteY0" fmla="*/ 0 h 26478"/>
                <a:gd name="connsiteX1" fmla="*/ 0 w 4990"/>
                <a:gd name="connsiteY1" fmla="*/ 170 h 26478"/>
                <a:gd name="connsiteX2" fmla="*/ 0 w 4990"/>
                <a:gd name="connsiteY2" fmla="*/ 18028 h 26478"/>
                <a:gd name="connsiteX3" fmla="*/ 1087 w 4990"/>
                <a:gd name="connsiteY3" fmla="*/ 18199 h 26478"/>
                <a:gd name="connsiteX4" fmla="*/ 1846 w 4990"/>
                <a:gd name="connsiteY4" fmla="*/ 18199 h 26478"/>
                <a:gd name="connsiteX5" fmla="*/ 605 w 4990"/>
                <a:gd name="connsiteY5" fmla="*/ 26478 h 26478"/>
                <a:gd name="connsiteX6" fmla="*/ 4990 w 4990"/>
                <a:gd name="connsiteY6" fmla="*/ 17644 h 26478"/>
                <a:gd name="connsiteX7" fmla="*/ 4990 w 4990"/>
                <a:gd name="connsiteY7" fmla="*/ 170 h 26478"/>
                <a:gd name="connsiteX8" fmla="*/ 3903 w 4990"/>
                <a:gd name="connsiteY8" fmla="*/ 0 h 26478"/>
                <a:gd name="connsiteX9" fmla="*/ 1087 w 4990"/>
                <a:gd name="connsiteY9" fmla="*/ 0 h 26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90" h="26478" extrusionOk="0">
                  <a:moveTo>
                    <a:pt x="1087" y="0"/>
                  </a:moveTo>
                  <a:cubicBezTo>
                    <a:pt x="486" y="0"/>
                    <a:pt x="0" y="76"/>
                    <a:pt x="0" y="170"/>
                  </a:cubicBezTo>
                  <a:lnTo>
                    <a:pt x="0" y="18028"/>
                  </a:lnTo>
                  <a:cubicBezTo>
                    <a:pt x="0" y="18122"/>
                    <a:pt x="486" y="18199"/>
                    <a:pt x="1087" y="18199"/>
                  </a:cubicBezTo>
                  <a:lnTo>
                    <a:pt x="1846" y="18199"/>
                  </a:lnTo>
                  <a:lnTo>
                    <a:pt x="605" y="26478"/>
                  </a:lnTo>
                  <a:lnTo>
                    <a:pt x="4990" y="17644"/>
                  </a:lnTo>
                  <a:lnTo>
                    <a:pt x="4990" y="170"/>
                  </a:lnTo>
                  <a:cubicBezTo>
                    <a:pt x="4990" y="76"/>
                    <a:pt x="4504" y="0"/>
                    <a:pt x="3903" y="0"/>
                  </a:cubicBezTo>
                  <a:lnTo>
                    <a:pt x="1087" y="0"/>
                  </a:lnTo>
                  <a:close/>
                </a:path>
              </a:pathLst>
            </a:custGeom>
            <a:ln w="50800">
              <a:solidFill>
                <a:srgbClr val="FF0000"/>
              </a:solidFill>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Tree>
    <p:extLst>
      <p:ext uri="{BB962C8B-B14F-4D97-AF65-F5344CB8AC3E}">
        <p14:creationId xmlns:p14="http://schemas.microsoft.com/office/powerpoint/2010/main" val="1902069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why almost all programs need to support concurrent actions</a:t>
            </a:r>
          </a:p>
          <a:p>
            <a:pPr lvl="1"/>
            <a:r>
              <a:rPr lang="en-US" dirty="0"/>
              <a:t>Explain the difference between a multi-threading programming model and an asynchronous programming model</a:t>
            </a:r>
          </a:p>
          <a:p>
            <a:pPr lvl="1"/>
            <a:r>
              <a:rPr lang="en-US" dirty="0"/>
              <a:t>Understand how to write code that uses asynchronous results using async/await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23</a:t>
            </a:fld>
            <a:endParaRPr lang="en-US"/>
          </a:p>
        </p:txBody>
      </p:sp>
    </p:spTree>
    <p:extLst>
      <p:ext uri="{BB962C8B-B14F-4D97-AF65-F5344CB8AC3E}">
        <p14:creationId xmlns:p14="http://schemas.microsoft.com/office/powerpoint/2010/main" val="633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AFFF-8173-684B-84C4-4485658ADFAA}"/>
              </a:ext>
            </a:extLst>
          </p:cNvPr>
          <p:cNvSpPr>
            <a:spLocks noGrp="1"/>
          </p:cNvSpPr>
          <p:nvPr>
            <p:ph type="title"/>
          </p:nvPr>
        </p:nvSpPr>
        <p:spPr/>
        <p:txBody>
          <a:bodyPr/>
          <a:lstStyle/>
          <a:p>
            <a:r>
              <a:rPr lang="en-US" dirty="0"/>
              <a:t>Moving Data Takes an Eternity</a:t>
            </a:r>
          </a:p>
        </p:txBody>
      </p:sp>
      <p:sp>
        <p:nvSpPr>
          <p:cNvPr id="43" name="Slide Number">
            <a:extLst>
              <a:ext uri="{FF2B5EF4-FFF2-40B4-BE49-F238E27FC236}">
                <a16:creationId xmlns:a16="http://schemas.microsoft.com/office/drawing/2014/main" id="{7361703E-BB61-5440-98E4-6A3AF012595E}"/>
              </a:ext>
            </a:extLst>
          </p:cNvPr>
          <p:cNvSpPr txBox="1">
            <a:spLocks/>
          </p:cNvSpPr>
          <p:nvPr/>
        </p:nvSpPr>
        <p:spPr>
          <a:xfrm>
            <a:off x="11269653" y="5603206"/>
            <a:ext cx="339836" cy="32893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a:lstStyle>
          <a:p>
            <a:fld id="{86CB4B4D-7CA3-9044-876B-883B54F8677D}" type="slidenum">
              <a:rPr lang="en-US" smtClean="0"/>
              <a:pPr/>
              <a:t>3</a:t>
            </a:fld>
            <a:endParaRPr lang="en-US"/>
          </a:p>
        </p:txBody>
      </p:sp>
      <p:grpSp>
        <p:nvGrpSpPr>
          <p:cNvPr id="44" name="Group">
            <a:extLst>
              <a:ext uri="{FF2B5EF4-FFF2-40B4-BE49-F238E27FC236}">
                <a16:creationId xmlns:a16="http://schemas.microsoft.com/office/drawing/2014/main" id="{D28951AE-72F0-AA4F-8BBE-A01B57F777CE}"/>
              </a:ext>
            </a:extLst>
          </p:cNvPr>
          <p:cNvGrpSpPr/>
          <p:nvPr/>
        </p:nvGrpSpPr>
        <p:grpSpPr>
          <a:xfrm>
            <a:off x="1601248" y="2680334"/>
            <a:ext cx="8005516" cy="1561773"/>
            <a:chOff x="0" y="326479"/>
            <a:chExt cx="16011027" cy="3123543"/>
          </a:xfrm>
        </p:grpSpPr>
        <p:sp>
          <p:nvSpPr>
            <p:cNvPr id="45" name="CPU 1">
              <a:extLst>
                <a:ext uri="{FF2B5EF4-FFF2-40B4-BE49-F238E27FC236}">
                  <a16:creationId xmlns:a16="http://schemas.microsoft.com/office/drawing/2014/main" id="{C44283A3-14B9-4F48-B140-E2F448F47176}"/>
                </a:ext>
              </a:extLst>
            </p:cNvPr>
            <p:cNvSpPr/>
            <p:nvPr/>
          </p:nvSpPr>
          <p:spPr>
            <a:xfrm>
              <a:off x="0" y="430659"/>
              <a:ext cx="6996899" cy="2227679"/>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r>
                <a:rPr sz="1400" dirty="0"/>
                <a:t>CPU</a:t>
              </a:r>
              <a:r>
                <a:rPr lang="en-US" sz="1400" dirty="0"/>
                <a:t> 1</a:t>
              </a:r>
              <a:endParaRPr sz="1400" dirty="0"/>
            </a:p>
          </p:txBody>
        </p:sp>
        <p:sp>
          <p:nvSpPr>
            <p:cNvPr id="47" name="thread0()">
              <a:extLst>
                <a:ext uri="{FF2B5EF4-FFF2-40B4-BE49-F238E27FC236}">
                  <a16:creationId xmlns:a16="http://schemas.microsoft.com/office/drawing/2014/main" id="{2D163110-8804-4C4F-AC94-2983B0DB297E}"/>
                </a:ext>
              </a:extLst>
            </p:cNvPr>
            <p:cNvSpPr/>
            <p:nvPr/>
          </p:nvSpPr>
          <p:spPr>
            <a:xfrm>
              <a:off x="363536" y="1253934"/>
              <a:ext cx="2332254" cy="960919"/>
            </a:xfrm>
            <a:prstGeom prst="rect">
              <a:avLst/>
            </a:prstGeom>
            <a:solidFill>
              <a:srgbClr val="B4FCFD"/>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thread0()</a:t>
              </a:r>
            </a:p>
          </p:txBody>
        </p:sp>
        <p:sp>
          <p:nvSpPr>
            <p:cNvPr id="49" name="Main Memory">
              <a:extLst>
                <a:ext uri="{FF2B5EF4-FFF2-40B4-BE49-F238E27FC236}">
                  <a16:creationId xmlns:a16="http://schemas.microsoft.com/office/drawing/2014/main" id="{15F491F7-3A90-6448-A43A-1CC3A010670C}"/>
                </a:ext>
              </a:extLst>
            </p:cNvPr>
            <p:cNvSpPr/>
            <p:nvPr/>
          </p:nvSpPr>
          <p:spPr>
            <a:xfrm>
              <a:off x="8876107" y="359223"/>
              <a:ext cx="1785939" cy="2915696"/>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Main Memory</a:t>
              </a:r>
            </a:p>
          </p:txBody>
        </p:sp>
        <p:grpSp>
          <p:nvGrpSpPr>
            <p:cNvPr id="50" name="Group">
              <a:extLst>
                <a:ext uri="{FF2B5EF4-FFF2-40B4-BE49-F238E27FC236}">
                  <a16:creationId xmlns:a16="http://schemas.microsoft.com/office/drawing/2014/main" id="{7DA54FA5-BD81-7B4E-BB1F-79830504C261}"/>
                </a:ext>
              </a:extLst>
            </p:cNvPr>
            <p:cNvGrpSpPr/>
            <p:nvPr/>
          </p:nvGrpSpPr>
          <p:grpSpPr>
            <a:xfrm>
              <a:off x="2466902" y="1253935"/>
              <a:ext cx="6739604" cy="1315499"/>
              <a:chOff x="0" y="280981"/>
              <a:chExt cx="6739603" cy="1315499"/>
            </a:xfrm>
          </p:grpSpPr>
          <p:sp>
            <p:nvSpPr>
              <p:cNvPr id="63" name="CPU 1 Cache">
                <a:extLst>
                  <a:ext uri="{FF2B5EF4-FFF2-40B4-BE49-F238E27FC236}">
                    <a16:creationId xmlns:a16="http://schemas.microsoft.com/office/drawing/2014/main" id="{5E9D27E1-5910-D14C-81C3-DDE2A5309E65}"/>
                  </a:ext>
                </a:extLst>
              </p:cNvPr>
              <p:cNvSpPr/>
              <p:nvPr/>
            </p:nvSpPr>
            <p:spPr>
              <a:xfrm>
                <a:off x="1343492" y="280981"/>
                <a:ext cx="2951821" cy="960919"/>
              </a:xfrm>
              <a:prstGeom prst="rect">
                <a:avLst/>
              </a:prstGeom>
              <a:solidFill>
                <a:srgbClr val="96CBB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CPU 1 Cache</a:t>
                </a:r>
              </a:p>
            </p:txBody>
          </p:sp>
          <p:grpSp>
            <p:nvGrpSpPr>
              <p:cNvPr id="76" name="Group">
                <a:extLst>
                  <a:ext uri="{FF2B5EF4-FFF2-40B4-BE49-F238E27FC236}">
                    <a16:creationId xmlns:a16="http://schemas.microsoft.com/office/drawing/2014/main" id="{CA01C9CD-5B39-B044-816C-90DEC1E00A6C}"/>
                  </a:ext>
                </a:extLst>
              </p:cNvPr>
              <p:cNvGrpSpPr/>
              <p:nvPr/>
            </p:nvGrpSpPr>
            <p:grpSpPr>
              <a:xfrm>
                <a:off x="4230362" y="326479"/>
                <a:ext cx="2509241" cy="1270001"/>
                <a:chOff x="0" y="326479"/>
                <a:chExt cx="2509238" cy="1270000"/>
              </a:xfrm>
            </p:grpSpPr>
            <p:sp>
              <p:nvSpPr>
                <p:cNvPr id="77" name="Line">
                  <a:extLst>
                    <a:ext uri="{FF2B5EF4-FFF2-40B4-BE49-F238E27FC236}">
                      <a16:creationId xmlns:a16="http://schemas.microsoft.com/office/drawing/2014/main" id="{1D42CE66-FA2C-2A4B-B01F-3AA114EC0D09}"/>
                    </a:ext>
                  </a:extLst>
                </p:cNvPr>
                <p:cNvSpPr/>
                <p:nvPr/>
              </p:nvSpPr>
              <p:spPr>
                <a:xfrm>
                  <a:off x="0" y="571545"/>
                  <a:ext cx="2205969"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8" name="Line">
                  <a:extLst>
                    <a:ext uri="{FF2B5EF4-FFF2-40B4-BE49-F238E27FC236}">
                      <a16:creationId xmlns:a16="http://schemas.microsoft.com/office/drawing/2014/main" id="{09BE313C-67E4-FC43-9BA1-54C7F6358EB9}"/>
                    </a:ext>
                  </a:extLst>
                </p:cNvPr>
                <p:cNvSpPr/>
                <p:nvPr/>
              </p:nvSpPr>
              <p:spPr>
                <a:xfrm>
                  <a:off x="0" y="1000170"/>
                  <a:ext cx="2205969"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9" name="100ns">
                  <a:extLst>
                    <a:ext uri="{FF2B5EF4-FFF2-40B4-BE49-F238E27FC236}">
                      <a16:creationId xmlns:a16="http://schemas.microsoft.com/office/drawing/2014/main" id="{504F086F-92DB-374E-8ED7-0740686AA3B6}"/>
                    </a:ext>
                  </a:extLst>
                </p:cNvPr>
                <p:cNvSpPr/>
                <p:nvPr/>
              </p:nvSpPr>
              <p:spPr>
                <a:xfrm>
                  <a:off x="1239238"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100ns</a:t>
                  </a:r>
                </a:p>
              </p:txBody>
            </p:sp>
          </p:grpSp>
          <p:grpSp>
            <p:nvGrpSpPr>
              <p:cNvPr id="68" name="Group">
                <a:extLst>
                  <a:ext uri="{FF2B5EF4-FFF2-40B4-BE49-F238E27FC236}">
                    <a16:creationId xmlns:a16="http://schemas.microsoft.com/office/drawing/2014/main" id="{EAE5A875-AD9C-E943-B2BD-71091FE9EDAE}"/>
                  </a:ext>
                </a:extLst>
              </p:cNvPr>
              <p:cNvGrpSpPr/>
              <p:nvPr/>
            </p:nvGrpSpPr>
            <p:grpSpPr>
              <a:xfrm>
                <a:off x="0" y="326479"/>
                <a:ext cx="2008787" cy="1270001"/>
                <a:chOff x="0" y="326479"/>
                <a:chExt cx="2008785" cy="1270000"/>
              </a:xfrm>
            </p:grpSpPr>
            <p:grpSp>
              <p:nvGrpSpPr>
                <p:cNvPr id="69" name="Group">
                  <a:extLst>
                    <a:ext uri="{FF2B5EF4-FFF2-40B4-BE49-F238E27FC236}">
                      <a16:creationId xmlns:a16="http://schemas.microsoft.com/office/drawing/2014/main" id="{68646CCA-F4F9-5148-830B-99284A02BD69}"/>
                    </a:ext>
                  </a:extLst>
                </p:cNvPr>
                <p:cNvGrpSpPr/>
                <p:nvPr/>
              </p:nvGrpSpPr>
              <p:grpSpPr>
                <a:xfrm>
                  <a:off x="0" y="546455"/>
                  <a:ext cx="1477572" cy="287097"/>
                  <a:chOff x="0" y="0"/>
                  <a:chExt cx="1477571" cy="287095"/>
                </a:xfrm>
              </p:grpSpPr>
              <p:sp>
                <p:nvSpPr>
                  <p:cNvPr id="71" name="Line">
                    <a:extLst>
                      <a:ext uri="{FF2B5EF4-FFF2-40B4-BE49-F238E27FC236}">
                        <a16:creationId xmlns:a16="http://schemas.microsoft.com/office/drawing/2014/main" id="{89E3B08B-4B8C-8F4A-91E3-7002C7C1896B}"/>
                      </a:ext>
                    </a:extLst>
                  </p:cNvPr>
                  <p:cNvSpPr/>
                  <p:nvPr/>
                </p:nvSpPr>
                <p:spPr>
                  <a:xfrm>
                    <a:off x="0" y="0"/>
                    <a:ext cx="1477572" cy="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2" name="Line">
                    <a:extLst>
                      <a:ext uri="{FF2B5EF4-FFF2-40B4-BE49-F238E27FC236}">
                        <a16:creationId xmlns:a16="http://schemas.microsoft.com/office/drawing/2014/main" id="{7AF63D1B-E67E-F644-86B1-53D750A442BC}"/>
                      </a:ext>
                    </a:extLst>
                  </p:cNvPr>
                  <p:cNvSpPr/>
                  <p:nvPr/>
                </p:nvSpPr>
                <p:spPr>
                  <a:xfrm>
                    <a:off x="0" y="287095"/>
                    <a:ext cx="1477572"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grpSp>
            <p:sp>
              <p:nvSpPr>
                <p:cNvPr id="70" name="7ns">
                  <a:extLst>
                    <a:ext uri="{FF2B5EF4-FFF2-40B4-BE49-F238E27FC236}">
                      <a16:creationId xmlns:a16="http://schemas.microsoft.com/office/drawing/2014/main" id="{A712BDBD-46F8-6148-8ECD-F7EDB780F7EA}"/>
                    </a:ext>
                  </a:extLst>
                </p:cNvPr>
                <p:cNvSpPr/>
                <p:nvPr/>
              </p:nvSpPr>
              <p:spPr>
                <a:xfrm>
                  <a:off x="738785"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7ns</a:t>
                  </a:r>
                </a:p>
              </p:txBody>
            </p:sp>
          </p:grpSp>
        </p:grpSp>
        <p:grpSp>
          <p:nvGrpSpPr>
            <p:cNvPr id="51" name="Group">
              <a:extLst>
                <a:ext uri="{FF2B5EF4-FFF2-40B4-BE49-F238E27FC236}">
                  <a16:creationId xmlns:a16="http://schemas.microsoft.com/office/drawing/2014/main" id="{0FC89C71-14F4-FB4E-803E-B42F61FF5EA9}"/>
                </a:ext>
              </a:extLst>
            </p:cNvPr>
            <p:cNvGrpSpPr/>
            <p:nvPr/>
          </p:nvGrpSpPr>
          <p:grpSpPr>
            <a:xfrm>
              <a:off x="10763250" y="326479"/>
              <a:ext cx="5229913" cy="1387010"/>
              <a:chOff x="38774" y="326479"/>
              <a:chExt cx="5229912" cy="1387008"/>
            </a:xfrm>
          </p:grpSpPr>
          <p:sp>
            <p:nvSpPr>
              <p:cNvPr id="58" name="SSD">
                <a:extLst>
                  <a:ext uri="{FF2B5EF4-FFF2-40B4-BE49-F238E27FC236}">
                    <a16:creationId xmlns:a16="http://schemas.microsoft.com/office/drawing/2014/main" id="{0EAF6096-CDDC-DF47-A423-1FFA17308BE2}"/>
                  </a:ext>
                </a:extLst>
              </p:cNvPr>
              <p:cNvSpPr/>
              <p:nvPr/>
            </p:nvSpPr>
            <p:spPr>
              <a:xfrm>
                <a:off x="2402164" y="752570"/>
                <a:ext cx="2866524" cy="960919"/>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SSD</a:t>
                </a:r>
              </a:p>
            </p:txBody>
          </p:sp>
          <p:grpSp>
            <p:nvGrpSpPr>
              <p:cNvPr id="59" name="Group">
                <a:extLst>
                  <a:ext uri="{FF2B5EF4-FFF2-40B4-BE49-F238E27FC236}">
                    <a16:creationId xmlns:a16="http://schemas.microsoft.com/office/drawing/2014/main" id="{79FCB333-BB5A-5E40-AEE0-D340C8E61E36}"/>
                  </a:ext>
                </a:extLst>
              </p:cNvPr>
              <p:cNvGrpSpPr/>
              <p:nvPr/>
            </p:nvGrpSpPr>
            <p:grpSpPr>
              <a:xfrm>
                <a:off x="38774" y="326479"/>
                <a:ext cx="5219225" cy="1270001"/>
                <a:chOff x="38774" y="326479"/>
                <a:chExt cx="5219223" cy="1270000"/>
              </a:xfrm>
            </p:grpSpPr>
            <p:sp>
              <p:nvSpPr>
                <p:cNvPr id="60" name="Line">
                  <a:extLst>
                    <a:ext uri="{FF2B5EF4-FFF2-40B4-BE49-F238E27FC236}">
                      <a16:creationId xmlns:a16="http://schemas.microsoft.com/office/drawing/2014/main" id="{B4B50764-CA0F-7346-8A5C-93DBF96F6617}"/>
                    </a:ext>
                  </a:extLst>
                </p:cNvPr>
                <p:cNvSpPr/>
                <p:nvPr/>
              </p:nvSpPr>
              <p:spPr>
                <a:xfrm>
                  <a:off x="38774" y="1020623"/>
                  <a:ext cx="2205970"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1" name="Line">
                  <a:extLst>
                    <a:ext uri="{FF2B5EF4-FFF2-40B4-BE49-F238E27FC236}">
                      <a16:creationId xmlns:a16="http://schemas.microsoft.com/office/drawing/2014/main" id="{030C2544-089C-0F47-8C36-C71C58B0C2AB}"/>
                    </a:ext>
                  </a:extLst>
                </p:cNvPr>
                <p:cNvSpPr/>
                <p:nvPr/>
              </p:nvSpPr>
              <p:spPr>
                <a:xfrm>
                  <a:off x="38774" y="1449248"/>
                  <a:ext cx="2205970"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2" name="150,000ns (just to read 4KB)">
                  <a:extLst>
                    <a:ext uri="{FF2B5EF4-FFF2-40B4-BE49-F238E27FC236}">
                      <a16:creationId xmlns:a16="http://schemas.microsoft.com/office/drawing/2014/main" id="{9325D6D0-9B33-A049-BD49-8B265CC162CA}"/>
                    </a:ext>
                  </a:extLst>
                </p:cNvPr>
                <p:cNvSpPr/>
                <p:nvPr/>
              </p:nvSpPr>
              <p:spPr>
                <a:xfrm>
                  <a:off x="3987998"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150,000ns (just to read 4KB)</a:t>
                  </a:r>
                </a:p>
              </p:txBody>
            </p:sp>
          </p:grpSp>
        </p:grpSp>
        <p:grpSp>
          <p:nvGrpSpPr>
            <p:cNvPr id="52" name="Group">
              <a:extLst>
                <a:ext uri="{FF2B5EF4-FFF2-40B4-BE49-F238E27FC236}">
                  <a16:creationId xmlns:a16="http://schemas.microsoft.com/office/drawing/2014/main" id="{26D7B826-7CEA-A446-93AF-8D2CE3AD544B}"/>
                </a:ext>
              </a:extLst>
            </p:cNvPr>
            <p:cNvGrpSpPr/>
            <p:nvPr/>
          </p:nvGrpSpPr>
          <p:grpSpPr>
            <a:xfrm>
              <a:off x="10763250" y="2063010"/>
              <a:ext cx="5247777" cy="1387012"/>
              <a:chOff x="83728" y="-1201900"/>
              <a:chExt cx="5247775" cy="1387011"/>
            </a:xfrm>
          </p:grpSpPr>
          <p:sp>
            <p:nvSpPr>
              <p:cNvPr id="53" name="Magnetic HD">
                <a:extLst>
                  <a:ext uri="{FF2B5EF4-FFF2-40B4-BE49-F238E27FC236}">
                    <a16:creationId xmlns:a16="http://schemas.microsoft.com/office/drawing/2014/main" id="{887EC307-138E-334D-9544-EEE537956F47}"/>
                  </a:ext>
                </a:extLst>
              </p:cNvPr>
              <p:cNvSpPr/>
              <p:nvPr/>
            </p:nvSpPr>
            <p:spPr>
              <a:xfrm>
                <a:off x="2464979" y="-775809"/>
                <a:ext cx="2866524" cy="960920"/>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Magnetic HD</a:t>
                </a:r>
              </a:p>
            </p:txBody>
          </p:sp>
          <p:grpSp>
            <p:nvGrpSpPr>
              <p:cNvPr id="54" name="Group">
                <a:extLst>
                  <a:ext uri="{FF2B5EF4-FFF2-40B4-BE49-F238E27FC236}">
                    <a16:creationId xmlns:a16="http://schemas.microsoft.com/office/drawing/2014/main" id="{ECC30FC0-871B-8043-BFC0-389A7353B08D}"/>
                  </a:ext>
                </a:extLst>
              </p:cNvPr>
              <p:cNvGrpSpPr/>
              <p:nvPr/>
            </p:nvGrpSpPr>
            <p:grpSpPr>
              <a:xfrm>
                <a:off x="83728" y="-1201900"/>
                <a:ext cx="5227851" cy="1270003"/>
                <a:chOff x="83728" y="-1201899"/>
                <a:chExt cx="5227849" cy="1270002"/>
              </a:xfrm>
            </p:grpSpPr>
            <p:sp>
              <p:nvSpPr>
                <p:cNvPr id="55" name="Line">
                  <a:extLst>
                    <a:ext uri="{FF2B5EF4-FFF2-40B4-BE49-F238E27FC236}">
                      <a16:creationId xmlns:a16="http://schemas.microsoft.com/office/drawing/2014/main" id="{6179BC15-F03B-7445-98CA-4DBC78F241E7}"/>
                    </a:ext>
                  </a:extLst>
                </p:cNvPr>
                <p:cNvSpPr/>
                <p:nvPr/>
              </p:nvSpPr>
              <p:spPr>
                <a:xfrm>
                  <a:off x="83728" y="-507753"/>
                  <a:ext cx="2205970" cy="2"/>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6" name="Line">
                  <a:extLst>
                    <a:ext uri="{FF2B5EF4-FFF2-40B4-BE49-F238E27FC236}">
                      <a16:creationId xmlns:a16="http://schemas.microsoft.com/office/drawing/2014/main" id="{B40C6026-6B48-B84F-B094-67D05B989047}"/>
                    </a:ext>
                  </a:extLst>
                </p:cNvPr>
                <p:cNvSpPr/>
                <p:nvPr/>
              </p:nvSpPr>
              <p:spPr>
                <a:xfrm>
                  <a:off x="83728" y="-79130"/>
                  <a:ext cx="2205970" cy="2"/>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7" name="10,000,000ns (just to seek!)">
                  <a:extLst>
                    <a:ext uri="{FF2B5EF4-FFF2-40B4-BE49-F238E27FC236}">
                      <a16:creationId xmlns:a16="http://schemas.microsoft.com/office/drawing/2014/main" id="{C3FBAB01-6491-AF49-AAA2-2C03731227D2}"/>
                    </a:ext>
                  </a:extLst>
                </p:cNvPr>
                <p:cNvSpPr/>
                <p:nvPr/>
              </p:nvSpPr>
              <p:spPr>
                <a:xfrm>
                  <a:off x="4041576" y="-1201899"/>
                  <a:ext cx="1270001" cy="1270002"/>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dirty="0">
                      <a:solidFill>
                        <a:schemeClr val="bg2">
                          <a:lumMod val="10000"/>
                        </a:schemeClr>
                      </a:solidFill>
                    </a:rPr>
                    <a:t>10,000,000ns (just to seek!)</a:t>
                  </a:r>
                </a:p>
              </p:txBody>
            </p:sp>
          </p:grpSp>
        </p:grpSp>
      </p:grpSp>
      <p:sp>
        <p:nvSpPr>
          <p:cNvPr id="85" name="CPU 1">
            <a:extLst>
              <a:ext uri="{FF2B5EF4-FFF2-40B4-BE49-F238E27FC236}">
                <a16:creationId xmlns:a16="http://schemas.microsoft.com/office/drawing/2014/main" id="{708F2F5E-4319-B74F-82E2-80860EDE1BA8}"/>
              </a:ext>
            </a:extLst>
          </p:cNvPr>
          <p:cNvSpPr/>
          <p:nvPr/>
        </p:nvSpPr>
        <p:spPr>
          <a:xfrm>
            <a:off x="5483209" y="5271139"/>
            <a:ext cx="2005158" cy="547394"/>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pPr algn="ctr"/>
            <a:r>
              <a:rPr lang="en-US" sz="1600" dirty="0"/>
              <a:t>Remote Computer (Internet in between)</a:t>
            </a:r>
            <a:endParaRPr sz="1600" dirty="0"/>
          </a:p>
        </p:txBody>
      </p:sp>
      <p:sp>
        <p:nvSpPr>
          <p:cNvPr id="86" name="Line">
            <a:extLst>
              <a:ext uri="{FF2B5EF4-FFF2-40B4-BE49-F238E27FC236}">
                <a16:creationId xmlns:a16="http://schemas.microsoft.com/office/drawing/2014/main" id="{0AC42634-E149-064A-83E6-ED7D43BA6518}"/>
              </a:ext>
            </a:extLst>
          </p:cNvPr>
          <p:cNvSpPr/>
          <p:nvPr/>
        </p:nvSpPr>
        <p:spPr>
          <a:xfrm flipV="1">
            <a:off x="6352115" y="4154555"/>
            <a:ext cx="4389"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7" name="Line">
            <a:extLst>
              <a:ext uri="{FF2B5EF4-FFF2-40B4-BE49-F238E27FC236}">
                <a16:creationId xmlns:a16="http://schemas.microsoft.com/office/drawing/2014/main" id="{BF898E9F-2960-EC4D-94DC-36C091B62C39}"/>
              </a:ext>
            </a:extLst>
          </p:cNvPr>
          <p:cNvSpPr/>
          <p:nvPr/>
        </p:nvSpPr>
        <p:spPr>
          <a:xfrm>
            <a:off x="6544272" y="4154555"/>
            <a:ext cx="0"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9" name="TextBox 88">
            <a:extLst>
              <a:ext uri="{FF2B5EF4-FFF2-40B4-BE49-F238E27FC236}">
                <a16:creationId xmlns:a16="http://schemas.microsoft.com/office/drawing/2014/main" id="{7B5E046B-2A36-564E-BE8A-235D40FF9BD3}"/>
              </a:ext>
            </a:extLst>
          </p:cNvPr>
          <p:cNvSpPr txBox="1"/>
          <p:nvPr/>
        </p:nvSpPr>
        <p:spPr>
          <a:xfrm>
            <a:off x="6404454" y="4723348"/>
            <a:ext cx="2259828"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dirty="0">
                <a:solidFill>
                  <a:schemeClr val="bg2">
                    <a:lumMod val="10000"/>
                  </a:schemeClr>
                </a:solidFill>
              </a:rPr>
              <a:t>~100,000,000ns</a:t>
            </a:r>
          </a:p>
        </p:txBody>
      </p:sp>
      <p:sp>
        <p:nvSpPr>
          <p:cNvPr id="90" name="Typical Java Example">
            <a:extLst>
              <a:ext uri="{FF2B5EF4-FFF2-40B4-BE49-F238E27FC236}">
                <a16:creationId xmlns:a16="http://schemas.microsoft.com/office/drawing/2014/main" id="{8BE3D08A-63B0-9D43-82C7-497A8FE3CC61}"/>
              </a:ext>
            </a:extLst>
          </p:cNvPr>
          <p:cNvSpPr txBox="1">
            <a:spLocks/>
          </p:cNvSpPr>
          <p:nvPr/>
        </p:nvSpPr>
        <p:spPr>
          <a:xfrm>
            <a:off x="697034" y="1000578"/>
            <a:ext cx="10985500" cy="46739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a:lstStyle>
          <a:p>
            <a:pPr marL="0" indent="0" hangingPunct="1">
              <a:buNone/>
            </a:pPr>
            <a:r>
              <a:rPr lang="en-US" dirty="0"/>
              <a:t>Consider: a 1Ghz CPU executes an instruction ever 1 ns</a:t>
            </a:r>
          </a:p>
        </p:txBody>
      </p:sp>
    </p:spTree>
    <p:extLst>
      <p:ext uri="{BB962C8B-B14F-4D97-AF65-F5344CB8AC3E}">
        <p14:creationId xmlns:p14="http://schemas.microsoft.com/office/powerpoint/2010/main" val="11691163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Why Asynchronous?"/>
          <p:cNvSpPr txBox="1">
            <a:spLocks noGrp="1"/>
          </p:cNvSpPr>
          <p:nvPr>
            <p:ph type="title"/>
          </p:nvPr>
        </p:nvSpPr>
        <p:spPr>
          <a:prstGeom prst="rect">
            <a:avLst/>
          </a:prstGeom>
        </p:spPr>
        <p:txBody>
          <a:bodyPr/>
          <a:lstStyle/>
          <a:p>
            <a:r>
              <a:t>Why Asynchronous?</a:t>
            </a:r>
          </a:p>
        </p:txBody>
      </p:sp>
      <p:sp>
        <p:nvSpPr>
          <p:cNvPr id="158" name="Slide Subtitle"/>
          <p:cNvSpPr txBox="1">
            <a:spLocks noGrp="1"/>
          </p:cNvSpPr>
          <p:nvPr>
            <p:ph type="body" idx="21"/>
          </p:nvPr>
        </p:nvSpPr>
        <p:spPr>
          <a:prstGeom prst="rect">
            <a:avLst/>
          </a:prstGeom>
        </p:spPr>
        <p:txBody>
          <a:bodyPr>
            <a:normAutofit fontScale="92500" lnSpcReduction="10000"/>
          </a:bodyPr>
          <a:lstStyle/>
          <a:p>
            <a:endParaRPr/>
          </a:p>
        </p:txBody>
      </p:sp>
      <p:sp>
        <p:nvSpPr>
          <p:cNvPr id="159" name="Maintain an interactive application while still doing stuff…"/>
          <p:cNvSpPr txBox="1">
            <a:spLocks noGrp="1"/>
          </p:cNvSpPr>
          <p:nvPr>
            <p:ph type="body" idx="1"/>
          </p:nvPr>
        </p:nvSpPr>
        <p:spPr>
          <a:prstGeom prst="rect">
            <a:avLst/>
          </a:prstGeom>
        </p:spPr>
        <p:txBody>
          <a:bodyPr/>
          <a:lstStyle/>
          <a:p>
            <a:r>
              <a:rPr dirty="0"/>
              <a:t>Maintain an interactive application while</a:t>
            </a:r>
            <a:r>
              <a:rPr lang="en-US" dirty="0"/>
              <a:t>…</a:t>
            </a:r>
            <a:endParaRPr dirty="0"/>
          </a:p>
          <a:p>
            <a:pPr lvl="1"/>
            <a:r>
              <a:rPr dirty="0"/>
              <a:t>Processing data</a:t>
            </a:r>
          </a:p>
          <a:p>
            <a:pPr lvl="1"/>
            <a:r>
              <a:rPr dirty="0"/>
              <a:t>Communicating with remote hosts</a:t>
            </a:r>
          </a:p>
          <a:p>
            <a:pPr lvl="1"/>
            <a:r>
              <a:rPr dirty="0"/>
              <a:t>Timers that countdown while our app is running</a:t>
            </a:r>
            <a:endParaRPr lang="en-US" dirty="0"/>
          </a:p>
          <a:p>
            <a:pPr lvl="1"/>
            <a:r>
              <a:rPr lang="en-US" dirty="0"/>
              <a:t>Waiting for users to provide input</a:t>
            </a:r>
            <a:endParaRPr dirty="0"/>
          </a:p>
          <a:p>
            <a:pPr marL="296333" indent="-296333"/>
            <a:r>
              <a:rPr dirty="0"/>
              <a:t>Anytime that an app is doing more than one thing at a time, it is asynchronous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What is a thread?"/>
          <p:cNvSpPr txBox="1">
            <a:spLocks noGrp="1"/>
          </p:cNvSpPr>
          <p:nvPr>
            <p:ph type="title"/>
          </p:nvPr>
        </p:nvSpPr>
        <p:spPr>
          <a:prstGeom prst="rect">
            <a:avLst/>
          </a:prstGeom>
        </p:spPr>
        <p:txBody>
          <a:bodyPr/>
          <a:lstStyle/>
          <a:p>
            <a:r>
              <a:t>What is a thread?</a:t>
            </a:r>
          </a:p>
        </p:txBody>
      </p:sp>
      <p:sp>
        <p:nvSpPr>
          <p:cNvPr id="162" name="(Not NodeJS-specific)"/>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lnSpcReduction="10000"/>
          </a:bodyPr>
          <a:lstStyle/>
          <a:p>
            <a:r>
              <a:t>(Not NodeJS-specific)</a:t>
            </a:r>
          </a:p>
        </p:txBody>
      </p:sp>
      <p:sp>
        <p:nvSpPr>
          <p:cNvPr id="163" name="App Starts"/>
          <p:cNvSpPr txBox="1"/>
          <p:nvPr/>
        </p:nvSpPr>
        <p:spPr>
          <a:xfrm>
            <a:off x="5302513" y="2409266"/>
            <a:ext cx="1586974" cy="4568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App Starts</a:t>
            </a:r>
          </a:p>
        </p:txBody>
      </p:sp>
      <p:sp>
        <p:nvSpPr>
          <p:cNvPr id="164" name="Line"/>
          <p:cNvSpPr/>
          <p:nvPr/>
        </p:nvSpPr>
        <p:spPr>
          <a:xfrm>
            <a:off x="5927203" y="3076209"/>
            <a:ext cx="328878" cy="2283748"/>
          </a:xfrm>
          <a:custGeom>
            <a:avLst/>
            <a:gdLst/>
            <a:ahLst/>
            <a:cxnLst>
              <a:cxn ang="0">
                <a:pos x="wd2" y="hd2"/>
              </a:cxn>
              <a:cxn ang="5400000">
                <a:pos x="wd2" y="hd2"/>
              </a:cxn>
              <a:cxn ang="10800000">
                <a:pos x="wd2" y="hd2"/>
              </a:cxn>
              <a:cxn ang="16200000">
                <a:pos x="wd2" y="hd2"/>
              </a:cxn>
            </a:cxnLst>
            <a:rect l="0" t="0" r="r" b="b"/>
            <a:pathLst>
              <a:path w="19813" h="21586" extrusionOk="0">
                <a:moveTo>
                  <a:pt x="0" y="2"/>
                </a:moveTo>
                <a:cubicBezTo>
                  <a:pt x="4025" y="-14"/>
                  <a:pt x="7940" y="60"/>
                  <a:pt x="11796" y="217"/>
                </a:cubicBezTo>
                <a:cubicBezTo>
                  <a:pt x="15829" y="382"/>
                  <a:pt x="20037" y="704"/>
                  <a:pt x="19804" y="1374"/>
                </a:cubicBezTo>
                <a:cubicBezTo>
                  <a:pt x="19355" y="2660"/>
                  <a:pt x="-1020" y="1895"/>
                  <a:pt x="1945" y="3673"/>
                </a:cubicBezTo>
                <a:cubicBezTo>
                  <a:pt x="3834" y="4806"/>
                  <a:pt x="16989" y="3860"/>
                  <a:pt x="18651" y="5040"/>
                </a:cubicBezTo>
                <a:cubicBezTo>
                  <a:pt x="20580" y="6409"/>
                  <a:pt x="3046" y="6111"/>
                  <a:pt x="4491" y="7430"/>
                </a:cubicBezTo>
                <a:cubicBezTo>
                  <a:pt x="5650" y="8489"/>
                  <a:pt x="19772" y="7888"/>
                  <a:pt x="19305" y="9176"/>
                </a:cubicBezTo>
                <a:cubicBezTo>
                  <a:pt x="18854" y="10421"/>
                  <a:pt x="3261" y="9538"/>
                  <a:pt x="3218" y="10851"/>
                </a:cubicBezTo>
                <a:cubicBezTo>
                  <a:pt x="3181" y="11989"/>
                  <a:pt x="16985" y="11486"/>
                  <a:pt x="16924" y="12627"/>
                </a:cubicBezTo>
                <a:cubicBezTo>
                  <a:pt x="16864" y="13752"/>
                  <a:pt x="2254" y="13209"/>
                  <a:pt x="2991" y="14439"/>
                </a:cubicBezTo>
                <a:cubicBezTo>
                  <a:pt x="3686" y="15601"/>
                  <a:pt x="18180" y="14704"/>
                  <a:pt x="18424" y="15945"/>
                </a:cubicBezTo>
                <a:cubicBezTo>
                  <a:pt x="18648" y="17078"/>
                  <a:pt x="6089" y="16572"/>
                  <a:pt x="5176" y="17547"/>
                </a:cubicBezTo>
                <a:cubicBezTo>
                  <a:pt x="4209" y="18579"/>
                  <a:pt x="14330" y="18477"/>
                  <a:pt x="16497" y="19226"/>
                </a:cubicBezTo>
                <a:cubicBezTo>
                  <a:pt x="17725" y="19650"/>
                  <a:pt x="16793" y="20080"/>
                  <a:pt x="15452" y="20428"/>
                </a:cubicBezTo>
                <a:cubicBezTo>
                  <a:pt x="13425" y="20953"/>
                  <a:pt x="10328" y="21362"/>
                  <a:pt x="6511" y="21586"/>
                </a:cubicBezTo>
              </a:path>
            </a:pathLst>
          </a:custGeom>
          <a:ln w="25400">
            <a:solidFill>
              <a:srgbClr val="000000"/>
            </a:solidFill>
            <a:miter lim="400000"/>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165" name="Star"/>
          <p:cNvSpPr/>
          <p:nvPr/>
        </p:nvSpPr>
        <p:spPr>
          <a:xfrm>
            <a:off x="6123900" y="3050080"/>
            <a:ext cx="281442" cy="267667"/>
          </a:xfrm>
          <a:prstGeom prst="star5">
            <a:avLst>
              <a:gd name="adj" fmla="val 19100"/>
              <a:gd name="hf" fmla="val 105146"/>
              <a:gd name="vf" fmla="val 110557"/>
            </a:avLst>
          </a:prstGeom>
          <a:blipFill>
            <a:blip r:embed="rId3"/>
          </a:blipFill>
          <a:ln w="12700">
            <a:miter lim="400000"/>
          </a:ln>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endParaRPr sz="1600"/>
          </a:p>
        </p:txBody>
      </p:sp>
      <p:sp>
        <p:nvSpPr>
          <p:cNvPr id="166" name="Star"/>
          <p:cNvSpPr/>
          <p:nvPr/>
        </p:nvSpPr>
        <p:spPr>
          <a:xfrm>
            <a:off x="5803764" y="3285603"/>
            <a:ext cx="281442" cy="267667"/>
          </a:xfrm>
          <a:prstGeom prst="star5">
            <a:avLst>
              <a:gd name="adj" fmla="val 19100"/>
              <a:gd name="hf" fmla="val 105146"/>
              <a:gd name="vf" fmla="val 110557"/>
            </a:avLst>
          </a:prstGeom>
          <a:blipFill>
            <a:blip r:embed="rId3"/>
          </a:blipFill>
          <a:ln w="12700">
            <a:miter lim="400000"/>
          </a:ln>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endParaRPr sz="1600"/>
          </a:p>
        </p:txBody>
      </p:sp>
      <p:sp>
        <p:nvSpPr>
          <p:cNvPr id="167" name="Star"/>
          <p:cNvSpPr/>
          <p:nvPr/>
        </p:nvSpPr>
        <p:spPr>
          <a:xfrm>
            <a:off x="6123900" y="3477258"/>
            <a:ext cx="281442" cy="267667"/>
          </a:xfrm>
          <a:prstGeom prst="star5">
            <a:avLst>
              <a:gd name="adj" fmla="val 19100"/>
              <a:gd name="hf" fmla="val 105146"/>
              <a:gd name="vf" fmla="val 110557"/>
            </a:avLst>
          </a:prstGeom>
          <a:blipFill>
            <a:blip r:embed="rId3"/>
          </a:blipFill>
          <a:ln w="12700">
            <a:miter lim="400000"/>
          </a:ln>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endParaRPr sz="1600"/>
          </a:p>
        </p:txBody>
      </p:sp>
      <p:sp>
        <p:nvSpPr>
          <p:cNvPr id="168" name="Star"/>
          <p:cNvSpPr/>
          <p:nvPr/>
        </p:nvSpPr>
        <p:spPr>
          <a:xfrm>
            <a:off x="5830553" y="3711220"/>
            <a:ext cx="281441" cy="267667"/>
          </a:xfrm>
          <a:prstGeom prst="star5">
            <a:avLst>
              <a:gd name="adj" fmla="val 19100"/>
              <a:gd name="hf" fmla="val 105146"/>
              <a:gd name="vf" fmla="val 110557"/>
            </a:avLst>
          </a:prstGeom>
          <a:blipFill>
            <a:blip r:embed="rId3"/>
          </a:blipFill>
          <a:ln w="12700">
            <a:miter lim="400000"/>
          </a:ln>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endParaRPr sz="1600"/>
          </a:p>
        </p:txBody>
      </p:sp>
      <p:sp>
        <p:nvSpPr>
          <p:cNvPr id="169" name="Star"/>
          <p:cNvSpPr/>
          <p:nvPr/>
        </p:nvSpPr>
        <p:spPr>
          <a:xfrm>
            <a:off x="6123900" y="3904436"/>
            <a:ext cx="281442" cy="267667"/>
          </a:xfrm>
          <a:prstGeom prst="star5">
            <a:avLst>
              <a:gd name="adj" fmla="val 19100"/>
              <a:gd name="hf" fmla="val 105146"/>
              <a:gd name="vf" fmla="val 110557"/>
            </a:avLst>
          </a:prstGeom>
          <a:blipFill>
            <a:blip r:embed="rId3"/>
          </a:blipFill>
          <a:ln w="12700">
            <a:miter lim="400000"/>
          </a:ln>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endParaRPr sz="1600"/>
          </a:p>
        </p:txBody>
      </p:sp>
      <p:sp>
        <p:nvSpPr>
          <p:cNvPr id="170" name="Star"/>
          <p:cNvSpPr/>
          <p:nvPr/>
        </p:nvSpPr>
        <p:spPr>
          <a:xfrm>
            <a:off x="5830553" y="4081872"/>
            <a:ext cx="281441" cy="267667"/>
          </a:xfrm>
          <a:prstGeom prst="star5">
            <a:avLst>
              <a:gd name="adj" fmla="val 19100"/>
              <a:gd name="hf" fmla="val 105146"/>
              <a:gd name="vf" fmla="val 110557"/>
            </a:avLst>
          </a:prstGeom>
          <a:blipFill>
            <a:blip r:embed="rId3"/>
          </a:blipFill>
          <a:ln w="12700">
            <a:miter lim="400000"/>
          </a:ln>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endParaRPr sz="1600"/>
          </a:p>
        </p:txBody>
      </p:sp>
      <p:sp>
        <p:nvSpPr>
          <p:cNvPr id="171" name="Star"/>
          <p:cNvSpPr/>
          <p:nvPr/>
        </p:nvSpPr>
        <p:spPr>
          <a:xfrm>
            <a:off x="6088181" y="4278035"/>
            <a:ext cx="281442" cy="267667"/>
          </a:xfrm>
          <a:prstGeom prst="star5">
            <a:avLst>
              <a:gd name="adj" fmla="val 19100"/>
              <a:gd name="hf" fmla="val 105146"/>
              <a:gd name="vf" fmla="val 110557"/>
            </a:avLst>
          </a:prstGeom>
          <a:blipFill>
            <a:blip r:embed="rId3"/>
          </a:blipFill>
          <a:ln w="12700">
            <a:miter lim="400000"/>
          </a:ln>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endParaRPr sz="1600"/>
          </a:p>
        </p:txBody>
      </p:sp>
      <p:sp>
        <p:nvSpPr>
          <p:cNvPr id="172" name="Star"/>
          <p:cNvSpPr/>
          <p:nvPr/>
        </p:nvSpPr>
        <p:spPr>
          <a:xfrm>
            <a:off x="5839483" y="4452525"/>
            <a:ext cx="281442" cy="267667"/>
          </a:xfrm>
          <a:prstGeom prst="star5">
            <a:avLst>
              <a:gd name="adj" fmla="val 19100"/>
              <a:gd name="hf" fmla="val 105146"/>
              <a:gd name="vf" fmla="val 110557"/>
            </a:avLst>
          </a:prstGeom>
          <a:blipFill>
            <a:blip r:embed="rId3"/>
          </a:blipFill>
          <a:ln w="12700">
            <a:miter lim="400000"/>
          </a:ln>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endParaRPr sz="1600"/>
          </a:p>
        </p:txBody>
      </p:sp>
      <p:sp>
        <p:nvSpPr>
          <p:cNvPr id="173" name="Star"/>
          <p:cNvSpPr/>
          <p:nvPr/>
        </p:nvSpPr>
        <p:spPr>
          <a:xfrm>
            <a:off x="6123900" y="4661655"/>
            <a:ext cx="281442" cy="267667"/>
          </a:xfrm>
          <a:prstGeom prst="star5">
            <a:avLst>
              <a:gd name="adj" fmla="val 19100"/>
              <a:gd name="hf" fmla="val 105146"/>
              <a:gd name="vf" fmla="val 110557"/>
            </a:avLst>
          </a:prstGeom>
          <a:blipFill>
            <a:blip r:embed="rId3"/>
          </a:blipFill>
          <a:ln w="12700">
            <a:miter lim="400000"/>
          </a:ln>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endParaRPr sz="1600"/>
          </a:p>
        </p:txBody>
      </p:sp>
      <p:sp>
        <p:nvSpPr>
          <p:cNvPr id="174" name="Star"/>
          <p:cNvSpPr/>
          <p:nvPr/>
        </p:nvSpPr>
        <p:spPr>
          <a:xfrm>
            <a:off x="5830553" y="4778636"/>
            <a:ext cx="281441" cy="267667"/>
          </a:xfrm>
          <a:prstGeom prst="star5">
            <a:avLst>
              <a:gd name="adj" fmla="val 19100"/>
              <a:gd name="hf" fmla="val 105146"/>
              <a:gd name="vf" fmla="val 110557"/>
            </a:avLst>
          </a:prstGeom>
          <a:blipFill>
            <a:blip r:embed="rId3"/>
          </a:blipFill>
          <a:ln w="12700">
            <a:miter lim="400000"/>
          </a:ln>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endParaRPr sz="1600"/>
          </a:p>
        </p:txBody>
      </p:sp>
      <p:sp>
        <p:nvSpPr>
          <p:cNvPr id="175" name="Star"/>
          <p:cNvSpPr/>
          <p:nvPr/>
        </p:nvSpPr>
        <p:spPr>
          <a:xfrm>
            <a:off x="6088181" y="4963963"/>
            <a:ext cx="281442" cy="267667"/>
          </a:xfrm>
          <a:prstGeom prst="star5">
            <a:avLst>
              <a:gd name="adj" fmla="val 19100"/>
              <a:gd name="hf" fmla="val 105146"/>
              <a:gd name="vf" fmla="val 110557"/>
            </a:avLst>
          </a:prstGeom>
          <a:blipFill>
            <a:blip r:embed="rId3"/>
          </a:blipFill>
          <a:ln w="12700">
            <a:miter lim="400000"/>
          </a:ln>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endParaRPr sz="1600"/>
          </a:p>
        </p:txBody>
      </p:sp>
      <p:sp>
        <p:nvSpPr>
          <p:cNvPr id="176" name="App Ends"/>
          <p:cNvSpPr txBox="1"/>
          <p:nvPr/>
        </p:nvSpPr>
        <p:spPr>
          <a:xfrm>
            <a:off x="5348199" y="5378760"/>
            <a:ext cx="1495602" cy="4568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App Ends</a:t>
            </a:r>
          </a:p>
        </p:txBody>
      </p:sp>
      <p:sp>
        <p:nvSpPr>
          <p:cNvPr id="177" name="Program execution: a series of sequential method calls (    s)"/>
          <p:cNvSpPr txBox="1"/>
          <p:nvPr/>
        </p:nvSpPr>
        <p:spPr>
          <a:xfrm>
            <a:off x="1949686" y="1869880"/>
            <a:ext cx="8558433" cy="4260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4600" b="1">
                <a:solidFill>
                  <a:srgbClr val="000000"/>
                </a:solidFill>
                <a:latin typeface="Helvetica"/>
                <a:ea typeface="Helvetica"/>
                <a:cs typeface="Helvetica"/>
                <a:sym typeface="Helvetica"/>
              </a:defRPr>
            </a:lvl1pPr>
          </a:lstStyle>
          <a:p>
            <a:r>
              <a:rPr sz="2300"/>
              <a:t>Program execution: a series of sequential method calls (    s)</a:t>
            </a:r>
          </a:p>
        </p:txBody>
      </p:sp>
      <p:sp>
        <p:nvSpPr>
          <p:cNvPr id="178" name="Star"/>
          <p:cNvSpPr/>
          <p:nvPr/>
        </p:nvSpPr>
        <p:spPr>
          <a:xfrm>
            <a:off x="9927337" y="1949085"/>
            <a:ext cx="281442" cy="267667"/>
          </a:xfrm>
          <a:prstGeom prst="star5">
            <a:avLst>
              <a:gd name="adj" fmla="val 19100"/>
              <a:gd name="hf" fmla="val 105146"/>
              <a:gd name="vf" fmla="val 110557"/>
            </a:avLst>
          </a:prstGeom>
          <a:blipFill>
            <a:blip r:embed="rId3"/>
          </a:blipFill>
          <a:ln w="12700">
            <a:miter lim="400000"/>
          </a:ln>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endParaRPr sz="160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63"/>
                                        </p:tgtEl>
                                        <p:attrNameLst>
                                          <p:attrName>style.visibility</p:attrName>
                                        </p:attrNameLst>
                                      </p:cBhvr>
                                      <p:to>
                                        <p:strVal val="visible"/>
                                      </p:to>
                                    </p:set>
                                  </p:childTnLst>
                                </p:cTn>
                              </p:par>
                            </p:childTnLst>
                          </p:cTn>
                        </p:par>
                        <p:par>
                          <p:cTn id="7" fill="hold">
                            <p:stCondLst>
                              <p:cond delay="0"/>
                            </p:stCondLst>
                            <p:childTnLst>
                              <p:par>
                                <p:cTn id="8" presetID="9" presetClass="entr" fill="hold" grpId="2" nodeType="afterEffect">
                                  <p:stCondLst>
                                    <p:cond delay="800"/>
                                  </p:stCondLst>
                                  <p:iterate>
                                    <p:tmAbs val="0"/>
                                  </p:iterate>
                                  <p:childTnLst>
                                    <p:set>
                                      <p:cBhvr>
                                        <p:cTn id="9" fill="hold"/>
                                        <p:tgtEl>
                                          <p:spTgt spid="164"/>
                                        </p:tgtEl>
                                        <p:attrNameLst>
                                          <p:attrName>style.visibility</p:attrName>
                                        </p:attrNameLst>
                                      </p:cBhvr>
                                      <p:to>
                                        <p:strVal val="visible"/>
                                      </p:to>
                                    </p:set>
                                    <p:animEffect transition="in" filter="dissolve">
                                      <p:cBhvr>
                                        <p:cTn id="10" dur="7250"/>
                                        <p:tgtEl>
                                          <p:spTgt spid="164"/>
                                        </p:tgtEl>
                                      </p:cBhvr>
                                    </p:animEffect>
                                  </p:childTnLst>
                                </p:cTn>
                              </p:par>
                            </p:childTnLst>
                          </p:cTn>
                        </p:par>
                        <p:par>
                          <p:cTn id="11" fill="hold">
                            <p:stCondLst>
                              <p:cond delay="8050"/>
                            </p:stCondLst>
                            <p:childTnLst>
                              <p:par>
                                <p:cTn id="12" presetID="1" presetClass="entr" presetSubtype="0" fill="hold" grpId="3" nodeType="afterEffect">
                                  <p:stCondLst>
                                    <p:cond delay="600"/>
                                  </p:stCondLst>
                                  <p:iterate>
                                    <p:tmAbs val="0"/>
                                  </p:iterate>
                                  <p:childTnLst>
                                    <p:set>
                                      <p:cBhvr>
                                        <p:cTn id="13" fill="hold"/>
                                        <p:tgtEl>
                                          <p:spTgt spid="165"/>
                                        </p:tgtEl>
                                        <p:attrNameLst>
                                          <p:attrName>style.visibility</p:attrName>
                                        </p:attrNameLst>
                                      </p:cBhvr>
                                      <p:to>
                                        <p:strVal val="visible"/>
                                      </p:to>
                                    </p:set>
                                  </p:childTnLst>
                                </p:cTn>
                              </p:par>
                            </p:childTnLst>
                          </p:cTn>
                        </p:par>
                        <p:par>
                          <p:cTn id="14" fill="hold">
                            <p:stCondLst>
                              <p:cond delay="8650"/>
                            </p:stCondLst>
                            <p:childTnLst>
                              <p:par>
                                <p:cTn id="15" presetID="1" presetClass="entr" presetSubtype="0" fill="hold" grpId="4" nodeType="afterEffect">
                                  <p:stCondLst>
                                    <p:cond delay="700"/>
                                  </p:stCondLst>
                                  <p:iterate>
                                    <p:tmAbs val="0"/>
                                  </p:iterate>
                                  <p:childTnLst>
                                    <p:set>
                                      <p:cBhvr>
                                        <p:cTn id="16" fill="hold"/>
                                        <p:tgtEl>
                                          <p:spTgt spid="166"/>
                                        </p:tgtEl>
                                        <p:attrNameLst>
                                          <p:attrName>style.visibility</p:attrName>
                                        </p:attrNameLst>
                                      </p:cBhvr>
                                      <p:to>
                                        <p:strVal val="visible"/>
                                      </p:to>
                                    </p:set>
                                  </p:childTnLst>
                                </p:cTn>
                              </p:par>
                            </p:childTnLst>
                          </p:cTn>
                        </p:par>
                        <p:par>
                          <p:cTn id="17" fill="hold">
                            <p:stCondLst>
                              <p:cond delay="9350"/>
                            </p:stCondLst>
                            <p:childTnLst>
                              <p:par>
                                <p:cTn id="18" presetID="1" presetClass="entr" presetSubtype="0" fill="hold" grpId="5" nodeType="afterEffect">
                                  <p:stCondLst>
                                    <p:cond delay="600"/>
                                  </p:stCondLst>
                                  <p:iterate>
                                    <p:tmAbs val="0"/>
                                  </p:iterate>
                                  <p:childTnLst>
                                    <p:set>
                                      <p:cBhvr>
                                        <p:cTn id="19" fill="hold"/>
                                        <p:tgtEl>
                                          <p:spTgt spid="167"/>
                                        </p:tgtEl>
                                        <p:attrNameLst>
                                          <p:attrName>style.visibility</p:attrName>
                                        </p:attrNameLst>
                                      </p:cBhvr>
                                      <p:to>
                                        <p:strVal val="visible"/>
                                      </p:to>
                                    </p:set>
                                  </p:childTnLst>
                                </p:cTn>
                              </p:par>
                            </p:childTnLst>
                          </p:cTn>
                        </p:par>
                        <p:par>
                          <p:cTn id="20" fill="hold">
                            <p:stCondLst>
                              <p:cond delay="9950"/>
                            </p:stCondLst>
                            <p:childTnLst>
                              <p:par>
                                <p:cTn id="21" presetID="1" presetClass="entr" presetSubtype="0" fill="hold" grpId="6" nodeType="afterEffect">
                                  <p:stCondLst>
                                    <p:cond delay="600"/>
                                  </p:stCondLst>
                                  <p:iterate>
                                    <p:tmAbs val="0"/>
                                  </p:iterate>
                                  <p:childTnLst>
                                    <p:set>
                                      <p:cBhvr>
                                        <p:cTn id="22" fill="hold"/>
                                        <p:tgtEl>
                                          <p:spTgt spid="168"/>
                                        </p:tgtEl>
                                        <p:attrNameLst>
                                          <p:attrName>style.visibility</p:attrName>
                                        </p:attrNameLst>
                                      </p:cBhvr>
                                      <p:to>
                                        <p:strVal val="visible"/>
                                      </p:to>
                                    </p:set>
                                  </p:childTnLst>
                                </p:cTn>
                              </p:par>
                            </p:childTnLst>
                          </p:cTn>
                        </p:par>
                        <p:par>
                          <p:cTn id="23" fill="hold">
                            <p:stCondLst>
                              <p:cond delay="10550"/>
                            </p:stCondLst>
                            <p:childTnLst>
                              <p:par>
                                <p:cTn id="24" presetID="1" presetClass="entr" presetSubtype="0" fill="hold" grpId="7" nodeType="afterEffect">
                                  <p:stCondLst>
                                    <p:cond delay="500"/>
                                  </p:stCondLst>
                                  <p:iterate>
                                    <p:tmAbs val="0"/>
                                  </p:iterate>
                                  <p:childTnLst>
                                    <p:set>
                                      <p:cBhvr>
                                        <p:cTn id="25" fill="hold"/>
                                        <p:tgtEl>
                                          <p:spTgt spid="169"/>
                                        </p:tgtEl>
                                        <p:attrNameLst>
                                          <p:attrName>style.visibility</p:attrName>
                                        </p:attrNameLst>
                                      </p:cBhvr>
                                      <p:to>
                                        <p:strVal val="visible"/>
                                      </p:to>
                                    </p:set>
                                  </p:childTnLst>
                                </p:cTn>
                              </p:par>
                            </p:childTnLst>
                          </p:cTn>
                        </p:par>
                        <p:par>
                          <p:cTn id="26" fill="hold">
                            <p:stCondLst>
                              <p:cond delay="11050"/>
                            </p:stCondLst>
                            <p:childTnLst>
                              <p:par>
                                <p:cTn id="27" presetID="1" presetClass="entr" presetSubtype="0" fill="hold" grpId="8" nodeType="afterEffect">
                                  <p:stCondLst>
                                    <p:cond delay="600"/>
                                  </p:stCondLst>
                                  <p:iterate>
                                    <p:tmAbs val="0"/>
                                  </p:iterate>
                                  <p:childTnLst>
                                    <p:set>
                                      <p:cBhvr>
                                        <p:cTn id="28" fill="hold"/>
                                        <p:tgtEl>
                                          <p:spTgt spid="170"/>
                                        </p:tgtEl>
                                        <p:attrNameLst>
                                          <p:attrName>style.visibility</p:attrName>
                                        </p:attrNameLst>
                                      </p:cBhvr>
                                      <p:to>
                                        <p:strVal val="visible"/>
                                      </p:to>
                                    </p:set>
                                  </p:childTnLst>
                                </p:cTn>
                              </p:par>
                            </p:childTnLst>
                          </p:cTn>
                        </p:par>
                        <p:par>
                          <p:cTn id="29" fill="hold">
                            <p:stCondLst>
                              <p:cond delay="11650"/>
                            </p:stCondLst>
                            <p:childTnLst>
                              <p:par>
                                <p:cTn id="30" presetID="1" presetClass="entr" presetSubtype="0" fill="hold" grpId="9" nodeType="afterEffect">
                                  <p:stCondLst>
                                    <p:cond delay="600"/>
                                  </p:stCondLst>
                                  <p:iterate>
                                    <p:tmAbs val="0"/>
                                  </p:iterate>
                                  <p:childTnLst>
                                    <p:set>
                                      <p:cBhvr>
                                        <p:cTn id="31" fill="hold"/>
                                        <p:tgtEl>
                                          <p:spTgt spid="171"/>
                                        </p:tgtEl>
                                        <p:attrNameLst>
                                          <p:attrName>style.visibility</p:attrName>
                                        </p:attrNameLst>
                                      </p:cBhvr>
                                      <p:to>
                                        <p:strVal val="visible"/>
                                      </p:to>
                                    </p:set>
                                  </p:childTnLst>
                                </p:cTn>
                              </p:par>
                            </p:childTnLst>
                          </p:cTn>
                        </p:par>
                        <p:par>
                          <p:cTn id="32" fill="hold">
                            <p:stCondLst>
                              <p:cond delay="12250"/>
                            </p:stCondLst>
                            <p:childTnLst>
                              <p:par>
                                <p:cTn id="33" presetID="1" presetClass="entr" presetSubtype="0" fill="hold" grpId="10" nodeType="afterEffect">
                                  <p:stCondLst>
                                    <p:cond delay="600"/>
                                  </p:stCondLst>
                                  <p:iterate>
                                    <p:tmAbs val="0"/>
                                  </p:iterate>
                                  <p:childTnLst>
                                    <p:set>
                                      <p:cBhvr>
                                        <p:cTn id="34" fill="hold"/>
                                        <p:tgtEl>
                                          <p:spTgt spid="172"/>
                                        </p:tgtEl>
                                        <p:attrNameLst>
                                          <p:attrName>style.visibility</p:attrName>
                                        </p:attrNameLst>
                                      </p:cBhvr>
                                      <p:to>
                                        <p:strVal val="visible"/>
                                      </p:to>
                                    </p:set>
                                  </p:childTnLst>
                                </p:cTn>
                              </p:par>
                            </p:childTnLst>
                          </p:cTn>
                        </p:par>
                        <p:par>
                          <p:cTn id="35" fill="hold">
                            <p:stCondLst>
                              <p:cond delay="12850"/>
                            </p:stCondLst>
                            <p:childTnLst>
                              <p:par>
                                <p:cTn id="36" presetID="1" presetClass="entr" presetSubtype="0" fill="hold" grpId="11" nodeType="afterEffect">
                                  <p:stCondLst>
                                    <p:cond delay="600"/>
                                  </p:stCondLst>
                                  <p:iterate>
                                    <p:tmAbs val="0"/>
                                  </p:iterate>
                                  <p:childTnLst>
                                    <p:set>
                                      <p:cBhvr>
                                        <p:cTn id="37" fill="hold"/>
                                        <p:tgtEl>
                                          <p:spTgt spid="173"/>
                                        </p:tgtEl>
                                        <p:attrNameLst>
                                          <p:attrName>style.visibility</p:attrName>
                                        </p:attrNameLst>
                                      </p:cBhvr>
                                      <p:to>
                                        <p:strVal val="visible"/>
                                      </p:to>
                                    </p:set>
                                  </p:childTnLst>
                                </p:cTn>
                              </p:par>
                            </p:childTnLst>
                          </p:cTn>
                        </p:par>
                        <p:par>
                          <p:cTn id="38" fill="hold">
                            <p:stCondLst>
                              <p:cond delay="13450"/>
                            </p:stCondLst>
                            <p:childTnLst>
                              <p:par>
                                <p:cTn id="39" presetID="1" presetClass="entr" presetSubtype="0" fill="hold" grpId="12" nodeType="afterEffect">
                                  <p:stCondLst>
                                    <p:cond delay="600"/>
                                  </p:stCondLst>
                                  <p:iterate>
                                    <p:tmAbs val="0"/>
                                  </p:iterate>
                                  <p:childTnLst>
                                    <p:set>
                                      <p:cBhvr>
                                        <p:cTn id="40" fill="hold"/>
                                        <p:tgtEl>
                                          <p:spTgt spid="174"/>
                                        </p:tgtEl>
                                        <p:attrNameLst>
                                          <p:attrName>style.visibility</p:attrName>
                                        </p:attrNameLst>
                                      </p:cBhvr>
                                      <p:to>
                                        <p:strVal val="visible"/>
                                      </p:to>
                                    </p:set>
                                  </p:childTnLst>
                                </p:cTn>
                              </p:par>
                            </p:childTnLst>
                          </p:cTn>
                        </p:par>
                        <p:par>
                          <p:cTn id="41" fill="hold">
                            <p:stCondLst>
                              <p:cond delay="14050"/>
                            </p:stCondLst>
                            <p:childTnLst>
                              <p:par>
                                <p:cTn id="42" presetID="1" presetClass="entr" presetSubtype="0" fill="hold" grpId="13" nodeType="afterEffect">
                                  <p:stCondLst>
                                    <p:cond delay="600"/>
                                  </p:stCondLst>
                                  <p:iterate>
                                    <p:tmAbs val="0"/>
                                  </p:iterate>
                                  <p:childTnLst>
                                    <p:set>
                                      <p:cBhvr>
                                        <p:cTn id="43" fill="hold"/>
                                        <p:tgtEl>
                                          <p:spTgt spid="175"/>
                                        </p:tgtEl>
                                        <p:attrNameLst>
                                          <p:attrName>style.visibility</p:attrName>
                                        </p:attrNameLst>
                                      </p:cBhvr>
                                      <p:to>
                                        <p:strVal val="visible"/>
                                      </p:to>
                                    </p:set>
                                  </p:childTnLst>
                                </p:cTn>
                              </p:par>
                            </p:childTnLst>
                          </p:cTn>
                        </p:par>
                        <p:par>
                          <p:cTn id="44" fill="hold">
                            <p:stCondLst>
                              <p:cond delay="14650"/>
                            </p:stCondLst>
                            <p:childTnLst>
                              <p:par>
                                <p:cTn id="45" presetID="1" presetClass="entr" presetSubtype="0" fill="hold" grpId="14" nodeType="afterEffect">
                                  <p:stCondLst>
                                    <p:cond delay="700"/>
                                  </p:stCondLst>
                                  <p:iterate>
                                    <p:tmAbs val="0"/>
                                  </p:iterate>
                                  <p:childTnLst>
                                    <p:set>
                                      <p:cBhvr>
                                        <p:cTn id="46" fill="hold"/>
                                        <p:tgtEl>
                                          <p:spTgt spid="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1" animBg="1" advAuto="0"/>
      <p:bldP spid="164" grpId="2" animBg="1" advAuto="0"/>
      <p:bldP spid="165" grpId="3" animBg="1" advAuto="0"/>
      <p:bldP spid="166" grpId="4" animBg="1" advAuto="0"/>
      <p:bldP spid="167" grpId="5" animBg="1" advAuto="0"/>
      <p:bldP spid="168" grpId="6" animBg="1" advAuto="0"/>
      <p:bldP spid="169" grpId="7" animBg="1" advAuto="0"/>
      <p:bldP spid="170" grpId="8" animBg="1" advAuto="0"/>
      <p:bldP spid="171" grpId="9" animBg="1" advAuto="0"/>
      <p:bldP spid="172" grpId="10" animBg="1" advAuto="0"/>
      <p:bldP spid="173" grpId="11" animBg="1" advAuto="0"/>
      <p:bldP spid="174" grpId="12" animBg="1" advAuto="0"/>
      <p:bldP spid="175" grpId="13" animBg="1" advAuto="0"/>
      <p:bldP spid="176" grpId="14"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What is a thread?"/>
          <p:cNvSpPr txBox="1">
            <a:spLocks noGrp="1"/>
          </p:cNvSpPr>
          <p:nvPr>
            <p:ph type="title"/>
          </p:nvPr>
        </p:nvSpPr>
        <p:spPr>
          <a:prstGeom prst="rect">
            <a:avLst/>
          </a:prstGeom>
        </p:spPr>
        <p:txBody>
          <a:bodyPr/>
          <a:lstStyle/>
          <a:p>
            <a:r>
              <a:t>What is a thread?</a:t>
            </a:r>
          </a:p>
        </p:txBody>
      </p:sp>
      <p:sp>
        <p:nvSpPr>
          <p:cNvPr id="183" name="(Not NodeJS-specific)"/>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lnSpcReduction="10000"/>
          </a:bodyPr>
          <a:lstStyle/>
          <a:p>
            <a:r>
              <a:t>(Not NodeJS-specific)</a:t>
            </a:r>
          </a:p>
        </p:txBody>
      </p:sp>
      <p:sp>
        <p:nvSpPr>
          <p:cNvPr id="184" name="App Starts"/>
          <p:cNvSpPr txBox="1"/>
          <p:nvPr/>
        </p:nvSpPr>
        <p:spPr>
          <a:xfrm>
            <a:off x="5302513" y="2091766"/>
            <a:ext cx="1586974" cy="4568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App Starts</a:t>
            </a:r>
          </a:p>
        </p:txBody>
      </p:sp>
      <p:sp>
        <p:nvSpPr>
          <p:cNvPr id="185" name="App Ends"/>
          <p:cNvSpPr txBox="1"/>
          <p:nvPr/>
        </p:nvSpPr>
        <p:spPr>
          <a:xfrm>
            <a:off x="5231218" y="5675409"/>
            <a:ext cx="1495602" cy="4568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App Ends</a:t>
            </a:r>
          </a:p>
        </p:txBody>
      </p:sp>
      <p:sp>
        <p:nvSpPr>
          <p:cNvPr id="186" name="Program execution: a series of sequential method calls (    s)"/>
          <p:cNvSpPr txBox="1"/>
          <p:nvPr/>
        </p:nvSpPr>
        <p:spPr>
          <a:xfrm>
            <a:off x="1921873" y="1852360"/>
            <a:ext cx="8558433" cy="4260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4600" b="1">
                <a:solidFill>
                  <a:srgbClr val="000000"/>
                </a:solidFill>
                <a:latin typeface="Helvetica"/>
                <a:ea typeface="Helvetica"/>
                <a:cs typeface="Helvetica"/>
                <a:sym typeface="Helvetica"/>
              </a:defRPr>
            </a:lvl1pPr>
          </a:lstStyle>
          <a:p>
            <a:r>
              <a:rPr sz="2300" dirty="0"/>
              <a:t>Program execution: a series of sequential method calls (    s)</a:t>
            </a:r>
          </a:p>
        </p:txBody>
      </p:sp>
      <p:sp>
        <p:nvSpPr>
          <p:cNvPr id="187" name="Star"/>
          <p:cNvSpPr/>
          <p:nvPr/>
        </p:nvSpPr>
        <p:spPr>
          <a:xfrm>
            <a:off x="9837885" y="1957932"/>
            <a:ext cx="281442" cy="267667"/>
          </a:xfrm>
          <a:prstGeom prst="star5">
            <a:avLst>
              <a:gd name="adj" fmla="val 19100"/>
              <a:gd name="hf" fmla="val 105146"/>
              <a:gd name="vf" fmla="val 110557"/>
            </a:avLst>
          </a:prstGeom>
          <a:blipFill>
            <a:blip r:embed="rId7"/>
          </a:blipFill>
          <a:ln w="12700">
            <a:miter lim="400000"/>
          </a:ln>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endParaRPr sz="1600"/>
          </a:p>
        </p:txBody>
      </p:sp>
      <p:sp>
        <p:nvSpPr>
          <p:cNvPr id="188" name="Multiple threads can run at once -&gt; allows for asynchronous code"/>
          <p:cNvSpPr txBox="1"/>
          <p:nvPr/>
        </p:nvSpPr>
        <p:spPr>
          <a:xfrm>
            <a:off x="1189060" y="6210767"/>
            <a:ext cx="10079683" cy="4568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5000" b="1">
                <a:solidFill>
                  <a:srgbClr val="000000"/>
                </a:solidFill>
                <a:latin typeface="Helvetica"/>
                <a:ea typeface="Helvetica"/>
                <a:cs typeface="Helvetica"/>
                <a:sym typeface="Helvetica"/>
              </a:defRPr>
            </a:lvl1pPr>
          </a:lstStyle>
          <a:p>
            <a:r>
              <a:rPr sz="2500"/>
              <a:t>Multiple threads can run at once -&gt; allows for asynchronous code</a:t>
            </a:r>
          </a:p>
        </p:txBody>
      </p:sp>
      <p:pic>
        <p:nvPicPr>
          <p:cNvPr id="2" name="thread2" descr="thread2">
            <a:hlinkClick r:id="" action="ppaction://media"/>
            <a:extLst>
              <a:ext uri="{FF2B5EF4-FFF2-40B4-BE49-F238E27FC236}">
                <a16:creationId xmlns:a16="http://schemas.microsoft.com/office/drawing/2014/main" id="{6DFAF747-8C05-FB48-9DB6-472E31CAB3FB}"/>
              </a:ext>
            </a:extLst>
          </p:cNvPr>
          <p:cNvPicPr>
            <a:picLocks noChangeAspect="1"/>
          </p:cNvPicPr>
          <p:nvPr>
            <a:videoFile r:link="rId2"/>
            <p:extLst>
              <p:ext uri="{DAA4B4D4-6D71-4841-9C94-3DE7FCFB9230}">
                <p14:media xmlns:p14="http://schemas.microsoft.com/office/powerpoint/2010/main" r:embed="rId1"/>
              </p:ext>
            </p:extLst>
          </p:nvPr>
        </p:nvPicPr>
        <p:blipFill>
          <a:blip r:embed="rId8"/>
          <a:stretch>
            <a:fillRect/>
          </a:stretch>
        </p:blipFill>
        <p:spPr>
          <a:xfrm>
            <a:off x="3133615" y="2356941"/>
            <a:ext cx="1427737" cy="3606914"/>
          </a:xfrm>
          <a:prstGeom prst="rect">
            <a:avLst/>
          </a:prstGeom>
        </p:spPr>
      </p:pic>
      <p:pic>
        <p:nvPicPr>
          <p:cNvPr id="3" name="thread1" descr="thread1">
            <a:hlinkClick r:id="" action="ppaction://media"/>
            <a:extLst>
              <a:ext uri="{FF2B5EF4-FFF2-40B4-BE49-F238E27FC236}">
                <a16:creationId xmlns:a16="http://schemas.microsoft.com/office/drawing/2014/main" id="{D5C5ACE9-8B53-6B4E-81AA-67E23F6C248C}"/>
              </a:ext>
            </a:extLst>
          </p:cNvPr>
          <p:cNvPicPr>
            <a:picLocks noChangeAspect="1"/>
          </p:cNvPicPr>
          <p:nvPr>
            <a:videoFile r:link="rId4"/>
            <p:extLst>
              <p:ext uri="{DAA4B4D4-6D71-4841-9C94-3DE7FCFB9230}">
                <p14:media xmlns:p14="http://schemas.microsoft.com/office/powerpoint/2010/main" r:embed="rId3"/>
              </p:ext>
            </p:extLst>
          </p:nvPr>
        </p:nvPicPr>
        <p:blipFill>
          <a:blip r:embed="rId9"/>
          <a:stretch>
            <a:fillRect/>
          </a:stretch>
        </p:blipFill>
        <p:spPr>
          <a:xfrm>
            <a:off x="6944072" y="2356941"/>
            <a:ext cx="2254658" cy="368944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8913" fill="hold"/>
                                        <p:tgtEl>
                                          <p:spTgt spid="2"/>
                                        </p:tgtEl>
                                      </p:cBhvr>
                                    </p:cmd>
                                  </p:childTnLst>
                                </p:cTn>
                              </p:par>
                            </p:childTnLst>
                          </p:cTn>
                        </p:par>
                        <p:par>
                          <p:cTn id="7" fill="hold">
                            <p:stCondLst>
                              <p:cond delay="8913"/>
                            </p:stCondLst>
                            <p:childTnLst>
                              <p:par>
                                <p:cTn id="8" presetID="1" presetClass="mediacall" presetSubtype="0" fill="hold" nodeType="afterEffect">
                                  <p:stCondLst>
                                    <p:cond delay="1000"/>
                                  </p:stCondLst>
                                  <p:childTnLst>
                                    <p:cmd type="call" cmd="playFrom(0.0)">
                                      <p:cBhvr>
                                        <p:cTn id="9" dur="8138"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0" fill="hold" display="0">
                  <p:stCondLst>
                    <p:cond delay="indefinite"/>
                  </p:stCondLst>
                </p:cTn>
                <p:tgtEl>
                  <p:spTgt spid="2"/>
                </p:tgtEl>
              </p:cMediaNode>
            </p:video>
            <p:seq concurrent="1" nextAc="seek">
              <p:cTn id="11" restart="whenNotActive" fill="hold" evtFilter="cancelBubble" nodeType="interactiveSeq">
                <p:stCondLst>
                  <p:cond evt="onClick" delay="0">
                    <p:tgtEl>
                      <p:spTgt spid="2"/>
                    </p:tgtEl>
                  </p:cond>
                </p:stCondLst>
                <p:endSync evt="end" delay="0">
                  <p:rtn val="all"/>
                </p:endSync>
                <p:childTnLst>
                  <p:par>
                    <p:cTn id="12" fill="hold">
                      <p:stCondLst>
                        <p:cond delay="0"/>
                      </p:stCondLst>
                      <p:childTnLst>
                        <p:par>
                          <p:cTn id="13" fill="hold">
                            <p:stCondLst>
                              <p:cond delay="0"/>
                            </p:stCondLst>
                            <p:childTnLst>
                              <p:par>
                                <p:cTn id="14" presetID="2" presetClass="mediacall" presetSubtype="0" fill="hold" nodeType="clickEffect">
                                  <p:stCondLst>
                                    <p:cond delay="0"/>
                                  </p:stCondLst>
                                  <p:childTnLst>
                                    <p:cmd type="call" cmd="togglePause">
                                      <p:cBhvr>
                                        <p:cTn id="15" dur="1" fill="hold"/>
                                        <p:tgtEl>
                                          <p:spTgt spid="2"/>
                                        </p:tgtEl>
                                      </p:cBhvr>
                                    </p:cmd>
                                  </p:childTnLst>
                                </p:cTn>
                              </p:par>
                            </p:childTnLst>
                          </p:cTn>
                        </p:par>
                      </p:childTnLst>
                    </p:cTn>
                  </p:par>
                </p:childTnLst>
              </p:cTn>
              <p:nextCondLst>
                <p:cond evt="onClick" delay="0">
                  <p:tgtEl>
                    <p:spTgt spid="2"/>
                  </p:tgtEl>
                </p:cond>
              </p:nextCondLst>
            </p:seq>
            <p:video>
              <p:cMediaNode vol="80000">
                <p:cTn id="16" fill="hold" display="0">
                  <p:stCondLst>
                    <p:cond delay="indefinite"/>
                  </p:stCondLst>
                </p:cTn>
                <p:tgtEl>
                  <p:spTgt spid="3"/>
                </p:tgtEl>
              </p:cMediaNode>
            </p:video>
            <p:seq concurrent="1" nextAc="seek">
              <p:cTn id="17" restart="whenNotActive" fill="hold" evtFilter="cancelBubble" nodeType="interactiveSeq">
                <p:stCondLst>
                  <p:cond evt="onClick" delay="0">
                    <p:tgtEl>
                      <p:spTgt spid="3"/>
                    </p:tgtEl>
                  </p:cond>
                </p:stCondLst>
                <p:endSync evt="end" delay="0">
                  <p:rtn val="all"/>
                </p:endSync>
                <p:childTnLst>
                  <p:par>
                    <p:cTn id="18" fill="hold">
                      <p:stCondLst>
                        <p:cond delay="0"/>
                      </p:stCondLst>
                      <p:childTnLst>
                        <p:par>
                          <p:cTn id="19" fill="hold">
                            <p:stCondLst>
                              <p:cond delay="0"/>
                            </p:stCondLst>
                            <p:childTnLst>
                              <p:par>
                                <p:cTn id="20" presetID="2" presetClass="mediacall" presetSubtype="0" fill="hold" nodeType="clickEffect">
                                  <p:stCondLst>
                                    <p:cond delay="0"/>
                                  </p:stCondLst>
                                  <p:childTnLst>
                                    <p:cmd type="call" cmd="togglePause">
                                      <p:cBhvr>
                                        <p:cTn id="21"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Asynchronous Computation with Threads"/>
          <p:cNvSpPr txBox="1">
            <a:spLocks noGrp="1"/>
          </p:cNvSpPr>
          <p:nvPr>
            <p:ph type="title"/>
          </p:nvPr>
        </p:nvSpPr>
        <p:spPr>
          <a:prstGeom prst="rect">
            <a:avLst/>
          </a:prstGeom>
        </p:spPr>
        <p:txBody>
          <a:bodyPr/>
          <a:lstStyle/>
          <a:p>
            <a:r>
              <a:t>Asynchronous Computation with Threads</a:t>
            </a:r>
          </a:p>
        </p:txBody>
      </p:sp>
      <p:sp>
        <p:nvSpPr>
          <p:cNvPr id="191" name="Typical Java Example"/>
          <p:cNvSpPr txBox="1">
            <a:spLocks noGrp="1"/>
          </p:cNvSpPr>
          <p:nvPr>
            <p:ph type="body" idx="21"/>
          </p:nvPr>
        </p:nvSpPr>
        <p:spPr>
          <a:xfrm>
            <a:off x="603250" y="1082639"/>
            <a:ext cx="10985500" cy="46739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lnSpcReduction="10000"/>
          </a:bodyPr>
          <a:lstStyle/>
          <a:p>
            <a:r>
              <a:rPr dirty="0"/>
              <a:t>Typical Java Example</a:t>
            </a:r>
          </a:p>
        </p:txBody>
      </p:sp>
      <p:sp>
        <p:nvSpPr>
          <p:cNvPr id="192" name="Multi-Threading allows us to do more than one thing at a time…"/>
          <p:cNvSpPr txBox="1">
            <a:spLocks noGrp="1"/>
          </p:cNvSpPr>
          <p:nvPr>
            <p:ph type="body" idx="1"/>
          </p:nvPr>
        </p:nvSpPr>
        <p:spPr>
          <a:xfrm>
            <a:off x="603250" y="1736902"/>
            <a:ext cx="10985500" cy="1743078"/>
          </a:xfrm>
          <a:prstGeom prst="rect">
            <a:avLst/>
          </a:prstGeom>
        </p:spPr>
        <p:txBody>
          <a:bodyPr/>
          <a:lstStyle/>
          <a:p>
            <a:r>
              <a:rPr dirty="0"/>
              <a:t>Multi-Threading allows us to do more than one thing at a time</a:t>
            </a:r>
          </a:p>
          <a:p>
            <a:r>
              <a:rPr dirty="0"/>
              <a:t>Physically, through multiple cores and/or OS scheduler</a:t>
            </a:r>
          </a:p>
          <a:p>
            <a:r>
              <a:rPr dirty="0"/>
              <a:t>Example: Process data while interacting with user</a:t>
            </a:r>
          </a:p>
        </p:txBody>
      </p:sp>
      <p:grpSp>
        <p:nvGrpSpPr>
          <p:cNvPr id="198" name="Group"/>
          <p:cNvGrpSpPr/>
          <p:nvPr/>
        </p:nvGrpSpPr>
        <p:grpSpPr>
          <a:xfrm>
            <a:off x="2154714" y="3494307"/>
            <a:ext cx="2792329" cy="3552704"/>
            <a:chOff x="514346" y="188954"/>
            <a:chExt cx="5584657" cy="7105407"/>
          </a:xfrm>
        </p:grpSpPr>
        <p:grpSp>
          <p:nvGrpSpPr>
            <p:cNvPr id="196" name="Group"/>
            <p:cNvGrpSpPr/>
            <p:nvPr/>
          </p:nvGrpSpPr>
          <p:grpSpPr>
            <a:xfrm>
              <a:off x="514346" y="188954"/>
              <a:ext cx="2010097" cy="7105408"/>
              <a:chOff x="514346" y="0"/>
              <a:chExt cx="2010095" cy="7105407"/>
            </a:xfrm>
          </p:grpSpPr>
          <p:sp>
            <p:nvSpPr>
              <p:cNvPr id="193" name="Rectangle"/>
              <p:cNvSpPr/>
              <p:nvPr/>
            </p:nvSpPr>
            <p:spPr>
              <a:xfrm>
                <a:off x="514346" y="0"/>
                <a:ext cx="1480193" cy="3945057"/>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194" name="main"/>
              <p:cNvSpPr/>
              <p:nvPr/>
            </p:nvSpPr>
            <p:spPr>
              <a:xfrm>
                <a:off x="514346" y="3947111"/>
                <a:ext cx="1480193" cy="971756"/>
              </a:xfrm>
              <a:prstGeom prst="rect">
                <a:avLst/>
              </a:prstGeom>
              <a:noFill/>
              <a:ln w="25400" cap="flat">
                <a:solidFill>
                  <a:srgbClr val="85888D"/>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3200">
                    <a:solidFill>
                      <a:srgbClr val="000000"/>
                    </a:solidFill>
                    <a:latin typeface="Helvetica Light"/>
                    <a:ea typeface="Helvetica Light"/>
                    <a:cs typeface="Helvetica Light"/>
                    <a:sym typeface="Helvetica Light"/>
                  </a:defRPr>
                </a:lvl1pPr>
              </a:lstStyle>
              <a:p>
                <a:r>
                  <a:rPr sz="1600"/>
                  <a:t>main</a:t>
                </a:r>
              </a:p>
            </p:txBody>
          </p:sp>
          <p:sp>
            <p:nvSpPr>
              <p:cNvPr id="195" name="thread 0"/>
              <p:cNvSpPr/>
              <p:nvPr/>
            </p:nvSpPr>
            <p:spPr>
              <a:xfrm>
                <a:off x="1254442" y="5835407"/>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thread 0</a:t>
                </a:r>
              </a:p>
            </p:txBody>
          </p:sp>
        </p:grpSp>
        <p:sp>
          <p:nvSpPr>
            <p:cNvPr id="197" name="Interacts with user…"/>
            <p:cNvSpPr/>
            <p:nvPr/>
          </p:nvSpPr>
          <p:spPr>
            <a:xfrm>
              <a:off x="4829003" y="1290637"/>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p>
              <a:pPr defTabSz="410766">
                <a:defRPr sz="4000">
                  <a:solidFill>
                    <a:srgbClr val="000000"/>
                  </a:solidFill>
                  <a:latin typeface="Helvetica Light"/>
                  <a:ea typeface="Helvetica Light"/>
                  <a:cs typeface="Helvetica Light"/>
                  <a:sym typeface="Helvetica Light"/>
                </a:defRPr>
              </a:pPr>
              <a:r>
                <a:rPr sz="2000" dirty="0"/>
                <a:t>Interacts with user</a:t>
              </a:r>
            </a:p>
            <a:p>
              <a:pPr defTabSz="410766">
                <a:defRPr sz="4000">
                  <a:solidFill>
                    <a:srgbClr val="000000"/>
                  </a:solidFill>
                  <a:latin typeface="Helvetica Light"/>
                  <a:ea typeface="Helvetica Light"/>
                  <a:cs typeface="Helvetica Light"/>
                  <a:sym typeface="Helvetica Light"/>
                </a:defRPr>
              </a:pPr>
              <a:r>
                <a:rPr sz="2000" dirty="0"/>
                <a:t>Draws Swing interface</a:t>
              </a:r>
            </a:p>
            <a:p>
              <a:pPr defTabSz="410766">
                <a:defRPr sz="4000">
                  <a:solidFill>
                    <a:srgbClr val="000000"/>
                  </a:solidFill>
                  <a:latin typeface="Helvetica Light"/>
                  <a:ea typeface="Helvetica Light"/>
                  <a:cs typeface="Helvetica Light"/>
                  <a:sym typeface="Helvetica Light"/>
                </a:defRPr>
              </a:pPr>
              <a:r>
                <a:rPr sz="2000" dirty="0"/>
                <a:t>on screen, updates </a:t>
              </a:r>
            </a:p>
            <a:p>
              <a:pPr defTabSz="410766">
                <a:defRPr sz="4000">
                  <a:solidFill>
                    <a:srgbClr val="000000"/>
                  </a:solidFill>
                  <a:latin typeface="Helvetica Light"/>
                  <a:ea typeface="Helvetica Light"/>
                  <a:cs typeface="Helvetica Light"/>
                  <a:sym typeface="Helvetica Light"/>
                </a:defRPr>
              </a:pPr>
              <a:r>
                <a:rPr sz="2000" dirty="0"/>
                <a:t>screen</a:t>
              </a:r>
            </a:p>
          </p:txBody>
        </p:sp>
      </p:grpSp>
      <p:grpSp>
        <p:nvGrpSpPr>
          <p:cNvPr id="204" name="Group"/>
          <p:cNvGrpSpPr/>
          <p:nvPr/>
        </p:nvGrpSpPr>
        <p:grpSpPr>
          <a:xfrm>
            <a:off x="6239833" y="3479981"/>
            <a:ext cx="3764869" cy="3567031"/>
            <a:chOff x="0" y="-6651"/>
            <a:chExt cx="7529737" cy="7134060"/>
          </a:xfrm>
        </p:grpSpPr>
        <p:grpSp>
          <p:nvGrpSpPr>
            <p:cNvPr id="202" name="Group"/>
            <p:cNvGrpSpPr/>
            <p:nvPr/>
          </p:nvGrpSpPr>
          <p:grpSpPr>
            <a:xfrm>
              <a:off x="5519640" y="22001"/>
              <a:ext cx="2010097" cy="7105408"/>
              <a:chOff x="514346" y="0"/>
              <a:chExt cx="2010095" cy="7105407"/>
            </a:xfrm>
          </p:grpSpPr>
          <p:sp>
            <p:nvSpPr>
              <p:cNvPr id="199" name="Rectangle"/>
              <p:cNvSpPr/>
              <p:nvPr/>
            </p:nvSpPr>
            <p:spPr>
              <a:xfrm>
                <a:off x="514346" y="0"/>
                <a:ext cx="1480193" cy="3945057"/>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200" name="worker"/>
              <p:cNvSpPr/>
              <p:nvPr/>
            </p:nvSpPr>
            <p:spPr>
              <a:xfrm>
                <a:off x="514346" y="3947111"/>
                <a:ext cx="1480193" cy="971756"/>
              </a:xfrm>
              <a:prstGeom prst="rect">
                <a:avLst/>
              </a:prstGeom>
              <a:noFill/>
              <a:ln w="25400" cap="flat">
                <a:solidFill>
                  <a:srgbClr val="85888D"/>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3200">
                    <a:solidFill>
                      <a:srgbClr val="000000"/>
                    </a:solidFill>
                    <a:latin typeface="Helvetica Light"/>
                    <a:ea typeface="Helvetica Light"/>
                    <a:cs typeface="Helvetica Light"/>
                    <a:sym typeface="Helvetica Light"/>
                  </a:defRPr>
                </a:lvl1pPr>
              </a:lstStyle>
              <a:p>
                <a:r>
                  <a:rPr sz="1600" dirty="0"/>
                  <a:t>worker</a:t>
                </a:r>
              </a:p>
            </p:txBody>
          </p:sp>
          <p:sp>
            <p:nvSpPr>
              <p:cNvPr id="201" name="thread 1"/>
              <p:cNvSpPr/>
              <p:nvPr/>
            </p:nvSpPr>
            <p:spPr>
              <a:xfrm>
                <a:off x="1254442" y="5835407"/>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thread 1</a:t>
                </a:r>
              </a:p>
            </p:txBody>
          </p:sp>
        </p:grpSp>
        <p:sp>
          <p:nvSpPr>
            <p:cNvPr id="203" name="Processes data, generates results"/>
            <p:cNvSpPr/>
            <p:nvPr/>
          </p:nvSpPr>
          <p:spPr>
            <a:xfrm>
              <a:off x="0" y="-6651"/>
              <a:ext cx="5494293" cy="137537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spAutoFit/>
            </a:bodyPr>
            <a:lstStyle>
              <a:lvl1pPr defTabSz="821531">
                <a:defRPr sz="4000">
                  <a:solidFill>
                    <a:srgbClr val="000000"/>
                  </a:solidFill>
                  <a:latin typeface="Helvetica Light"/>
                  <a:ea typeface="Helvetica Light"/>
                  <a:cs typeface="Helvetica Light"/>
                  <a:sym typeface="Helvetica Light"/>
                </a:defRPr>
              </a:lvl1pPr>
            </a:lstStyle>
            <a:p>
              <a:r>
                <a:rPr sz="2000"/>
                <a:t>Processes data, generates results</a:t>
              </a:r>
            </a:p>
          </p:txBody>
        </p:sp>
      </p:grpSp>
      <p:sp>
        <p:nvSpPr>
          <p:cNvPr id="205" name="Line"/>
          <p:cNvSpPr/>
          <p:nvPr/>
        </p:nvSpPr>
        <p:spPr>
          <a:xfrm>
            <a:off x="2876830" y="5744904"/>
            <a:ext cx="6116279" cy="1"/>
          </a:xfrm>
          <a:prstGeom prst="line">
            <a:avLst/>
          </a:prstGeom>
          <a:ln w="139700">
            <a:solidFill>
              <a:srgbClr val="000000"/>
            </a:solidFill>
            <a:miter lim="400000"/>
            <a:headEnd type="triangle"/>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206" name="Share data…"/>
          <p:cNvSpPr txBox="1"/>
          <p:nvPr/>
        </p:nvSpPr>
        <p:spPr>
          <a:xfrm>
            <a:off x="4804781" y="5324117"/>
            <a:ext cx="2582439" cy="8415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p>
            <a:pPr defTabSz="410766">
              <a:defRPr sz="5000">
                <a:solidFill>
                  <a:srgbClr val="000000"/>
                </a:solidFill>
                <a:latin typeface="Helvetica Light"/>
                <a:ea typeface="Helvetica Light"/>
                <a:cs typeface="Helvetica Light"/>
                <a:sym typeface="Helvetica Light"/>
              </a:defRPr>
            </a:pPr>
            <a:r>
              <a:rPr sz="2500"/>
              <a:t>Share data</a:t>
            </a:r>
          </a:p>
          <a:p>
            <a:pPr defTabSz="410766">
              <a:defRPr sz="5000">
                <a:solidFill>
                  <a:srgbClr val="000000"/>
                </a:solidFill>
                <a:latin typeface="Helvetica Light"/>
                <a:ea typeface="Helvetica Light"/>
                <a:cs typeface="Helvetica Light"/>
                <a:sym typeface="Helvetica Light"/>
              </a:defRPr>
            </a:pPr>
            <a:r>
              <a:rPr sz="2500"/>
              <a:t>Signal each other</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205"/>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4" nodeType="afterEffect">
                                  <p:stCondLst>
                                    <p:cond delay="0"/>
                                  </p:stCondLst>
                                  <p:iterate>
                                    <p:tmAbs val="0"/>
                                  </p:iterate>
                                  <p:childTnLst>
                                    <p:set>
                                      <p:cBhvr>
                                        <p:cTn id="17" fill="hold"/>
                                        <p:tgtEl>
                                          <p:spTgt spid="2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 grpId="1" animBg="1" advAuto="0"/>
      <p:bldP spid="204" grpId="2" animBg="1" advAuto="0"/>
      <p:bldP spid="205" grpId="3" animBg="1" advAuto="0"/>
      <p:bldP spid="206" grpId="4"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Multi-Threading in JS"/>
          <p:cNvSpPr txBox="1">
            <a:spLocks noGrp="1"/>
          </p:cNvSpPr>
          <p:nvPr>
            <p:ph type="title"/>
          </p:nvPr>
        </p:nvSpPr>
        <p:spPr>
          <a:prstGeom prst="rect">
            <a:avLst/>
          </a:prstGeom>
        </p:spPr>
        <p:txBody>
          <a:bodyPr/>
          <a:lstStyle/>
          <a:p>
            <a:r>
              <a:t>Multi-Threading in JS</a:t>
            </a:r>
          </a:p>
        </p:txBody>
      </p:sp>
      <p:sp>
        <p:nvSpPr>
          <p:cNvPr id="219" name="Everything you write will run in a single thread* (event loop)…"/>
          <p:cNvSpPr txBox="1">
            <a:spLocks noGrp="1"/>
          </p:cNvSpPr>
          <p:nvPr>
            <p:ph type="body" sz="half" idx="1"/>
          </p:nvPr>
        </p:nvSpPr>
        <p:spPr>
          <a:xfrm>
            <a:off x="603250" y="1553831"/>
            <a:ext cx="10985500" cy="1685117"/>
          </a:xfrm>
          <a:prstGeom prst="rect">
            <a:avLst/>
          </a:prstGeom>
        </p:spPr>
        <p:txBody>
          <a:bodyPr>
            <a:normAutofit fontScale="62500" lnSpcReduction="20000"/>
          </a:bodyPr>
          <a:lstStyle/>
          <a:p>
            <a:pPr marL="222504" indent="-222504" defTabSz="889994">
              <a:spcBef>
                <a:spcPts val="1600"/>
              </a:spcBef>
              <a:defRPr sz="3504"/>
            </a:pPr>
            <a:r>
              <a:t>Everything you write will run in a single thread* (event loop)</a:t>
            </a:r>
          </a:p>
          <a:p>
            <a:pPr marL="222504" indent="-222504" defTabSz="889994">
              <a:spcBef>
                <a:spcPts val="1600"/>
              </a:spcBef>
              <a:defRPr sz="3504"/>
            </a:pPr>
            <a:r>
              <a:t>Since you are not sharing data between threads, races don’t happen as easily</a:t>
            </a:r>
          </a:p>
          <a:p>
            <a:pPr marL="222504" indent="-222504" defTabSz="889994">
              <a:spcBef>
                <a:spcPts val="1600"/>
              </a:spcBef>
              <a:defRPr sz="3504"/>
            </a:pPr>
            <a:r>
              <a:t>Inside of JS engine: many threads</a:t>
            </a:r>
          </a:p>
          <a:p>
            <a:pPr marL="222504" indent="-222504" defTabSz="889994">
              <a:spcBef>
                <a:spcPts val="1600"/>
              </a:spcBef>
              <a:defRPr sz="3504"/>
            </a:pPr>
            <a:r>
              <a:t>Event loop processes events, and calls your callbacks (or “event handlers”)</a:t>
            </a:r>
          </a:p>
        </p:txBody>
      </p:sp>
      <p:grpSp>
        <p:nvGrpSpPr>
          <p:cNvPr id="235" name="Group"/>
          <p:cNvGrpSpPr/>
          <p:nvPr/>
        </p:nvGrpSpPr>
        <p:grpSpPr>
          <a:xfrm>
            <a:off x="3525973" y="3289548"/>
            <a:ext cx="5140054" cy="3293242"/>
            <a:chOff x="0" y="0"/>
            <a:chExt cx="10280107" cy="6586482"/>
          </a:xfrm>
        </p:grpSpPr>
        <p:sp>
          <p:nvSpPr>
            <p:cNvPr id="220" name="Rectangle"/>
            <p:cNvSpPr/>
            <p:nvPr/>
          </p:nvSpPr>
          <p:spPr>
            <a:xfrm>
              <a:off x="0" y="0"/>
              <a:ext cx="10280108" cy="5479001"/>
            </a:xfrm>
            <a:prstGeom prst="rect">
              <a:avLst/>
            </a:prstGeom>
            <a:solidFill>
              <a:srgbClr val="3284CC"/>
            </a:solidFill>
            <a:ln w="12700" cap="flat">
              <a:noFill/>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3200">
                  <a:solidFill>
                    <a:srgbClr val="FFFFFF"/>
                  </a:solidFill>
                  <a:latin typeface="Helvetica Light"/>
                  <a:ea typeface="Helvetica Light"/>
                  <a:cs typeface="Helvetica Light"/>
                  <a:sym typeface="Helvetica Light"/>
                </a:defRPr>
              </a:pPr>
              <a:endParaRPr sz="1600"/>
            </a:p>
          </p:txBody>
        </p:sp>
        <p:grpSp>
          <p:nvGrpSpPr>
            <p:cNvPr id="223" name="Group"/>
            <p:cNvGrpSpPr/>
            <p:nvPr/>
          </p:nvGrpSpPr>
          <p:grpSpPr>
            <a:xfrm>
              <a:off x="2081190" y="493799"/>
              <a:ext cx="1351559" cy="4491403"/>
              <a:chOff x="0" y="0"/>
              <a:chExt cx="1351558" cy="4491401"/>
            </a:xfrm>
          </p:grpSpPr>
          <p:sp>
            <p:nvSpPr>
              <p:cNvPr id="221" name="Rectangle"/>
              <p:cNvSpPr/>
              <p:nvPr/>
            </p:nvSpPr>
            <p:spPr>
              <a:xfrm>
                <a:off x="0" y="0"/>
                <a:ext cx="1351559" cy="3602219"/>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222" name="thread 1"/>
              <p:cNvSpPr/>
              <p:nvPr/>
            </p:nvSpPr>
            <p:spPr>
              <a:xfrm>
                <a:off x="0" y="3604094"/>
                <a:ext cx="1351559" cy="88730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2200">
                    <a:solidFill>
                      <a:srgbClr val="000000"/>
                    </a:solidFill>
                    <a:latin typeface="Helvetica Light"/>
                    <a:ea typeface="Helvetica Light"/>
                    <a:cs typeface="Helvetica Light"/>
                    <a:sym typeface="Helvetica Light"/>
                  </a:defRPr>
                </a:lvl1pPr>
              </a:lstStyle>
              <a:p>
                <a:r>
                  <a:rPr sz="1100"/>
                  <a:t>thread 1</a:t>
                </a:r>
              </a:p>
            </p:txBody>
          </p:sp>
        </p:grpSp>
        <p:grpSp>
          <p:nvGrpSpPr>
            <p:cNvPr id="226" name="Group"/>
            <p:cNvGrpSpPr/>
            <p:nvPr/>
          </p:nvGrpSpPr>
          <p:grpSpPr>
            <a:xfrm>
              <a:off x="3751289" y="493799"/>
              <a:ext cx="1351559" cy="4491403"/>
              <a:chOff x="0" y="0"/>
              <a:chExt cx="1351558" cy="4491401"/>
            </a:xfrm>
          </p:grpSpPr>
          <p:sp>
            <p:nvSpPr>
              <p:cNvPr id="224" name="Rectangle"/>
              <p:cNvSpPr/>
              <p:nvPr/>
            </p:nvSpPr>
            <p:spPr>
              <a:xfrm>
                <a:off x="0" y="0"/>
                <a:ext cx="1351559" cy="3602219"/>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225" name="thread 2"/>
              <p:cNvSpPr/>
              <p:nvPr/>
            </p:nvSpPr>
            <p:spPr>
              <a:xfrm>
                <a:off x="0" y="3604094"/>
                <a:ext cx="1351559" cy="88730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2200">
                    <a:solidFill>
                      <a:srgbClr val="000000"/>
                    </a:solidFill>
                    <a:latin typeface="Helvetica Light"/>
                    <a:ea typeface="Helvetica Light"/>
                    <a:cs typeface="Helvetica Light"/>
                    <a:sym typeface="Helvetica Light"/>
                  </a:defRPr>
                </a:lvl1pPr>
              </a:lstStyle>
              <a:p>
                <a:r>
                  <a:rPr sz="1100"/>
                  <a:t>thread 2</a:t>
                </a:r>
              </a:p>
            </p:txBody>
          </p:sp>
        </p:grpSp>
        <p:grpSp>
          <p:nvGrpSpPr>
            <p:cNvPr id="229" name="Group"/>
            <p:cNvGrpSpPr/>
            <p:nvPr/>
          </p:nvGrpSpPr>
          <p:grpSpPr>
            <a:xfrm>
              <a:off x="5421388" y="493799"/>
              <a:ext cx="1351559" cy="4491403"/>
              <a:chOff x="0" y="0"/>
              <a:chExt cx="1351558" cy="4491401"/>
            </a:xfrm>
          </p:grpSpPr>
          <p:sp>
            <p:nvSpPr>
              <p:cNvPr id="227" name="Rectangle"/>
              <p:cNvSpPr/>
              <p:nvPr/>
            </p:nvSpPr>
            <p:spPr>
              <a:xfrm>
                <a:off x="0" y="0"/>
                <a:ext cx="1351559" cy="3602219"/>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228" name="thread 3"/>
              <p:cNvSpPr/>
              <p:nvPr/>
            </p:nvSpPr>
            <p:spPr>
              <a:xfrm>
                <a:off x="0" y="3604094"/>
                <a:ext cx="1351559" cy="88730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2200">
                    <a:solidFill>
                      <a:srgbClr val="000000"/>
                    </a:solidFill>
                    <a:latin typeface="Helvetica Light"/>
                    <a:ea typeface="Helvetica Light"/>
                    <a:cs typeface="Helvetica Light"/>
                    <a:sym typeface="Helvetica Light"/>
                  </a:defRPr>
                </a:lvl1pPr>
              </a:lstStyle>
              <a:p>
                <a:r>
                  <a:rPr sz="1100"/>
                  <a:t>thread 3</a:t>
                </a:r>
              </a:p>
            </p:txBody>
          </p:sp>
        </p:grpSp>
        <p:grpSp>
          <p:nvGrpSpPr>
            <p:cNvPr id="232" name="Group"/>
            <p:cNvGrpSpPr/>
            <p:nvPr/>
          </p:nvGrpSpPr>
          <p:grpSpPr>
            <a:xfrm>
              <a:off x="8761588" y="493799"/>
              <a:ext cx="1351559" cy="4491403"/>
              <a:chOff x="0" y="0"/>
              <a:chExt cx="1351558" cy="4491401"/>
            </a:xfrm>
          </p:grpSpPr>
          <p:sp>
            <p:nvSpPr>
              <p:cNvPr id="230" name="Rectangle"/>
              <p:cNvSpPr/>
              <p:nvPr/>
            </p:nvSpPr>
            <p:spPr>
              <a:xfrm>
                <a:off x="0" y="0"/>
                <a:ext cx="1351559" cy="3602219"/>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FFFFFF"/>
                    </a:solidFill>
                    <a:latin typeface="Helvetica Light"/>
                    <a:ea typeface="Helvetica Light"/>
                    <a:cs typeface="Helvetica Light"/>
                    <a:sym typeface="Helvetica Light"/>
                  </a:defRPr>
                </a:pPr>
                <a:endParaRPr sz="1600"/>
              </a:p>
            </p:txBody>
          </p:sp>
          <p:sp>
            <p:nvSpPr>
              <p:cNvPr id="231" name="thread n"/>
              <p:cNvSpPr/>
              <p:nvPr/>
            </p:nvSpPr>
            <p:spPr>
              <a:xfrm>
                <a:off x="0" y="3604094"/>
                <a:ext cx="1351559" cy="88730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2200">
                    <a:solidFill>
                      <a:srgbClr val="000000"/>
                    </a:solidFill>
                    <a:latin typeface="Helvetica Light"/>
                    <a:ea typeface="Helvetica Light"/>
                    <a:cs typeface="Helvetica Light"/>
                    <a:sym typeface="Helvetica Light"/>
                  </a:defRPr>
                </a:lvl1pPr>
              </a:lstStyle>
              <a:p>
                <a:r>
                  <a:rPr sz="1100"/>
                  <a:t>thread n</a:t>
                </a:r>
              </a:p>
            </p:txBody>
          </p:sp>
        </p:grpSp>
        <p:sp>
          <p:nvSpPr>
            <p:cNvPr id="233" name="…"/>
            <p:cNvSpPr txBox="1"/>
            <p:nvPr/>
          </p:nvSpPr>
          <p:spPr>
            <a:xfrm>
              <a:off x="7177908" y="3698575"/>
              <a:ext cx="1178720" cy="135731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8000" b="1">
                  <a:solidFill>
                    <a:srgbClr val="FFFFFF"/>
                  </a:solidFill>
                  <a:latin typeface="Helvetica"/>
                  <a:ea typeface="Helvetica"/>
                  <a:cs typeface="Helvetica"/>
                  <a:sym typeface="Helvetica"/>
                </a:defRPr>
              </a:lvl1pPr>
            </a:lstStyle>
            <a:p>
              <a:r>
                <a:rPr sz="4000"/>
                <a:t>…</a:t>
              </a:r>
            </a:p>
          </p:txBody>
        </p:sp>
        <p:sp>
          <p:nvSpPr>
            <p:cNvPr id="234" name="NodeJS"/>
            <p:cNvSpPr txBox="1"/>
            <p:nvPr/>
          </p:nvSpPr>
          <p:spPr>
            <a:xfrm>
              <a:off x="3307451" y="5675654"/>
              <a:ext cx="3054597" cy="91082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5000">
                  <a:solidFill>
                    <a:srgbClr val="000000"/>
                  </a:solidFill>
                  <a:latin typeface="Helvetica Light"/>
                  <a:ea typeface="Helvetica Light"/>
                  <a:cs typeface="Helvetica Light"/>
                  <a:sym typeface="Helvetica Light"/>
                </a:defRPr>
              </a:lvl1pPr>
            </a:lstStyle>
            <a:p>
              <a:r>
                <a:rPr sz="2500"/>
                <a:t>NodeJS</a:t>
              </a:r>
            </a:p>
          </p:txBody>
        </p:sp>
      </p:grpSp>
      <p:grpSp>
        <p:nvGrpSpPr>
          <p:cNvPr id="238" name="Group"/>
          <p:cNvGrpSpPr/>
          <p:nvPr/>
        </p:nvGrpSpPr>
        <p:grpSpPr>
          <a:xfrm>
            <a:off x="3688309" y="3536448"/>
            <a:ext cx="675780" cy="2245701"/>
            <a:chOff x="0" y="0"/>
            <a:chExt cx="1351558" cy="4491401"/>
          </a:xfrm>
        </p:grpSpPr>
        <p:sp>
          <p:nvSpPr>
            <p:cNvPr id="236" name="Rectangle"/>
            <p:cNvSpPr/>
            <p:nvPr/>
          </p:nvSpPr>
          <p:spPr>
            <a:xfrm>
              <a:off x="0" y="0"/>
              <a:ext cx="1351559" cy="3602219"/>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237" name="event looper"/>
            <p:cNvSpPr/>
            <p:nvPr/>
          </p:nvSpPr>
          <p:spPr>
            <a:xfrm>
              <a:off x="0" y="3604094"/>
              <a:ext cx="1351559" cy="88730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2200">
                  <a:solidFill>
                    <a:srgbClr val="000000"/>
                  </a:solidFill>
                  <a:latin typeface="Helvetica Light"/>
                  <a:ea typeface="Helvetica Light"/>
                  <a:cs typeface="Helvetica Light"/>
                  <a:sym typeface="Helvetica Light"/>
                </a:defRPr>
              </a:lvl1pPr>
            </a:lstStyle>
            <a:p>
              <a:r>
                <a:rPr sz="1100"/>
                <a:t>event looper</a:t>
              </a:r>
            </a:p>
          </p:txBody>
        </p:sp>
      </p:grpSp>
      <p:grpSp>
        <p:nvGrpSpPr>
          <p:cNvPr id="241" name="Group"/>
          <p:cNvGrpSpPr/>
          <p:nvPr/>
        </p:nvGrpSpPr>
        <p:grpSpPr>
          <a:xfrm>
            <a:off x="3637965" y="3369149"/>
            <a:ext cx="776467" cy="2580299"/>
            <a:chOff x="0" y="0"/>
            <a:chExt cx="1552933" cy="5160596"/>
          </a:xfrm>
        </p:grpSpPr>
        <p:sp>
          <p:nvSpPr>
            <p:cNvPr id="239" name="Rectangle"/>
            <p:cNvSpPr/>
            <p:nvPr/>
          </p:nvSpPr>
          <p:spPr>
            <a:xfrm>
              <a:off x="0" y="0"/>
              <a:ext cx="1552934" cy="4138930"/>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240" name="event loop"/>
            <p:cNvSpPr/>
            <p:nvPr/>
          </p:nvSpPr>
          <p:spPr>
            <a:xfrm>
              <a:off x="0" y="4141085"/>
              <a:ext cx="1552934" cy="1019512"/>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2800" b="1">
                  <a:solidFill>
                    <a:srgbClr val="000000"/>
                  </a:solidFill>
                  <a:latin typeface="Helvetica"/>
                  <a:ea typeface="Helvetica"/>
                  <a:cs typeface="Helvetica"/>
                  <a:sym typeface="Helvetica"/>
                </a:defRPr>
              </a:lvl1pPr>
            </a:lstStyle>
            <a:p>
              <a:r>
                <a:rPr sz="1400"/>
                <a:t>event loop</a:t>
              </a:r>
            </a:p>
          </p:txBody>
        </p:sp>
      </p:grpSp>
      <p:grpSp>
        <p:nvGrpSpPr>
          <p:cNvPr id="246" name="Group"/>
          <p:cNvGrpSpPr/>
          <p:nvPr/>
        </p:nvGrpSpPr>
        <p:grpSpPr>
          <a:xfrm>
            <a:off x="4013162" y="3522602"/>
            <a:ext cx="4456172" cy="1578197"/>
            <a:chOff x="-1" y="-218403"/>
            <a:chExt cx="8912343" cy="3156392"/>
          </a:xfrm>
        </p:grpSpPr>
        <p:grpSp>
          <p:nvGrpSpPr>
            <p:cNvPr id="244" name="All of your code runs in this one thread"/>
            <p:cNvGrpSpPr/>
            <p:nvPr/>
          </p:nvGrpSpPr>
          <p:grpSpPr>
            <a:xfrm>
              <a:off x="1862998" y="-218403"/>
              <a:ext cx="7049344" cy="1828801"/>
              <a:chOff x="134266" y="-708940"/>
              <a:chExt cx="7049342" cy="1828800"/>
            </a:xfrm>
          </p:grpSpPr>
          <p:pic>
            <p:nvPicPr>
              <p:cNvPr id="242" name="All of your code runs in this one thread All of your code runs in this one thread" descr="All of your code runs in this one thread All of your code runs in this one thread"/>
              <p:cNvPicPr>
                <a:picLocks/>
              </p:cNvPicPr>
              <p:nvPr/>
            </p:nvPicPr>
            <p:blipFill>
              <a:blip r:embed="rId3"/>
              <a:stretch>
                <a:fillRect/>
              </a:stretch>
            </p:blipFill>
            <p:spPr>
              <a:xfrm>
                <a:off x="134266" y="-708940"/>
                <a:ext cx="7049342" cy="1828800"/>
              </a:xfrm>
              <a:prstGeom prst="rect">
                <a:avLst/>
              </a:prstGeom>
              <a:solidFill>
                <a:schemeClr val="bg1"/>
              </a:solidFill>
              <a:effectLst/>
            </p:spPr>
          </p:pic>
          <p:sp>
            <p:nvSpPr>
              <p:cNvPr id="243" name="All of your code runs in this one thread"/>
              <p:cNvSpPr/>
              <p:nvPr/>
            </p:nvSpPr>
            <p:spPr>
              <a:xfrm>
                <a:off x="215900" y="-486432"/>
                <a:ext cx="6617542" cy="125226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spAutoFit/>
              </a:bodyPr>
              <a:lstStyle>
                <a:lvl1pPr defTabSz="821531">
                  <a:defRPr sz="3600" b="1">
                    <a:solidFill>
                      <a:srgbClr val="000000"/>
                    </a:solidFill>
                    <a:latin typeface="Helvetica"/>
                    <a:ea typeface="Helvetica"/>
                    <a:cs typeface="Helvetica"/>
                    <a:sym typeface="Helvetica"/>
                  </a:defRPr>
                </a:lvl1pPr>
              </a:lstStyle>
              <a:p>
                <a:r>
                  <a:rPr sz="1800" dirty="0"/>
                  <a:t>All of your code runs in this one thread</a:t>
                </a:r>
              </a:p>
            </p:txBody>
          </p:sp>
        </p:grpSp>
        <p:sp>
          <p:nvSpPr>
            <p:cNvPr id="245" name="Line"/>
            <p:cNvSpPr/>
            <p:nvPr/>
          </p:nvSpPr>
          <p:spPr>
            <a:xfrm flipH="1">
              <a:off x="-1" y="887410"/>
              <a:ext cx="2050579" cy="2050579"/>
            </a:xfrm>
            <a:prstGeom prst="line">
              <a:avLst/>
            </a:prstGeom>
            <a:noFill/>
            <a:ln w="152400" cap="flat">
              <a:solidFill>
                <a:srgbClr val="000000"/>
              </a:solidFill>
              <a:prstDash val="solid"/>
              <a:miter lim="400000"/>
              <a:tailEnd type="triangle" w="med" len="med"/>
            </a:ln>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grpSp>
      <p:sp>
        <p:nvSpPr>
          <p:cNvPr id="247" name="Rectangle"/>
          <p:cNvSpPr/>
          <p:nvPr/>
        </p:nvSpPr>
        <p:spPr>
          <a:xfrm>
            <a:off x="3632473" y="3355820"/>
            <a:ext cx="787451" cy="384320"/>
          </a:xfrm>
          <a:prstGeom prst="rect">
            <a:avLst/>
          </a:prstGeom>
          <a:solidFill>
            <a:srgbClr val="648299"/>
          </a:solidFill>
          <a:ln w="12700">
            <a:miter lim="400000"/>
          </a:ln>
          <a:effectLst>
            <a:outerShdw blurRad="50800" dist="25400" dir="5400000" rotWithShape="0">
              <a:srgbClr val="000000">
                <a:alpha val="50000"/>
              </a:srgbClr>
            </a:outerShdw>
          </a:effectLst>
        </p:spPr>
        <p:txBody>
          <a:bodyPr lIns="35719" tIns="35719" rIns="35719" bIns="35719" anchor="ctr"/>
          <a:lstStyle/>
          <a:p>
            <a:pPr defTabSz="410766">
              <a:defRPr sz="2000" b="1">
                <a:solidFill>
                  <a:srgbClr val="000000"/>
                </a:solidFill>
                <a:latin typeface="Helvetica"/>
                <a:ea typeface="Helvetica"/>
                <a:cs typeface="Helvetica"/>
                <a:sym typeface="Helvetica"/>
              </a:defRPr>
            </a:pPr>
            <a:endParaRPr sz="1000"/>
          </a:p>
        </p:txBody>
      </p:sp>
      <p:sp>
        <p:nvSpPr>
          <p:cNvPr id="248" name="event queue"/>
          <p:cNvSpPr/>
          <p:nvPr/>
        </p:nvSpPr>
        <p:spPr>
          <a:xfrm>
            <a:off x="3632473" y="3355820"/>
            <a:ext cx="787451" cy="384320"/>
          </a:xfrm>
          <a:prstGeom prst="rect">
            <a:avLst/>
          </a:prstGeom>
          <a:solidFill>
            <a:srgbClr val="648299"/>
          </a:solidFill>
          <a:ln w="12700">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defTabSz="821531">
              <a:defRPr sz="2000" b="1">
                <a:solidFill>
                  <a:srgbClr val="000000"/>
                </a:solidFill>
                <a:latin typeface="Helvetica"/>
                <a:ea typeface="Helvetica"/>
                <a:cs typeface="Helvetica"/>
                <a:sym typeface="Helvetica"/>
              </a:defRPr>
            </a:lvl1pPr>
          </a:lstStyle>
          <a:p>
            <a:r>
              <a:rPr sz="1000"/>
              <a:t>event queue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3" presetClass="entr" presetSubtype="16" fill="hold" grpId="1" nodeType="clickEffect">
                                  <p:stCondLst>
                                    <p:cond delay="0"/>
                                  </p:stCondLst>
                                  <p:iterate>
                                    <p:tmAbs val="0"/>
                                  </p:iterate>
                                  <p:childTnLst>
                                    <p:set>
                                      <p:cBhvr>
                                        <p:cTn id="6" fill="hold"/>
                                        <p:tgtEl>
                                          <p:spTgt spid="241"/>
                                        </p:tgtEl>
                                        <p:attrNameLst>
                                          <p:attrName>style.visibility</p:attrName>
                                        </p:attrNameLst>
                                      </p:cBhvr>
                                      <p:to>
                                        <p:strVal val="visible"/>
                                      </p:to>
                                    </p:set>
                                    <p:anim calcmode="lin" valueType="num">
                                      <p:cBhvr>
                                        <p:cTn id="7" dur="500" fill="hold"/>
                                        <p:tgtEl>
                                          <p:spTgt spid="241"/>
                                        </p:tgtEl>
                                        <p:attrNameLst>
                                          <p:attrName>ppt_w</p:attrName>
                                        </p:attrNameLst>
                                      </p:cBhvr>
                                      <p:tavLst>
                                        <p:tav tm="0">
                                          <p:val>
                                            <p:fltVal val="0"/>
                                          </p:val>
                                        </p:tav>
                                        <p:tav tm="100000">
                                          <p:val>
                                            <p:strVal val="#ppt_w"/>
                                          </p:val>
                                        </p:tav>
                                      </p:tavLst>
                                    </p:anim>
                                    <p:anim calcmode="lin" valueType="num">
                                      <p:cBhvr>
                                        <p:cTn id="8" dur="500" fill="hold"/>
                                        <p:tgtEl>
                                          <p:spTgt spid="241"/>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2" nodeType="clickEffect">
                                  <p:stCondLst>
                                    <p:cond delay="0"/>
                                  </p:stCondLst>
                                  <p:iterate>
                                    <p:tmAbs val="0"/>
                                  </p:iterate>
                                  <p:childTnLst>
                                    <p:set>
                                      <p:cBhvr>
                                        <p:cTn id="12" fill="hold"/>
                                        <p:tgtEl>
                                          <p:spTgt spid="24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3" nodeType="clickEffect">
                                  <p:stCondLst>
                                    <p:cond delay="0"/>
                                  </p:stCondLst>
                                  <p:iterate>
                                    <p:tmAbs val="0"/>
                                  </p:iterate>
                                  <p:childTnLst>
                                    <p:set>
                                      <p:cBhvr>
                                        <p:cTn id="16" fill="hold"/>
                                        <p:tgtEl>
                                          <p:spTgt spid="248"/>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4" nodeType="afterEffect">
                                  <p:stCondLst>
                                    <p:cond delay="0"/>
                                  </p:stCondLst>
                                  <p:iterate>
                                    <p:tmAbs val="0"/>
                                  </p:iterate>
                                  <p:childTnLst>
                                    <p:set>
                                      <p:cBhvr>
                                        <p:cTn id="19" fill="hold"/>
                                        <p:tgtEl>
                                          <p:spTgt spid="2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 grpId="1" animBg="1" advAuto="0"/>
      <p:bldP spid="246" grpId="2" animBg="1" advAuto="0"/>
      <p:bldP spid="247" grpId="4" animBg="1" advAuto="0"/>
      <p:bldP spid="248" grpId="3"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9F3F5-60DD-7F4D-8632-23F9C26B202A}"/>
              </a:ext>
            </a:extLst>
          </p:cNvPr>
          <p:cNvSpPr>
            <a:spLocks noGrp="1"/>
          </p:cNvSpPr>
          <p:nvPr>
            <p:ph type="title"/>
          </p:nvPr>
        </p:nvSpPr>
        <p:spPr/>
        <p:txBody>
          <a:bodyPr>
            <a:normAutofit fontScale="90000"/>
          </a:bodyPr>
          <a:lstStyle/>
          <a:p>
            <a:r>
              <a:rPr lang="en-US" dirty="0"/>
              <a:t>Running Asynchronous Example: HTTP Request</a:t>
            </a:r>
          </a:p>
        </p:txBody>
      </p:sp>
      <p:pic>
        <p:nvPicPr>
          <p:cNvPr id="5" name="Picture 4">
            <a:extLst>
              <a:ext uri="{FF2B5EF4-FFF2-40B4-BE49-F238E27FC236}">
                <a16:creationId xmlns:a16="http://schemas.microsoft.com/office/drawing/2014/main" id="{DF9529A1-3F0B-674D-B48D-F667E59FDCD6}"/>
              </a:ext>
            </a:extLst>
          </p:cNvPr>
          <p:cNvPicPr>
            <a:picLocks noChangeAspect="1"/>
          </p:cNvPicPr>
          <p:nvPr/>
        </p:nvPicPr>
        <p:blipFill>
          <a:blip r:embed="rId3"/>
          <a:stretch>
            <a:fillRect/>
          </a:stretch>
        </p:blipFill>
        <p:spPr>
          <a:xfrm>
            <a:off x="1827334" y="3429000"/>
            <a:ext cx="8712200" cy="6718300"/>
          </a:xfrm>
          <a:prstGeom prst="rect">
            <a:avLst/>
          </a:prstGeom>
        </p:spPr>
      </p:pic>
      <p:sp>
        <p:nvSpPr>
          <p:cNvPr id="7" name="TextBox 6">
            <a:extLst>
              <a:ext uri="{FF2B5EF4-FFF2-40B4-BE49-F238E27FC236}">
                <a16:creationId xmlns:a16="http://schemas.microsoft.com/office/drawing/2014/main" id="{CBBE7161-0702-2441-897B-B07191CFC4CB}"/>
              </a:ext>
            </a:extLst>
          </p:cNvPr>
          <p:cNvSpPr txBox="1"/>
          <p:nvPr/>
        </p:nvSpPr>
        <p:spPr>
          <a:xfrm>
            <a:off x="332154" y="1587263"/>
            <a:ext cx="11702561" cy="21236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2200" b="1" dirty="0">
                <a:solidFill>
                  <a:srgbClr val="000080"/>
                </a:solidFill>
                <a:latin typeface="Courier" pitchFamily="2" charset="0"/>
              </a:rPr>
              <a:t>let </a:t>
            </a:r>
            <a:r>
              <a:rPr lang="en-US" sz="2200" dirty="0" err="1">
                <a:solidFill>
                  <a:srgbClr val="458383"/>
                </a:solidFill>
                <a:latin typeface="Courier" pitchFamily="2" charset="0"/>
              </a:rPr>
              <a:t>nGets</a:t>
            </a:r>
            <a:r>
              <a:rPr lang="en-US" sz="2200" dirty="0">
                <a:solidFill>
                  <a:srgbClr val="458383"/>
                </a:solidFill>
                <a:latin typeface="Courier" pitchFamily="2" charset="0"/>
              </a:rPr>
              <a:t> </a:t>
            </a:r>
            <a:r>
              <a:rPr lang="en-US" sz="2200" dirty="0">
                <a:latin typeface="Courier" pitchFamily="2" charset="0"/>
              </a:rPr>
              <a:t>= </a:t>
            </a:r>
            <a:r>
              <a:rPr lang="en-US" sz="2200" dirty="0">
                <a:solidFill>
                  <a:srgbClr val="0000FF"/>
                </a:solidFill>
                <a:latin typeface="Courier" pitchFamily="2" charset="0"/>
              </a:rPr>
              <a:t>0</a:t>
            </a:r>
            <a:r>
              <a:rPr lang="en-US" sz="2200" dirty="0">
                <a:latin typeface="Courier" pitchFamily="2" charset="0"/>
              </a:rPr>
              <a:t>;</a:t>
            </a:r>
            <a:br>
              <a:rPr lang="en-US" sz="2200" dirty="0">
                <a:latin typeface="Courier" pitchFamily="2" charset="0"/>
              </a:rPr>
            </a:br>
            <a:r>
              <a:rPr lang="en-US" sz="2200" dirty="0" err="1">
                <a:latin typeface="Courier" pitchFamily="2" charset="0"/>
              </a:rPr>
              <a:t>app.</a:t>
            </a:r>
            <a:r>
              <a:rPr lang="en-US" sz="2200" dirty="0" err="1">
                <a:solidFill>
                  <a:srgbClr val="7A7A43"/>
                </a:solidFill>
                <a:latin typeface="Courier" pitchFamily="2" charset="0"/>
              </a:rPr>
              <a:t>get</a:t>
            </a:r>
            <a:r>
              <a:rPr lang="en-US" sz="2200" dirty="0">
                <a:latin typeface="Courier" pitchFamily="2" charset="0"/>
              </a:rPr>
              <a:t>(</a:t>
            </a:r>
            <a:r>
              <a:rPr lang="en-US" sz="2200" b="1" dirty="0">
                <a:solidFill>
                  <a:srgbClr val="008000"/>
                </a:solidFill>
                <a:latin typeface="Courier" pitchFamily="2" charset="0"/>
              </a:rPr>
              <a:t>'/'</a:t>
            </a:r>
            <a:r>
              <a:rPr lang="en-US" sz="2200" dirty="0">
                <a:latin typeface="Courier" pitchFamily="2" charset="0"/>
              </a:rPr>
              <a:t>, (req, res) =&gt; {</a:t>
            </a:r>
            <a:br>
              <a:rPr lang="en-US" sz="2200" dirty="0">
                <a:latin typeface="Courier" pitchFamily="2" charset="0"/>
              </a:rPr>
            </a:br>
            <a:r>
              <a:rPr lang="en-US" sz="2200" dirty="0">
                <a:latin typeface="Courier" pitchFamily="2" charset="0"/>
              </a:rPr>
              <a:t>    </a:t>
            </a:r>
            <a:r>
              <a:rPr lang="en-US" sz="2200" dirty="0" err="1">
                <a:solidFill>
                  <a:srgbClr val="458383"/>
                </a:solidFill>
                <a:latin typeface="Courier" pitchFamily="2" charset="0"/>
              </a:rPr>
              <a:t>nGets</a:t>
            </a:r>
            <a:r>
              <a:rPr lang="en-US" sz="2200" dirty="0">
                <a:latin typeface="Courier" pitchFamily="2" charset="0"/>
              </a:rPr>
              <a:t>++;</a:t>
            </a:r>
            <a:br>
              <a:rPr lang="en-US" sz="2200" dirty="0">
                <a:latin typeface="Courier" pitchFamily="2" charset="0"/>
              </a:rPr>
            </a:br>
            <a:r>
              <a:rPr lang="en-US" sz="2200" dirty="0">
                <a:latin typeface="Courier" pitchFamily="2" charset="0"/>
              </a:rPr>
              <a:t>    </a:t>
            </a:r>
            <a:r>
              <a:rPr lang="en-US" sz="2200" dirty="0" err="1">
                <a:latin typeface="Courier" pitchFamily="2" charset="0"/>
              </a:rPr>
              <a:t>res.</a:t>
            </a:r>
            <a:r>
              <a:rPr lang="en-US" sz="2200" dirty="0" err="1">
                <a:solidFill>
                  <a:srgbClr val="7A7A43"/>
                </a:solidFill>
                <a:latin typeface="Courier" pitchFamily="2" charset="0"/>
              </a:rPr>
              <a:t>status</a:t>
            </a:r>
            <a:r>
              <a:rPr lang="en-US" sz="2200" dirty="0">
                <a:latin typeface="Courier" pitchFamily="2" charset="0"/>
              </a:rPr>
              <a:t>(</a:t>
            </a:r>
            <a:r>
              <a:rPr lang="en-US" sz="2200" dirty="0">
                <a:solidFill>
                  <a:srgbClr val="0000FF"/>
                </a:solidFill>
                <a:latin typeface="Courier" pitchFamily="2" charset="0"/>
              </a:rPr>
              <a:t>200</a:t>
            </a:r>
            <a:r>
              <a:rPr lang="en-US" sz="2200" dirty="0">
                <a:latin typeface="Courier" pitchFamily="2" charset="0"/>
              </a:rPr>
              <a:t>).</a:t>
            </a:r>
            <a:r>
              <a:rPr lang="en-US" sz="2200" dirty="0">
                <a:solidFill>
                  <a:srgbClr val="7A7A43"/>
                </a:solidFill>
                <a:latin typeface="Courier" pitchFamily="2" charset="0"/>
              </a:rPr>
              <a:t>send</a:t>
            </a:r>
            <a:r>
              <a:rPr lang="en-US" sz="2200" dirty="0">
                <a:latin typeface="Courier" pitchFamily="2" charset="0"/>
              </a:rPr>
              <a:t>(</a:t>
            </a:r>
            <a:r>
              <a:rPr lang="en-US" sz="2200" b="1" dirty="0">
                <a:solidFill>
                  <a:srgbClr val="008000"/>
                </a:solidFill>
                <a:latin typeface="Courier" pitchFamily="2" charset="0"/>
              </a:rPr>
              <a:t>`This is GET number </a:t>
            </a:r>
            <a:r>
              <a:rPr lang="en-US" sz="2200" dirty="0">
                <a:latin typeface="Courier" pitchFamily="2" charset="0"/>
              </a:rPr>
              <a:t>${</a:t>
            </a:r>
            <a:r>
              <a:rPr lang="en-US" sz="2200" dirty="0" err="1">
                <a:solidFill>
                  <a:srgbClr val="458383"/>
                </a:solidFill>
                <a:latin typeface="Courier" pitchFamily="2" charset="0"/>
              </a:rPr>
              <a:t>nGets</a:t>
            </a:r>
            <a:r>
              <a:rPr lang="en-US" sz="2200" dirty="0">
                <a:latin typeface="Courier" pitchFamily="2" charset="0"/>
              </a:rPr>
              <a:t>}</a:t>
            </a:r>
            <a:r>
              <a:rPr lang="en-US" sz="2200" b="1" dirty="0">
                <a:solidFill>
                  <a:srgbClr val="008000"/>
                </a:solidFill>
                <a:latin typeface="Courier" pitchFamily="2" charset="0"/>
              </a:rPr>
              <a:t> on the current server`</a:t>
            </a:r>
            <a:r>
              <a:rPr lang="en-US" sz="2200" dirty="0">
                <a:latin typeface="Courier" pitchFamily="2" charset="0"/>
              </a:rPr>
              <a:t>);</a:t>
            </a:r>
            <a:br>
              <a:rPr lang="en-US" sz="2200" dirty="0">
                <a:latin typeface="Courier" pitchFamily="2" charset="0"/>
              </a:rPr>
            </a:br>
            <a:r>
              <a:rPr lang="en-US" sz="2200" dirty="0">
                <a:latin typeface="Courier" pitchFamily="2" charset="0"/>
              </a:rPr>
              <a:t>});</a:t>
            </a:r>
          </a:p>
        </p:txBody>
      </p:sp>
    </p:spTree>
    <p:extLst>
      <p:ext uri="{BB962C8B-B14F-4D97-AF65-F5344CB8AC3E}">
        <p14:creationId xmlns:p14="http://schemas.microsoft.com/office/powerpoint/2010/main" val="3783741912"/>
      </p:ext>
    </p:extLst>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2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1671</TotalTime>
  <Words>3662</Words>
  <Application>Microsoft Macintosh PowerPoint</Application>
  <PresentationFormat>Widescreen</PresentationFormat>
  <Paragraphs>318</Paragraphs>
  <Slides>23</Slides>
  <Notes>23</Notes>
  <HiddenSlides>0</HiddenSlides>
  <MMClips>2</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23</vt:i4>
      </vt:variant>
    </vt:vector>
  </HeadingPairs>
  <TitlesOfParts>
    <vt:vector size="35" baseType="lpstr">
      <vt:lpstr>Arial</vt:lpstr>
      <vt:lpstr>Calibri</vt:lpstr>
      <vt:lpstr>Consolas</vt:lpstr>
      <vt:lpstr>Courier</vt:lpstr>
      <vt:lpstr>Helvetica</vt:lpstr>
      <vt:lpstr>Helvetica Light</vt:lpstr>
      <vt:lpstr>Helvetica Neue</vt:lpstr>
      <vt:lpstr>Helvetica Neue Medium</vt:lpstr>
      <vt:lpstr>Menlo Regular</vt:lpstr>
      <vt:lpstr>Verdana</vt:lpstr>
      <vt:lpstr>21_BasicWhite</vt:lpstr>
      <vt:lpstr>22_BasicWhite</vt:lpstr>
      <vt:lpstr>CS 4350: Fundamentals of Software Engineering Lesson 4.1: Concurrent Programming Models</vt:lpstr>
      <vt:lpstr>Learning Goals for this Lesson</vt:lpstr>
      <vt:lpstr>Moving Data Takes an Eternity</vt:lpstr>
      <vt:lpstr>Why Asynchronous?</vt:lpstr>
      <vt:lpstr>What is a thread?</vt:lpstr>
      <vt:lpstr>What is a thread?</vt:lpstr>
      <vt:lpstr>Asynchronous Computation with Threads</vt:lpstr>
      <vt:lpstr>Multi-Threading in JS</vt:lpstr>
      <vt:lpstr>Running Asynchronous Example: HTTP Request</vt:lpstr>
      <vt:lpstr>Asynchronous Functions return a Promise</vt:lpstr>
      <vt:lpstr>“Await” for the Promise to be Fulfilled</vt:lpstr>
      <vt:lpstr>Awaiting a Promise Prevents Your Method from Continuing</vt:lpstr>
      <vt:lpstr>“Await” for Multiple Promises to be Fulfilled</vt:lpstr>
      <vt:lpstr>Promise.all Allows for Concurrency</vt:lpstr>
      <vt:lpstr>The Event Loop Resolves Promises</vt:lpstr>
      <vt:lpstr>The Event Loop Resolves Promises</vt:lpstr>
      <vt:lpstr>The Event Loop Resolves Promises</vt:lpstr>
      <vt:lpstr>The Event Loop Resolves Promises</vt:lpstr>
      <vt:lpstr>The Event Loop Resolves Promises</vt:lpstr>
      <vt:lpstr>Event Handlers “Run To Completion”</vt:lpstr>
      <vt:lpstr>Implications of Run-to-Completion</vt:lpstr>
      <vt:lpstr>Implications of Run-to-Completion</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Lesson 4.1: Concurrent Programming Models</dc:title>
  <cp:lastModifiedBy>Bell, Jonathan</cp:lastModifiedBy>
  <cp:revision>20</cp:revision>
  <dcterms:modified xsi:type="dcterms:W3CDTF">2022-02-03T13:14:40Z</dcterms:modified>
</cp:coreProperties>
</file>