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2F_6621ABBC.xml" ContentType="application/vnd.ms-powerpoint.comments+xml"/>
  <Override PartName="/ppt/comments/modernComment_13B_C1C0AAD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30" r:id="rId2"/>
    <p:sldId id="302" r:id="rId3"/>
    <p:sldId id="300" r:id="rId4"/>
    <p:sldId id="329" r:id="rId5"/>
    <p:sldId id="311" r:id="rId6"/>
    <p:sldId id="325" r:id="rId7"/>
    <p:sldId id="326" r:id="rId8"/>
    <p:sldId id="327" r:id="rId9"/>
    <p:sldId id="331" r:id="rId10"/>
    <p:sldId id="292" r:id="rId11"/>
    <p:sldId id="333" r:id="rId12"/>
    <p:sldId id="318" r:id="rId13"/>
    <p:sldId id="319" r:id="rId14"/>
    <p:sldId id="332" r:id="rId15"/>
    <p:sldId id="334" r:id="rId16"/>
    <p:sldId id="321" r:id="rId17"/>
    <p:sldId id="299" r:id="rId18"/>
    <p:sldId id="328" r:id="rId19"/>
    <p:sldId id="309" r:id="rId20"/>
    <p:sldId id="316" r:id="rId21"/>
    <p:sldId id="317" r:id="rId22"/>
    <p:sldId id="335" r:id="rId23"/>
    <p:sldId id="303" r:id="rId24"/>
    <p:sldId id="315" r:id="rId25"/>
    <p:sldId id="320" r:id="rId26"/>
    <p:sldId id="308" r:id="rId27"/>
    <p:sldId id="322" r:id="rId28"/>
    <p:sldId id="323" r:id="rId29"/>
    <p:sldId id="301" r:id="rId30"/>
    <p:sldId id="324"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8" autoAdjust="0"/>
    <p:restoredTop sz="94660"/>
  </p:normalViewPr>
  <p:slideViewPr>
    <p:cSldViewPr snapToGrid="0">
      <p:cViewPr varScale="1">
        <p:scale>
          <a:sx n="79" d="100"/>
          <a:sy n="79" d="100"/>
        </p:scale>
        <p:origin x="180" y="56"/>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2F_6621ABBC.xml><?xml version="1.0" encoding="utf-8"?>
<p188:cmLst xmlns:a="http://schemas.openxmlformats.org/drawingml/2006/main" xmlns:r="http://schemas.openxmlformats.org/officeDocument/2006/relationships" xmlns:p188="http://schemas.microsoft.com/office/powerpoint/2018/8/main">
  <p188:cm id="{5191F834-673A-4A90-9CC2-84F47F120222}" authorId="{FC47763D-CBE2-A103-8A00-8685BEC527C1}" created="2022-02-11T20:19:14.085">
    <pc:sldMkLst xmlns:pc="http://schemas.microsoft.com/office/powerpoint/2013/main/command">
      <pc:docMk/>
      <pc:sldMk cId="1713482684" sldId="303"/>
    </pc:sldMkLst>
    <p188:txBody>
      <a:bodyPr/>
      <a:lstStyle/>
      <a:p>
        <a:r>
          <a:rPr lang="en-US"/>
          <a:t>Probably delete.</a:t>
        </a:r>
      </a:p>
    </p188:txBody>
  </p188:cm>
</p188:cmLst>
</file>

<file path=ppt/comments/modernComment_13B_C1C0AAD6.xml><?xml version="1.0" encoding="utf-8"?>
<p188:cmLst xmlns:a="http://schemas.openxmlformats.org/drawingml/2006/main" xmlns:r="http://schemas.openxmlformats.org/officeDocument/2006/relationships" xmlns:p188="http://schemas.microsoft.com/office/powerpoint/2018/8/main">
  <p188:cm id="{60F7C5C6-5BA8-49AD-A34D-9B6884965A4E}" authorId="{FC47763D-CBE2-A103-8A00-8685BEC527C1}" created="2022-02-11T20:19:43.563">
    <pc:sldMkLst xmlns:pc="http://schemas.microsoft.com/office/powerpoint/2013/main/command">
      <pc:docMk/>
      <pc:sldMk cId="3250629334" sldId="315"/>
    </pc:sldMkLst>
    <p188:txBody>
      <a:bodyPr/>
      <a:lstStyle/>
      <a:p>
        <a:r>
          <a:rPr lang="en-US"/>
          <a:t>Probably delete also.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2/11/2022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2/11/2022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2/11/2022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2/11/2022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2/11/2022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2/11/2022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2/11/2022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2/11/2022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2/11/2022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2/11/2022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2/11/2022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2/11/2022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rstechnica.com/uncategorized/2004/12/4490-2/"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2F_6621ABBC.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3B_C1C0AAD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White-box_te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eruma.me/project/test-smells/" TargetMode="External"/><Relationship Id="rId2" Type="http://schemas.openxmlformats.org/officeDocument/2006/relationships/hyperlink" Target="https://dl.acm.org/doi/book/10.5555/86920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5.3</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a:t>
            </a:r>
          </a:p>
          <a:p>
            <a:r>
              <a:rPr lang="en-US" dirty="0"/>
              <a:t>What’s a specification?:</a:t>
            </a:r>
          </a:p>
          <a:p>
            <a:pPr lvl="1"/>
            <a:r>
              <a:rPr lang="en-US" dirty="0"/>
              <a:t>A precise definition of all acceptable behaviors of a SUT (outputs, state mutation, other effects) in all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52618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a:t>
            </a:r>
          </a:p>
          <a:p>
            <a:r>
              <a:rPr lang="en-US" dirty="0"/>
              <a:t>It’s fair to assume that if one point in the region works, then the others will.</a:t>
            </a:r>
          </a:p>
          <a:p>
            <a:endParaRPr lang="en-US" dirty="0"/>
          </a:p>
          <a:p>
            <a:endParaRPr lang="en-US" sz="3200" dirty="0"/>
          </a:p>
        </p:txBody>
      </p:sp>
      <p:pic>
        <p:nvPicPr>
          <p:cNvPr id="5122" name="Picture 2" descr="Scientific calculator - Wikipedia">
            <a:extLst>
              <a:ext uri="{FF2B5EF4-FFF2-40B4-BE49-F238E27FC236}">
                <a16:creationId xmlns:a16="http://schemas.microsoft.com/office/drawing/2014/main" id="{132913C0-9528-024F-A01B-4868AA8506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42127" y="1825625"/>
            <a:ext cx="3241746" cy="4351338"/>
          </a:xfrm>
          <a:prstGeom prst="rect">
            <a:avLst/>
          </a:prstGeom>
          <a:solidFill>
            <a:srgbClr val="FFFFFF"/>
          </a:solidFill>
        </p:spPr>
      </p:pic>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
        <p:nvSpPr>
          <p:cNvPr id="5" name="TextBox 4">
            <a:extLst>
              <a:ext uri="{FF2B5EF4-FFF2-40B4-BE49-F238E27FC236}">
                <a16:creationId xmlns:a16="http://schemas.microsoft.com/office/drawing/2014/main" id="{4E2AE654-8F27-4D72-AB98-75F11F7990A2}"/>
              </a:ext>
            </a:extLst>
          </p:cNvPr>
          <p:cNvSpPr txBox="1"/>
          <p:nvPr/>
        </p:nvSpPr>
        <p:spPr>
          <a:xfrm>
            <a:off x="3312339" y="5017063"/>
            <a:ext cx="2978543"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91229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fontScale="92500"/>
          </a:bodyPr>
          <a:lstStyle/>
          <a:p>
            <a:r>
              <a:rPr lang="en-US" sz="2600" dirty="0"/>
              <a:t>Select “special” values of a range</a:t>
            </a:r>
          </a:p>
          <a:p>
            <a:pPr lvl="1"/>
            <a:r>
              <a:rPr lang="en-US" sz="2600" dirty="0"/>
              <a:t>Boundary values;</a:t>
            </a:r>
          </a:p>
          <a:p>
            <a:pPr lvl="1"/>
            <a:r>
              <a:rPr lang="en-US" sz="2600" dirty="0"/>
              <a:t>Barely legal, barely illegal inputs;</a:t>
            </a:r>
          </a:p>
          <a:p>
            <a:pPr lvl="1"/>
            <a:r>
              <a:rPr lang="en-US" sz="2600" dirty="0"/>
              <a:t>Ignore others;</a:t>
            </a:r>
          </a:p>
          <a:p>
            <a:pPr lvl="1"/>
            <a:r>
              <a:rPr lang="en-US" sz="2600" dirty="0"/>
              <a:t>=&gt; </a:t>
            </a:r>
            <a:r>
              <a:rPr lang="en-US" sz="2600" b="1" i="1" dirty="0"/>
              <a:t>partition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2"/>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spTree>
    <p:extLst>
      <p:ext uri="{BB962C8B-B14F-4D97-AF65-F5344CB8AC3E}">
        <p14:creationId xmlns:p14="http://schemas.microsoft.com/office/powerpoint/2010/main" val="306545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exercise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This is the question of test </a:t>
            </a:r>
            <a:r>
              <a:rPr lang="en-US" i="1" dirty="0"/>
              <a:t>coverage</a:t>
            </a:r>
            <a:r>
              <a:rPr lang="en-US" dirty="0"/>
              <a:t>.</a:t>
            </a:r>
          </a:p>
          <a:p>
            <a:pPr lvl="1"/>
            <a:r>
              <a:rPr lang="en-US" dirty="0"/>
              <a:t>Statement coverage</a:t>
            </a:r>
          </a:p>
          <a:p>
            <a:pPr lvl="1"/>
            <a:r>
              <a:rPr lang="en-US" dirty="0"/>
              <a:t>Branch coverage</a:t>
            </a:r>
          </a:p>
          <a:p>
            <a:pPr lvl="1"/>
            <a:r>
              <a:rPr lang="en-US" dirty="0"/>
              <a:t>Path coverage</a:t>
            </a:r>
          </a:p>
          <a:p>
            <a:r>
              <a:rPr lang="en-US"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292669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p:txBody>
          <a:bodyPr/>
          <a:lstStyle/>
          <a:p>
            <a:r>
              <a:rPr lang="en-US" dirty="0"/>
              <a:t>There are good tools for this</a:t>
            </a:r>
          </a:p>
          <a:p>
            <a:r>
              <a:rPr lang="en-US" dirty="0"/>
              <a:t>Jest --coverage</a:t>
            </a:r>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71050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2"/>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16</a:t>
            </a:fld>
            <a:endParaRPr lang="en-US"/>
          </a:p>
        </p:txBody>
      </p:sp>
    </p:spTree>
    <p:extLst>
      <p:ext uri="{BB962C8B-B14F-4D97-AF65-F5344CB8AC3E}">
        <p14:creationId xmlns:p14="http://schemas.microsoft.com/office/powerpoint/2010/main" val="2700805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Edge coverage</a:t>
            </a:r>
          </a:p>
          <a:p>
            <a:pPr lvl="1"/>
            <a:r>
              <a:rPr lang="en-US" dirty="0"/>
              <a:t>E.g., </a:t>
            </a:r>
            <a:r>
              <a:rPr lang="en-US" sz="1600" dirty="0">
                <a:latin typeface="Andale Mono" panose="020B0509000000000004" pitchFamily="49" charset="0"/>
              </a:rPr>
              <a:t>if (x &lt; 0) A; else if (x == 0) B; else if (x &gt; 0) C;</a:t>
            </a: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a:p>
        </p:txBody>
      </p:sp>
    </p:spTree>
    <p:extLst>
      <p:ext uri="{BB962C8B-B14F-4D97-AF65-F5344CB8AC3E}">
        <p14:creationId xmlns:p14="http://schemas.microsoft.com/office/powerpoint/2010/main" val="319186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fontScale="85000" lnSpcReduction="20000"/>
          </a:bodyPr>
          <a:lstStyle/>
          <a:p>
            <a:r>
              <a:rPr lang="en-US" dirty="0"/>
              <a:t>Mutation testing is a way of checking to see whether you’ve tested “enough” paths.</a:t>
            </a:r>
          </a:p>
          <a:p>
            <a:r>
              <a:rPr lang="en-US" dirty="0"/>
              <a:t>The code in the SUT is mutated</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Mutation testing is more than coverage, because it checks that the change made a difference.</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56857" y="4312248"/>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t>Hyrum’s law: any visible behavior may have dependents.</a:t>
            </a:r>
          </a:p>
          <a:p>
            <a:r>
              <a:rPr lang="en-US" dirty="0"/>
              <a:t>Users are responsible to add tests:</a:t>
            </a:r>
          </a:p>
          <a:p>
            <a:pPr lvl="1"/>
            <a:r>
              <a:rPr lang="en-US" dirty="0"/>
              <a:t>Beyoncé rule: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20</a:t>
            </a:fld>
            <a:endParaRPr lang="en-US"/>
          </a:p>
        </p:txBody>
      </p:sp>
    </p:spTree>
    <p:extLst>
      <p:ext uri="{BB962C8B-B14F-4D97-AF65-F5344CB8AC3E}">
        <p14:creationId xmlns:p14="http://schemas.microsoft.com/office/powerpoint/2010/main" val="355814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21</a:t>
            </a:fld>
            <a:endParaRPr lang="en-US"/>
          </a:p>
        </p:txBody>
      </p:sp>
    </p:spTree>
    <p:extLst>
      <p:ext uri="{BB962C8B-B14F-4D97-AF65-F5344CB8AC3E}">
        <p14:creationId xmlns:p14="http://schemas.microsoft.com/office/powerpoint/2010/main" val="297594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DDA4-A3B5-44C1-93A0-90A009E550A5}"/>
              </a:ext>
            </a:extLst>
          </p:cNvPr>
          <p:cNvSpPr>
            <a:spLocks noGrp="1"/>
          </p:cNvSpPr>
          <p:nvPr>
            <p:ph type="title"/>
          </p:nvPr>
        </p:nvSpPr>
        <p:spPr/>
        <p:txBody>
          <a:bodyPr/>
          <a:lstStyle/>
          <a:p>
            <a:r>
              <a:rPr lang="en-US" dirty="0"/>
              <a:t>I don’t see how the slides past this point fit into the story.</a:t>
            </a:r>
          </a:p>
        </p:txBody>
      </p:sp>
      <p:sp>
        <p:nvSpPr>
          <p:cNvPr id="3" name="Content Placeholder 2">
            <a:extLst>
              <a:ext uri="{FF2B5EF4-FFF2-40B4-BE49-F238E27FC236}">
                <a16:creationId xmlns:a16="http://schemas.microsoft.com/office/drawing/2014/main" id="{AE29BBC1-ADF8-4C3C-B426-410ED5443BE6}"/>
              </a:ext>
            </a:extLst>
          </p:cNvPr>
          <p:cNvSpPr>
            <a:spLocks noGrp="1"/>
          </p:cNvSpPr>
          <p:nvPr>
            <p:ph sz="half" idx="1"/>
          </p:nvPr>
        </p:nvSpPr>
        <p:spPr/>
        <p:txBody>
          <a:bodyPr/>
          <a:lstStyle/>
          <a:p>
            <a:r>
              <a:rPr lang="en-US" dirty="0"/>
              <a:t>Need to restate Learning Objectives here.</a:t>
            </a:r>
          </a:p>
        </p:txBody>
      </p:sp>
      <p:sp>
        <p:nvSpPr>
          <p:cNvPr id="4" name="Content Placeholder 3">
            <a:extLst>
              <a:ext uri="{FF2B5EF4-FFF2-40B4-BE49-F238E27FC236}">
                <a16:creationId xmlns:a16="http://schemas.microsoft.com/office/drawing/2014/main" id="{3F950260-0001-418A-99F9-E981E860C03C}"/>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FD37D8A9-9200-4DF6-87CA-97145D27683C}"/>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54254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a:xfrm>
            <a:off x="838200" y="365125"/>
            <a:ext cx="10515600" cy="1325563"/>
          </a:xfrm>
        </p:spPr>
        <p:txBody>
          <a:bodyPr anchor="b">
            <a:normAutofit/>
          </a:bodyPr>
          <a:lstStyle/>
          <a:p>
            <a:r>
              <a:rPr lang="en-US" dirty="0"/>
              <a:t>Testing Evaluates Software Systems </a:t>
            </a:r>
          </a:p>
        </p:txBody>
      </p:sp>
      <p:pic>
        <p:nvPicPr>
          <p:cNvPr id="1026" name="Picture 2" descr="Worker with clipboard">
            <a:extLst>
              <a:ext uri="{FF2B5EF4-FFF2-40B4-BE49-F238E27FC236}">
                <a16:creationId xmlns:a16="http://schemas.microsoft.com/office/drawing/2014/main" id="{5D7E3157-1F50-5E4C-8F1A-2F66F3B915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6203" y="1825625"/>
            <a:ext cx="2665194" cy="4351338"/>
          </a:xfrm>
          <a:prstGeom prst="rect">
            <a:avLst/>
          </a:prstGeom>
          <a:solidFill>
            <a:srgbClr val="FFFFFF"/>
          </a:solidFill>
        </p:spPr>
      </p:pic>
      <p:sp>
        <p:nvSpPr>
          <p:cNvPr id="3" name="Text Placeholder 2">
            <a:extLst>
              <a:ext uri="{FF2B5EF4-FFF2-40B4-BE49-F238E27FC236}">
                <a16:creationId xmlns:a16="http://schemas.microsoft.com/office/drawing/2014/main" id="{9AF369B1-9D9C-4BA0-85DD-134DB71691FA}"/>
              </a:ext>
            </a:extLst>
          </p:cNvPr>
          <p:cNvSpPr>
            <a:spLocks noGrp="1"/>
          </p:cNvSpPr>
          <p:nvPr>
            <p:ph sz="half" idx="2"/>
          </p:nvPr>
        </p:nvSpPr>
        <p:spPr>
          <a:xfrm>
            <a:off x="6172200" y="1825625"/>
            <a:ext cx="5181600" cy="4351338"/>
          </a:xfrm>
        </p:spPr>
        <p:txBody>
          <a:bodyPr>
            <a:normAutofit/>
          </a:bodyPr>
          <a:lstStyle/>
          <a:p>
            <a:r>
              <a:rPr lang="en-US" dirty="0"/>
              <a:t>Validation: Are we building the right product?</a:t>
            </a:r>
          </a:p>
          <a:p>
            <a:r>
              <a:rPr lang="en-US" dirty="0"/>
              <a:t>Verification: Are we building the product right?</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a:xfrm>
            <a:off x="8610600" y="6356350"/>
            <a:ext cx="2743200" cy="365125"/>
          </a:xfrm>
        </p:spPr>
        <p:txBody>
          <a:bodyPr anchor="ctr">
            <a:normAutofit/>
          </a:bodyPr>
          <a:lstStyle/>
          <a:p>
            <a:pPr defTabSz="547695">
              <a:spcAft>
                <a:spcPts val="600"/>
              </a:spcAft>
              <a:defRPr/>
            </a:pPr>
            <a:fld id="{86CB4B4D-7CA3-9044-876B-883B54F8677D}" type="slidenum">
              <a:rPr lang="en-US" smtClean="0"/>
              <a:pPr defTabSz="547695">
                <a:spcAft>
                  <a:spcPts val="600"/>
                </a:spcAft>
                <a:defRPr/>
              </a:pPr>
              <a:t>23</a:t>
            </a:fld>
            <a:endParaRPr lang="en-US"/>
          </a:p>
        </p:txBody>
      </p:sp>
      <p:pic>
        <p:nvPicPr>
          <p:cNvPr id="1028" name="Picture 4" descr="Complicated Machine ">
            <a:extLst>
              <a:ext uri="{FF2B5EF4-FFF2-40B4-BE49-F238E27FC236}">
                <a16:creationId xmlns:a16="http://schemas.microsoft.com/office/drawing/2014/main" id="{A8A425E6-F8DD-0C43-9305-0CAEA7826B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86" t="7903" r="18437" b="15369"/>
          <a:stretch/>
        </p:blipFill>
        <p:spPr bwMode="auto">
          <a:xfrm>
            <a:off x="3811397" y="3810461"/>
            <a:ext cx="2056413" cy="272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482684"/>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F369B1-9D9C-4BA0-85DD-134DB71691FA}"/>
              </a:ext>
            </a:extLst>
          </p:cNvPr>
          <p:cNvSpPr>
            <a:spLocks noGrp="1"/>
          </p:cNvSpPr>
          <p:nvPr>
            <p:ph sz="half" idx="2"/>
          </p:nvPr>
        </p:nvSpPr>
        <p:spPr>
          <a:xfrm flipH="1">
            <a:off x="838200" y="1825626"/>
            <a:ext cx="5181600" cy="2175669"/>
          </a:xfrm>
        </p:spPr>
        <p:txBody>
          <a:bodyPr>
            <a:normAutofit/>
          </a:bodyPr>
          <a:lstStyle/>
          <a:p>
            <a:r>
              <a:rPr lang="en-US" dirty="0"/>
              <a:t>Purpose: Are tests checking the right things?</a:t>
            </a:r>
          </a:p>
          <a:p>
            <a:r>
              <a:rPr lang="en-US" dirty="0"/>
              <a:t>Adequacy: Are they checking the things right?</a:t>
            </a:r>
          </a:p>
          <a:p>
            <a:pPr marL="0" indent="0">
              <a:buNone/>
            </a:pPr>
            <a:endParaRPr lang="en-US" dirty="0"/>
          </a:p>
        </p:txBody>
      </p:sp>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a:xfrm>
            <a:off x="838200" y="365125"/>
            <a:ext cx="10515600" cy="1325563"/>
          </a:xfrm>
        </p:spPr>
        <p:txBody>
          <a:bodyPr anchor="b">
            <a:normAutofit/>
          </a:bodyPr>
          <a:lstStyle/>
          <a:p>
            <a:r>
              <a:rPr lang="en-US" dirty="0"/>
              <a:t>How Do We Evaluate Tests?</a:t>
            </a:r>
          </a:p>
        </p:txBody>
      </p:sp>
      <p:pic>
        <p:nvPicPr>
          <p:cNvPr id="1026" name="Picture 2" descr="Worker with clipboard">
            <a:extLst>
              <a:ext uri="{FF2B5EF4-FFF2-40B4-BE49-F238E27FC236}">
                <a16:creationId xmlns:a16="http://schemas.microsoft.com/office/drawing/2014/main" id="{5D7E3157-1F50-5E4C-8F1A-2F66F3B915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80087" y="1847850"/>
            <a:ext cx="2665194" cy="4351338"/>
          </a:xfrm>
          <a:prstGeom prst="rect">
            <a:avLst/>
          </a:prstGeom>
          <a:solidFill>
            <a:srgbClr val="FFFFFF"/>
          </a:solidFill>
        </p:spPr>
      </p:pic>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a:xfrm>
            <a:off x="8610600" y="6356350"/>
            <a:ext cx="2743200" cy="365125"/>
          </a:xfrm>
        </p:spPr>
        <p:txBody>
          <a:bodyPr anchor="ctr">
            <a:normAutofit/>
          </a:bodyPr>
          <a:lstStyle/>
          <a:p>
            <a:pPr defTabSz="547695">
              <a:spcAft>
                <a:spcPts val="600"/>
              </a:spcAft>
              <a:defRPr/>
            </a:pPr>
            <a:fld id="{86CB4B4D-7CA3-9044-876B-883B54F8677D}" type="slidenum">
              <a:rPr lang="en-US" smtClean="0"/>
              <a:pPr defTabSz="547695">
                <a:spcAft>
                  <a:spcPts val="600"/>
                </a:spcAft>
                <a:defRPr/>
              </a:pPr>
              <a:t>24</a:t>
            </a:fld>
            <a:endParaRPr lang="en-US"/>
          </a:p>
        </p:txBody>
      </p:sp>
      <p:pic>
        <p:nvPicPr>
          <p:cNvPr id="1028" name="Picture 4" descr="Complicated Machine">
            <a:extLst>
              <a:ext uri="{FF2B5EF4-FFF2-40B4-BE49-F238E27FC236}">
                <a16:creationId xmlns:a16="http://schemas.microsoft.com/office/drawing/2014/main" id="{A8A425E6-F8DD-0C43-9305-0CAEA7826B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86" t="7903" r="18437" b="15369"/>
          <a:stretch/>
        </p:blipFill>
        <p:spPr bwMode="auto">
          <a:xfrm>
            <a:off x="9445281" y="3747678"/>
            <a:ext cx="2056413" cy="27284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artoon inspector">
            <a:extLst>
              <a:ext uri="{FF2B5EF4-FFF2-40B4-BE49-F238E27FC236}">
                <a16:creationId xmlns:a16="http://schemas.microsoft.com/office/drawing/2014/main" id="{F1440C14-85A1-324E-ACDD-BF5F3290C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859944" y="3937153"/>
            <a:ext cx="25400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29334"/>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B6FE-5016-9F49-9161-B3D1423E6307}"/>
              </a:ext>
            </a:extLst>
          </p:cNvPr>
          <p:cNvSpPr>
            <a:spLocks noGrp="1"/>
          </p:cNvSpPr>
          <p:nvPr>
            <p:ph type="title"/>
          </p:nvPr>
        </p:nvSpPr>
        <p:spPr>
          <a:xfrm>
            <a:off x="838200" y="365125"/>
            <a:ext cx="10515600" cy="1325563"/>
          </a:xfrm>
        </p:spPr>
        <p:txBody>
          <a:bodyPr anchor="b">
            <a:normAutofit/>
          </a:bodyPr>
          <a:lstStyle/>
          <a:p>
            <a:r>
              <a:rPr lang="en-US" dirty="0"/>
              <a:t>Coverage of Abstraction of SUT (3)</a:t>
            </a:r>
          </a:p>
        </p:txBody>
      </p:sp>
      <p:pic>
        <p:nvPicPr>
          <p:cNvPr id="6" name="Picture 5" descr="Complex flow graph">
            <a:extLst>
              <a:ext uri="{FF2B5EF4-FFF2-40B4-BE49-F238E27FC236}">
                <a16:creationId xmlns:a16="http://schemas.microsoft.com/office/drawing/2014/main" id="{074B85EE-5E3A-CD4D-B7B0-A28F17A22C3D}"/>
              </a:ext>
            </a:extLst>
          </p:cNvPr>
          <p:cNvPicPr>
            <a:picLocks noChangeAspect="1"/>
          </p:cNvPicPr>
          <p:nvPr/>
        </p:nvPicPr>
        <p:blipFill>
          <a:blip r:embed="rId2"/>
          <a:stretch>
            <a:fillRect/>
          </a:stretch>
        </p:blipFill>
        <p:spPr>
          <a:xfrm>
            <a:off x="1089570" y="1825625"/>
            <a:ext cx="4678859" cy="4351338"/>
          </a:xfrm>
          <a:prstGeom prst="rect">
            <a:avLst/>
          </a:prstGeom>
          <a:noFill/>
        </p:spPr>
      </p:pic>
      <p:sp>
        <p:nvSpPr>
          <p:cNvPr id="4" name="Content Placeholder 3">
            <a:extLst>
              <a:ext uri="{FF2B5EF4-FFF2-40B4-BE49-F238E27FC236}">
                <a16:creationId xmlns:a16="http://schemas.microsoft.com/office/drawing/2014/main" id="{999D57A3-5E33-7E40-97D8-86CF23C0C670}"/>
              </a:ext>
            </a:extLst>
          </p:cNvPr>
          <p:cNvSpPr>
            <a:spLocks noGrp="1"/>
          </p:cNvSpPr>
          <p:nvPr>
            <p:ph sz="half" idx="2"/>
          </p:nvPr>
        </p:nvSpPr>
        <p:spPr>
          <a:xfrm>
            <a:off x="6172200" y="1825625"/>
            <a:ext cx="5181600" cy="4351338"/>
          </a:xfrm>
        </p:spPr>
        <p:txBody>
          <a:bodyPr>
            <a:normAutofit/>
          </a:bodyPr>
          <a:lstStyle/>
          <a:p>
            <a:r>
              <a:rPr lang="en-US" dirty="0"/>
              <a:t>Abstract specification as a DFA</a:t>
            </a:r>
          </a:p>
          <a:p>
            <a:r>
              <a:rPr lang="en-US" dirty="0"/>
              <a:t>Then use </a:t>
            </a:r>
            <a:r>
              <a:rPr lang="en-US" i="1" dirty="0"/>
              <a:t>Structural Testing </a:t>
            </a:r>
            <a:r>
              <a:rPr lang="en-US" dirty="0"/>
              <a:t>over the abstraction.</a:t>
            </a:r>
          </a:p>
          <a:p>
            <a:r>
              <a:rPr lang="en-US" dirty="0"/>
              <a:t>Danger: system may be more complex than the model.</a:t>
            </a:r>
          </a:p>
        </p:txBody>
      </p:sp>
      <p:sp>
        <p:nvSpPr>
          <p:cNvPr id="5" name="Slide Number Placeholder 4">
            <a:extLst>
              <a:ext uri="{FF2B5EF4-FFF2-40B4-BE49-F238E27FC236}">
                <a16:creationId xmlns:a16="http://schemas.microsoft.com/office/drawing/2014/main" id="{915982EB-C668-DD4C-A107-E3717345B04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25</a:t>
            </a:fld>
            <a:endParaRPr lang="en-US"/>
          </a:p>
        </p:txBody>
      </p:sp>
      <p:sp>
        <p:nvSpPr>
          <p:cNvPr id="7" name="TextBox 6">
            <a:extLst>
              <a:ext uri="{FF2B5EF4-FFF2-40B4-BE49-F238E27FC236}">
                <a16:creationId xmlns:a16="http://schemas.microsoft.com/office/drawing/2014/main" id="{0FAF17B8-7D7E-EF4A-BD1A-DE817912AC75}"/>
              </a:ext>
            </a:extLst>
          </p:cNvPr>
          <p:cNvSpPr txBox="1"/>
          <p:nvPr/>
        </p:nvSpPr>
        <p:spPr>
          <a:xfrm>
            <a:off x="5265175" y="5559924"/>
            <a:ext cx="6331670" cy="646331"/>
          </a:xfrm>
          <a:prstGeom prst="rect">
            <a:avLst/>
          </a:prstGeom>
          <a:noFill/>
        </p:spPr>
        <p:txBody>
          <a:bodyPr wrap="none" rtlCol="0">
            <a:spAutoFit/>
          </a:bodyPr>
          <a:lstStyle/>
          <a:p>
            <a:r>
              <a:rPr lang="en-US" dirty="0"/>
              <a:t>(from </a:t>
            </a:r>
            <a:r>
              <a:rPr lang="en-US" dirty="0" err="1"/>
              <a:t>Pezze</a:t>
            </a:r>
            <a:r>
              <a:rPr lang="en-US" dirty="0"/>
              <a:t> + Young, “Software Testing and Analysis”, Chapter 10)</a:t>
            </a:r>
          </a:p>
          <a:p>
            <a:endParaRPr lang="en-US" dirty="0"/>
          </a:p>
        </p:txBody>
      </p:sp>
    </p:spTree>
    <p:extLst>
      <p:ext uri="{BB962C8B-B14F-4D97-AF65-F5344CB8AC3E}">
        <p14:creationId xmlns:p14="http://schemas.microsoft.com/office/powerpoint/2010/main" val="232635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Adequacy of Structural Testing</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Structural Testing is also called “white-box testing.”</a:t>
            </a:r>
          </a:p>
          <a:p>
            <a:r>
              <a:rPr lang="en-US" dirty="0"/>
              <a:t>Purpose is to exercise code implementation.</a:t>
            </a:r>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504651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1532-D705-7548-871B-F052C5EF851C}"/>
              </a:ext>
            </a:extLst>
          </p:cNvPr>
          <p:cNvSpPr>
            <a:spLocks noGrp="1"/>
          </p:cNvSpPr>
          <p:nvPr>
            <p:ph type="title"/>
          </p:nvPr>
        </p:nvSpPr>
        <p:spPr/>
        <p:txBody>
          <a:bodyPr/>
          <a:lstStyle/>
          <a:p>
            <a:r>
              <a:rPr lang="en-US" dirty="0"/>
              <a:t>Structural Testing Example (1)</a:t>
            </a:r>
          </a:p>
        </p:txBody>
      </p:sp>
      <p:sp>
        <p:nvSpPr>
          <p:cNvPr id="3" name="Content Placeholder 2">
            <a:extLst>
              <a:ext uri="{FF2B5EF4-FFF2-40B4-BE49-F238E27FC236}">
                <a16:creationId xmlns:a16="http://schemas.microsoft.com/office/drawing/2014/main" id="{4FA9CC86-3561-F549-9934-61498C312FC6}"/>
              </a:ext>
            </a:extLst>
          </p:cNvPr>
          <p:cNvSpPr>
            <a:spLocks noGrp="1"/>
          </p:cNvSpPr>
          <p:nvPr>
            <p:ph sz="half" idx="1"/>
          </p:nvPr>
        </p:nvSpPr>
        <p:spPr/>
        <p:txBody>
          <a:bodyPr>
            <a:normAutofit/>
          </a:bodyPr>
          <a:lstStyle/>
          <a:p>
            <a:r>
              <a:rPr lang="en-US" dirty="0"/>
              <a:t>Break function into basic blocks</a:t>
            </a:r>
          </a:p>
          <a:p>
            <a:r>
              <a:rPr lang="en-US" dirty="0"/>
              <a:t>Build a Control-Flow Graph (CFG)</a:t>
            </a:r>
          </a:p>
        </p:txBody>
      </p:sp>
      <p:sp>
        <p:nvSpPr>
          <p:cNvPr id="5" name="Slide Number Placeholder 4">
            <a:extLst>
              <a:ext uri="{FF2B5EF4-FFF2-40B4-BE49-F238E27FC236}">
                <a16:creationId xmlns:a16="http://schemas.microsoft.com/office/drawing/2014/main" id="{3A30C6EF-B5B0-DA45-9C0E-FE2A58041AC0}"/>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85" name="Rectangle 84">
            <a:extLst>
              <a:ext uri="{FF2B5EF4-FFF2-40B4-BE49-F238E27FC236}">
                <a16:creationId xmlns:a16="http://schemas.microsoft.com/office/drawing/2014/main" id="{44FD419E-3FF9-3D4D-A29D-4A96D6EA1334}"/>
              </a:ext>
            </a:extLst>
          </p:cNvPr>
          <p:cNvSpPr/>
          <p:nvPr/>
        </p:nvSpPr>
        <p:spPr>
          <a:xfrm>
            <a:off x="7049114" y="2050025"/>
            <a:ext cx="1224117" cy="5604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A</a:t>
            </a:r>
          </a:p>
        </p:txBody>
      </p:sp>
      <p:sp>
        <p:nvSpPr>
          <p:cNvPr id="86" name="Rectangle 85">
            <a:extLst>
              <a:ext uri="{FF2B5EF4-FFF2-40B4-BE49-F238E27FC236}">
                <a16:creationId xmlns:a16="http://schemas.microsoft.com/office/drawing/2014/main" id="{BB5E07F4-DBB2-2649-B704-6793CA51D562}"/>
              </a:ext>
            </a:extLst>
          </p:cNvPr>
          <p:cNvSpPr/>
          <p:nvPr/>
        </p:nvSpPr>
        <p:spPr>
          <a:xfrm>
            <a:off x="7049114" y="2610464"/>
            <a:ext cx="737420" cy="19173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B</a:t>
            </a:r>
          </a:p>
        </p:txBody>
      </p:sp>
      <p:sp>
        <p:nvSpPr>
          <p:cNvPr id="88" name="Rectangle 87">
            <a:extLst>
              <a:ext uri="{FF2B5EF4-FFF2-40B4-BE49-F238E27FC236}">
                <a16:creationId xmlns:a16="http://schemas.microsoft.com/office/drawing/2014/main" id="{95865F1C-A4F0-6044-A6AA-20F12F2224FD}"/>
              </a:ext>
            </a:extLst>
          </p:cNvPr>
          <p:cNvSpPr/>
          <p:nvPr/>
        </p:nvSpPr>
        <p:spPr>
          <a:xfrm>
            <a:off x="7152968" y="3008671"/>
            <a:ext cx="585216" cy="53094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C</a:t>
            </a:r>
          </a:p>
        </p:txBody>
      </p:sp>
      <p:sp>
        <p:nvSpPr>
          <p:cNvPr id="89" name="Rectangle 88">
            <a:extLst>
              <a:ext uri="{FF2B5EF4-FFF2-40B4-BE49-F238E27FC236}">
                <a16:creationId xmlns:a16="http://schemas.microsoft.com/office/drawing/2014/main" id="{324F64F6-EB91-2A4E-92EC-6B5190780A1B}"/>
              </a:ext>
            </a:extLst>
          </p:cNvPr>
          <p:cNvSpPr/>
          <p:nvPr/>
        </p:nvSpPr>
        <p:spPr>
          <a:xfrm>
            <a:off x="7270955" y="3539613"/>
            <a:ext cx="619432" cy="1917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E</a:t>
            </a:r>
          </a:p>
        </p:txBody>
      </p:sp>
      <p:sp>
        <p:nvSpPr>
          <p:cNvPr id="90" name="Rectangle 89">
            <a:extLst>
              <a:ext uri="{FF2B5EF4-FFF2-40B4-BE49-F238E27FC236}">
                <a16:creationId xmlns:a16="http://schemas.microsoft.com/office/drawing/2014/main" id="{9B3BBA0D-D777-3347-8C61-0BF46B02E758}"/>
              </a:ext>
            </a:extLst>
          </p:cNvPr>
          <p:cNvSpPr/>
          <p:nvPr/>
        </p:nvSpPr>
        <p:spPr>
          <a:xfrm>
            <a:off x="7152968" y="3746090"/>
            <a:ext cx="988142" cy="1815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D</a:t>
            </a:r>
          </a:p>
        </p:txBody>
      </p:sp>
      <p:sp>
        <p:nvSpPr>
          <p:cNvPr id="91" name="Rectangle 90">
            <a:extLst>
              <a:ext uri="{FF2B5EF4-FFF2-40B4-BE49-F238E27FC236}">
                <a16:creationId xmlns:a16="http://schemas.microsoft.com/office/drawing/2014/main" id="{B970FD24-750F-634C-B9A5-6F8BA58993FE}"/>
              </a:ext>
            </a:extLst>
          </p:cNvPr>
          <p:cNvSpPr/>
          <p:nvPr/>
        </p:nvSpPr>
        <p:spPr>
          <a:xfrm>
            <a:off x="7152968" y="5029200"/>
            <a:ext cx="884903" cy="5309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F</a:t>
            </a:r>
          </a:p>
        </p:txBody>
      </p:sp>
      <p:sp>
        <p:nvSpPr>
          <p:cNvPr id="93" name="Rectangle 92">
            <a:extLst>
              <a:ext uri="{FF2B5EF4-FFF2-40B4-BE49-F238E27FC236}">
                <a16:creationId xmlns:a16="http://schemas.microsoft.com/office/drawing/2014/main" id="{AA7E6DB5-482B-DC4A-819E-61C010D2F456}"/>
              </a:ext>
            </a:extLst>
          </p:cNvPr>
          <p:cNvSpPr/>
          <p:nvPr/>
        </p:nvSpPr>
        <p:spPr>
          <a:xfrm>
            <a:off x="7152968" y="3927654"/>
            <a:ext cx="2168013" cy="54110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G</a:t>
            </a:r>
          </a:p>
        </p:txBody>
      </p:sp>
      <p:sp>
        <p:nvSpPr>
          <p:cNvPr id="94" name="Rectangle 93">
            <a:extLst>
              <a:ext uri="{FF2B5EF4-FFF2-40B4-BE49-F238E27FC236}">
                <a16:creationId xmlns:a16="http://schemas.microsoft.com/office/drawing/2014/main" id="{5C3A142E-891E-8F48-ABD1-90B85CF96230}"/>
              </a:ext>
            </a:extLst>
          </p:cNvPr>
          <p:cNvSpPr/>
          <p:nvPr/>
        </p:nvSpPr>
        <p:spPr>
          <a:xfrm>
            <a:off x="7270955" y="4630994"/>
            <a:ext cx="1946787" cy="39820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H</a:t>
            </a:r>
          </a:p>
        </p:txBody>
      </p:sp>
      <p:sp>
        <p:nvSpPr>
          <p:cNvPr id="95" name="Rectangle 94">
            <a:extLst>
              <a:ext uri="{FF2B5EF4-FFF2-40B4-BE49-F238E27FC236}">
                <a16:creationId xmlns:a16="http://schemas.microsoft.com/office/drawing/2014/main" id="{E5FEA997-9E52-0E46-A313-7D963A8B63A1}"/>
              </a:ext>
            </a:extLst>
          </p:cNvPr>
          <p:cNvSpPr/>
          <p:nvPr/>
        </p:nvSpPr>
        <p:spPr>
          <a:xfrm>
            <a:off x="7374194" y="4468761"/>
            <a:ext cx="412340" cy="16223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I</a:t>
            </a:r>
          </a:p>
        </p:txBody>
      </p:sp>
      <p:sp>
        <p:nvSpPr>
          <p:cNvPr id="96" name="Rectangle 95">
            <a:extLst>
              <a:ext uri="{FF2B5EF4-FFF2-40B4-BE49-F238E27FC236}">
                <a16:creationId xmlns:a16="http://schemas.microsoft.com/office/drawing/2014/main" id="{408ABEF2-849E-BD45-A43F-D9156D37048D}"/>
              </a:ext>
            </a:extLst>
          </p:cNvPr>
          <p:cNvSpPr/>
          <p:nvPr/>
        </p:nvSpPr>
        <p:spPr>
          <a:xfrm>
            <a:off x="7049114" y="5560142"/>
            <a:ext cx="988757" cy="19172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L</a:t>
            </a:r>
          </a:p>
        </p:txBody>
      </p:sp>
      <p:sp>
        <p:nvSpPr>
          <p:cNvPr id="97" name="Rectangle 96">
            <a:extLst>
              <a:ext uri="{FF2B5EF4-FFF2-40B4-BE49-F238E27FC236}">
                <a16:creationId xmlns:a16="http://schemas.microsoft.com/office/drawing/2014/main" id="{AEA0FA7E-8112-FE49-9B90-3ED49069AEE5}"/>
              </a:ext>
            </a:extLst>
          </p:cNvPr>
          <p:cNvSpPr/>
          <p:nvPr/>
        </p:nvSpPr>
        <p:spPr>
          <a:xfrm>
            <a:off x="7049114" y="5928852"/>
            <a:ext cx="689070" cy="42749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1270">
                  <a:solidFill>
                    <a:schemeClr val="accent1">
                      <a:shade val="50000"/>
                    </a:schemeClr>
                  </a:solidFill>
                </a:ln>
              </a:rPr>
              <a:t>M</a:t>
            </a:r>
          </a:p>
        </p:txBody>
      </p:sp>
      <p:sp>
        <p:nvSpPr>
          <p:cNvPr id="4" name="Content Placeholder 3">
            <a:extLst>
              <a:ext uri="{FF2B5EF4-FFF2-40B4-BE49-F238E27FC236}">
                <a16:creationId xmlns:a16="http://schemas.microsoft.com/office/drawing/2014/main" id="{78F5CB6B-5256-2D4D-805C-2FAAD32AB535}"/>
              </a:ext>
            </a:extLst>
          </p:cNvPr>
          <p:cNvSpPr>
            <a:spLocks noGrp="1"/>
          </p:cNvSpPr>
          <p:nvPr>
            <p:ph sz="half" idx="2"/>
          </p:nvPr>
        </p:nvSpPr>
        <p:spPr>
          <a:xfrm>
            <a:off x="6859229" y="1847850"/>
            <a:ext cx="3502742" cy="4351338"/>
          </a:xfrm>
        </p:spPr>
        <p:txBody>
          <a:bodyPr>
            <a:noAutofit/>
          </a:bodyPr>
          <a:lstStyle/>
          <a:p>
            <a:pPr marL="0" indent="0">
              <a:lnSpc>
                <a:spcPct val="120000"/>
              </a:lnSpc>
              <a:spcBef>
                <a:spcPts val="0"/>
              </a:spcBef>
              <a:buNone/>
            </a:pPr>
            <a:r>
              <a:rPr lang="en-US" sz="1000" dirty="0"/>
              <a:t>int </a:t>
            </a:r>
            <a:r>
              <a:rPr lang="en-US" sz="1000" dirty="0" err="1"/>
              <a:t>cgi_decode</a:t>
            </a:r>
            <a:r>
              <a:rPr lang="en-US" sz="1000" dirty="0"/>
              <a:t>(char *encoded, char *decoded) {</a:t>
            </a:r>
          </a:p>
          <a:p>
            <a:pPr marL="0" indent="0">
              <a:lnSpc>
                <a:spcPct val="120000"/>
              </a:lnSpc>
              <a:spcBef>
                <a:spcPts val="0"/>
              </a:spcBef>
              <a:buNone/>
            </a:pPr>
            <a:r>
              <a:rPr lang="en-US" sz="1000" dirty="0"/>
              <a:t>    char *</a:t>
            </a:r>
            <a:r>
              <a:rPr lang="en-US" sz="1000" dirty="0" err="1"/>
              <a:t>eptr</a:t>
            </a:r>
            <a:r>
              <a:rPr lang="en-US" sz="1000" dirty="0"/>
              <a:t> = encoded;</a:t>
            </a:r>
          </a:p>
          <a:p>
            <a:pPr marL="0" indent="0">
              <a:lnSpc>
                <a:spcPct val="120000"/>
              </a:lnSpc>
              <a:spcBef>
                <a:spcPts val="0"/>
              </a:spcBef>
              <a:buNone/>
            </a:pPr>
            <a:r>
              <a:rPr lang="en-US" sz="1000" dirty="0"/>
              <a:t>    char *</a:t>
            </a:r>
            <a:r>
              <a:rPr lang="en-US" sz="1000" dirty="0" err="1"/>
              <a:t>dptr</a:t>
            </a:r>
            <a:r>
              <a:rPr lang="en-US" sz="1000" dirty="0"/>
              <a:t> = decoded;</a:t>
            </a:r>
          </a:p>
          <a:p>
            <a:pPr marL="0" indent="0">
              <a:lnSpc>
                <a:spcPct val="120000"/>
              </a:lnSpc>
              <a:spcBef>
                <a:spcPts val="0"/>
              </a:spcBef>
              <a:buNone/>
            </a:pPr>
            <a:r>
              <a:rPr lang="en-US" sz="1000" dirty="0"/>
              <a:t>    int ok = 0;</a:t>
            </a:r>
          </a:p>
          <a:p>
            <a:pPr marL="0" indent="0">
              <a:lnSpc>
                <a:spcPct val="120000"/>
              </a:lnSpc>
              <a:spcBef>
                <a:spcPts val="0"/>
              </a:spcBef>
              <a:buNone/>
            </a:pPr>
            <a:r>
              <a:rPr lang="en-US" sz="1000" dirty="0"/>
              <a:t>    while (*</a:t>
            </a:r>
            <a:r>
              <a:rPr lang="en-US" sz="1000" dirty="0" err="1"/>
              <a:t>eptr</a:t>
            </a:r>
            <a:r>
              <a:rPr lang="en-US" sz="1000" dirty="0"/>
              <a:t>)  /* loop to end of string (‘\0’ character) */</a:t>
            </a:r>
          </a:p>
          <a:p>
            <a:pPr marL="0" indent="0">
              <a:lnSpc>
                <a:spcPct val="120000"/>
              </a:lnSpc>
              <a:spcBef>
                <a:spcPts val="0"/>
              </a:spcBef>
              <a:buNone/>
            </a:pPr>
            <a:r>
              <a:rPr lang="en-US" sz="1000" dirty="0"/>
              <a:t>    {</a:t>
            </a:r>
          </a:p>
          <a:p>
            <a:pPr marL="0" indent="0">
              <a:lnSpc>
                <a:spcPct val="120000"/>
              </a:lnSpc>
              <a:spcBef>
                <a:spcPts val="0"/>
              </a:spcBef>
              <a:buNone/>
            </a:pPr>
            <a:r>
              <a:rPr lang="en-US" sz="1000" dirty="0"/>
              <a:t>        char c;</a:t>
            </a:r>
          </a:p>
          <a:p>
            <a:pPr marL="0" indent="0">
              <a:lnSpc>
                <a:spcPct val="120000"/>
              </a:lnSpc>
              <a:spcBef>
                <a:spcPts val="0"/>
              </a:spcBef>
              <a:buNone/>
            </a:pPr>
            <a:r>
              <a:rPr lang="en-US" sz="1000" dirty="0"/>
              <a:t>        c = *</a:t>
            </a:r>
            <a:r>
              <a:rPr lang="en-US" sz="1000" dirty="0" err="1"/>
              <a:t>eptr</a:t>
            </a:r>
            <a:r>
              <a:rPr lang="en-US" sz="1000" dirty="0"/>
              <a:t>;</a:t>
            </a:r>
          </a:p>
          <a:p>
            <a:pPr marL="0" indent="0">
              <a:lnSpc>
                <a:spcPct val="120000"/>
              </a:lnSpc>
              <a:spcBef>
                <a:spcPts val="0"/>
              </a:spcBef>
              <a:buNone/>
            </a:pPr>
            <a:r>
              <a:rPr lang="en-US" sz="1000" dirty="0"/>
              <a:t>        if (c == ’+’) {  /* ‘+’ maps to blank */</a:t>
            </a:r>
          </a:p>
          <a:p>
            <a:pPr marL="0" indent="0">
              <a:lnSpc>
                <a:spcPct val="120000"/>
              </a:lnSpc>
              <a:spcBef>
                <a:spcPts val="0"/>
              </a:spcBef>
              <a:buNone/>
            </a:pPr>
            <a:r>
              <a:rPr lang="en-US" sz="1000" dirty="0"/>
              <a:t>            *</a:t>
            </a:r>
            <a:r>
              <a:rPr lang="en-US" sz="1000" dirty="0" err="1"/>
              <a:t>dptr</a:t>
            </a:r>
            <a:r>
              <a:rPr lang="en-US" sz="1000" dirty="0"/>
              <a:t> = ’ ’;</a:t>
            </a:r>
          </a:p>
          <a:p>
            <a:pPr marL="0" indent="0">
              <a:lnSpc>
                <a:spcPct val="120000"/>
              </a:lnSpc>
              <a:spcBef>
                <a:spcPts val="0"/>
              </a:spcBef>
              <a:buNone/>
            </a:pPr>
            <a:r>
              <a:rPr lang="en-US" sz="1000" dirty="0"/>
              <a:t>        } else if (c == ’%’) { /* ’%xx’ is hex for char xx */</a:t>
            </a:r>
          </a:p>
          <a:p>
            <a:pPr marL="0" indent="0">
              <a:lnSpc>
                <a:spcPct val="120000"/>
              </a:lnSpc>
              <a:spcBef>
                <a:spcPts val="0"/>
              </a:spcBef>
              <a:buNone/>
            </a:pPr>
            <a:r>
              <a:rPr lang="en-US" sz="1000" dirty="0"/>
              <a:t>            int </a:t>
            </a:r>
            <a:r>
              <a:rPr lang="en-US" sz="1000" dirty="0" err="1"/>
              <a:t>digit_high</a:t>
            </a:r>
            <a:r>
              <a:rPr lang="en-US" sz="1000" dirty="0"/>
              <a:t> = </a:t>
            </a:r>
            <a:r>
              <a:rPr lang="en-US" sz="1000" dirty="0" err="1"/>
              <a:t>Hex_Values</a:t>
            </a:r>
            <a:r>
              <a:rPr lang="en-US" sz="1000" dirty="0"/>
              <a:t>[*(++</a:t>
            </a:r>
            <a:r>
              <a:rPr lang="en-US" sz="1000" dirty="0" err="1"/>
              <a:t>eptr</a:t>
            </a:r>
            <a:r>
              <a:rPr lang="en-US" sz="1000" dirty="0"/>
              <a:t>)]; </a:t>
            </a:r>
          </a:p>
          <a:p>
            <a:pPr marL="0" indent="0">
              <a:lnSpc>
                <a:spcPct val="120000"/>
              </a:lnSpc>
              <a:spcBef>
                <a:spcPts val="0"/>
              </a:spcBef>
              <a:buNone/>
            </a:pPr>
            <a:r>
              <a:rPr lang="en-US" sz="1000" dirty="0"/>
              <a:t>            int </a:t>
            </a:r>
            <a:r>
              <a:rPr lang="en-US" sz="1000" dirty="0" err="1"/>
              <a:t>digit_low</a:t>
            </a:r>
            <a:r>
              <a:rPr lang="en-US" sz="1000" dirty="0"/>
              <a:t>  = </a:t>
            </a:r>
            <a:r>
              <a:rPr lang="en-US" sz="1000" dirty="0" err="1"/>
              <a:t>Hex_Values</a:t>
            </a:r>
            <a:r>
              <a:rPr lang="en-US" sz="1000" dirty="0"/>
              <a:t>[*(++</a:t>
            </a:r>
            <a:r>
              <a:rPr lang="en-US" sz="1000" dirty="0" err="1"/>
              <a:t>eptr</a:t>
            </a:r>
            <a:r>
              <a:rPr lang="en-US" sz="1000" dirty="0"/>
              <a:t>)];</a:t>
            </a:r>
          </a:p>
          <a:p>
            <a:pPr marL="0" indent="0">
              <a:lnSpc>
                <a:spcPct val="120000"/>
              </a:lnSpc>
              <a:spcBef>
                <a:spcPts val="0"/>
              </a:spcBef>
              <a:buNone/>
            </a:pPr>
            <a:r>
              <a:rPr lang="en-US" sz="1000" dirty="0"/>
              <a:t>            if (</a:t>
            </a:r>
            <a:r>
              <a:rPr lang="en-US" sz="1000" dirty="0" err="1"/>
              <a:t>digit_high</a:t>
            </a:r>
            <a:r>
              <a:rPr lang="en-US" sz="1000" dirty="0"/>
              <a:t> == -1 || </a:t>
            </a:r>
            <a:r>
              <a:rPr lang="en-US" sz="1000" dirty="0" err="1"/>
              <a:t>digit_low</a:t>
            </a:r>
            <a:r>
              <a:rPr lang="en-US" sz="1000" dirty="0"/>
              <a:t> == -1)</a:t>
            </a:r>
          </a:p>
          <a:p>
            <a:pPr marL="0" indent="0">
              <a:lnSpc>
                <a:spcPct val="120000"/>
              </a:lnSpc>
              <a:spcBef>
                <a:spcPts val="0"/>
              </a:spcBef>
              <a:buNone/>
            </a:pPr>
            <a:r>
              <a:rPr lang="en-US" sz="1000" dirty="0"/>
              <a:t>                ok = 1; /* Bad return code */</a:t>
            </a:r>
          </a:p>
          <a:p>
            <a:pPr marL="0" indent="0">
              <a:lnSpc>
                <a:spcPct val="120000"/>
              </a:lnSpc>
              <a:spcBef>
                <a:spcPts val="0"/>
              </a:spcBef>
              <a:buNone/>
            </a:pPr>
            <a:r>
              <a:rPr lang="en-US" sz="1000" dirty="0"/>
              <a:t>            else</a:t>
            </a:r>
          </a:p>
          <a:p>
            <a:pPr marL="0" indent="0">
              <a:lnSpc>
                <a:spcPct val="120000"/>
              </a:lnSpc>
              <a:spcBef>
                <a:spcPts val="0"/>
              </a:spcBef>
              <a:buNone/>
            </a:pPr>
            <a:r>
              <a:rPr lang="en-US" sz="1000" dirty="0"/>
              <a:t>                *</a:t>
            </a:r>
            <a:r>
              <a:rPr lang="en-US" sz="1000" dirty="0" err="1"/>
              <a:t>dptr</a:t>
            </a:r>
            <a:r>
              <a:rPr lang="en-US" sz="1000" dirty="0"/>
              <a:t> = 16 * </a:t>
            </a:r>
            <a:r>
              <a:rPr lang="en-US" sz="1000" dirty="0" err="1"/>
              <a:t>digit_high</a:t>
            </a:r>
            <a:r>
              <a:rPr lang="en-US" sz="1000" dirty="0"/>
              <a:t> + </a:t>
            </a:r>
            <a:r>
              <a:rPr lang="en-US" sz="1000" dirty="0" err="1"/>
              <a:t>digit_low</a:t>
            </a:r>
            <a:r>
              <a:rPr lang="en-US" sz="1000" dirty="0"/>
              <a:t>;</a:t>
            </a:r>
          </a:p>
          <a:p>
            <a:pPr marL="0" indent="0">
              <a:lnSpc>
                <a:spcPct val="120000"/>
              </a:lnSpc>
              <a:spcBef>
                <a:spcPts val="0"/>
              </a:spcBef>
              <a:buNone/>
            </a:pPr>
            <a:r>
              <a:rPr lang="en-US" sz="1000" dirty="0"/>
              <a:t>        } else { /* All other characters map to themselves */</a:t>
            </a:r>
          </a:p>
          <a:p>
            <a:pPr marL="0" indent="0">
              <a:lnSpc>
                <a:spcPct val="120000"/>
              </a:lnSpc>
              <a:spcBef>
                <a:spcPts val="0"/>
              </a:spcBef>
              <a:buNone/>
            </a:pPr>
            <a:r>
              <a:rPr lang="en-US" sz="1000" dirty="0"/>
              <a:t>           *</a:t>
            </a:r>
            <a:r>
              <a:rPr lang="en-US" sz="1000" dirty="0" err="1"/>
              <a:t>dptr</a:t>
            </a:r>
            <a:r>
              <a:rPr lang="en-US" sz="1000" dirty="0"/>
              <a:t> = *</a:t>
            </a:r>
            <a:r>
              <a:rPr lang="en-US" sz="1000" dirty="0" err="1"/>
              <a:t>eptr</a:t>
            </a:r>
            <a:r>
              <a:rPr lang="en-US" sz="1000" dirty="0"/>
              <a:t>;</a:t>
            </a:r>
          </a:p>
          <a:p>
            <a:pPr marL="0" indent="0">
              <a:lnSpc>
                <a:spcPct val="120000"/>
              </a:lnSpc>
              <a:spcBef>
                <a:spcPts val="0"/>
              </a:spcBef>
              <a:buNone/>
            </a:pPr>
            <a:r>
              <a:rPr lang="en-US" sz="1000" dirty="0"/>
              <a:t>        }</a:t>
            </a:r>
          </a:p>
          <a:p>
            <a:pPr marL="0" indent="0">
              <a:lnSpc>
                <a:spcPct val="120000"/>
              </a:lnSpc>
              <a:spcBef>
                <a:spcPts val="0"/>
              </a:spcBef>
              <a:buNone/>
            </a:pPr>
            <a:r>
              <a:rPr lang="en-US" sz="1000" dirty="0"/>
              <a:t>        ++</a:t>
            </a:r>
            <a:r>
              <a:rPr lang="en-US" sz="1000" dirty="0" err="1"/>
              <a:t>dptr</a:t>
            </a:r>
            <a:r>
              <a:rPr lang="en-US" sz="1000" dirty="0"/>
              <a:t>; ++</a:t>
            </a:r>
            <a:r>
              <a:rPr lang="en-US" sz="1000" dirty="0" err="1"/>
              <a:t>eptr</a:t>
            </a:r>
            <a:r>
              <a:rPr lang="en-US" sz="1000" dirty="0"/>
              <a:t>;</a:t>
            </a:r>
          </a:p>
          <a:p>
            <a:pPr marL="0" indent="0">
              <a:lnSpc>
                <a:spcPct val="120000"/>
              </a:lnSpc>
              <a:spcBef>
                <a:spcPts val="0"/>
              </a:spcBef>
              <a:buNone/>
            </a:pPr>
            <a:r>
              <a:rPr lang="en-US" sz="1000" dirty="0"/>
              <a:t>    }</a:t>
            </a:r>
          </a:p>
          <a:p>
            <a:pPr marL="0" indent="0">
              <a:lnSpc>
                <a:spcPct val="120000"/>
              </a:lnSpc>
              <a:spcBef>
                <a:spcPts val="0"/>
              </a:spcBef>
              <a:buNone/>
            </a:pPr>
            <a:r>
              <a:rPr lang="en-US" sz="1000" dirty="0"/>
              <a:t>    *</a:t>
            </a:r>
            <a:r>
              <a:rPr lang="en-US" sz="1000" dirty="0" err="1"/>
              <a:t>dptr</a:t>
            </a:r>
            <a:r>
              <a:rPr lang="en-US" sz="1000" dirty="0"/>
              <a:t> = ‘\0’;   /* Null terminator for string */</a:t>
            </a:r>
          </a:p>
          <a:p>
            <a:pPr marL="0" indent="0">
              <a:lnSpc>
                <a:spcPct val="120000"/>
              </a:lnSpc>
              <a:spcBef>
                <a:spcPts val="0"/>
              </a:spcBef>
              <a:buNone/>
            </a:pPr>
            <a:r>
              <a:rPr lang="en-US" sz="1000" dirty="0"/>
              <a:t>    return ok;</a:t>
            </a:r>
          </a:p>
          <a:p>
            <a:pPr marL="0" indent="0">
              <a:lnSpc>
                <a:spcPct val="120000"/>
              </a:lnSpc>
              <a:spcBef>
                <a:spcPts val="0"/>
              </a:spcBef>
              <a:buNone/>
            </a:pPr>
            <a:r>
              <a:rPr lang="en-US" sz="1000" dirty="0"/>
              <a:t>}</a:t>
            </a:r>
          </a:p>
        </p:txBody>
      </p:sp>
    </p:spTree>
    <p:extLst>
      <p:ext uri="{BB962C8B-B14F-4D97-AF65-F5344CB8AC3E}">
        <p14:creationId xmlns:p14="http://schemas.microsoft.com/office/powerpoint/2010/main" val="76062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dissolve">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dissolve">
                                      <p:cBhvr>
                                        <p:cTn id="17" dur="500"/>
                                        <p:tgtEl>
                                          <p:spTgt spid="88"/>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dissolve">
                                      <p:cBhvr>
                                        <p:cTn id="21" dur="500"/>
                                        <p:tgtEl>
                                          <p:spTgt spid="90"/>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dissolve">
                                      <p:cBhvr>
                                        <p:cTn id="25" dur="500"/>
                                        <p:tgtEl>
                                          <p:spTgt spid="89"/>
                                        </p:tgtEl>
                                      </p:cBhvr>
                                    </p:animEffect>
                                  </p:childTnLst>
                                </p:cTn>
                              </p:par>
                            </p:childTnLst>
                          </p:cTn>
                        </p:par>
                        <p:par>
                          <p:cTn id="26" fill="hold">
                            <p:stCondLst>
                              <p:cond delay="1500"/>
                            </p:stCondLst>
                            <p:childTnLst>
                              <p:par>
                                <p:cTn id="27" presetID="9" presetClass="entr" presetSubtype="0" fill="hold" grpId="0" nodeType="after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dissolve">
                                      <p:cBhvr>
                                        <p:cTn id="29" dur="500"/>
                                        <p:tgtEl>
                                          <p:spTgt spid="91"/>
                                        </p:tgtEl>
                                      </p:cBhvr>
                                    </p:animEffect>
                                  </p:childTnLst>
                                </p:cTn>
                              </p:par>
                            </p:childTnLst>
                          </p:cTn>
                        </p:par>
                        <p:par>
                          <p:cTn id="30" fill="hold">
                            <p:stCondLst>
                              <p:cond delay="2000"/>
                            </p:stCondLst>
                            <p:childTnLst>
                              <p:par>
                                <p:cTn id="31" presetID="9" presetClass="entr" presetSubtype="0" fill="hold" grpId="0" nodeType="after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dissolve">
                                      <p:cBhvr>
                                        <p:cTn id="33" dur="500"/>
                                        <p:tgtEl>
                                          <p:spTgt spid="93"/>
                                        </p:tgtEl>
                                      </p:cBhvr>
                                    </p:animEffect>
                                  </p:childTnLst>
                                </p:cTn>
                              </p:par>
                            </p:childTnLst>
                          </p:cTn>
                        </p:par>
                        <p:par>
                          <p:cTn id="34" fill="hold">
                            <p:stCondLst>
                              <p:cond delay="2500"/>
                            </p:stCondLst>
                            <p:childTnLst>
                              <p:par>
                                <p:cTn id="35" presetID="9" presetClass="entr" presetSubtype="0" fill="hold" grpId="0" nodeType="after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dissolve">
                                      <p:cBhvr>
                                        <p:cTn id="37" dur="500"/>
                                        <p:tgtEl>
                                          <p:spTgt spid="94"/>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dissolve">
                                      <p:cBhvr>
                                        <p:cTn id="41" dur="500"/>
                                        <p:tgtEl>
                                          <p:spTgt spid="95"/>
                                        </p:tgtEl>
                                      </p:cBhvr>
                                    </p:animEffect>
                                  </p:childTnLst>
                                </p:cTn>
                              </p:par>
                            </p:childTnLst>
                          </p:cTn>
                        </p:par>
                        <p:par>
                          <p:cTn id="42" fill="hold">
                            <p:stCondLst>
                              <p:cond delay="3500"/>
                            </p:stCondLst>
                            <p:childTnLst>
                              <p:par>
                                <p:cTn id="43" presetID="9" presetClass="entr" presetSubtype="0" fill="hold" grpId="0" nodeType="after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dissolve">
                                      <p:cBhvr>
                                        <p:cTn id="45" dur="500"/>
                                        <p:tgtEl>
                                          <p:spTgt spid="96"/>
                                        </p:tgtEl>
                                      </p:cBhvr>
                                    </p:animEffect>
                                  </p:childTnLst>
                                </p:cTn>
                              </p:par>
                            </p:childTnLst>
                          </p:cTn>
                        </p:par>
                        <p:par>
                          <p:cTn id="46" fill="hold">
                            <p:stCondLst>
                              <p:cond delay="4000"/>
                            </p:stCondLst>
                            <p:childTnLst>
                              <p:par>
                                <p:cTn id="47" presetID="9" presetClass="entr" presetSubtype="0" fill="hold" grpId="0" nodeType="after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dissolve">
                                      <p:cBhvr>
                                        <p:cTn id="49"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8" grpId="0" animBg="1"/>
      <p:bldP spid="89" grpId="0" animBg="1"/>
      <p:bldP spid="90" grpId="0" animBg="1"/>
      <p:bldP spid="91" grpId="0" animBg="1"/>
      <p:bldP spid="93" grpId="0" animBg="1"/>
      <p:bldP spid="94" grpId="0" animBg="1"/>
      <p:bldP spid="95" grpId="0" animBg="1"/>
      <p:bldP spid="96" grpId="0" animBg="1"/>
      <p:bldP spid="9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360C-546F-C64A-8C61-796854619151}"/>
              </a:ext>
            </a:extLst>
          </p:cNvPr>
          <p:cNvSpPr>
            <a:spLocks noGrp="1"/>
          </p:cNvSpPr>
          <p:nvPr>
            <p:ph type="title"/>
          </p:nvPr>
        </p:nvSpPr>
        <p:spPr/>
        <p:txBody>
          <a:bodyPr/>
          <a:lstStyle/>
          <a:p>
            <a:r>
              <a:rPr lang="en-US" dirty="0"/>
              <a:t>Structural Testing Example (2)</a:t>
            </a:r>
          </a:p>
        </p:txBody>
      </p:sp>
      <p:pic>
        <p:nvPicPr>
          <p:cNvPr id="59" name="Content Placeholder 58" descr="Flow graph">
            <a:extLst>
              <a:ext uri="{FF2B5EF4-FFF2-40B4-BE49-F238E27FC236}">
                <a16:creationId xmlns:a16="http://schemas.microsoft.com/office/drawing/2014/main" id="{FBF4706D-D491-FB46-B3E2-4FD90528F8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9657" y="1825625"/>
            <a:ext cx="4678686" cy="4351338"/>
          </a:xfrm>
        </p:spPr>
      </p:pic>
      <p:sp>
        <p:nvSpPr>
          <p:cNvPr id="4" name="Content Placeholder 3">
            <a:extLst>
              <a:ext uri="{FF2B5EF4-FFF2-40B4-BE49-F238E27FC236}">
                <a16:creationId xmlns:a16="http://schemas.microsoft.com/office/drawing/2014/main" id="{C09D3D6E-F9A3-FA40-A01B-5E67C8F53803}"/>
              </a:ext>
            </a:extLst>
          </p:cNvPr>
          <p:cNvSpPr>
            <a:spLocks noGrp="1"/>
          </p:cNvSpPr>
          <p:nvPr>
            <p:ph sz="half" idx="2"/>
          </p:nvPr>
        </p:nvSpPr>
        <p:spPr/>
        <p:txBody>
          <a:bodyPr>
            <a:normAutofit fontScale="92500" lnSpcReduction="10000"/>
          </a:bodyPr>
          <a:lstStyle/>
          <a:p>
            <a:r>
              <a:rPr lang="en-US" sz="3000" dirty="0"/>
              <a:t>Evaluating Tests:</a:t>
            </a:r>
          </a:p>
          <a:p>
            <a:pPr lvl="1"/>
            <a:r>
              <a:rPr lang="en-US" sz="2600" dirty="0"/>
              <a:t>“test” (A,B,C,D,F,L,M)</a:t>
            </a:r>
          </a:p>
          <a:p>
            <a:pPr lvl="1"/>
            <a:r>
              <a:rPr lang="en-US" sz="2600" dirty="0"/>
              <a:t>“</a:t>
            </a:r>
            <a:r>
              <a:rPr lang="en-US" sz="2600" dirty="0" err="1"/>
              <a:t>a+b</a:t>
            </a:r>
            <a:r>
              <a:rPr lang="en-US" sz="2600" dirty="0"/>
              <a:t>” (A,B,C,D,E,F,L,M)</a:t>
            </a:r>
          </a:p>
          <a:p>
            <a:pPr lvl="1"/>
            <a:r>
              <a:rPr lang="en-US" sz="2600" dirty="0"/>
              <a:t>“%3d” (A,B,C,D,G,H,L,M)</a:t>
            </a:r>
          </a:p>
          <a:p>
            <a:pPr lvl="1"/>
            <a:r>
              <a:rPr lang="en-US" sz="2600" dirty="0"/>
              <a:t>“%g” (A,B,C,D,G,I,L,M)</a:t>
            </a:r>
          </a:p>
          <a:p>
            <a:r>
              <a:rPr lang="en-US" sz="3000" dirty="0"/>
              <a:t>Altogether, 100% </a:t>
            </a:r>
            <a:r>
              <a:rPr lang="en-US" sz="3000" i="1" dirty="0"/>
              <a:t>block</a:t>
            </a:r>
            <a:r>
              <a:rPr lang="en-US" sz="3000" dirty="0"/>
              <a:t> coverage</a:t>
            </a:r>
          </a:p>
          <a:p>
            <a:pPr lvl="1"/>
            <a:r>
              <a:rPr lang="en-US" dirty="0"/>
              <a:t>(first test could be omitted)</a:t>
            </a:r>
          </a:p>
          <a:p>
            <a:r>
              <a:rPr lang="en-US" sz="3000" dirty="0"/>
              <a:t>Also 100% </a:t>
            </a:r>
            <a:r>
              <a:rPr lang="en-US" sz="3000" i="1" dirty="0"/>
              <a:t>branch</a:t>
            </a:r>
            <a:r>
              <a:rPr lang="en-US" sz="3000" dirty="0"/>
              <a:t> coverage</a:t>
            </a:r>
          </a:p>
          <a:p>
            <a:r>
              <a:rPr lang="en-US" sz="3000" dirty="0"/>
              <a:t>If block “F” were absent, “%3d+%g” gets 100% block coverage while missing a branch.</a:t>
            </a:r>
          </a:p>
        </p:txBody>
      </p:sp>
      <p:sp>
        <p:nvSpPr>
          <p:cNvPr id="5" name="Slide Number Placeholder 4">
            <a:extLst>
              <a:ext uri="{FF2B5EF4-FFF2-40B4-BE49-F238E27FC236}">
                <a16:creationId xmlns:a16="http://schemas.microsoft.com/office/drawing/2014/main" id="{0AD00C20-5C73-1542-8EFD-A05ABC9B5DF8}"/>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60" name="TextBox 59">
            <a:extLst>
              <a:ext uri="{FF2B5EF4-FFF2-40B4-BE49-F238E27FC236}">
                <a16:creationId xmlns:a16="http://schemas.microsoft.com/office/drawing/2014/main" id="{48811BF7-9154-A448-A96C-3B2638681266}"/>
              </a:ext>
            </a:extLst>
          </p:cNvPr>
          <p:cNvSpPr txBox="1"/>
          <p:nvPr/>
        </p:nvSpPr>
        <p:spPr>
          <a:xfrm>
            <a:off x="1371600" y="6407347"/>
            <a:ext cx="4278351" cy="276999"/>
          </a:xfrm>
          <a:prstGeom prst="rect">
            <a:avLst/>
          </a:prstGeom>
          <a:noFill/>
        </p:spPr>
        <p:txBody>
          <a:bodyPr wrap="none" rtlCol="0">
            <a:spAutoFit/>
          </a:bodyPr>
          <a:lstStyle/>
          <a:p>
            <a:r>
              <a:rPr lang="en-US" sz="1200" dirty="0"/>
              <a:t>(from </a:t>
            </a:r>
            <a:r>
              <a:rPr lang="en-US" sz="1200" dirty="0" err="1"/>
              <a:t>Pezze</a:t>
            </a:r>
            <a:r>
              <a:rPr lang="en-US" sz="1200" dirty="0"/>
              <a:t> + Young, “Software Testing and Analysis”, Chapter 12)</a:t>
            </a:r>
          </a:p>
        </p:txBody>
      </p:sp>
    </p:spTree>
    <p:extLst>
      <p:ext uri="{BB962C8B-B14F-4D97-AF65-F5344CB8AC3E}">
        <p14:creationId xmlns:p14="http://schemas.microsoft.com/office/powerpoint/2010/main" val="1240688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Structural Test Criteria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Repetition-Free Path Coverage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2"/>
              </a:rPr>
              <a:t>https://</a:t>
            </a:r>
            <a:r>
              <a:rPr lang="en-US" dirty="0" err="1">
                <a:hlinkClick r:id="rId2"/>
              </a:rPr>
              <a:t>en.wikipedia.org</a:t>
            </a:r>
            <a:r>
              <a:rPr lang="en-US" dirty="0">
                <a:hlinkClick r:id="rId2"/>
              </a:rPr>
              <a:t>/wiki/White-</a:t>
            </a:r>
            <a:r>
              <a:rPr lang="en-US" dirty="0" err="1">
                <a:hlinkClick r:id="rId2"/>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423089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Four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lnSpcReduction="10000"/>
          </a:bodyPr>
          <a:lstStyle/>
          <a:p>
            <a:r>
              <a:rPr lang="en-US" dirty="0"/>
              <a:t>Acceptance Test</a:t>
            </a:r>
          </a:p>
          <a:p>
            <a:pPr lvl="1"/>
            <a:r>
              <a:rPr lang="en-US" dirty="0"/>
              <a:t>Customer-level requirement testing</a:t>
            </a:r>
          </a:p>
          <a:p>
            <a:pPr lvl="1"/>
            <a:r>
              <a:rPr lang="en-US" dirty="0"/>
              <a:t>Validation: Are we building the right system ?</a:t>
            </a:r>
          </a:p>
          <a:p>
            <a:r>
              <a:rPr lang="en-US" dirty="0"/>
              <a:t>Functional Test</a:t>
            </a:r>
          </a:p>
          <a:p>
            <a:pPr lvl="1"/>
            <a:r>
              <a:rPr lang="en-US" dirty="0"/>
              <a:t>“Black-Box” testing</a:t>
            </a:r>
          </a:p>
          <a:p>
            <a:pPr lvl="1"/>
            <a:r>
              <a:rPr lang="en-US" dirty="0"/>
              <a:t>Specification Testing</a:t>
            </a:r>
          </a:p>
          <a:p>
            <a:r>
              <a:rPr lang="en-US" dirty="0"/>
              <a:t>Structural Test</a:t>
            </a:r>
          </a:p>
          <a:p>
            <a:pPr lvl="1"/>
            <a:r>
              <a:rPr lang="en-US" dirty="0"/>
              <a:t>“White-Box” testing</a:t>
            </a:r>
          </a:p>
          <a:p>
            <a:pPr lvl="1"/>
            <a:r>
              <a:rPr lang="en-US" dirty="0"/>
              <a:t>Exercising the code</a:t>
            </a:r>
          </a:p>
          <a:p>
            <a:r>
              <a:rPr lang="en-US" dirty="0"/>
              <a:t>Regression Test</a:t>
            </a:r>
          </a:p>
          <a:p>
            <a:pPr lvl="1"/>
            <a:r>
              <a:rPr lang="en-US" dirty="0"/>
              <a:t>Prevent bugs from (re-)entering during maintenance.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6433089" y="3495839"/>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
        <p:nvSpPr>
          <p:cNvPr id="6" name="TextBox 5">
            <a:extLst>
              <a:ext uri="{FF2B5EF4-FFF2-40B4-BE49-F238E27FC236}">
                <a16:creationId xmlns:a16="http://schemas.microsoft.com/office/drawing/2014/main" id="{886DB12D-CC7C-4652-ADEF-D54254A44130}"/>
              </a:ext>
            </a:extLst>
          </p:cNvPr>
          <p:cNvSpPr txBox="1"/>
          <p:nvPr/>
        </p:nvSpPr>
        <p:spPr>
          <a:xfrm>
            <a:off x="7879976" y="1761565"/>
            <a:ext cx="3160059" cy="646331"/>
          </a:xfrm>
          <a:prstGeom prst="rect">
            <a:avLst/>
          </a:prstGeom>
          <a:solidFill>
            <a:srgbClr val="FFFF00"/>
          </a:solidFill>
        </p:spPr>
        <p:txBody>
          <a:bodyPr wrap="square" rtlCol="0">
            <a:spAutoFit/>
          </a:bodyPr>
          <a:lstStyle/>
          <a:p>
            <a:r>
              <a:rPr lang="en-US" dirty="0"/>
              <a:t>Replace with revised slide(s) from L5.1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DCC1-3C41-2746-969D-46933C271ADC}"/>
              </a:ext>
            </a:extLst>
          </p:cNvPr>
          <p:cNvSpPr>
            <a:spLocks noGrp="1"/>
          </p:cNvSpPr>
          <p:nvPr>
            <p:ph type="title"/>
          </p:nvPr>
        </p:nvSpPr>
        <p:spPr/>
        <p:txBody>
          <a:bodyPr/>
          <a:lstStyle/>
          <a:p>
            <a:r>
              <a:rPr lang="en-US" dirty="0"/>
              <a:t>Adequacy of Regression Tests (3)</a:t>
            </a:r>
          </a:p>
        </p:txBody>
      </p:sp>
      <p:sp>
        <p:nvSpPr>
          <p:cNvPr id="3" name="Content Placeholder 2">
            <a:extLst>
              <a:ext uri="{FF2B5EF4-FFF2-40B4-BE49-F238E27FC236}">
                <a16:creationId xmlns:a16="http://schemas.microsoft.com/office/drawing/2014/main" id="{67CBAF36-791E-3041-AA1C-9D9F35C39DC9}"/>
              </a:ext>
            </a:extLst>
          </p:cNvPr>
          <p:cNvSpPr>
            <a:spLocks noGrp="1"/>
          </p:cNvSpPr>
          <p:nvPr>
            <p:ph idx="1"/>
          </p:nvPr>
        </p:nvSpPr>
        <p:spPr/>
        <p:txBody>
          <a:bodyPr>
            <a:normAutofit lnSpcReduction="10000"/>
          </a:bodyPr>
          <a:lstStyle/>
          <a:p>
            <a:r>
              <a:rPr lang="en-US" dirty="0"/>
              <a:t>“Test Smells” name problem aspects of tests:</a:t>
            </a:r>
          </a:p>
          <a:p>
            <a:pPr lvl="1"/>
            <a:r>
              <a:rPr lang="en-US" dirty="0"/>
              <a:t>“Smell” = “Disagreeable Odor” (metaphor)</a:t>
            </a:r>
          </a:p>
          <a:p>
            <a:pPr lvl="1"/>
            <a:r>
              <a:rPr lang="en-US" dirty="0"/>
              <a:t>Can be seen when reviewing tests;</a:t>
            </a:r>
          </a:p>
          <a:p>
            <a:pPr lvl="1"/>
            <a:r>
              <a:rPr lang="en-US" dirty="0"/>
              <a:t>Named (as Design Patterns) for communication.</a:t>
            </a:r>
          </a:p>
          <a:p>
            <a:r>
              <a:rPr lang="en-US" dirty="0"/>
              <a:t>Two lists of ”Test Smells”:</a:t>
            </a:r>
          </a:p>
          <a:p>
            <a:pPr lvl="1"/>
            <a:r>
              <a:rPr lang="en-US" dirty="0">
                <a:hlinkClick r:id="rId2"/>
              </a:rPr>
              <a:t>van Deursen et al. Refactoring test code</a:t>
            </a:r>
            <a:endParaRPr lang="en-US" dirty="0"/>
          </a:p>
          <a:p>
            <a:pPr lvl="1"/>
            <a:r>
              <a:rPr lang="en-US" dirty="0">
                <a:hlinkClick r:id="rId3"/>
              </a:rPr>
              <a:t>https://www.peruma.me/project/test-smells/</a:t>
            </a:r>
            <a:endParaRPr lang="en-US" dirty="0"/>
          </a:p>
          <a:p>
            <a:r>
              <a:rPr lang="en-US" dirty="0"/>
              <a:t>Smelly tests more likely to be flaky, brittle, mysterious or otherwise “bad.”</a:t>
            </a:r>
          </a:p>
          <a:p>
            <a:r>
              <a:rPr lang="en-US" dirty="0"/>
              <a:t>Some examples on next slides.</a:t>
            </a:r>
          </a:p>
          <a:p>
            <a:endParaRPr lang="en-US" dirty="0"/>
          </a:p>
        </p:txBody>
      </p:sp>
      <p:sp>
        <p:nvSpPr>
          <p:cNvPr id="4" name="Slide Number Placeholder 3">
            <a:extLst>
              <a:ext uri="{FF2B5EF4-FFF2-40B4-BE49-F238E27FC236}">
                <a16:creationId xmlns:a16="http://schemas.microsoft.com/office/drawing/2014/main" id="{AE202F43-9831-6D47-942B-3B6C80110C62}"/>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090260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Describe measures of test suite adequacy, and to know </a:t>
            </a:r>
            <a:r>
              <a:rPr lang="en-US"/>
              <a:t>their limitations;</a:t>
            </a:r>
            <a:endParaRPr lang="en-US" dirty="0"/>
          </a:p>
          <a:p>
            <a:pPr lvl="1" fontAlgn="base"/>
            <a:r>
              <a:rPr lang="en-US" dirty="0"/>
              <a:t>Distinguish flaky and brittle tests;</a:t>
            </a:r>
          </a:p>
          <a:p>
            <a:pPr lvl="1" fontAlgn="base"/>
            <a:r>
              <a:rPr lang="en-US" dirty="0"/>
              <a:t>Name several test smells, and give examples;</a:t>
            </a:r>
          </a:p>
          <a:p>
            <a:pPr lvl="1" fontAlgn="base"/>
            <a:r>
              <a:rPr lang="en-US" dirty="0"/>
              <a:t>Explain some properties of good tests.</a:t>
            </a:r>
          </a:p>
          <a:p>
            <a:pPr lvl="1" fontAlgn="base"/>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31</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p:txBody>
          <a:bodyPr>
            <a:normAutofit/>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r>
              <a:rPr lang="en-US" i="1" dirty="0"/>
              <a:t>Brittle</a:t>
            </a:r>
            <a:r>
              <a:rPr lang="en-US" dirty="0"/>
              <a:t> tests are those that fail when tests changed:</a:t>
            </a:r>
          </a:p>
          <a:p>
            <a:pPr lvl="1"/>
            <a:r>
              <a:rPr lang="en-US" dirty="0"/>
              <a:t>Ordering (e.g., assume prior state)</a:t>
            </a:r>
          </a:p>
          <a:p>
            <a:r>
              <a:rPr lang="en-US" i="1" dirty="0"/>
              <a:t>Mystery</a:t>
            </a:r>
            <a:r>
              <a:rPr lang="en-US" dirty="0"/>
              <a:t> tests aren’t clear why they fail:</a:t>
            </a:r>
          </a:p>
          <a:p>
            <a:pPr lvl="1"/>
            <a:r>
              <a:rPr lang="en-US" dirty="0"/>
              <a:t>How can the developer know what to do to fix?</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115761" y="4310142"/>
            <a:ext cx="1942639" cy="70817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definitions are not universal.</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lstStyle/>
          <a:p>
            <a:r>
              <a:rPr lang="en-US" dirty="0"/>
              <a:t>Example of a Flaky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838200" y="1825625"/>
            <a:ext cx="5181600" cy="4351338"/>
          </a:xfrm>
        </p:spPr>
        <p:txBody>
          <a:bodyPr>
            <a:normAutofit/>
          </a:bodyPr>
          <a:lstStyle/>
          <a:p>
            <a:pPr marL="0" indent="0">
              <a:buNone/>
            </a:pPr>
            <a:r>
              <a:rPr lang="en-US" sz="1800" dirty="0">
                <a:latin typeface="Andale Mono" panose="020B0509000000000004" pitchFamily="49" charset="0"/>
              </a:rPr>
              <a:t>it(‘writes right’, () =&gt; {</a:t>
            </a:r>
          </a:p>
          <a:p>
            <a:pPr marL="0" indent="0">
              <a:buNone/>
            </a:pPr>
            <a:r>
              <a:rPr lang="en-US" sz="1800" dirty="0">
                <a:latin typeface="Andale Mono" panose="020B0509000000000004" pitchFamily="49" charset="0"/>
              </a:rPr>
              <a:t>  const w = </a:t>
            </a:r>
          </a:p>
          <a:p>
            <a:pPr marL="0" indent="0">
              <a:buNone/>
            </a:pPr>
            <a:r>
              <a:rPr lang="en-US" sz="1800" dirty="0">
                <a:latin typeface="Andale Mono" panose="020B0509000000000004" pitchFamily="49" charset="0"/>
              </a:rPr>
              <a:t>   </a:t>
            </a:r>
            <a:r>
              <a:rPr lang="en-US" sz="1800" dirty="0" err="1">
                <a:latin typeface="Andale Mono" panose="020B0509000000000004" pitchFamily="49" charset="0"/>
              </a:rPr>
              <a:t>fs.createWriteStream</a:t>
            </a:r>
            <a:r>
              <a:rPr lang="en-US" sz="1800" dirty="0">
                <a:latin typeface="Andale Mono" panose="020B0509000000000004" pitchFamily="49" charset="0"/>
              </a:rPr>
              <a:t>(‘</a:t>
            </a:r>
            <a:r>
              <a:rPr lang="en-US" sz="1800" dirty="0" err="1">
                <a:latin typeface="Andale Mono" panose="020B0509000000000004" pitchFamily="49" charset="0"/>
              </a:rPr>
              <a:t>test.txt</a:t>
            </a:r>
            <a:r>
              <a:rPr lang="en-US" sz="1800" dirty="0">
                <a:latin typeface="Andale Mono" panose="020B0509000000000004" pitchFamily="49" charset="0"/>
              </a:rPr>
              <a:t>’);</a:t>
            </a:r>
          </a:p>
          <a:p>
            <a:pPr marL="0" indent="0">
              <a:buNone/>
            </a:pPr>
            <a:r>
              <a:rPr lang="en-US" sz="1800" dirty="0">
                <a:latin typeface="Andale Mono" panose="020B0509000000000004" pitchFamily="49" charset="0"/>
              </a:rPr>
              <a:t>  const t = </a:t>
            </a:r>
            <a:r>
              <a:rPr lang="en-US" sz="1800" dirty="0" err="1">
                <a:latin typeface="Andale Mono" panose="020B0509000000000004" pitchFamily="49" charset="0"/>
              </a:rPr>
              <a:t>createBigTree</a:t>
            </a:r>
            <a:r>
              <a:rPr lang="en-US" sz="1800" dirty="0">
                <a:latin typeface="Andale Mono" panose="020B0509000000000004" pitchFamily="49" charset="0"/>
              </a:rPr>
              <a:t>();</a:t>
            </a:r>
          </a:p>
          <a:p>
            <a:pPr marL="0" indent="0">
              <a:buNone/>
            </a:pPr>
            <a:r>
              <a:rPr lang="en-US" sz="1800" dirty="0">
                <a:latin typeface="Andale Mono" panose="020B0509000000000004" pitchFamily="49" charset="0"/>
              </a:rPr>
              <a:t>  </a:t>
            </a:r>
            <a:r>
              <a:rPr lang="en-US" sz="1800" dirty="0" err="1">
                <a:latin typeface="Andale Mono" panose="020B0509000000000004" pitchFamily="49" charset="0"/>
              </a:rPr>
              <a:t>t.write</a:t>
            </a:r>
            <a:r>
              <a:rPr lang="en-US" sz="1800" dirty="0">
                <a:latin typeface="Andale Mono" panose="020B0509000000000004" pitchFamily="49" charset="0"/>
              </a:rPr>
              <a:t>(w);</a:t>
            </a:r>
          </a:p>
          <a:p>
            <a:pPr marL="0" indent="0">
              <a:buNone/>
            </a:pPr>
            <a:r>
              <a:rPr lang="en-US" sz="1800" dirty="0">
                <a:latin typeface="Andale Mono" panose="020B0509000000000004" pitchFamily="49" charset="0"/>
              </a:rPr>
              <a:t>  </a:t>
            </a:r>
            <a:r>
              <a:rPr lang="en-US" sz="1800" dirty="0" err="1">
                <a:latin typeface="Andale Mono" panose="020B0509000000000004" pitchFamily="49" charset="0"/>
              </a:rPr>
              <a:t>w.end</a:t>
            </a:r>
            <a:r>
              <a:rPr lang="en-US" sz="1800" dirty="0">
                <a:latin typeface="Andale Mono" panose="020B0509000000000004" pitchFamily="49" charset="0"/>
              </a:rPr>
              <a:t>();</a:t>
            </a:r>
          </a:p>
          <a:p>
            <a:pPr marL="0" indent="0">
              <a:buNone/>
            </a:pPr>
            <a:r>
              <a:rPr lang="en-US" sz="1800" dirty="0">
                <a:latin typeface="Andale Mono" panose="020B0509000000000004" pitchFamily="49" charset="0"/>
              </a:rPr>
              <a:t>  const d =</a:t>
            </a:r>
          </a:p>
          <a:p>
            <a:pPr marL="0" indent="0">
              <a:buNone/>
            </a:pPr>
            <a:r>
              <a:rPr lang="en-US" sz="1800" dirty="0">
                <a:latin typeface="Andale Mono" panose="020B0509000000000004" pitchFamily="49" charset="0"/>
              </a:rPr>
              <a:t>    </a:t>
            </a:r>
            <a:r>
              <a:rPr lang="en-US" sz="1800" dirty="0" err="1">
                <a:latin typeface="Andale Mono" panose="020B0509000000000004" pitchFamily="49" charset="0"/>
              </a:rPr>
              <a:t>fs.readFileSync</a:t>
            </a:r>
            <a:r>
              <a:rPr lang="en-US" sz="1800" dirty="0">
                <a:latin typeface="Andale Mono" panose="020B0509000000000004" pitchFamily="49" charset="0"/>
              </a:rPr>
              <a:t>(‘</a:t>
            </a:r>
            <a:r>
              <a:rPr lang="en-US" sz="1800" dirty="0" err="1">
                <a:latin typeface="Andale Mono" panose="020B0509000000000004" pitchFamily="49" charset="0"/>
              </a:rPr>
              <a:t>test.txt</a:t>
            </a:r>
            <a:r>
              <a:rPr lang="en-US" sz="1800" dirty="0">
                <a:latin typeface="Andale Mono" panose="020B0509000000000004" pitchFamily="49" charset="0"/>
              </a:rPr>
              <a:t>’);</a:t>
            </a:r>
          </a:p>
          <a:p>
            <a:pPr marL="0" indent="0">
              <a:buNone/>
            </a:pPr>
            <a:r>
              <a:rPr lang="en-US" sz="1800" dirty="0">
                <a:latin typeface="Andale Mono" panose="020B0509000000000004" pitchFamily="49" charset="0"/>
              </a:rPr>
              <a:t>  /* … check result … */</a:t>
            </a:r>
          </a:p>
          <a:p>
            <a:pPr marL="0" indent="0">
              <a:buNone/>
            </a:pPr>
            <a:r>
              <a:rPr lang="en-US" sz="1800" dirty="0">
                <a:latin typeface="Andale Mono" panose="020B0509000000000004" pitchFamily="49" charset="0"/>
              </a:rPr>
              <a:t>}</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172200" y="1825625"/>
            <a:ext cx="5181600" cy="4351338"/>
          </a:xfrm>
        </p:spPr>
        <p:txBody>
          <a:bodyPr/>
          <a:lstStyle/>
          <a:p>
            <a:pPr marL="0" indent="0">
              <a:buNone/>
            </a:pPr>
            <a:r>
              <a:rPr lang="en-US" cap="small" dirty="0"/>
              <a:t>Resource Optimism</a:t>
            </a:r>
          </a:p>
          <a:p>
            <a:pPr lvl="1"/>
            <a:r>
              <a:rPr lang="en-US" dirty="0"/>
              <a:t>Assumes that certain external resources can be used.</a:t>
            </a:r>
          </a:p>
          <a:p>
            <a:pPr marL="0" indent="0">
              <a:buNone/>
            </a:pPr>
            <a:r>
              <a:rPr lang="en-US" dirty="0"/>
              <a:t>Problem:</a:t>
            </a:r>
          </a:p>
          <a:p>
            <a:pPr lvl="1"/>
            <a:r>
              <a:rPr lang="en-US" dirty="0"/>
              <a:t>If assumption proves false, test becomes “flaky.”</a:t>
            </a:r>
          </a:p>
          <a:p>
            <a:pPr lvl="1"/>
            <a:r>
              <a:rPr lang="en-US" dirty="0"/>
              <a:t>Here we are assuming “</a:t>
            </a:r>
            <a:r>
              <a:rPr lang="en-US" dirty="0" err="1"/>
              <a:t>test.txt</a:t>
            </a:r>
            <a:r>
              <a:rPr lang="en-US" dirty="0"/>
              <a:t>” is writable and not being used by something else (e.g. this same test being run in parallel).</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lstStyle/>
          <a:p>
            <a:r>
              <a:rPr lang="en-US" dirty="0"/>
              <a:t>Example of an Unclear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0000" lnSpcReduction="20000"/>
          </a:bodyPr>
          <a:lstStyle/>
          <a:p>
            <a:pPr marL="0" indent="0">
              <a:buNone/>
            </a:pPr>
            <a:r>
              <a:rPr lang="en-US" sz="2600" dirty="0">
                <a:latin typeface="Andale Mono" panose="020B0509000000000004" pitchFamily="49" charset="0"/>
              </a:rPr>
              <a:t>it(‘remove only removes one’, () =&gt;{</a:t>
            </a:r>
          </a:p>
          <a:p>
            <a:pPr marL="0" indent="0">
              <a:buNone/>
            </a:pPr>
            <a:r>
              <a:rPr lang="en-US" sz="2600" dirty="0">
                <a:latin typeface="Andale Mono" panose="020B0509000000000004" pitchFamily="49" charset="0"/>
              </a:rPr>
              <a:t>  const tree = </a:t>
            </a:r>
            <a:r>
              <a:rPr lang="en-US" sz="2600" dirty="0" err="1">
                <a:latin typeface="Andale Mono" panose="020B0509000000000004" pitchFamily="49" charset="0"/>
              </a:rPr>
              <a:t>makeBST</a:t>
            </a:r>
            <a:r>
              <a:rPr lang="en-US" sz="2600" dirty="0">
                <a:latin typeface="Andale Mono" panose="020B0509000000000004" pitchFamily="49" charset="0"/>
              </a:rPr>
              <a:t>();</a:t>
            </a:r>
          </a:p>
          <a:p>
            <a:pPr marL="0" indent="0">
              <a:buNone/>
            </a:pPr>
            <a:r>
              <a:rPr lang="en-US" sz="2600" dirty="0">
                <a:latin typeface="Andale Mono" panose="020B0509000000000004" pitchFamily="49" charset="0"/>
              </a:rPr>
              <a:t>  for (let </a:t>
            </a:r>
            <a:r>
              <a:rPr lang="en-US" sz="2600" dirty="0" err="1">
                <a:latin typeface="Andale Mono" panose="020B0509000000000004" pitchFamily="49" charset="0"/>
              </a:rPr>
              <a:t>i</a:t>
            </a:r>
            <a:r>
              <a:rPr lang="en-US" sz="2600" dirty="0">
                <a:latin typeface="Andale Mono" panose="020B0509000000000004" pitchFamily="49" charset="0"/>
              </a:rPr>
              <a:t> = 0; </a:t>
            </a:r>
            <a:r>
              <a:rPr lang="en-US" sz="2600" dirty="0" err="1">
                <a:latin typeface="Andale Mono" panose="020B0509000000000004" pitchFamily="49" charset="0"/>
              </a:rPr>
              <a:t>i</a:t>
            </a:r>
            <a:r>
              <a:rPr lang="en-US" sz="2600" dirty="0">
                <a:latin typeface="Andale Mono" panose="020B0509000000000004" pitchFamily="49" charset="0"/>
              </a:rPr>
              <a:t> &lt; 1000; ++</a:t>
            </a:r>
            <a:r>
              <a:rPr lang="en-US" sz="2600" dirty="0" err="1">
                <a:latin typeface="Andale Mono" panose="020B0509000000000004" pitchFamily="49" charset="0"/>
              </a:rPr>
              <a:t>i</a:t>
            </a:r>
            <a:r>
              <a:rPr lang="en-US" sz="2600" dirty="0">
                <a:latin typeface="Andale Mono" panose="020B0509000000000004" pitchFamily="49" charset="0"/>
              </a:rPr>
              <a:t>) {</a:t>
            </a:r>
          </a:p>
          <a:p>
            <a:pPr marL="0" indent="0">
              <a:buNone/>
            </a:pPr>
            <a:r>
              <a:rPr lang="en-US" sz="2600" dirty="0">
                <a:latin typeface="Andale Mono" panose="020B0509000000000004" pitchFamily="49" charset="0"/>
              </a:rPr>
              <a:t>    </a:t>
            </a:r>
            <a:r>
              <a:rPr lang="en-US" sz="2600" dirty="0" err="1">
                <a:latin typeface="Andale Mono" panose="020B0509000000000004" pitchFamily="49" charset="0"/>
              </a:rPr>
              <a:t>tree.add</a:t>
            </a:r>
            <a:r>
              <a:rPr lang="en-US" sz="2600" dirty="0">
                <a:latin typeface="Andale Mono" panose="020B0509000000000004" pitchFamily="49" charset="0"/>
              </a:rPr>
              <a:t>(</a:t>
            </a:r>
            <a:r>
              <a:rPr lang="en-US" sz="2600" dirty="0" err="1">
                <a:latin typeface="Andale Mono" panose="020B0509000000000004" pitchFamily="49" charset="0"/>
              </a:rPr>
              <a:t>i</a:t>
            </a:r>
            <a:r>
              <a:rPr lang="en-US" sz="2600" dirty="0">
                <a:latin typeface="Andale Mono" panose="020B0509000000000004" pitchFamily="49" charset="0"/>
              </a:rPr>
              <a:t>);</a:t>
            </a:r>
          </a:p>
          <a:p>
            <a:pPr marL="0" indent="0">
              <a:buNone/>
            </a:pPr>
            <a:r>
              <a:rPr lang="en-US" sz="2600" dirty="0">
                <a:latin typeface="Andale Mono" panose="020B0509000000000004" pitchFamily="49" charset="0"/>
              </a:rPr>
              <a:t>  }</a:t>
            </a:r>
          </a:p>
          <a:p>
            <a:pPr marL="0" indent="0">
              <a:buNone/>
            </a:pPr>
            <a:r>
              <a:rPr lang="en-US" sz="2600" dirty="0">
                <a:latin typeface="Andale Mono" panose="020B0509000000000004" pitchFamily="49" charset="0"/>
              </a:rPr>
              <a:t>  for (let j = 0; j &lt; 1000; ++j) {</a:t>
            </a:r>
          </a:p>
          <a:p>
            <a:pPr marL="0" indent="0">
              <a:buNone/>
            </a:pPr>
            <a:r>
              <a:rPr lang="en-US" sz="2600" dirty="0">
                <a:latin typeface="Andale Mono" panose="020B0509000000000004" pitchFamily="49" charset="0"/>
              </a:rPr>
              <a:t>    for (let </a:t>
            </a:r>
            <a:r>
              <a:rPr lang="en-US" sz="2600" dirty="0" err="1">
                <a:latin typeface="Andale Mono" panose="020B0509000000000004" pitchFamily="49" charset="0"/>
              </a:rPr>
              <a:t>i</a:t>
            </a:r>
            <a:r>
              <a:rPr lang="en-US" sz="2600" dirty="0">
                <a:latin typeface="Andale Mono" panose="020B0509000000000004" pitchFamily="49" charset="0"/>
              </a:rPr>
              <a:t> = 0; </a:t>
            </a:r>
            <a:r>
              <a:rPr lang="en-US" sz="2600" dirty="0" err="1">
                <a:latin typeface="Andale Mono" panose="020B0509000000000004" pitchFamily="49" charset="0"/>
              </a:rPr>
              <a:t>i</a:t>
            </a:r>
            <a:r>
              <a:rPr lang="en-US" sz="2600" dirty="0">
                <a:latin typeface="Andale Mono" panose="020B0509000000000004" pitchFamily="49" charset="0"/>
              </a:rPr>
              <a:t> &lt; 1000; ++</a:t>
            </a:r>
            <a:r>
              <a:rPr lang="en-US" sz="2600" dirty="0" err="1">
                <a:latin typeface="Andale Mono" panose="020B0509000000000004" pitchFamily="49" charset="0"/>
              </a:rPr>
              <a:t>i</a:t>
            </a:r>
            <a:r>
              <a:rPr lang="en-US" sz="2600" dirty="0">
                <a:latin typeface="Andale Mono" panose="020B0509000000000004" pitchFamily="49" charset="0"/>
              </a:rPr>
              <a:t>) {</a:t>
            </a:r>
          </a:p>
          <a:p>
            <a:pPr marL="0" indent="0">
              <a:buNone/>
            </a:pPr>
            <a:r>
              <a:rPr lang="en-US" sz="2600" dirty="0">
                <a:latin typeface="Andale Mono" panose="020B0509000000000004" pitchFamily="49" charset="0"/>
              </a:rPr>
              <a:t>      if (</a:t>
            </a:r>
            <a:r>
              <a:rPr lang="en-US" sz="2600" dirty="0" err="1">
                <a:latin typeface="Andale Mono" panose="020B0509000000000004" pitchFamily="49" charset="0"/>
              </a:rPr>
              <a:t>i</a:t>
            </a:r>
            <a:r>
              <a:rPr lang="en-US" sz="2600" dirty="0">
                <a:latin typeface="Andale Mono" panose="020B0509000000000004" pitchFamily="49" charset="0"/>
              </a:rPr>
              <a:t> != j) </a:t>
            </a:r>
            <a:r>
              <a:rPr lang="en-US" sz="2600" dirty="0" err="1">
                <a:latin typeface="Andale Mono" panose="020B0509000000000004" pitchFamily="49" charset="0"/>
              </a:rPr>
              <a:t>tree.remove</a:t>
            </a:r>
            <a:r>
              <a:rPr lang="en-US" sz="2600" dirty="0">
                <a:latin typeface="Andale Mono" panose="020B0509000000000004" pitchFamily="49" charset="0"/>
              </a:rPr>
              <a:t>(</a:t>
            </a:r>
            <a:r>
              <a:rPr lang="en-US" sz="2600" dirty="0" err="1">
                <a:latin typeface="Andale Mono" panose="020B0509000000000004" pitchFamily="49" charset="0"/>
              </a:rPr>
              <a:t>i</a:t>
            </a:r>
            <a:r>
              <a:rPr lang="en-US" sz="2600" dirty="0">
                <a:latin typeface="Andale Mono" panose="020B0509000000000004" pitchFamily="49" charset="0"/>
              </a:rPr>
              <a:t>);</a:t>
            </a:r>
          </a:p>
          <a:p>
            <a:pPr marL="0" indent="0">
              <a:buNone/>
            </a:pPr>
            <a:r>
              <a:rPr lang="en-US" sz="2600" dirty="0">
                <a:latin typeface="Andale Mono" panose="020B0509000000000004" pitchFamily="49" charset="0"/>
              </a:rPr>
              <a:t>    }</a:t>
            </a:r>
          </a:p>
          <a:p>
            <a:pPr marL="0" indent="0">
              <a:buNone/>
            </a:pPr>
            <a:r>
              <a:rPr lang="en-US" sz="2600" dirty="0">
                <a:latin typeface="Andale Mono" panose="020B0509000000000004" pitchFamily="49" charset="0"/>
              </a:rPr>
              <a:t>    expect(</a:t>
            </a:r>
            <a:r>
              <a:rPr lang="en-US" sz="2600" dirty="0" err="1">
                <a:latin typeface="Andale Mono" panose="020B0509000000000004" pitchFamily="49" charset="0"/>
              </a:rPr>
              <a:t>tree.contains</a:t>
            </a:r>
            <a:r>
              <a:rPr lang="en-US" sz="2600" dirty="0">
                <a:latin typeface="Andale Mono" panose="020B0509000000000004" pitchFamily="49" charset="0"/>
              </a:rPr>
              <a:t>(j)).</a:t>
            </a:r>
          </a:p>
          <a:p>
            <a:pPr marL="0" indent="0">
              <a:buNone/>
            </a:pPr>
            <a:r>
              <a:rPr lang="en-US" sz="2600" dirty="0">
                <a:latin typeface="Andale Mono" panose="020B0509000000000004" pitchFamily="49" charset="0"/>
              </a:rPr>
              <a:t>      </a:t>
            </a:r>
            <a:r>
              <a:rPr lang="en-US" sz="2600" dirty="0" err="1">
                <a:latin typeface="Andale Mono" panose="020B0509000000000004" pitchFamily="49" charset="0"/>
              </a:rPr>
              <a:t>toBe</a:t>
            </a:r>
            <a:r>
              <a:rPr lang="en-US" sz="2600" dirty="0">
                <a:latin typeface="Andale Mono" panose="020B0509000000000004" pitchFamily="49" charset="0"/>
              </a:rPr>
              <a:t>(true);</a:t>
            </a:r>
          </a:p>
          <a:p>
            <a:pPr marL="0" indent="0">
              <a:buNone/>
            </a:pPr>
            <a:r>
              <a:rPr lang="en-US" sz="2600" dirty="0">
                <a:latin typeface="Andale Mono" panose="020B0509000000000004" pitchFamily="49" charset="0"/>
              </a:rPr>
              <a:t>  }</a:t>
            </a:r>
          </a:p>
          <a:p>
            <a:pPr marL="0" indent="0">
              <a:buNone/>
            </a:pPr>
            <a:r>
              <a:rPr lang="en-US" sz="2600"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0000" lnSpcReduction="20000"/>
          </a:bodyPr>
          <a:lstStyle/>
          <a:p>
            <a:pPr marL="0" indent="0">
              <a:buNone/>
            </a:pPr>
            <a:r>
              <a:rPr lang="en-US" sz="4000" cap="small" dirty="0"/>
              <a:t>Conditional Test Logic</a:t>
            </a:r>
            <a:endParaRPr lang="en-US" sz="3400" dirty="0"/>
          </a:p>
          <a:p>
            <a:pPr lvl="1"/>
            <a:r>
              <a:rPr lang="en-US" sz="3400" dirty="0"/>
              <a:t>Test code has conditionals/loops</a:t>
            </a:r>
          </a:p>
          <a:p>
            <a:pPr marL="0" indent="0">
              <a:buNone/>
            </a:pPr>
            <a:endParaRPr lang="en-US" sz="3800" dirty="0"/>
          </a:p>
          <a:p>
            <a:pPr marL="0" indent="0">
              <a:buNone/>
            </a:pPr>
            <a:r>
              <a:rPr lang="en-US" sz="3800" dirty="0"/>
              <a:t>Problem:</a:t>
            </a:r>
          </a:p>
          <a:p>
            <a:pPr lvl="1"/>
            <a:r>
              <a:rPr lang="en-US" sz="3400" dirty="0"/>
              <a:t>Test is hard to understand.</a:t>
            </a:r>
          </a:p>
          <a:p>
            <a:pPr lvl="1"/>
            <a:r>
              <a:rPr lang="en-US" sz="3400" dirty="0"/>
              <a:t>If it fails, no clue as to what went wrong:</a:t>
            </a:r>
          </a:p>
          <a:p>
            <a:pPr lvl="2"/>
            <a:r>
              <a:rPr lang="en-US" sz="3000" dirty="0"/>
              <a:t>“false is not true”</a:t>
            </a:r>
          </a:p>
          <a:p>
            <a:pPr lvl="1"/>
            <a:r>
              <a:rPr lang="en-US" sz="3400" dirty="0"/>
              <a:t>Test is a “mystery” test.</a:t>
            </a:r>
          </a:p>
          <a:p>
            <a:pPr lvl="1"/>
            <a:endParaRPr lang="en-US" sz="3400" dirty="0"/>
          </a:p>
          <a:p>
            <a:pPr marL="0" indent="0">
              <a:buNone/>
            </a:pPr>
            <a:r>
              <a:rPr lang="en-US" sz="3800" dirty="0"/>
              <a:t>(Incidentally, also suffers from hard-coding 1000 in the test.)</a:t>
            </a:r>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lstStyle/>
          <a:p>
            <a:r>
              <a:rPr lang="en-US" dirty="0"/>
              <a:t>Example of a non-hermetic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p:txBody>
          <a:bodyPr/>
          <a:lstStyle/>
          <a:p>
            <a:pPr marL="0" indent="0">
              <a:buNone/>
            </a:pPr>
            <a:r>
              <a:rPr lang="en-US" dirty="0">
                <a:latin typeface="Andale Mono" panose="020B0509000000000004" pitchFamily="49" charset="0"/>
              </a:rPr>
              <a:t>it(‘removes max’, ()=&gt;{</a:t>
            </a:r>
          </a:p>
          <a:p>
            <a:pPr marL="0" indent="0">
              <a:buNone/>
            </a:pPr>
            <a:r>
              <a:rPr lang="en-US" dirty="0">
                <a:latin typeface="Andale Mono" panose="020B0509000000000004" pitchFamily="49" charset="0"/>
              </a:rPr>
              <a:t>  </a:t>
            </a:r>
            <a:r>
              <a:rPr lang="en-US" dirty="0" err="1">
                <a:latin typeface="Andale Mono" panose="020B0509000000000004" pitchFamily="49" charset="0"/>
              </a:rPr>
              <a:t>tree.remove</a:t>
            </a:r>
            <a:r>
              <a:rPr lang="en-US" dirty="0">
                <a:latin typeface="Andale Mono" panose="020B0509000000000004" pitchFamily="49" charset="0"/>
              </a:rPr>
              <a:t>(31);</a:t>
            </a:r>
          </a:p>
          <a:p>
            <a:pPr marL="0" indent="0">
              <a:buNone/>
            </a:pPr>
            <a:r>
              <a:rPr lang="en-US" dirty="0">
                <a:latin typeface="Andale Mono" panose="020B0509000000000004" pitchFamily="49" charset="0"/>
              </a:rPr>
              <a:t>  expect(</a:t>
            </a:r>
            <a:r>
              <a:rPr lang="en-US" dirty="0" err="1">
                <a:latin typeface="Andale Mono" panose="020B0509000000000004" pitchFamily="49" charset="0"/>
              </a:rPr>
              <a:t>tree.size</a:t>
            </a:r>
            <a:r>
              <a:rPr lang="en-US" dirty="0">
                <a:latin typeface="Andale Mono" panose="020B0509000000000004" pitchFamily="49" charset="0"/>
              </a:rPr>
              <a:t>()).</a:t>
            </a:r>
          </a:p>
          <a:p>
            <a:pPr marL="0" indent="0">
              <a:buNone/>
            </a:pPr>
            <a:r>
              <a:rPr lang="en-US" dirty="0">
                <a:latin typeface="Andale Mono" panose="020B0509000000000004" pitchFamily="49" charset="0"/>
              </a:rPr>
              <a:t>    </a:t>
            </a:r>
            <a:r>
              <a:rPr lang="en-US" dirty="0" err="1">
                <a:latin typeface="Andale Mono" panose="020B0509000000000004" pitchFamily="49" charset="0"/>
              </a:rPr>
              <a:t>toBe</a:t>
            </a:r>
            <a:r>
              <a:rPr lang="en-US" dirty="0">
                <a:latin typeface="Andale Mono" panose="020B0509000000000004" pitchFamily="49" charset="0"/>
              </a:rPr>
              <a:t>(4);</a:t>
            </a:r>
          </a:p>
          <a:p>
            <a:pPr marL="0" indent="0">
              <a:buNone/>
            </a:pPr>
            <a:r>
              <a:rPr lang="en-US" dirty="0">
                <a:latin typeface="Andale Mono" panose="020B0509000000000004" pitchFamily="49" charset="0"/>
              </a:rPr>
              <a:t>}</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p:txBody>
          <a:bodyPr/>
          <a:lstStyle/>
          <a:p>
            <a:pPr marL="0" indent="0">
              <a:buNone/>
            </a:pPr>
            <a:r>
              <a:rPr lang="en-US" cap="small" dirty="0"/>
              <a:t>Mystery Guest</a:t>
            </a:r>
          </a:p>
          <a:p>
            <a:pPr lvl="1"/>
            <a:r>
              <a:rPr lang="en-US" dirty="0"/>
              <a:t>Uses information unknown to test;</a:t>
            </a:r>
          </a:p>
          <a:p>
            <a:pPr lvl="1"/>
            <a:r>
              <a:rPr lang="en-US" dirty="0"/>
              <a:t>Assumes (mutable) context.</a:t>
            </a:r>
          </a:p>
          <a:p>
            <a:pPr marL="0" indent="0">
              <a:buNone/>
            </a:pPr>
            <a:endParaRPr lang="en-US" dirty="0"/>
          </a:p>
          <a:p>
            <a:pPr marL="0" indent="0">
              <a:buNone/>
            </a:pPr>
            <a:r>
              <a:rPr lang="en-US" dirty="0"/>
              <a:t>Problem</a:t>
            </a:r>
          </a:p>
          <a:p>
            <a:pPr lvl="1"/>
            <a:r>
              <a:rPr lang="en-US" dirty="0"/>
              <a:t>Test will mis-behave if reordered</a:t>
            </a:r>
          </a:p>
          <a:p>
            <a:pPr lvl="1"/>
            <a:r>
              <a:rPr lang="en-US" dirty="0"/>
              <a:t>Test is “brittle.”</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lstStyle/>
          <a:p>
            <a:r>
              <a:rPr lang="en-US" dirty="0"/>
              <a:t>Depends on the </a:t>
            </a:r>
            <a:r>
              <a:rPr lang="en-US" dirty="0">
                <a:solidFill>
                  <a:srgbClr val="FF0000"/>
                </a:solidFill>
              </a:rPr>
              <a:t>purpose</a:t>
            </a:r>
            <a:r>
              <a:rPr lang="en-US" dirty="0"/>
              <a:t> of the test suite.</a:t>
            </a:r>
          </a:p>
          <a:p>
            <a:pPr lvl="1"/>
            <a:r>
              <a:rPr lang="en-US" dirty="0"/>
              <a:t>Does the SUT satisfy its specification? (“functional testing”)</a:t>
            </a:r>
          </a:p>
          <a:p>
            <a:pPr lvl="1"/>
            <a:r>
              <a:rPr lang="en-US" dirty="0"/>
              <a:t>Did something change since some previous version? (regression testing)</a:t>
            </a:r>
          </a:p>
          <a:p>
            <a:pPr lvl="1"/>
            <a:r>
              <a:rPr lang="en-US" dirty="0"/>
              <a:t>Does the SUT satisfy the customer (acceptance testing)</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7" name="TextBox 6">
            <a:extLst>
              <a:ext uri="{FF2B5EF4-FFF2-40B4-BE49-F238E27FC236}">
                <a16:creationId xmlns:a16="http://schemas.microsoft.com/office/drawing/2014/main" id="{005223A2-CF60-4F18-A2C0-9A7C0571366C}"/>
              </a:ext>
            </a:extLst>
          </p:cNvPr>
          <p:cNvSpPr txBox="1"/>
          <p:nvPr/>
        </p:nvSpPr>
        <p:spPr>
          <a:xfrm>
            <a:off x="8553281" y="1982549"/>
            <a:ext cx="2800519" cy="646331"/>
          </a:xfrm>
          <a:prstGeom prst="rect">
            <a:avLst/>
          </a:prstGeom>
          <a:solidFill>
            <a:srgbClr val="FFFF00"/>
          </a:solidFill>
        </p:spPr>
        <p:txBody>
          <a:bodyPr wrap="square" rtlCol="0">
            <a:spAutoFit/>
          </a:bodyPr>
          <a:lstStyle/>
          <a:p>
            <a:r>
              <a:rPr lang="en-US" dirty="0"/>
              <a:t>Maybe restate the 4 purposes here?</a:t>
            </a:r>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3875</TotalTime>
  <Words>2379</Words>
  <Application>Microsoft Office PowerPoint</Application>
  <PresentationFormat>Widescreen</PresentationFormat>
  <Paragraphs>308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Andale Mono</vt:lpstr>
      <vt:lpstr>Arial</vt:lpstr>
      <vt:lpstr>Calibri</vt:lpstr>
      <vt:lpstr>Ink Free</vt:lpstr>
      <vt:lpstr>Verdana</vt:lpstr>
      <vt:lpstr>Office Theme</vt:lpstr>
      <vt:lpstr>CS 4350: Fundamentals of Software Engineering  Lesson 5.3 Evaluating Tests</vt:lpstr>
      <vt:lpstr>Learning Objectives for this Lesson</vt:lpstr>
      <vt:lpstr>Review: Four Purposes of Tests</vt:lpstr>
      <vt:lpstr>What Makes A Test Good</vt:lpstr>
      <vt:lpstr>What makes a test bad?</vt:lpstr>
      <vt:lpstr>Example of a Flaky Test</vt:lpstr>
      <vt:lpstr>Example of an Unclear Test</vt:lpstr>
      <vt:lpstr>Example of a non-hermetic test</vt:lpstr>
      <vt:lpstr>What makes a test suite good?</vt:lpstr>
      <vt:lpstr>Does the SUT satisfy its specification?</vt:lpstr>
      <vt:lpstr>Remember Dijkstra?</vt:lpstr>
      <vt:lpstr>So which of these infinitely many behaviors should we check?</vt:lpstr>
      <vt:lpstr>Make sure the regions have the right boundaries.</vt:lpstr>
      <vt:lpstr>Do our tests exercise all of the code?</vt:lpstr>
      <vt:lpstr>Statement Coverage</vt:lpstr>
      <vt:lpstr>Path Coverage</vt:lpstr>
      <vt:lpstr>100% Coverage may be Impossible</vt:lpstr>
      <vt:lpstr>Mutation Testing</vt:lpstr>
      <vt:lpstr>What if the purpose of your test suite is regression testing?</vt:lpstr>
      <vt:lpstr>Adequacy of Acceptance Tests</vt:lpstr>
      <vt:lpstr>Supplement to Acceptance Evaluation</vt:lpstr>
      <vt:lpstr>I don’t see how the slides past this point fit into the story.</vt:lpstr>
      <vt:lpstr>Testing Evaluates Software Systems </vt:lpstr>
      <vt:lpstr>How Do We Evaluate Tests?</vt:lpstr>
      <vt:lpstr>Coverage of Abstraction of SUT (3)</vt:lpstr>
      <vt:lpstr>Adequacy of Structural Testing</vt:lpstr>
      <vt:lpstr>Structural Testing Example (1)</vt:lpstr>
      <vt:lpstr>Structural Testing Example (2)</vt:lpstr>
      <vt:lpstr>Structural Test Criteria</vt:lpstr>
      <vt:lpstr>Adequacy of Regression Tests (3)</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Mitchell Wand</cp:lastModifiedBy>
  <cp:revision>65</cp:revision>
  <cp:lastPrinted>2021-01-26T15:23:14Z</cp:lastPrinted>
  <dcterms:created xsi:type="dcterms:W3CDTF">2021-01-23T14:04:33Z</dcterms:created>
  <dcterms:modified xsi:type="dcterms:W3CDTF">2022-02-11T20:56:52Z</dcterms:modified>
</cp:coreProperties>
</file>