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355" r:id="rId3"/>
    <p:sldId id="302" r:id="rId4"/>
    <p:sldId id="351" r:id="rId5"/>
    <p:sldId id="405" r:id="rId6"/>
    <p:sldId id="404" r:id="rId7"/>
    <p:sldId id="397" r:id="rId8"/>
    <p:sldId id="398" r:id="rId9"/>
    <p:sldId id="408" r:id="rId10"/>
    <p:sldId id="399" r:id="rId11"/>
    <p:sldId id="409" r:id="rId12"/>
    <p:sldId id="400" r:id="rId13"/>
    <p:sldId id="406" r:id="rId14"/>
    <p:sldId id="401" r:id="rId15"/>
    <p:sldId id="411" r:id="rId16"/>
    <p:sldId id="402" r:id="rId17"/>
    <p:sldId id="403" r:id="rId18"/>
    <p:sldId id="377" r:id="rId19"/>
    <p:sldId id="376"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onsolas" panose="020B0609020204030204" pitchFamily="49" charset="0"/>
      <p:regular r:id="rId28"/>
      <p:bold r:id="rId29"/>
      <p:italic r:id="rId30"/>
      <p:boldItalic r:id="rId31"/>
    </p:embeddedFont>
    <p:embeddedFont>
      <p:font typeface="Helvetica" panose="020B0604020202020204" pitchFamily="34" charset="0"/>
      <p:regular r:id="rId32"/>
      <p:bold r:id="rId33"/>
      <p:italic r:id="rId34"/>
      <p:boldItalic r:id="rId35"/>
    </p:embeddedFont>
    <p:embeddedFont>
      <p:font typeface="Ink Free" panose="03080402000500000000" pitchFamily="66" charset="0"/>
      <p:regular r:id="rId36"/>
    </p:embeddedFont>
    <p:embeddedFont>
      <p:font typeface="Verdana" panose="020B060403050404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78543" autoAdjust="0"/>
  </p:normalViewPr>
  <p:slideViewPr>
    <p:cSldViewPr snapToGrid="0">
      <p:cViewPr varScale="1">
        <p:scale>
          <a:sx n="53" d="100"/>
          <a:sy n="53" d="100"/>
        </p:scale>
        <p:origin x="1024" y="48"/>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Stubs</a:t>
            </a:r>
            <a:r>
              <a:rPr lang="en-US" dirty="0">
                <a:latin typeface="+mn-lt"/>
              </a:rPr>
              <a:t> provide canned answers to calls made during the test, usually not responding at all to anything outside what's programmed in for the test.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A fake can behave like a dummy, stub, spy or mock.</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086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https://jesusvalerareales.medium.com/testing-with-test-doubles-7c3abb9eb3f2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57910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3157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what we are talking about here: objects pre-programmed with expectations which form a specification of the calls they are expected to receive. Mocks use </a:t>
            </a:r>
            <a:r>
              <a:rPr lang="en-US" b="1" dirty="0">
                <a:latin typeface="+mn-lt"/>
              </a:rPr>
              <a:t>behavior verification</a:t>
            </a:r>
            <a:r>
              <a:rPr lang="en-US" dirty="0">
                <a:latin typeface="+mn-lt"/>
              </a:rPr>
              <a:t>, where we instead check to see if the object made the correct function calls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what we are talking about here: objects pre-programmed with expectations which form a specification of the calls they are expected to receive. Mocks use </a:t>
            </a:r>
            <a:r>
              <a:rPr lang="en-US" b="1" dirty="0">
                <a:latin typeface="+mn-lt"/>
              </a:rPr>
              <a:t>behavior verification</a:t>
            </a:r>
            <a:r>
              <a:rPr lang="en-US" dirty="0">
                <a:latin typeface="+mn-lt"/>
              </a:rPr>
              <a:t>, where we instead check to see if the object made the correct function calls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87360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98072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ing.oreilly.com/library/view/software-engineering-at/9781492082781/ch14.html#larger_test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Spies</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p:txBody>
          <a:bodyPr>
            <a:normAutofit lnSpcReduction="10000"/>
          </a:bodyPr>
          <a:lstStyle/>
          <a:p>
            <a:r>
              <a:rPr lang="en-US" dirty="0"/>
              <a:t>A test spy is a stub that </a:t>
            </a:r>
            <a:r>
              <a:rPr lang="en-US" dirty="0">
                <a:solidFill>
                  <a:srgbClr val="FF0000"/>
                </a:solidFill>
              </a:rPr>
              <a:t>remembers</a:t>
            </a:r>
            <a:r>
              <a:rPr lang="en-US" dirty="0"/>
              <a:t> how the object was called</a:t>
            </a:r>
          </a:p>
          <a:p>
            <a:pPr lvl="1"/>
            <a:r>
              <a:rPr lang="en-US" dirty="0"/>
              <a:t>Then the test harness can check what happened;</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on the “real” object: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911103" y="5312007"/>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err="1"/>
              <a:t>CoveyTownController</a:t>
            </a:r>
            <a:r>
              <a:rPr lang="en-US" dirty="0"/>
              <a:t> uses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432132" y="3024680"/>
            <a:ext cx="2743200" cy="122246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Our test checks if </a:t>
            </a:r>
            <a:r>
              <a:rPr lang="en-US" sz="2400" b="1" dirty="0" err="1">
                <a:solidFill>
                  <a:schemeClr val="tx1"/>
                </a:solidFill>
                <a:latin typeface="Ink Free" panose="03080402000500000000" pitchFamily="66" charset="0"/>
              </a:rPr>
              <a:t>MockSocket</a:t>
            </a:r>
            <a:r>
              <a:rPr lang="en-US" sz="2400" b="1" dirty="0">
                <a:solidFill>
                  <a:schemeClr val="tx1"/>
                </a:solidFill>
                <a:latin typeface="Ink Free" panose="03080402000500000000" pitchFamily="66" charset="0"/>
              </a:rPr>
              <a:t> was called to disconnect</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200" b="0" dirty="0">
                <a:solidFill>
                  <a:srgbClr val="000000"/>
                </a:solidFill>
                <a:effectLst/>
                <a:latin typeface="Consolas" panose="020B0609020204030204" pitchFamily="49" charset="0"/>
              </a:rPr>
              <a:t>  describe(</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townSubscriptionHandler</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 = mock&lt;Socket&gt;();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CoveyTownController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player: Player;</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session: </a:t>
            </a:r>
            <a:r>
              <a:rPr lang="en-US" sz="1200" b="0" dirty="0" err="1">
                <a:solidFill>
                  <a:srgbClr val="000000"/>
                </a:solidFill>
                <a:effectLst/>
                <a:latin typeface="Consolas" panose="020B0609020204030204" pitchFamily="49" charset="0"/>
              </a:rPr>
              <a:t>PlayerSession</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beforeEach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connectPlayerSocket</a:t>
            </a:r>
            <a:r>
              <a:rPr lang="en-US" sz="1200" b="0" dirty="0">
                <a:solidFill>
                  <a:srgbClr val="A31515"/>
                </a:solidFill>
                <a:effectLst/>
                <a:latin typeface="Consolas" panose="020B0609020204030204" pitchFamily="49" charset="0"/>
              </a:rPr>
              <a:t> tests </a:t>
            </a:r>
            <a:r>
              <a:rPr lang="en-US" sz="1200" b="0" dirty="0">
                <a:solidFill>
                  <a:srgbClr val="0000FF"/>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CoveyTownsStore.getInstance</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createTown</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mockReset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player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Player(</a:t>
            </a:r>
            <a:r>
              <a:rPr lang="en-US" sz="1200" b="0" dirty="0">
                <a:solidFill>
                  <a:srgbClr val="A31515"/>
                </a:solidFill>
                <a:effectLst/>
                <a:latin typeface="Consolas" panose="020B0609020204030204" pitchFamily="49" charset="0"/>
              </a:rPr>
              <a:t>'test player'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session = </a:t>
            </a:r>
            <a:r>
              <a:rPr lang="en-US" sz="1200" b="0" dirty="0">
                <a:solidFill>
                  <a:srgbClr val="0000FF"/>
                </a:solidFill>
                <a:effectLst/>
                <a:latin typeface="Consolas" panose="020B0609020204030204" pitchFamily="49" charset="0"/>
              </a:rPr>
              <a:t>await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testingTown.addPlayer</a:t>
            </a:r>
            <a:r>
              <a:rPr lang="en-US" sz="1200" b="0" dirty="0">
                <a:solidFill>
                  <a:srgbClr val="000000"/>
                </a:solidFill>
                <a:effectLst/>
                <a:latin typeface="Consolas" panose="020B0609020204030204" pitchFamily="49" charset="0"/>
              </a:rPr>
              <a:t>(player);</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it(</a:t>
            </a:r>
            <a:r>
              <a:rPr lang="en-US" sz="1200" b="0" dirty="0">
                <a:solidFill>
                  <a:srgbClr val="A31515"/>
                </a:solidFill>
                <a:effectLst/>
                <a:latin typeface="Consolas" panose="020B0609020204030204" pitchFamily="49" charset="0"/>
              </a:rPr>
              <a:t>'should reject connections with invalid town IDs by calling disconnect'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TestUtils.setSessionTokenAndTownID</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session.sessionToken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townSubscriptionHandler</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expect(</a:t>
            </a:r>
            <a:r>
              <a:rPr lang="en-US" sz="1200" b="0" dirty="0" err="1">
                <a:solidFill>
                  <a:srgbClr val="000000"/>
                </a:solidFill>
                <a:effectLst/>
                <a:latin typeface="Consolas" panose="020B0609020204030204" pitchFamily="49" charset="0"/>
              </a:rPr>
              <a:t>mockSocket.disconnect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toBeCalledWith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4876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Fakes</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p:txBody>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Fake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941270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a:solidFill>
                  <a:srgbClr val="0000FF"/>
                </a:solidFill>
                <a:effectLst/>
                <a:latin typeface="Consolas" panose="020B0609020204030204" pitchFamily="49" charset="0"/>
              </a:rPr>
              <a:t>interface</a:t>
            </a:r>
            <a:r>
              <a:rPr lang="en-US" sz="1800" b="0">
                <a:solidFill>
                  <a:srgbClr val="000000"/>
                </a:solidFill>
                <a:effectLst/>
                <a:latin typeface="Consolas" panose="020B0609020204030204" pitchFamily="49" charset="0"/>
              </a:rPr>
              <a:t> UserRepository</a:t>
            </a:r>
            <a:r>
              <a:rPr lang="en-US" sz="1800">
                <a:solidFill>
                  <a:srgbClr val="000000"/>
                </a:solidFill>
                <a:latin typeface="Consolas" panose="020B0609020204030204" pitchFamily="49" charset="0"/>
              </a:rPr>
              <a:t> </a:t>
            </a:r>
            <a:r>
              <a:rPr lang="en-US" sz="1800" b="0">
                <a:solidFill>
                  <a:srgbClr val="000000"/>
                </a:solidFill>
                <a:effectLst/>
                <a:latin typeface="Consolas" panose="020B0609020204030204" pitchFamily="49" charset="0"/>
              </a:rPr>
              <a:t>{</a:t>
            </a:r>
          </a:p>
          <a:p>
            <a:pPr marL="0" indent="0">
              <a:buNone/>
            </a:pP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public</a:t>
            </a:r>
            <a:r>
              <a:rPr lang="en-US" sz="1800" b="0">
                <a:solidFill>
                  <a:srgbClr val="000000"/>
                </a:solidFill>
                <a:effectLst/>
                <a:latin typeface="Consolas" panose="020B0609020204030204" pitchFamily="49" charset="0"/>
              </a:rPr>
              <a:t> function getUserById(</a:t>
            </a:r>
            <a:r>
              <a:rPr lang="en-US" sz="1800" b="0">
                <a:solidFill>
                  <a:srgbClr val="0000FF"/>
                </a:solidFill>
                <a:effectLst/>
                <a:latin typeface="Consolas" panose="020B0609020204030204" pitchFamily="49" charset="0"/>
              </a:rPr>
              <a:t>String</a:t>
            </a:r>
            <a:r>
              <a:rPr lang="en-US" sz="1800" b="0">
                <a:solidFill>
                  <a:srgbClr val="000000"/>
                </a:solidFill>
                <a:effectLst/>
                <a:latin typeface="Consolas" panose="020B0609020204030204" pitchFamily="49" charset="0"/>
              </a:rPr>
              <a:t> uuid): User;</a:t>
            </a:r>
          </a:p>
          <a:p>
            <a:pPr marL="0" indent="0">
              <a:buNone/>
            </a:pPr>
            <a:r>
              <a:rPr lang="en-US" sz="1800" b="0">
                <a:solidFill>
                  <a:srgbClr val="000000"/>
                </a:solidFill>
                <a:effectLst/>
                <a:latin typeface="Consolas" panose="020B0609020204030204" pitchFamily="49" charset="0"/>
              </a:rPr>
              <a:t>}</a:t>
            </a:r>
          </a:p>
          <a:p>
            <a:pPr marL="0" indent="0">
              <a:buNone/>
            </a:pPr>
            <a:r>
              <a:rPr lang="en-US" sz="1800" b="0">
                <a:solidFill>
                  <a:srgbClr val="0000FF"/>
                </a:solidFill>
                <a:effectLst/>
                <a:latin typeface="Consolas" panose="020B0609020204030204" pitchFamily="49" charset="0"/>
              </a:rPr>
              <a:t>final</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class</a:t>
            </a:r>
            <a:r>
              <a:rPr lang="en-US" sz="1800" b="0">
                <a:solidFill>
                  <a:srgbClr val="000000"/>
                </a:solidFill>
                <a:effectLst/>
                <a:latin typeface="Consolas" panose="020B0609020204030204" pitchFamily="49" charset="0"/>
              </a:rPr>
              <a:t> UserRepositoryFake </a:t>
            </a:r>
            <a:r>
              <a:rPr lang="en-US" sz="1800" b="0">
                <a:solidFill>
                  <a:srgbClr val="0000FF"/>
                </a:solidFill>
                <a:effectLst/>
                <a:latin typeface="Consolas" panose="020B0609020204030204" pitchFamily="49" charset="0"/>
              </a:rPr>
              <a:t>implements</a:t>
            </a:r>
            <a:r>
              <a:rPr lang="en-US" sz="1800" b="0">
                <a:solidFill>
                  <a:srgbClr val="000000"/>
                </a:solidFill>
                <a:effectLst/>
                <a:latin typeface="Consolas" panose="020B0609020204030204" pitchFamily="49" charset="0"/>
              </a:rPr>
              <a:t> UserRepository</a:t>
            </a:r>
            <a:r>
              <a:rPr lang="en-US" sz="1800">
                <a:solidFill>
                  <a:srgbClr val="000000"/>
                </a:solidFill>
                <a:latin typeface="Consolas" panose="020B0609020204030204" pitchFamily="49" charset="0"/>
              </a:rPr>
              <a:t> </a:t>
            </a:r>
            <a:r>
              <a:rPr lang="en-US" sz="1800" b="0">
                <a:solidFill>
                  <a:srgbClr val="000000"/>
                </a:solidFill>
                <a:effectLst/>
                <a:latin typeface="Consolas" panose="020B0609020204030204" pitchFamily="49" charset="0"/>
              </a:rPr>
              <a:t>{</a:t>
            </a:r>
          </a:p>
          <a:p>
            <a:pPr marL="0" indent="0">
              <a:buNone/>
            </a:pP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public</a:t>
            </a:r>
            <a:r>
              <a:rPr lang="en-US" sz="1800" b="0">
                <a:solidFill>
                  <a:srgbClr val="000000"/>
                </a:solidFill>
                <a:effectLst/>
                <a:latin typeface="Consolas" panose="020B0609020204030204" pitchFamily="49" charset="0"/>
              </a:rPr>
              <a:t> function getUserById(</a:t>
            </a:r>
            <a:r>
              <a:rPr lang="en-US" sz="1800" b="0">
                <a:solidFill>
                  <a:srgbClr val="0000FF"/>
                </a:solidFill>
                <a:effectLst/>
                <a:latin typeface="Consolas" panose="020B0609020204030204" pitchFamily="49" charset="0"/>
              </a:rPr>
              <a:t>String</a:t>
            </a:r>
            <a:r>
              <a:rPr lang="en-US" sz="1800" b="0">
                <a:solidFill>
                  <a:srgbClr val="000000"/>
                </a:solidFill>
                <a:effectLst/>
                <a:latin typeface="Consolas" panose="020B0609020204030204" pitchFamily="49" charset="0"/>
              </a:rPr>
              <a:t> uuid): UserModel</a:t>
            </a:r>
            <a:r>
              <a:rPr lang="en-US" sz="1800">
                <a:solidFill>
                  <a:srgbClr val="000000"/>
                </a:solidFill>
                <a:latin typeface="Consolas" panose="020B0609020204030204" pitchFamily="49" charset="0"/>
              </a:rPr>
              <a:t> </a:t>
            </a:r>
            <a:r>
              <a:rPr lang="en-US" sz="1800" b="0">
                <a:solidFill>
                  <a:srgbClr val="000000"/>
                </a:solidFill>
                <a:effectLst/>
                <a:latin typeface="Consolas" panose="020B0609020204030204" pitchFamily="49" charset="0"/>
              </a:rPr>
              <a:t>{</a:t>
            </a:r>
          </a:p>
          <a:p>
            <a:pPr marL="0" indent="0">
              <a:buNone/>
            </a:pP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new</a:t>
            </a:r>
            <a:r>
              <a:rPr lang="en-US" sz="1800" b="0">
                <a:solidFill>
                  <a:srgbClr val="000000"/>
                </a:solidFill>
                <a:effectLst/>
                <a:latin typeface="Consolas" panose="020B0609020204030204" pitchFamily="49" charset="0"/>
              </a:rPr>
              <a:t> User(uuid, </a:t>
            </a:r>
            <a:r>
              <a:rPr lang="en-US" sz="1800" b="0">
                <a:solidFill>
                  <a:srgbClr val="A31515"/>
                </a:solidFill>
                <a:effectLst/>
                <a:latin typeface="Consolas" panose="020B0609020204030204" pitchFamily="49" charset="0"/>
              </a:rPr>
              <a:t>'Jesus'</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"['ADMIN_ROLE']"</a:t>
            </a:r>
            <a:r>
              <a:rPr lang="en-US" sz="1800" b="0">
                <a:solidFill>
                  <a:srgbClr val="000000"/>
                </a:solidFill>
                <a:effectLst/>
                <a:latin typeface="Consolas" panose="020B0609020204030204" pitchFamily="49" charset="0"/>
              </a:rPr>
              <a:t>);</a:t>
            </a:r>
          </a:p>
          <a:p>
            <a:pPr marL="0" indent="0">
              <a:buNone/>
            </a:pPr>
            <a:r>
              <a:rPr lang="en-US" sz="1800" b="0">
                <a:solidFill>
                  <a:srgbClr val="000000"/>
                </a:solidFill>
                <a:effectLst/>
                <a:latin typeface="Consolas" panose="020B0609020204030204" pitchFamily="49" charset="0"/>
              </a:rPr>
              <a:t>    }</a:t>
            </a:r>
          </a:p>
          <a:p>
            <a:pPr marL="0" indent="0">
              <a:buNone/>
            </a:pPr>
            <a:r>
              <a:rPr lang="en-US" sz="1800" b="0">
                <a:solidFill>
                  <a:srgbClr val="00000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0AAE5C42-C14D-4309-952C-39D5CC3862C8}"/>
              </a:ext>
            </a:extLst>
          </p:cNvPr>
          <p:cNvSpPr/>
          <p:nvPr/>
        </p:nvSpPr>
        <p:spPr>
          <a:xfrm>
            <a:off x="9223923" y="3073594"/>
            <a:ext cx="2295631" cy="16307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is </a:t>
            </a:r>
          </a:p>
          <a:p>
            <a:pPr algn="ctr"/>
            <a:r>
              <a:rPr lang="en-US" sz="2400" b="1" dirty="0">
                <a:solidFill>
                  <a:schemeClr val="tx1"/>
                </a:solidFill>
                <a:latin typeface="Ink Free" panose="03080402000500000000" pitchFamily="66" charset="0"/>
              </a:rPr>
              <a:t>a semi-real version of </a:t>
            </a:r>
            <a:r>
              <a:rPr lang="en-US" sz="2400" b="1" dirty="0" err="1">
                <a:solidFill>
                  <a:schemeClr val="tx1"/>
                </a:solidFill>
                <a:latin typeface="Ink Free" panose="03080402000500000000" pitchFamily="66" charset="0"/>
              </a:rPr>
              <a:t>UserRepository</a:t>
            </a:r>
            <a:endParaRPr lang="en-US" sz="2400" b="1" dirty="0">
              <a:solidFill>
                <a:schemeClr val="tx1"/>
              </a:solidFill>
              <a:latin typeface="Ink Free" panose="03080402000500000000" pitchFamily="66" charset="0"/>
            </a:endParaRPr>
          </a:p>
        </p:txBody>
      </p:sp>
      <p:sp>
        <p:nvSpPr>
          <p:cNvPr id="8" name="Content Placeholder 2">
            <a:extLst>
              <a:ext uri="{FF2B5EF4-FFF2-40B4-BE49-F238E27FC236}">
                <a16:creationId xmlns:a16="http://schemas.microsoft.com/office/drawing/2014/main" id="{4D518DD9-0B72-4C31-9260-50C9EDF6B39E}"/>
              </a:ext>
            </a:extLst>
          </p:cNvPr>
          <p:cNvSpPr txBox="1">
            <a:spLocks/>
          </p:cNvSpPr>
          <p:nvPr/>
        </p:nvSpPr>
        <p:spPr>
          <a:xfrm>
            <a:off x="1427747" y="5368159"/>
            <a:ext cx="7887346" cy="894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 fake can behave like a dummy, stub, spy or mock.</a:t>
            </a:r>
          </a:p>
        </p:txBody>
      </p:sp>
    </p:spTree>
    <p:extLst>
      <p:ext uri="{BB962C8B-B14F-4D97-AF65-F5344CB8AC3E}">
        <p14:creationId xmlns:p14="http://schemas.microsoft.com/office/powerpoint/2010/main" val="36483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Random Input</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“bot”</a:t>
            </a:r>
          </a:p>
          <a:p>
            <a:pPr lvl="1"/>
            <a:r>
              <a:rPr lang="en-US" dirty="0"/>
              <a:t>Randomly use mouse, press buttons;</a:t>
            </a:r>
          </a:p>
          <a:p>
            <a:pPr lvl="1"/>
            <a:r>
              <a:rPr lang="en-US" dirty="0"/>
              <a:t>Arbitrary text;</a:t>
            </a:r>
          </a:p>
          <a:p>
            <a:pPr lvl="1"/>
            <a:r>
              <a:rPr lang="en-US" dirty="0"/>
              <a:t>Fast or slow.</a:t>
            </a:r>
          </a:p>
          <a:p>
            <a:r>
              <a:rPr lang="en-US" dirty="0"/>
              <a:t>Smarter (“Fuzzing”)</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50210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74E2-A314-AA45-88E1-AF35428C7C74}"/>
              </a:ext>
            </a:extLst>
          </p:cNvPr>
          <p:cNvSpPr>
            <a:spLocks noGrp="1"/>
          </p:cNvSpPr>
          <p:nvPr>
            <p:ph type="title"/>
          </p:nvPr>
        </p:nvSpPr>
        <p:spPr/>
        <p:txBody>
          <a:bodyPr/>
          <a:lstStyle/>
          <a:p>
            <a:r>
              <a:rPr lang="en-US" dirty="0"/>
              <a:t>Related: Random Testing</a:t>
            </a:r>
          </a:p>
        </p:txBody>
      </p:sp>
      <p:sp>
        <p:nvSpPr>
          <p:cNvPr id="4" name="Slide Number Placeholder 3">
            <a:extLst>
              <a:ext uri="{FF2B5EF4-FFF2-40B4-BE49-F238E27FC236}">
                <a16:creationId xmlns:a16="http://schemas.microsoft.com/office/drawing/2014/main" id="{62FD409E-EB67-5749-800E-5F984ED7FC18}"/>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ounded Rectangle 4">
            <a:extLst>
              <a:ext uri="{FF2B5EF4-FFF2-40B4-BE49-F238E27FC236}">
                <a16:creationId xmlns:a16="http://schemas.microsoft.com/office/drawing/2014/main" id="{94811687-7CED-724F-AB10-59848B9A752C}"/>
              </a:ext>
            </a:extLst>
          </p:cNvPr>
          <p:cNvSpPr>
            <a:spLocks noChangeAspect="1"/>
          </p:cNvSpPr>
          <p:nvPr/>
        </p:nvSpPr>
        <p:spPr>
          <a:xfrm>
            <a:off x="4852219" y="2168013"/>
            <a:ext cx="1371600" cy="13716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SUT</a:t>
            </a:r>
          </a:p>
        </p:txBody>
      </p:sp>
      <p:sp>
        <p:nvSpPr>
          <p:cNvPr id="6" name="Rounded Rectangle 5">
            <a:extLst>
              <a:ext uri="{FF2B5EF4-FFF2-40B4-BE49-F238E27FC236}">
                <a16:creationId xmlns:a16="http://schemas.microsoft.com/office/drawing/2014/main" id="{FB168013-8431-6947-916B-6093A1B9F358}"/>
              </a:ext>
            </a:extLst>
          </p:cNvPr>
          <p:cNvSpPr>
            <a:spLocks noChangeAspect="1"/>
          </p:cNvSpPr>
          <p:nvPr/>
        </p:nvSpPr>
        <p:spPr>
          <a:xfrm>
            <a:off x="4852219" y="4363808"/>
            <a:ext cx="1371600" cy="13716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Ref.</a:t>
            </a:r>
          </a:p>
          <a:p>
            <a:pPr algn="ctr"/>
            <a:r>
              <a:rPr lang="en-US" sz="2400" dirty="0" err="1">
                <a:solidFill>
                  <a:schemeClr val="tx1"/>
                </a:solidFill>
              </a:rPr>
              <a:t>Impl</a:t>
            </a:r>
            <a:r>
              <a:rPr lang="en-US" sz="2400" dirty="0">
                <a:solidFill>
                  <a:schemeClr val="tx1"/>
                </a:solidFill>
              </a:rPr>
              <a:t>.</a:t>
            </a:r>
          </a:p>
        </p:txBody>
      </p:sp>
      <p:sp>
        <p:nvSpPr>
          <p:cNvPr id="7" name="Plaque 6">
            <a:extLst>
              <a:ext uri="{FF2B5EF4-FFF2-40B4-BE49-F238E27FC236}">
                <a16:creationId xmlns:a16="http://schemas.microsoft.com/office/drawing/2014/main" id="{48CC97E4-69E2-344C-92BA-2E3E86445794}"/>
              </a:ext>
            </a:extLst>
          </p:cNvPr>
          <p:cNvSpPr>
            <a:spLocks noChangeAspect="1"/>
          </p:cNvSpPr>
          <p:nvPr/>
        </p:nvSpPr>
        <p:spPr>
          <a:xfrm>
            <a:off x="838200" y="3082413"/>
            <a:ext cx="1828800" cy="1828800"/>
          </a:xfrm>
          <a:prstGeom prst="plaqu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Random</a:t>
            </a:r>
          </a:p>
          <a:p>
            <a:pPr algn="ctr"/>
            <a:r>
              <a:rPr lang="en-US" sz="2000" dirty="0">
                <a:solidFill>
                  <a:schemeClr val="tx1"/>
                </a:solidFill>
              </a:rPr>
              <a:t>Input</a:t>
            </a:r>
          </a:p>
          <a:p>
            <a:pPr algn="ctr"/>
            <a:r>
              <a:rPr lang="en-US" sz="2000" dirty="0">
                <a:solidFill>
                  <a:schemeClr val="tx1"/>
                </a:solidFill>
              </a:rPr>
              <a:t>Generator</a:t>
            </a:r>
          </a:p>
        </p:txBody>
      </p:sp>
      <p:sp>
        <p:nvSpPr>
          <p:cNvPr id="8" name="Diamond 7">
            <a:extLst>
              <a:ext uri="{FF2B5EF4-FFF2-40B4-BE49-F238E27FC236}">
                <a16:creationId xmlns:a16="http://schemas.microsoft.com/office/drawing/2014/main" id="{34C0CE96-38A4-0243-8257-9AA14EE04B4B}"/>
              </a:ext>
            </a:extLst>
          </p:cNvPr>
          <p:cNvSpPr/>
          <p:nvPr/>
        </p:nvSpPr>
        <p:spPr>
          <a:xfrm>
            <a:off x="8052619" y="3539613"/>
            <a:ext cx="914400" cy="914400"/>
          </a:xfrm>
          <a:prstGeom prst="diamon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cxnSp>
        <p:nvCxnSpPr>
          <p:cNvPr id="10" name="Curved Connector 9">
            <a:extLst>
              <a:ext uri="{FF2B5EF4-FFF2-40B4-BE49-F238E27FC236}">
                <a16:creationId xmlns:a16="http://schemas.microsoft.com/office/drawing/2014/main" id="{F98D055A-9776-AC4F-9B3D-A2313E255F7A}"/>
              </a:ext>
            </a:extLst>
          </p:cNvPr>
          <p:cNvCxnSpPr>
            <a:cxnSpLocks/>
            <a:stCxn id="7" idx="3"/>
          </p:cNvCxnSpPr>
          <p:nvPr/>
        </p:nvCxnSpPr>
        <p:spPr>
          <a:xfrm flipV="1">
            <a:off x="2667000" y="2853813"/>
            <a:ext cx="2185219" cy="1143000"/>
          </a:xfrm>
          <a:prstGeom prst="curvedConnector3">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870C11BF-88F2-1646-AFEE-A727D5A08ADC}"/>
              </a:ext>
            </a:extLst>
          </p:cNvPr>
          <p:cNvCxnSpPr>
            <a:cxnSpLocks/>
          </p:cNvCxnSpPr>
          <p:nvPr/>
        </p:nvCxnSpPr>
        <p:spPr>
          <a:xfrm>
            <a:off x="2667000" y="3996813"/>
            <a:ext cx="2185219" cy="1052795"/>
          </a:xfrm>
          <a:prstGeom prst="curvedConnector3">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62E0BFBF-10D8-B241-B49F-B529C7FA3151}"/>
              </a:ext>
            </a:extLst>
          </p:cNvPr>
          <p:cNvCxnSpPr>
            <a:stCxn id="5" idx="3"/>
            <a:endCxn id="8" idx="0"/>
          </p:cNvCxnSpPr>
          <p:nvPr/>
        </p:nvCxnSpPr>
        <p:spPr>
          <a:xfrm>
            <a:off x="6223819" y="2853813"/>
            <a:ext cx="2286000" cy="685800"/>
          </a:xfrm>
          <a:prstGeom prst="curvedConnector2">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0AE6A5F-0DB9-844F-A9F1-007EF1A479D4}"/>
              </a:ext>
            </a:extLst>
          </p:cNvPr>
          <p:cNvCxnSpPr>
            <a:cxnSpLocks/>
            <a:endCxn id="8" idx="2"/>
          </p:cNvCxnSpPr>
          <p:nvPr/>
        </p:nvCxnSpPr>
        <p:spPr>
          <a:xfrm flipV="1">
            <a:off x="6223819" y="4454013"/>
            <a:ext cx="2286000" cy="481296"/>
          </a:xfrm>
          <a:prstGeom prst="curvedConnector2">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10BE967-9687-244B-ACCF-DD4B334132B8}"/>
              </a:ext>
            </a:extLst>
          </p:cNvPr>
          <p:cNvCxnSpPr>
            <a:stCxn id="8" idx="3"/>
          </p:cNvCxnSpPr>
          <p:nvPr/>
        </p:nvCxnSpPr>
        <p:spPr>
          <a:xfrm>
            <a:off x="8967019" y="3996813"/>
            <a:ext cx="1047136" cy="0"/>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C2A773-63C1-6D4B-A675-38A2F5E764B4}"/>
              </a:ext>
            </a:extLst>
          </p:cNvPr>
          <p:cNvSpPr txBox="1"/>
          <p:nvPr/>
        </p:nvSpPr>
        <p:spPr>
          <a:xfrm>
            <a:off x="9999070" y="3765980"/>
            <a:ext cx="92948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tx1"/>
                </a:solidFill>
              </a:rPr>
              <a:t>Errors</a:t>
            </a:r>
          </a:p>
        </p:txBody>
      </p:sp>
    </p:spTree>
    <p:extLst>
      <p:ext uri="{BB962C8B-B14F-4D97-AF65-F5344CB8AC3E}">
        <p14:creationId xmlns:p14="http://schemas.microsoft.com/office/powerpoint/2010/main" val="217399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harness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78395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limitations of automated testing;</a:t>
            </a:r>
          </a:p>
          <a:p>
            <a:pPr lvl="1" fontAlgn="base"/>
            <a:r>
              <a:rPr lang="en-US" dirty="0"/>
              <a:t>Be familiar with test “doubles” such as “stubs, mocks, spies, fakes”</a:t>
            </a:r>
          </a:p>
          <a:p>
            <a:pPr lvl="1" fontAlgn="base"/>
            <a:r>
              <a:rPr lang="en-US" dirty="0"/>
              <a:t>Contrast “mocks” and “spies” in testing;</a:t>
            </a:r>
          </a:p>
          <a:p>
            <a:pPr lvl="1" fontAlgn="base"/>
            <a:r>
              <a:rPr lang="en-US" dirty="0"/>
              <a:t>Give some useful examples of nondeterministic testing.</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19</a:t>
            </a:fld>
            <a:endParaRPr lang="en-US"/>
          </a:p>
        </p:txBody>
      </p:sp>
    </p:spTree>
    <p:extLst>
      <p:ext uri="{BB962C8B-B14F-4D97-AF65-F5344CB8AC3E}">
        <p14:creationId xmlns:p14="http://schemas.microsoft.com/office/powerpoint/2010/main" val="264392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How can we test complex systems?</a:t>
            </a:r>
          </a:p>
          <a:p>
            <a:pPr marL="514350" indent="-514350">
              <a:buFont typeface="+mj-lt"/>
              <a:buAutoNum type="arabicPeriod"/>
            </a:pPr>
            <a:r>
              <a:rPr lang="en-US" dirty="0"/>
              <a:t>What are some ways to substitute out parts of the system?</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63260" cy="4351338"/>
          </a:xfrm>
        </p:spPr>
        <p:txBody>
          <a:bodyPr>
            <a:normAutofit/>
          </a:bodyPr>
          <a:lstStyle/>
          <a:p>
            <a:r>
              <a:rPr lang="en-US" dirty="0"/>
              <a:t>By the end of this lesson, you should be able to:</a:t>
            </a:r>
          </a:p>
          <a:p>
            <a:pPr lvl="1" fontAlgn="base"/>
            <a:r>
              <a:rPr lang="en-US" dirty="0">
                <a:highlight>
                  <a:srgbClr val="FFFF00"/>
                </a:highlight>
              </a:rPr>
              <a:t>Describe the limitations of automated testing;</a:t>
            </a:r>
          </a:p>
          <a:p>
            <a:pPr lvl="1" fontAlgn="base"/>
            <a:r>
              <a:rPr lang="en-US" dirty="0"/>
              <a:t>Be familiar with test “doubles” such as “stubs, mocks, spies, fakes”</a:t>
            </a:r>
          </a:p>
          <a:p>
            <a:pPr lvl="1" fontAlgn="base"/>
            <a:r>
              <a:rPr lang="en-US" dirty="0"/>
              <a:t>Contrast “mocks” and “spies” in testing;</a:t>
            </a:r>
          </a:p>
          <a:p>
            <a:pPr lvl="1" fontAlgn="base"/>
            <a:r>
              <a:rPr lang="en-US" dirty="0">
                <a:highlight>
                  <a:srgbClr val="FFFF00"/>
                </a:highlight>
              </a:rPr>
              <a:t>Give some useful examples of nondeterministic testing.</a:t>
            </a:r>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2"/>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7887346"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4883850" y="1662601"/>
            <a:ext cx="5416878" cy="4473319"/>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Typical use Drivers and Stubs</a:t>
            </a:r>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304C9672-0780-2747-A356-936B577373B5}"/>
              </a:ext>
            </a:extLst>
          </p:cNvPr>
          <p:cNvSpPr/>
          <p:nvPr/>
        </p:nvSpPr>
        <p:spPr>
          <a:xfrm>
            <a:off x="5823857" y="1857375"/>
            <a:ext cx="3951514" cy="4238625"/>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Title 4">
            <a:extLst>
              <a:ext uri="{FF2B5EF4-FFF2-40B4-BE49-F238E27FC236}">
                <a16:creationId xmlns:a16="http://schemas.microsoft.com/office/drawing/2014/main" id="{C8BCCCD7-D8C0-0042-B553-8F75AF558C52}"/>
              </a:ext>
            </a:extLst>
          </p:cNvPr>
          <p:cNvSpPr>
            <a:spLocks noGrp="1"/>
          </p:cNvSpPr>
          <p:nvPr>
            <p:ph type="title"/>
          </p:nvPr>
        </p:nvSpPr>
        <p:spPr/>
        <p:txBody>
          <a:bodyPr/>
          <a:lstStyle/>
          <a:p>
            <a:r>
              <a:rPr lang="en-US" dirty="0"/>
              <a:t>Two Ways to Handle Difficulties</a:t>
            </a:r>
          </a:p>
        </p:txBody>
      </p:sp>
      <p:sp>
        <p:nvSpPr>
          <p:cNvPr id="6" name="Text Placeholder 5">
            <a:extLst>
              <a:ext uri="{FF2B5EF4-FFF2-40B4-BE49-F238E27FC236}">
                <a16:creationId xmlns:a16="http://schemas.microsoft.com/office/drawing/2014/main" id="{DC61A4C6-46FB-8640-AAD7-FD3FC5CF9751}"/>
              </a:ext>
            </a:extLst>
          </p:cNvPr>
          <p:cNvSpPr>
            <a:spLocks noGrp="1"/>
          </p:cNvSpPr>
          <p:nvPr>
            <p:ph type="body" idx="1"/>
          </p:nvPr>
        </p:nvSpPr>
        <p:spPr/>
        <p:txBody>
          <a:bodyPr/>
          <a:lstStyle/>
          <a:p>
            <a:r>
              <a:rPr lang="en-US" dirty="0"/>
              <a:t>Pay the cost, do the test</a:t>
            </a:r>
          </a:p>
        </p:txBody>
      </p:sp>
      <p:sp>
        <p:nvSpPr>
          <p:cNvPr id="7" name="Content Placeholder 6">
            <a:extLst>
              <a:ext uri="{FF2B5EF4-FFF2-40B4-BE49-F238E27FC236}">
                <a16:creationId xmlns:a16="http://schemas.microsoft.com/office/drawing/2014/main" id="{1510ACD2-0E50-8B4F-8723-85A3C9DDD095}"/>
              </a:ext>
            </a:extLst>
          </p:cNvPr>
          <p:cNvSpPr>
            <a:spLocks noGrp="1"/>
          </p:cNvSpPr>
          <p:nvPr>
            <p:ph sz="half" idx="2"/>
          </p:nvPr>
        </p:nvSpPr>
        <p:spPr/>
        <p:txBody>
          <a:bodyPr>
            <a:normAutofit/>
          </a:bodyPr>
          <a:lstStyle/>
          <a:p>
            <a:r>
              <a:rPr lang="en-US" dirty="0"/>
              <a:t>A large test can reveal problems that smaller tests can’t.</a:t>
            </a:r>
          </a:p>
          <a:p>
            <a:r>
              <a:rPr lang="en-US" dirty="0"/>
              <a:t>Choose particular times (rare!) to do particular large tests.</a:t>
            </a:r>
          </a:p>
          <a:p>
            <a:r>
              <a:rPr lang="en-US" dirty="0"/>
              <a:t>An “enormous” test at Google simulated an earthquake in Mountain View, CA.</a:t>
            </a:r>
          </a:p>
          <a:p>
            <a:r>
              <a:rPr lang="en-US" dirty="0"/>
              <a:t>See </a:t>
            </a:r>
            <a:r>
              <a:rPr lang="en-US" dirty="0">
                <a:hlinkClick r:id="rId3"/>
              </a:rPr>
              <a:t>Chapter 14 </a:t>
            </a:r>
            <a:r>
              <a:rPr lang="en-US" dirty="0"/>
              <a:t>of </a:t>
            </a:r>
            <a:r>
              <a:rPr lang="en-US" dirty="0" err="1"/>
              <a:t>SE@Google</a:t>
            </a:r>
            <a:endParaRPr lang="en-US" dirty="0"/>
          </a:p>
        </p:txBody>
      </p:sp>
      <p:sp>
        <p:nvSpPr>
          <p:cNvPr id="8" name="Text Placeholder 7">
            <a:extLst>
              <a:ext uri="{FF2B5EF4-FFF2-40B4-BE49-F238E27FC236}">
                <a16:creationId xmlns:a16="http://schemas.microsoft.com/office/drawing/2014/main" id="{071D51B3-0FF2-EB48-B1C6-3BB6C881D4CC}"/>
              </a:ext>
            </a:extLst>
          </p:cNvPr>
          <p:cNvSpPr>
            <a:spLocks noGrp="1"/>
          </p:cNvSpPr>
          <p:nvPr>
            <p:ph type="body" sz="quarter" idx="3"/>
          </p:nvPr>
        </p:nvSpPr>
        <p:spPr/>
        <p:txBody>
          <a:bodyPr/>
          <a:lstStyle/>
          <a:p>
            <a:r>
              <a:rPr lang="en-US" dirty="0"/>
              <a:t>Automate with tools:</a:t>
            </a:r>
          </a:p>
        </p:txBody>
      </p:sp>
      <p:sp>
        <p:nvSpPr>
          <p:cNvPr id="9" name="Content Placeholder 8">
            <a:extLst>
              <a:ext uri="{FF2B5EF4-FFF2-40B4-BE49-F238E27FC236}">
                <a16:creationId xmlns:a16="http://schemas.microsoft.com/office/drawing/2014/main" id="{F4B70601-9252-F848-A2EE-09614B744024}"/>
              </a:ext>
            </a:extLst>
          </p:cNvPr>
          <p:cNvSpPr>
            <a:spLocks noGrp="1"/>
          </p:cNvSpPr>
          <p:nvPr>
            <p:ph sz="quarter" idx="4"/>
          </p:nvPr>
        </p:nvSpPr>
        <p:spPr/>
        <p:txBody>
          <a:bodyPr>
            <a:normAutofit/>
          </a:bodyPr>
          <a:lstStyle/>
          <a:p>
            <a:r>
              <a:rPr lang="en-US" dirty="0"/>
              <a:t>Use “Test Doubles”</a:t>
            </a:r>
          </a:p>
          <a:p>
            <a:pPr marL="914400" lvl="1" indent="-457200">
              <a:buFont typeface="+mj-lt"/>
              <a:buAutoNum type="arabicPeriod"/>
            </a:pPr>
            <a:r>
              <a:rPr lang="en-US" dirty="0"/>
              <a:t>Stubs</a:t>
            </a:r>
          </a:p>
          <a:p>
            <a:pPr marL="914400" lvl="1" indent="-457200">
              <a:buFont typeface="+mj-lt"/>
              <a:buAutoNum type="arabicPeriod"/>
            </a:pPr>
            <a:r>
              <a:rPr lang="en-US" dirty="0"/>
              <a:t>Mocks / Spies</a:t>
            </a:r>
          </a:p>
          <a:p>
            <a:pPr marL="914400" lvl="1" indent="-457200">
              <a:buFont typeface="+mj-lt"/>
              <a:buAutoNum type="arabicPeriod"/>
            </a:pPr>
            <a:r>
              <a:rPr lang="en-US" dirty="0"/>
              <a:t>Fakes</a:t>
            </a:r>
          </a:p>
          <a:p>
            <a:r>
              <a:rPr lang="en-US" dirty="0"/>
              <a:t>Random testing</a:t>
            </a:r>
          </a:p>
          <a:p>
            <a:pPr lvl="1"/>
            <a:r>
              <a:rPr lang="en-US" dirty="0"/>
              <a:t>“Fuzzing”</a:t>
            </a:r>
          </a:p>
          <a:p>
            <a:pPr lvl="1"/>
            <a:r>
              <a:rPr lang="en-US" dirty="0"/>
              <a:t>Against a reference implementation.</a:t>
            </a:r>
          </a:p>
        </p:txBody>
      </p:sp>
      <p:sp>
        <p:nvSpPr>
          <p:cNvPr id="4" name="Slide Number Placeholder 3">
            <a:extLst>
              <a:ext uri="{FF2B5EF4-FFF2-40B4-BE49-F238E27FC236}">
                <a16:creationId xmlns:a16="http://schemas.microsoft.com/office/drawing/2014/main" id="{12084FC3-973A-FB40-8641-F884F757540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Rectangle 10">
            <a:extLst>
              <a:ext uri="{FF2B5EF4-FFF2-40B4-BE49-F238E27FC236}">
                <a16:creationId xmlns:a16="http://schemas.microsoft.com/office/drawing/2014/main" id="{E869D779-DFCE-414E-B6B6-EF1185BFE5EB}"/>
              </a:ext>
            </a:extLst>
          </p:cNvPr>
          <p:cNvSpPr/>
          <p:nvPr/>
        </p:nvSpPr>
        <p:spPr>
          <a:xfrm>
            <a:off x="10100616" y="5478850"/>
            <a:ext cx="1251596" cy="87749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Rest of</a:t>
            </a:r>
          </a:p>
          <a:p>
            <a:pPr algn="ctr"/>
            <a:r>
              <a:rPr lang="en-US" sz="2400" b="1" dirty="0">
                <a:solidFill>
                  <a:schemeClr val="tx1"/>
                </a:solidFill>
                <a:latin typeface="Ink Free" panose="03080402000500000000" pitchFamily="66" charset="0"/>
              </a:rPr>
              <a:t>Lesson</a:t>
            </a:r>
          </a:p>
        </p:txBody>
      </p:sp>
    </p:spTree>
    <p:extLst>
      <p:ext uri="{BB962C8B-B14F-4D97-AF65-F5344CB8AC3E}">
        <p14:creationId xmlns:p14="http://schemas.microsoft.com/office/powerpoint/2010/main" val="63234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 Example</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38922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a:p>
            <a:r>
              <a:rPr lang="en-US" dirty="0"/>
              <a:t>Need two more things:</a:t>
            </a:r>
          </a:p>
          <a:p>
            <a:pPr marL="914400" lvl="1" indent="-457200">
              <a:buFont typeface="+mj-lt"/>
              <a:buAutoNum type="arabicPeriod"/>
            </a:pPr>
            <a:r>
              <a:rPr lang="en-US" dirty="0"/>
              <a:t>Remember how the stub was used;</a:t>
            </a:r>
          </a:p>
          <a:p>
            <a:pPr marL="914400" lvl="1" indent="-457200">
              <a:buFont typeface="+mj-lt"/>
              <a:buAutoNum type="arabicPeriod"/>
            </a:pPr>
            <a:r>
              <a:rPr lang="en-US" dirty="0"/>
              <a:t>Tell the stub what to do when it is called.</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199" y="1500160"/>
            <a:ext cx="1113322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886</TotalTime>
  <Words>1896</Words>
  <Application>Microsoft Office PowerPoint</Application>
  <PresentationFormat>Widescreen</PresentationFormat>
  <Paragraphs>260</Paragraphs>
  <Slides>19</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Consolas</vt:lpstr>
      <vt:lpstr>Verdana</vt:lpstr>
      <vt:lpstr>Helvetica</vt:lpstr>
      <vt:lpstr>Helvetica CY Plain</vt:lpstr>
      <vt:lpstr>Ink Free</vt:lpstr>
      <vt:lpstr>Calibri Light</vt:lpstr>
      <vt:lpstr>Arial</vt:lpstr>
      <vt:lpstr>Calibri</vt:lpstr>
      <vt:lpstr>Office Theme</vt:lpstr>
      <vt:lpstr>CS 4350: Fundamentals of Software Engineering  Lesson 5.3 Testing Systems</vt:lpstr>
      <vt:lpstr>Outline of this lesson</vt:lpstr>
      <vt:lpstr>Learning Objectives for this Lesson</vt:lpstr>
      <vt:lpstr>Large Systems are Hard to Test</vt:lpstr>
      <vt:lpstr>Unit Testing is not sufficient</vt:lpstr>
      <vt:lpstr>Two Ways to Handle Difficulties</vt:lpstr>
      <vt:lpstr>Test Double Example</vt:lpstr>
      <vt:lpstr>Test Stub</vt:lpstr>
      <vt:lpstr>Test Stub Example</vt:lpstr>
      <vt:lpstr>Test Spies</vt:lpstr>
      <vt:lpstr>Test Spy Example</vt:lpstr>
      <vt:lpstr>Test Mocks</vt:lpstr>
      <vt:lpstr>CoveyTownController uses Mocks</vt:lpstr>
      <vt:lpstr>Test Fakes</vt:lpstr>
      <vt:lpstr>Test Fake Example</vt:lpstr>
      <vt:lpstr>Random Input</vt:lpstr>
      <vt:lpstr>Related: Random Testing</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42</cp:revision>
  <dcterms:created xsi:type="dcterms:W3CDTF">2021-01-29T13:39:02Z</dcterms:created>
  <dcterms:modified xsi:type="dcterms:W3CDTF">2022-02-13T02:28:14Z</dcterms:modified>
</cp:coreProperties>
</file>