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2" r:id="rId3"/>
    <p:sldId id="300" r:id="rId4"/>
    <p:sldId id="271" r:id="rId5"/>
    <p:sldId id="308" r:id="rId6"/>
    <p:sldId id="301" r:id="rId7"/>
    <p:sldId id="299" r:id="rId8"/>
    <p:sldId id="309" r:id="rId9"/>
    <p:sldId id="310" r:id="rId10"/>
    <p:sldId id="311" r:id="rId11"/>
    <p:sldId id="279" r:id="rId12"/>
    <p:sldId id="312" r:id="rId13"/>
    <p:sldId id="313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65576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</a:t>
            </a:r>
            <a:r>
              <a:rPr lang="en-US" altLang="en-US" dirty="0">
                <a:sym typeface="Helvetica Neue" charset="0"/>
              </a:rPr>
              <a:t>7.1</a:t>
            </a:r>
            <a:r>
              <a:rPr lang="en-US" altLang="en-US" sz="3200" dirty="0">
                <a:sym typeface="Helvetica Neue" charset="0"/>
              </a:rPr>
              <a:t> Introduction to Testing and TDD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Adeel Bhutta, Frank Tip, Jan Vitek,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41EF-381D-DB42-A42C-0D5D1FA201FA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75390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5C5962"/>
                </a:solidFill>
                <a:latin typeface="Calibri" panose="020F0502020204030204"/>
                <a:ea typeface="+mn-ea"/>
                <a:cs typeface="+mn-cs"/>
              </a:rPr>
              <a:t>© 2021 Released under the </a:t>
            </a:r>
            <a:r>
              <a:rPr lang="en-US" sz="1800" dirty="0">
                <a:solidFill>
                  <a:srgbClr val="D41B2C"/>
                </a:solidFill>
                <a:latin typeface="Calibri" panose="020F0502020204030204"/>
                <a:ea typeface="+mn-ea"/>
                <a:cs typeface="+mn-cs"/>
                <a:hlinkClick r:id="rId2"/>
              </a:rPr>
              <a:t>CC BY-SA</a:t>
            </a:r>
            <a:r>
              <a:rPr lang="en-US" sz="1800" dirty="0">
                <a:solidFill>
                  <a:srgbClr val="5C5962"/>
                </a:solidFill>
                <a:latin typeface="Calibri" panose="020F0502020204030204"/>
                <a:ea typeface="+mn-ea"/>
                <a:cs typeface="+mn-cs"/>
              </a:rPr>
              <a:t> license</a:t>
            </a:r>
            <a:endParaRPr lang="en-US" sz="18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95A1-896E-4E16-BB73-FE408224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5C1C-7B3E-4007-89DB-0606D7D8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153454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Small: run on a single process, no blocking I/O</a:t>
            </a:r>
          </a:p>
          <a:p>
            <a:pPr lvl="1" fontAlgn="base"/>
            <a:r>
              <a:rPr lang="en-US" dirty="0"/>
              <a:t>Fast to run; can be run automatically and frequently</a:t>
            </a:r>
          </a:p>
          <a:p>
            <a:pPr fontAlgn="base"/>
            <a:r>
              <a:rPr lang="en-US" dirty="0"/>
              <a:t>Medium: run on a single machine, no network I/O (only localhost); “hermetic”</a:t>
            </a:r>
          </a:p>
          <a:p>
            <a:pPr lvl="1" fontAlgn="base"/>
            <a:r>
              <a:rPr lang="en-US" dirty="0"/>
              <a:t>May be slower; delayed to overnight runs</a:t>
            </a:r>
          </a:p>
          <a:p>
            <a:pPr fontAlgn="base"/>
            <a:r>
              <a:rPr lang="en-US" dirty="0"/>
              <a:t>Large/Enormous tests: run on a network.</a:t>
            </a:r>
          </a:p>
          <a:p>
            <a:pPr lvl="1" fontAlgn="base"/>
            <a:r>
              <a:rPr lang="en-US" dirty="0"/>
              <a:t>May have serious $$$ cost in network services or personnel.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See </a:t>
            </a:r>
            <a:r>
              <a:rPr lang="en-US" i="1" dirty="0" err="1"/>
              <a:t>SoftEng</a:t>
            </a:r>
            <a:r>
              <a:rPr lang="en-US" i="1" dirty="0"/>
              <a:t> @ Google Chapter 11</a:t>
            </a:r>
          </a:p>
          <a:p>
            <a:pPr lvl="1"/>
            <a:r>
              <a:rPr lang="en-US" sz="1600" dirty="0"/>
              <a:t>https://</a:t>
            </a:r>
            <a:r>
              <a:rPr lang="en-US" sz="1600" dirty="0" err="1"/>
              <a:t>learning.oreilly.com</a:t>
            </a:r>
            <a:r>
              <a:rPr lang="en-US" sz="1600" dirty="0"/>
              <a:t>/library/view/software-engineering-at/9781492082781/ch11.html#testing_overview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B55AF-FE15-4F26-8039-2E6BCBC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053A5-E021-4174-8B16-BFFA9C66D485}"/>
              </a:ext>
            </a:extLst>
          </p:cNvPr>
          <p:cNvSpPr txBox="1"/>
          <p:nvPr/>
        </p:nvSpPr>
        <p:spPr>
          <a:xfrm>
            <a:off x="6683604" y="512821"/>
            <a:ext cx="4980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i="1" dirty="0"/>
              <a:t>We begin by </a:t>
            </a:r>
            <a:r>
              <a:rPr lang="en-US" altLang="en-US" sz="2400" i="1" dirty="0">
                <a:solidFill>
                  <a:schemeClr val="folHlink"/>
                </a:solidFill>
              </a:rPr>
              <a:t>‘testing-in-the-small’</a:t>
            </a:r>
            <a:r>
              <a:rPr lang="en-US" altLang="en-US" sz="2400" i="1" dirty="0"/>
              <a:t> and move toward </a:t>
            </a:r>
            <a:r>
              <a:rPr lang="en-US" altLang="en-US" sz="2400" i="1" dirty="0">
                <a:solidFill>
                  <a:schemeClr val="folHlink"/>
                </a:solidFill>
              </a:rPr>
              <a:t>‘testing-in-the-large’</a:t>
            </a:r>
          </a:p>
        </p:txBody>
      </p:sp>
    </p:spTree>
    <p:extLst>
      <p:ext uri="{BB962C8B-B14F-4D97-AF65-F5344CB8AC3E}">
        <p14:creationId xmlns:p14="http://schemas.microsoft.com/office/powerpoint/2010/main" val="406437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rade Appeal Policy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Manner of Testing</a:t>
            </a:r>
          </a:p>
        </p:txBody>
      </p:sp>
      <p:sp>
        <p:nvSpPr>
          <p:cNvPr id="254" name="scores for homeworks/projects/midterms will be final two weeks after it has been returned to you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10087466" cy="4351338"/>
          </a:xfr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Automated tests can be run without supervision</a:t>
            </a:r>
          </a:p>
          <a:p>
            <a:pPr lvl="1"/>
            <a:r>
              <a:rPr lang="en-US" dirty="0"/>
              <a:t>Suitable for frequent automated runs</a:t>
            </a:r>
          </a:p>
          <a:p>
            <a:r>
              <a:rPr lang="en-US" dirty="0"/>
              <a:t>Manual tests require a human to run and evaluate</a:t>
            </a:r>
          </a:p>
          <a:p>
            <a:pPr lvl="1"/>
            <a:r>
              <a:rPr lang="en-US" dirty="0"/>
              <a:t>A human may be needed to check UI elements</a:t>
            </a:r>
          </a:p>
          <a:p>
            <a:pPr lvl="1"/>
            <a:r>
              <a:rPr lang="en-US" dirty="0"/>
              <a:t>Tests may be ill-defined and nondeterministic</a:t>
            </a:r>
          </a:p>
          <a:p>
            <a:pPr lvl="2"/>
            <a:r>
              <a:rPr lang="en-US" dirty="0"/>
              <a:t>e.g., trying to “break” software</a:t>
            </a:r>
          </a:p>
          <a:p>
            <a:r>
              <a:rPr lang="en-US" dirty="0"/>
              <a:t>Customer-facing tests require an intermediary to evaluate as well as the customer to use the software.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0688-8C43-7246-B187-4A319EFF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1702" y="5852447"/>
            <a:ext cx="7742902" cy="1325562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800" i="1" dirty="0"/>
              <a:t>From </a:t>
            </a:r>
            <a:r>
              <a:rPr lang="en-US" sz="1800" i="1" dirty="0" err="1"/>
              <a:t>SoftEng</a:t>
            </a:r>
            <a:r>
              <a:rPr lang="en-US" sz="1800" i="1" dirty="0"/>
              <a:t> @ Google Chapter 11</a:t>
            </a:r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learning.oreilly.com</a:t>
            </a:r>
            <a:r>
              <a:rPr lang="en-US" sz="1800" dirty="0"/>
              <a:t>/library/view/software-engineering-at/9781492082781/ch11.html#testing_overview</a:t>
            </a:r>
          </a:p>
          <a:p>
            <a:endParaRPr lang="en-US" sz="1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0BB1-289C-5E48-8344-85B8F787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Test Distribution (Size/Scope/Manner)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E03D0-5CA4-624A-9913-DA6A6FD2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F37917-FD3A-4669-9018-DA04BCDD3D7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5" descr="Software Testing Ice-Cream Cone Anti-Pattern&#10;Top: Manual tests, Automated GUI tests, Integration tests, Unit Tests (tip=smallest)">
            <a:extLst>
              <a:ext uri="{FF2B5EF4-FFF2-40B4-BE49-F238E27FC236}">
                <a16:creationId xmlns:a16="http://schemas.microsoft.com/office/drawing/2014/main" id="{41E1ED84-3CB2-5643-9648-3A47B6E5C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35" y="1870894"/>
            <a:ext cx="2809498" cy="3684588"/>
          </a:xfrm>
          <a:prstGeom prst="rect">
            <a:avLst/>
          </a:prstGeom>
          <a:noFill/>
        </p:spPr>
      </p:pic>
      <p:pic>
        <p:nvPicPr>
          <p:cNvPr id="8" name="Picture 7" descr="Pyramid Test pattern: end-to-end 5%, Integration 15%, Unit 80%">
            <a:extLst>
              <a:ext uri="{FF2B5EF4-FFF2-40B4-BE49-F238E27FC236}">
                <a16:creationId xmlns:a16="http://schemas.microsoft.com/office/drawing/2014/main" id="{49758C22-7363-364B-A1F3-2CA902B4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918" y="2046365"/>
            <a:ext cx="4261282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E337C4-291A-9442-864B-63E19E5D2D89}"/>
              </a:ext>
            </a:extLst>
          </p:cNvPr>
          <p:cNvSpPr txBox="1"/>
          <p:nvPr/>
        </p:nvSpPr>
        <p:spPr>
          <a:xfrm>
            <a:off x="8610600" y="2363847"/>
            <a:ext cx="146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halkboard SE" panose="03050602040202020205" pitchFamily="66" charset="77"/>
              </a:rPr>
              <a:t>Pyramid</a:t>
            </a:r>
          </a:p>
          <a:p>
            <a:pPr algn="ctr"/>
            <a:r>
              <a:rPr lang="en-US" dirty="0">
                <a:latin typeface="Chalkboard SE" panose="03050602040202020205" pitchFamily="66" charset="77"/>
              </a:rPr>
              <a:t>Test Pattern</a:t>
            </a:r>
          </a:p>
        </p:txBody>
      </p:sp>
    </p:spTree>
    <p:extLst>
      <p:ext uri="{BB962C8B-B14F-4D97-AF65-F5344CB8AC3E}">
        <p14:creationId xmlns:p14="http://schemas.microsoft.com/office/powerpoint/2010/main" val="355719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From outside, the development is driven by “issues”:</a:t>
            </a:r>
          </a:p>
          <a:p>
            <a:pPr lvl="1"/>
            <a:r>
              <a:rPr lang="en-US" dirty="0"/>
              <a:t>New feature requests;</a:t>
            </a:r>
          </a:p>
          <a:p>
            <a:pPr lvl="1"/>
            <a:r>
              <a:rPr lang="en-US" dirty="0"/>
              <a:t>Enhancement requests;</a:t>
            </a:r>
          </a:p>
          <a:p>
            <a:pPr lvl="1"/>
            <a:r>
              <a:rPr lang="en-US" dirty="0"/>
              <a:t>Bug reports;</a:t>
            </a:r>
          </a:p>
          <a:p>
            <a:pPr lvl="1"/>
            <a:r>
              <a:rPr lang="en-US" dirty="0"/>
              <a:t>Internal feature requests.</a:t>
            </a:r>
          </a:p>
          <a:p>
            <a:r>
              <a:rPr lang="en-US" dirty="0"/>
              <a:t>Issues are the “water” in our “TDD = water wheel” metaphor.</a:t>
            </a:r>
          </a:p>
          <a:p>
            <a:pPr lvl="1"/>
            <a:endParaRPr lang="en-US" dirty="0"/>
          </a:p>
        </p:txBody>
      </p:sp>
      <p:pic>
        <p:nvPicPr>
          <p:cNvPr id="1026" name="Picture 2" descr="Water Wheel: Chute labeled &quot;Issues&quot;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547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76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96125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 first task is to write a test.</a:t>
            </a:r>
          </a:p>
          <a:p>
            <a:pPr lvl="1"/>
            <a:r>
              <a:rPr lang="en-US" dirty="0"/>
              <a:t>The test should fail.</a:t>
            </a:r>
          </a:p>
          <a:p>
            <a:pPr lvl="1"/>
            <a:r>
              <a:rPr lang="en-US" dirty="0"/>
              <a:t>A bug report is not actionable until we have replicated it.</a:t>
            </a:r>
          </a:p>
          <a:p>
            <a:pPr lvl="1"/>
            <a:r>
              <a:rPr lang="en-US" dirty="0"/>
              <a:t>A feature request is not actionable until we know what how it should work.</a:t>
            </a:r>
          </a:p>
          <a:p>
            <a:endParaRPr lang="en-US" dirty="0"/>
          </a:p>
          <a:p>
            <a:r>
              <a:rPr lang="en-US" dirty="0"/>
              <a:t>Tests are the “buckets” in our metaphor.</a:t>
            </a:r>
          </a:p>
          <a:p>
            <a:pPr lvl="1"/>
            <a:endParaRPr lang="en-US" dirty="0"/>
          </a:p>
        </p:txBody>
      </p:sp>
      <p:pic>
        <p:nvPicPr>
          <p:cNvPr id="1026" name="Picture 2" descr="Water Wheel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547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76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D15D3-52C2-ED43-8FA5-7265D945A51F}"/>
              </a:ext>
            </a:extLst>
          </p:cNvPr>
          <p:cNvSpPr txBox="1"/>
          <p:nvPr/>
        </p:nvSpPr>
        <p:spPr>
          <a:xfrm>
            <a:off x="9686248" y="1825625"/>
            <a:ext cx="163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Write test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FBB3337-D283-384F-B917-0FB9C6B03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3616" y="2239176"/>
            <a:ext cx="1361816" cy="57659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Then we fix the code:</a:t>
            </a:r>
          </a:p>
          <a:p>
            <a:pPr lvl="1"/>
            <a:r>
              <a:rPr lang="en-US" dirty="0"/>
              <a:t>Change code until test passes;</a:t>
            </a:r>
          </a:p>
          <a:p>
            <a:pPr lvl="1"/>
            <a:r>
              <a:rPr lang="en-US" dirty="0"/>
              <a:t>All previous tests must pass too (no regression!);</a:t>
            </a:r>
          </a:p>
          <a:p>
            <a:pPr lvl="1"/>
            <a:r>
              <a:rPr lang="en-US" dirty="0"/>
              <a:t>No redesigns; goal is to fix as quickly as possible.</a:t>
            </a:r>
          </a:p>
          <a:p>
            <a:endParaRPr lang="en-US" dirty="0"/>
          </a:p>
          <a:p>
            <a:r>
              <a:rPr lang="en-US" dirty="0"/>
              <a:t>Coding turns the wheel until the “water” is gone (issue is fixed).</a:t>
            </a:r>
          </a:p>
        </p:txBody>
      </p:sp>
      <p:pic>
        <p:nvPicPr>
          <p:cNvPr id="1026" name="Picture 2" descr="Water wheel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547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76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D15D3-52C2-ED43-8FA5-7265D945A51F}"/>
              </a:ext>
            </a:extLst>
          </p:cNvPr>
          <p:cNvSpPr txBox="1"/>
          <p:nvPr/>
        </p:nvSpPr>
        <p:spPr>
          <a:xfrm>
            <a:off x="9686248" y="1825625"/>
            <a:ext cx="163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Write test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FBB3337-D283-384F-B917-0FB9C6B03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3616" y="2239176"/>
            <a:ext cx="1361816" cy="57659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A1088-C606-244D-92B3-E032FE40921B}"/>
              </a:ext>
            </a:extLst>
          </p:cNvPr>
          <p:cNvSpPr txBox="1"/>
          <p:nvPr/>
        </p:nvSpPr>
        <p:spPr>
          <a:xfrm>
            <a:off x="10687111" y="5298083"/>
            <a:ext cx="1333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Fix code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1115C8-A0A3-D042-9B6B-EB1CA4C7B29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9811657" y="5298084"/>
            <a:ext cx="875454" cy="23083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1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Test-Driven Development 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Clean up code:</a:t>
            </a:r>
          </a:p>
          <a:p>
            <a:pPr lvl="1"/>
            <a:r>
              <a:rPr lang="en-US" dirty="0"/>
              <a:t>At leisure, “refactor” code;</a:t>
            </a:r>
          </a:p>
          <a:p>
            <a:pPr lvl="1"/>
            <a:r>
              <a:rPr lang="en-US" dirty="0"/>
              <a:t>Not driven by issues;</a:t>
            </a:r>
          </a:p>
          <a:p>
            <a:pPr lvl="1"/>
            <a:r>
              <a:rPr lang="en-US" dirty="0"/>
              <a:t>No (visible) behavior changes;</a:t>
            </a:r>
          </a:p>
          <a:p>
            <a:pPr lvl="1"/>
            <a:r>
              <a:rPr lang="en-US" dirty="0"/>
              <a:t>All tests must still pass;</a:t>
            </a:r>
          </a:p>
          <a:p>
            <a:pPr lvl="1"/>
            <a:r>
              <a:rPr lang="en-US" dirty="0"/>
              <a:t>Improve maintainability.</a:t>
            </a:r>
          </a:p>
          <a:p>
            <a:endParaRPr lang="en-US" dirty="0"/>
          </a:p>
          <a:p>
            <a:r>
              <a:rPr lang="en-US" dirty="0"/>
              <a:t>Refactoring borrows momentum to turn the wheel without the action of “water.”</a:t>
            </a:r>
          </a:p>
        </p:txBody>
      </p:sp>
      <p:pic>
        <p:nvPicPr>
          <p:cNvPr id="1026" name="Picture 2" descr="Water wheel">
            <a:extLst>
              <a:ext uri="{FF2B5EF4-FFF2-40B4-BE49-F238E27FC236}">
                <a16:creationId xmlns:a16="http://schemas.microsoft.com/office/drawing/2014/main" id="{914DFF34-65B6-614B-A53E-4349F7EB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12432" y="1825625"/>
            <a:ext cx="4101136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547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76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78814-FFDB-FA41-B3A4-81DA7A4EA882}"/>
              </a:ext>
            </a:extLst>
          </p:cNvPr>
          <p:cNvSpPr txBox="1"/>
          <p:nvPr/>
        </p:nvSpPr>
        <p:spPr>
          <a:xfrm>
            <a:off x="7170056" y="1930400"/>
            <a:ext cx="104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Issues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D15D3-52C2-ED43-8FA5-7265D945A51F}"/>
              </a:ext>
            </a:extLst>
          </p:cNvPr>
          <p:cNvSpPr txBox="1"/>
          <p:nvPr/>
        </p:nvSpPr>
        <p:spPr>
          <a:xfrm>
            <a:off x="9686248" y="1825625"/>
            <a:ext cx="163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Write test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8FBB3337-D283-384F-B917-0FB9C6B033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3616" y="2239176"/>
            <a:ext cx="1361816" cy="57659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A1088-C606-244D-92B3-E032FE40921B}"/>
              </a:ext>
            </a:extLst>
          </p:cNvPr>
          <p:cNvSpPr txBox="1"/>
          <p:nvPr/>
        </p:nvSpPr>
        <p:spPr>
          <a:xfrm>
            <a:off x="10687111" y="5298083"/>
            <a:ext cx="1333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Fix code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1115C8-A0A3-D042-9B6B-EB1CA4C7B29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9811657" y="5298084"/>
            <a:ext cx="875454" cy="230833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184525-D2A9-534D-9FD6-B6B7714AD200}"/>
              </a:ext>
            </a:extLst>
          </p:cNvPr>
          <p:cNvSpPr txBox="1"/>
          <p:nvPr/>
        </p:nvSpPr>
        <p:spPr>
          <a:xfrm>
            <a:off x="5520302" y="3690257"/>
            <a:ext cx="13697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Refactor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lkboard SE" panose="03050602040202020205" pitchFamily="66" charset="77"/>
                <a:ea typeface="+mn-ea"/>
                <a:cs typeface="+mn-cs"/>
              </a:rPr>
              <a:t>code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9EA7A0B-4725-DA43-B50C-A38C8339D675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6542942" y="4183513"/>
            <a:ext cx="776828" cy="1452309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4188C8-6D0E-1340-8ABE-DCD7C1AA2A97}"/>
              </a:ext>
            </a:extLst>
          </p:cNvPr>
          <p:cNvSpPr/>
          <p:nvPr/>
        </p:nvSpPr>
        <p:spPr>
          <a:xfrm>
            <a:off x="3503928" y="4274350"/>
            <a:ext cx="2001583" cy="4938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54397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urse Mechanic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&amp; Qualifications</a:t>
            </a:r>
          </a:p>
        </p:txBody>
      </p:sp>
      <p:sp>
        <p:nvSpPr>
          <p:cNvPr id="184" name="See syllabus for all of the usual stuff…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Typically, a new feature will require multiple tests</a:t>
            </a:r>
          </a:p>
          <a:p>
            <a:r>
              <a:rPr lang="en-US" dirty="0"/>
              <a:t>The “fix” should not just be the minimum to pass the test(s)</a:t>
            </a:r>
          </a:p>
          <a:p>
            <a:pPr lvl="1"/>
            <a:r>
              <a:rPr lang="en-US" dirty="0"/>
              <a:t>The programmer should keep in mind the spec/requirements.</a:t>
            </a:r>
          </a:p>
          <a:p>
            <a:pPr lvl="1"/>
            <a:r>
              <a:rPr lang="en-US" dirty="0"/>
              <a:t>But the fix should be the simplest possible that addresses the issue.</a:t>
            </a:r>
          </a:p>
          <a:p>
            <a:r>
              <a:rPr lang="en-US" dirty="0"/>
              <a:t>Tests are run frequently and thus must be fast and deterministic.</a:t>
            </a:r>
          </a:p>
          <a:p>
            <a:r>
              <a:rPr lang="en-US" dirty="0"/>
              <a:t>Occasionally, the tests may need to be fixed as well.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F43BB-13F1-408A-8B9B-BE74663C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47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76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A9F-0155-471E-8C28-16719BFE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D52-8BF4-47F1-A03F-8790E75F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are concrete and actionable.</a:t>
            </a:r>
          </a:p>
          <a:p>
            <a:r>
              <a:rPr lang="en-US" dirty="0"/>
              <a:t>We revisit requirements frequently:</a:t>
            </a:r>
          </a:p>
          <a:p>
            <a:pPr lvl="1"/>
            <a:r>
              <a:rPr lang="en-US" dirty="0"/>
              <a:t>We make sure we are building the right product;</a:t>
            </a:r>
          </a:p>
          <a:p>
            <a:pPr lvl="1"/>
            <a:r>
              <a:rPr lang="en-US" dirty="0"/>
              <a:t>Mistakes are fixed earlier.</a:t>
            </a:r>
          </a:p>
          <a:p>
            <a:r>
              <a:rPr lang="en-US" dirty="0"/>
              <a:t>Separate refactoring stage means code hygiene is not forgotten.</a:t>
            </a:r>
          </a:p>
          <a:p>
            <a:r>
              <a:rPr lang="en-US" dirty="0"/>
              <a:t>Test portfolio gives confidence in maintenance.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C937-3F72-4BE9-A627-86A7D9E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61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666-5DA3-40C8-9AA2-091791EA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2E-B691-4B7D-9784-B682D8DE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9625553" cy="4351338"/>
          </a:xfrm>
        </p:spPr>
        <p:txBody>
          <a:bodyPr>
            <a:normAutofit/>
          </a:bodyPr>
          <a:lstStyle/>
          <a:p>
            <a:r>
              <a:rPr lang="en-US" dirty="0"/>
              <a:t>Often the same person writes the test and implements the code being tested</a:t>
            </a:r>
          </a:p>
          <a:p>
            <a:pPr lvl="1"/>
            <a:r>
              <a:rPr lang="en-US" dirty="0"/>
              <a:t>Blind spots: programmer may overlook something;</a:t>
            </a:r>
          </a:p>
          <a:p>
            <a:pPr lvl="1"/>
            <a:r>
              <a:rPr lang="en-US" dirty="0"/>
              <a:t>Gentleness: programmer may avoid “hard” tests.</a:t>
            </a:r>
          </a:p>
          <a:p>
            <a:r>
              <a:rPr lang="en-US" dirty="0"/>
              <a:t>Tests can add to maintenance problems</a:t>
            </a:r>
          </a:p>
          <a:p>
            <a:pPr lvl="1"/>
            <a:r>
              <a:rPr lang="en-US" dirty="0"/>
              <a:t>Slow, flaky or brittle tests can slow down ”wheel” (both fixing code and refactoring)</a:t>
            </a:r>
          </a:p>
          <a:p>
            <a:r>
              <a:rPr lang="en-US" dirty="0"/>
              <a:t>As defined, TDD is perhaps overly strict. (Discuss!)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6CE6-1598-44D5-8420-6B2F70B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47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76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9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276002" cy="4994908"/>
          </a:xfrm>
        </p:spPr>
        <p:txBody>
          <a:bodyPr>
            <a:normAutofit/>
          </a:bodyPr>
          <a:lstStyle/>
          <a:p>
            <a:r>
              <a:rPr lang="en-US" dirty="0"/>
              <a:t>By the end of this lesson, you should be able to:</a:t>
            </a:r>
          </a:p>
          <a:p>
            <a:pPr lvl="1"/>
            <a:r>
              <a:rPr lang="en-US" dirty="0"/>
              <a:t>Describe the elements of a test and how they are used;</a:t>
            </a:r>
          </a:p>
          <a:p>
            <a:pPr lvl="1"/>
            <a:r>
              <a:rPr lang="en-US" dirty="0"/>
              <a:t>State Dijkstra’s law and its relevance;</a:t>
            </a:r>
          </a:p>
          <a:p>
            <a:pPr lvl="1"/>
            <a:r>
              <a:rPr lang="en-US" dirty="0"/>
              <a:t>Classify tests by purpose, scope and size;</a:t>
            </a:r>
          </a:p>
          <a:p>
            <a:pPr lvl="1"/>
            <a:r>
              <a:rPr lang="en-US" dirty="0"/>
              <a:t>Explain why test automation is important.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Define “Test-Driven Development”;</a:t>
            </a:r>
          </a:p>
          <a:p>
            <a:pPr lvl="1"/>
            <a:r>
              <a:rPr lang="en-US" dirty="0"/>
              <a:t>Contrast two different phases for programming in TDD;</a:t>
            </a:r>
          </a:p>
          <a:p>
            <a:pPr lvl="1"/>
            <a:r>
              <a:rPr lang="en-US" dirty="0"/>
              <a:t>Outline the strengths and weaknesses of TDD.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AD-C000-4577-AEBC-F85F657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C7A6-A28D-4387-9F64-48979188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Acceptance Test Driven Development (ATDD)</a:t>
            </a:r>
          </a:p>
          <a:p>
            <a:pPr lvl="1"/>
            <a:r>
              <a:rPr lang="en-US" dirty="0"/>
              <a:t>Write “system” tests to express user requirements.</a:t>
            </a:r>
          </a:p>
          <a:p>
            <a:pPr lvl="1"/>
            <a:r>
              <a:rPr lang="en-US" dirty="0"/>
              <a:t>These tests may be “large” and/or “slow”.</a:t>
            </a:r>
          </a:p>
          <a:p>
            <a:pPr lvl="1"/>
            <a:r>
              <a:rPr lang="en-US" dirty="0"/>
              <a:t>Some may not be automatable.</a:t>
            </a:r>
          </a:p>
          <a:p>
            <a:r>
              <a:rPr lang="en-US" dirty="0"/>
              <a:t>Behavior Test Driven Development (BTDD)</a:t>
            </a:r>
          </a:p>
          <a:p>
            <a:pPr lvl="1"/>
            <a:r>
              <a:rPr lang="en-US" dirty="0"/>
              <a:t>Uses structured natural language to describe user stories with desired behavior.</a:t>
            </a:r>
          </a:p>
          <a:p>
            <a:pPr lvl="1"/>
            <a:r>
              <a:rPr lang="en-US" dirty="0"/>
              <a:t>Also “system” tests.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6C9D-2553-4272-88E2-CE134DEA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5476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5476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59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F7AD-1809-4173-85DB-C6679D1D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4701-46F5-4631-A66B-9AC1D552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you've studied this lesson, you should be able to:</a:t>
            </a:r>
          </a:p>
          <a:p>
            <a:pPr lvl="1"/>
            <a:r>
              <a:rPr lang="en-US" dirty="0"/>
              <a:t>Describe the elements of a test and how they are used;</a:t>
            </a:r>
          </a:p>
          <a:p>
            <a:pPr lvl="1"/>
            <a:r>
              <a:rPr lang="en-US" dirty="0"/>
              <a:t>State Dijkstra’s law and its relevance;</a:t>
            </a:r>
          </a:p>
          <a:p>
            <a:pPr lvl="1"/>
            <a:r>
              <a:rPr lang="en-US" dirty="0"/>
              <a:t>Classify tests by purpose, scope and size;</a:t>
            </a:r>
          </a:p>
          <a:p>
            <a:pPr lvl="1"/>
            <a:r>
              <a:rPr lang="en-US" dirty="0"/>
              <a:t>Explain why test automation is important.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Define “Test-Driven Development”;</a:t>
            </a:r>
          </a:p>
          <a:p>
            <a:pPr lvl="1"/>
            <a:r>
              <a:rPr lang="en-US" dirty="0"/>
              <a:t>Contrast two different phases for programming in TDD;</a:t>
            </a:r>
          </a:p>
          <a:p>
            <a:pPr lvl="1"/>
            <a:r>
              <a:rPr lang="en-US" dirty="0"/>
              <a:t>Outline the strengths and weaknesses of TDD.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34773-9D4D-43DB-BE71-9B7317CC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AC04-7D84-4ADF-9008-CD1F760B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D664-92BF-4A0F-A0F9-34716F35F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Software Testing </a:t>
            </a:r>
            <a:r>
              <a:rPr lang="en-US" dirty="0"/>
              <a:t>is the process of checking if software meets </a:t>
            </a:r>
            <a:r>
              <a:rPr lang="en-US" b="1" dirty="0"/>
              <a:t>certain concrete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“certain” – a finite set</a:t>
            </a:r>
          </a:p>
          <a:p>
            <a:pPr lvl="1"/>
            <a:r>
              <a:rPr lang="en-US" dirty="0"/>
              <a:t>“concrete” – particular, not symbolic</a:t>
            </a:r>
          </a:p>
          <a:p>
            <a:r>
              <a:rPr lang="en-US" dirty="0"/>
              <a:t>Testing is carried out by execution of the software.</a:t>
            </a:r>
          </a:p>
          <a:p>
            <a:r>
              <a:rPr lang="en-US" dirty="0"/>
              <a:t>Next: definitions “SUT” and “Test”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C98DA-479F-4397-9904-62EF611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5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roach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SUT = System Under Test</a:t>
            </a:r>
          </a:p>
        </p:txBody>
      </p:sp>
      <p:sp>
        <p:nvSpPr>
          <p:cNvPr id="218" name="first half of the course: emphasis on skills development…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“System Under Test” consists of its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State 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State Change</a:t>
            </a:r>
          </a:p>
          <a:p>
            <a:pPr lvl="1"/>
            <a:r>
              <a:rPr lang="en-US" dirty="0"/>
              <a:t>(Other) Behavior</a:t>
            </a:r>
          </a:p>
          <a:p>
            <a:endParaRPr lang="en-US" dirty="0"/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/>
              <a:pPr/>
              <a:t>4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824D5A-E3F6-2245-8BBF-DDFF377215F1}"/>
              </a:ext>
            </a:extLst>
          </p:cNvPr>
          <p:cNvSpPr/>
          <p:nvPr/>
        </p:nvSpPr>
        <p:spPr>
          <a:xfrm>
            <a:off x="5052508" y="2921374"/>
            <a:ext cx="3429000" cy="343497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E3179148-F0FA-1A43-B490-84D3DB3194BD}"/>
              </a:ext>
            </a:extLst>
          </p:cNvPr>
          <p:cNvSpPr/>
          <p:nvPr/>
        </p:nvSpPr>
        <p:spPr>
          <a:xfrm>
            <a:off x="6309808" y="3180394"/>
            <a:ext cx="914400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State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2C44303-3E61-D14A-9FD7-541F8C6A5A62}"/>
              </a:ext>
            </a:extLst>
          </p:cNvPr>
          <p:cNvSpPr/>
          <p:nvPr/>
        </p:nvSpPr>
        <p:spPr>
          <a:xfrm>
            <a:off x="4074100" y="43965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C03F8-AC66-8546-A4C7-069522322779}"/>
              </a:ext>
            </a:extLst>
          </p:cNvPr>
          <p:cNvSpPr txBox="1"/>
          <p:nvPr/>
        </p:nvSpPr>
        <p:spPr>
          <a:xfrm>
            <a:off x="2974871" y="4396546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7EFA16-9AE9-8944-A895-39FB7153F255}"/>
              </a:ext>
            </a:extLst>
          </p:cNvPr>
          <p:cNvGrpSpPr/>
          <p:nvPr/>
        </p:nvGrpSpPr>
        <p:grpSpPr>
          <a:xfrm>
            <a:off x="8481508" y="4396546"/>
            <a:ext cx="2326919" cy="484632"/>
            <a:chOff x="8481508" y="4396546"/>
            <a:chExt cx="2326919" cy="484632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6C8F30FC-F88E-A64D-B87E-E581D964E54F}"/>
                </a:ext>
              </a:extLst>
            </p:cNvPr>
            <p:cNvSpPr/>
            <p:nvPr/>
          </p:nvSpPr>
          <p:spPr>
            <a:xfrm>
              <a:off x="8481508" y="4396546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1EBE63-4AA2-F844-8B74-6934BB1DF63F}"/>
                </a:ext>
              </a:extLst>
            </p:cNvPr>
            <p:cNvSpPr txBox="1"/>
            <p:nvPr/>
          </p:nvSpPr>
          <p:spPr>
            <a:xfrm>
              <a:off x="9609060" y="4408029"/>
              <a:ext cx="1199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7752FD-8FA0-2846-B716-F8F7A933AA83}"/>
              </a:ext>
            </a:extLst>
          </p:cNvPr>
          <p:cNvGrpSpPr/>
          <p:nvPr/>
        </p:nvGrpSpPr>
        <p:grpSpPr>
          <a:xfrm>
            <a:off x="7940238" y="5469910"/>
            <a:ext cx="2163981" cy="1145232"/>
            <a:chOff x="7940238" y="5469910"/>
            <a:chExt cx="2163981" cy="1145232"/>
          </a:xfrm>
        </p:grpSpPr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88A08C4A-ABC5-F942-B055-CF82D8E18580}"/>
                </a:ext>
              </a:extLst>
            </p:cNvPr>
            <p:cNvSpPr/>
            <p:nvPr/>
          </p:nvSpPr>
          <p:spPr>
            <a:xfrm>
              <a:off x="7940238" y="5469910"/>
              <a:ext cx="914400" cy="91440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814CF9-7028-7E41-93C0-617A987B311B}"/>
                </a:ext>
              </a:extLst>
            </p:cNvPr>
            <p:cNvSpPr txBox="1"/>
            <p:nvPr/>
          </p:nvSpPr>
          <p:spPr>
            <a:xfrm>
              <a:off x="8815405" y="6153477"/>
              <a:ext cx="1288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Behavior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6A6B08-745C-6D4C-8B8C-2E2F16962E70}"/>
              </a:ext>
            </a:extLst>
          </p:cNvPr>
          <p:cNvGrpSpPr/>
          <p:nvPr/>
        </p:nvGrpSpPr>
        <p:grpSpPr>
          <a:xfrm>
            <a:off x="7224208" y="3180394"/>
            <a:ext cx="4057193" cy="799935"/>
            <a:chOff x="7224208" y="3180394"/>
            <a:chExt cx="4057193" cy="799935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8B2FF2B-CDDA-B44E-B1AE-BA14F1219E45}"/>
                </a:ext>
              </a:extLst>
            </p:cNvPr>
            <p:cNvCxnSpPr>
              <a:stCxn id="2" idx="7"/>
            </p:cNvCxnSpPr>
            <p:nvPr/>
          </p:nvCxnSpPr>
          <p:spPr>
            <a:xfrm rot="16200000" flipH="1" flipV="1">
              <a:off x="7323819" y="3324804"/>
              <a:ext cx="555914" cy="755135"/>
            </a:xfrm>
            <a:prstGeom prst="curvedConnector4">
              <a:avLst>
                <a:gd name="adj1" fmla="val -69686"/>
                <a:gd name="adj2" fmla="val -169428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4CDCA7-7E32-EC4E-A14C-55D80BD34694}"/>
                </a:ext>
              </a:extLst>
            </p:cNvPr>
            <p:cNvSpPr txBox="1"/>
            <p:nvPr/>
          </p:nvSpPr>
          <p:spPr>
            <a:xfrm>
              <a:off x="9459812" y="3180394"/>
              <a:ext cx="18215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State Change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A9F-0155-471E-8C28-16719BFE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D52-8BF4-47F1-A03F-8790E75F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the situation:</a:t>
            </a:r>
          </a:p>
          <a:p>
            <a:pPr lvl="1"/>
            <a:r>
              <a:rPr lang="en-US" dirty="0"/>
              <a:t>Set up SUT to get the state ready</a:t>
            </a:r>
          </a:p>
          <a:p>
            <a:pPr lvl="1"/>
            <a:r>
              <a:rPr lang="en-US" dirty="0"/>
              <a:t>[Optional: Prepare collaborators]</a:t>
            </a:r>
          </a:p>
          <a:p>
            <a:r>
              <a:rPr lang="en-US" dirty="0"/>
              <a:t>Apply the operation inputs.</a:t>
            </a:r>
          </a:p>
          <a:p>
            <a:r>
              <a:rPr lang="en-US" dirty="0"/>
              <a:t>Check the outputs, verify the state change, handle the behavior</a:t>
            </a:r>
          </a:p>
          <a:p>
            <a:pPr lvl="1"/>
            <a:r>
              <a:rPr lang="en-US" dirty="0"/>
              <a:t>Handle exceptions,</a:t>
            </a:r>
          </a:p>
          <a:p>
            <a:pPr lvl="1"/>
            <a:r>
              <a:rPr lang="en-US" dirty="0"/>
              <a:t>Time-Out to handle nontermination,</a:t>
            </a:r>
          </a:p>
          <a:p>
            <a:pPr lvl="1"/>
            <a:r>
              <a:rPr lang="en-US" dirty="0"/>
              <a:t>Post-check with collaborators.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8C937-3F72-4BE9-A627-86A7D9E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8666-5DA3-40C8-9AA2-091791EA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Law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052E-B691-4B7D-9784-B682D8DE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5929789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“Program testing can be used to show the presence of bugs, but never to show their absence!”                           – </a:t>
            </a:r>
            <a:r>
              <a:rPr lang="en-US" sz="2800" dirty="0" err="1"/>
              <a:t>Edsger</a:t>
            </a:r>
            <a:r>
              <a:rPr lang="en-US" sz="2800" dirty="0"/>
              <a:t> Dijkstra</a:t>
            </a:r>
          </a:p>
          <a:p>
            <a:r>
              <a:rPr lang="en-US" dirty="0"/>
              <a:t>The state space of a SUT is (usually) infinite, but testing can only execute a finite number of tests.</a:t>
            </a:r>
          </a:p>
          <a:p>
            <a:r>
              <a:rPr lang="en-US" dirty="0"/>
              <a:t>Even if the state space is finite, it may still be too large to make exhaustive testing feasible.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6CE6-1598-44D5-8420-6B2F70B5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96B42-FA3D-D846-A2CA-8009DFFB4231}"/>
              </a:ext>
            </a:extLst>
          </p:cNvPr>
          <p:cNvSpPr/>
          <p:nvPr/>
        </p:nvSpPr>
        <p:spPr>
          <a:xfrm>
            <a:off x="2795756" y="5710019"/>
            <a:ext cx="397223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Ink Free" panose="03080402000500000000" pitchFamily="66" charset="0"/>
              </a:rPr>
              <a:t>And this ignores the fallibility of tests.  What if the tests are in error?</a:t>
            </a:r>
          </a:p>
        </p:txBody>
      </p:sp>
      <p:pic>
        <p:nvPicPr>
          <p:cNvPr id="1026" name="Picture 2" descr="Edsger Dijkstra">
            <a:extLst>
              <a:ext uri="{FF2B5EF4-FFF2-40B4-BE49-F238E27FC236}">
                <a16:creationId xmlns:a16="http://schemas.microsoft.com/office/drawing/2014/main" id="{630E1404-05AF-F84F-B371-97CD895F3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20" y="1257847"/>
            <a:ext cx="4270248" cy="45691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08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8AAD-C000-4577-AEBC-F85F657F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3C7A6-A28D-4387-9F64-48979188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classify tests according to several cross-cutting dimensions:</a:t>
            </a:r>
          </a:p>
          <a:p>
            <a:pPr lvl="1"/>
            <a:r>
              <a:rPr lang="en-US" dirty="0"/>
              <a:t>Scope: What sort of thing is the SUT?</a:t>
            </a:r>
          </a:p>
          <a:p>
            <a:pPr lvl="1"/>
            <a:r>
              <a:rPr lang="en-US" dirty="0"/>
              <a:t>Purpose: Why are we testing?</a:t>
            </a:r>
          </a:p>
          <a:p>
            <a:pPr lvl="1"/>
            <a:r>
              <a:rPr lang="en-US" dirty="0"/>
              <a:t>Size: What resources does testing need?</a:t>
            </a:r>
          </a:p>
          <a:p>
            <a:pPr lvl="1"/>
            <a:r>
              <a:rPr lang="en-US" dirty="0"/>
              <a:t>How: How is testing performed?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26C9D-2553-4272-88E2-CE134DEA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0624-E7B4-45F7-A5DE-3FD3F9B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B52A-36FE-4269-8A34-5FF576C4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10429240" cy="4351338"/>
          </a:xfrm>
        </p:spPr>
        <p:txBody>
          <a:bodyPr>
            <a:normAutofit/>
          </a:bodyPr>
          <a:lstStyle/>
          <a:p>
            <a:pPr fontAlgn="base"/>
            <a:r>
              <a:rPr lang="en-US" i="1" dirty="0"/>
              <a:t>Unit</a:t>
            </a:r>
            <a:r>
              <a:rPr lang="en-US" dirty="0"/>
              <a:t> tests: SUT = a single method/class/object</a:t>
            </a:r>
          </a:p>
          <a:p>
            <a:pPr fontAlgn="base"/>
            <a:r>
              <a:rPr lang="en-US" i="1" dirty="0"/>
              <a:t>Integration</a:t>
            </a:r>
            <a:r>
              <a:rPr lang="en-US" dirty="0"/>
              <a:t> tests: SUT = combinations of units, a subsystem</a:t>
            </a:r>
          </a:p>
          <a:p>
            <a:pPr fontAlgn="base"/>
            <a:r>
              <a:rPr lang="en-US" i="1" dirty="0"/>
              <a:t>System</a:t>
            </a:r>
            <a:r>
              <a:rPr lang="en-US" dirty="0"/>
              <a:t> tests: SUT = whole system being developed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F249B-D41E-45C0-AD58-C9BB29EA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 descr="Image result for testing steps direction software engineering">
            <a:extLst>
              <a:ext uri="{FF2B5EF4-FFF2-40B4-BE49-F238E27FC236}">
                <a16:creationId xmlns:a16="http://schemas.microsoft.com/office/drawing/2014/main" id="{FD055CE9-A856-485C-A74F-680BB0EA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3024143"/>
            <a:ext cx="4855501" cy="33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8ED167-CA93-476C-8CDB-B310ECD41524}"/>
              </a:ext>
            </a:extLst>
          </p:cNvPr>
          <p:cNvSpPr txBox="1"/>
          <p:nvPr/>
        </p:nvSpPr>
        <p:spPr>
          <a:xfrm>
            <a:off x="7122160" y="3429000"/>
            <a:ext cx="4855500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ts val="600"/>
              </a:spcBef>
            </a:pPr>
            <a:r>
              <a:rPr lang="en-US" altLang="en-US" sz="2400" dirty="0">
                <a:solidFill>
                  <a:srgbClr val="C00000"/>
                </a:solidFill>
              </a:rPr>
              <a:t>Verification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"Are we building the product right?"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>
                <a:solidFill>
                  <a:srgbClr val="C00000"/>
                </a:solidFill>
              </a:rPr>
              <a:t>Validation</a:t>
            </a:r>
            <a:r>
              <a:rPr lang="en-US" altLang="en-US" sz="2400" i="1" dirty="0">
                <a:solidFill>
                  <a:srgbClr val="C00000"/>
                </a:solidFill>
              </a:rPr>
              <a:t>:  </a:t>
            </a:r>
            <a:r>
              <a:rPr lang="en-US" altLang="en-US" sz="2400" i="1" dirty="0"/>
              <a:t>"Are we building the right product?"</a:t>
            </a:r>
          </a:p>
        </p:txBody>
      </p:sp>
    </p:spTree>
    <p:extLst>
      <p:ext uri="{BB962C8B-B14F-4D97-AF65-F5344CB8AC3E}">
        <p14:creationId xmlns:p14="http://schemas.microsoft.com/office/powerpoint/2010/main" val="79937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D6CF-A06D-48FF-90F5-E1F280E7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65B3-FC51-4BA9-9E03-651360B8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53"/>
            <a:ext cx="788734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Acceptance Test</a:t>
            </a:r>
          </a:p>
          <a:p>
            <a:pPr lvl="1"/>
            <a:r>
              <a:rPr lang="en-US" dirty="0"/>
              <a:t>Customer-level requirement testing</a:t>
            </a:r>
          </a:p>
          <a:p>
            <a:pPr lvl="1"/>
            <a:r>
              <a:rPr lang="en-US" dirty="0"/>
              <a:t>Validation: Are we building the right system ?</a:t>
            </a:r>
          </a:p>
          <a:p>
            <a:r>
              <a:rPr lang="en-US" dirty="0"/>
              <a:t>Functional Test</a:t>
            </a:r>
          </a:p>
          <a:p>
            <a:pPr lvl="1"/>
            <a:r>
              <a:rPr lang="en-US" dirty="0"/>
              <a:t>“Black-Box” testing</a:t>
            </a:r>
          </a:p>
          <a:p>
            <a:pPr lvl="1"/>
            <a:r>
              <a:rPr lang="en-US" dirty="0"/>
              <a:t>Specification Testing</a:t>
            </a:r>
          </a:p>
          <a:p>
            <a:r>
              <a:rPr lang="en-US" dirty="0"/>
              <a:t>Structural Test</a:t>
            </a:r>
          </a:p>
          <a:p>
            <a:pPr lvl="1"/>
            <a:r>
              <a:rPr lang="en-US" dirty="0"/>
              <a:t>“White-Box” testing</a:t>
            </a:r>
          </a:p>
          <a:p>
            <a:pPr lvl="1"/>
            <a:r>
              <a:rPr lang="en-US" dirty="0"/>
              <a:t>Exercising the code</a:t>
            </a:r>
          </a:p>
          <a:p>
            <a:r>
              <a:rPr lang="en-US" dirty="0"/>
              <a:t>Regression Test</a:t>
            </a:r>
          </a:p>
          <a:p>
            <a:pPr lvl="1"/>
            <a:r>
              <a:rPr lang="en-US" dirty="0"/>
              <a:t>Prevent bugs from (re-)entering during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E1BF-2CDB-43E0-AE98-41D5C3B6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pic>
        <p:nvPicPr>
          <p:cNvPr id="7" name="iStock_000004584752Small.jpg" descr="iStock_000004584752Small.jpg">
            <a:extLst>
              <a:ext uri="{FF2B5EF4-FFF2-40B4-BE49-F238E27FC236}">
                <a16:creationId xmlns:a16="http://schemas.microsoft.com/office/drawing/2014/main" id="{D6E32F02-2DCC-449C-98B9-449ADFB71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5" t="8464" r="4054" b="5130"/>
          <a:stretch>
            <a:fillRect/>
          </a:stretch>
        </p:blipFill>
        <p:spPr>
          <a:xfrm>
            <a:off x="4504622" y="3027194"/>
            <a:ext cx="2903652" cy="1818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2" h="21598" extrusionOk="0">
                <a:moveTo>
                  <a:pt x="10756" y="0"/>
                </a:moveTo>
                <a:cubicBezTo>
                  <a:pt x="10716" y="1"/>
                  <a:pt x="10436" y="104"/>
                  <a:pt x="10134" y="229"/>
                </a:cubicBezTo>
                <a:cubicBezTo>
                  <a:pt x="9831" y="354"/>
                  <a:pt x="9297" y="572"/>
                  <a:pt x="8947" y="717"/>
                </a:cubicBezTo>
                <a:cubicBezTo>
                  <a:pt x="8598" y="861"/>
                  <a:pt x="7993" y="1110"/>
                  <a:pt x="7605" y="1270"/>
                </a:cubicBezTo>
                <a:cubicBezTo>
                  <a:pt x="7217" y="1431"/>
                  <a:pt x="6588" y="1690"/>
                  <a:pt x="6208" y="1846"/>
                </a:cubicBezTo>
                <a:cubicBezTo>
                  <a:pt x="5492" y="2141"/>
                  <a:pt x="2592" y="3315"/>
                  <a:pt x="1030" y="3942"/>
                </a:cubicBezTo>
                <a:cubicBezTo>
                  <a:pt x="539" y="4139"/>
                  <a:pt x="106" y="4321"/>
                  <a:pt x="68" y="4344"/>
                </a:cubicBezTo>
                <a:cubicBezTo>
                  <a:pt x="-15" y="4394"/>
                  <a:pt x="-20" y="4505"/>
                  <a:pt x="39" y="4975"/>
                </a:cubicBezTo>
                <a:cubicBezTo>
                  <a:pt x="81" y="5308"/>
                  <a:pt x="116" y="5908"/>
                  <a:pt x="303" y="9498"/>
                </a:cubicBezTo>
                <a:cubicBezTo>
                  <a:pt x="318" y="9790"/>
                  <a:pt x="344" y="10337"/>
                  <a:pt x="362" y="10714"/>
                </a:cubicBezTo>
                <a:cubicBezTo>
                  <a:pt x="379" y="11091"/>
                  <a:pt x="401" y="11424"/>
                  <a:pt x="410" y="11453"/>
                </a:cubicBezTo>
                <a:cubicBezTo>
                  <a:pt x="451" y="11577"/>
                  <a:pt x="1077" y="12287"/>
                  <a:pt x="1568" y="12768"/>
                </a:cubicBezTo>
                <a:cubicBezTo>
                  <a:pt x="1641" y="12840"/>
                  <a:pt x="1887" y="13097"/>
                  <a:pt x="2115" y="13339"/>
                </a:cubicBezTo>
                <a:cubicBezTo>
                  <a:pt x="2492" y="13740"/>
                  <a:pt x="2887" y="14134"/>
                  <a:pt x="3664" y="14886"/>
                </a:cubicBezTo>
                <a:cubicBezTo>
                  <a:pt x="3816" y="15033"/>
                  <a:pt x="4201" y="15411"/>
                  <a:pt x="4521" y="15727"/>
                </a:cubicBezTo>
                <a:cubicBezTo>
                  <a:pt x="4840" y="16042"/>
                  <a:pt x="5196" y="16384"/>
                  <a:pt x="5310" y="16486"/>
                </a:cubicBezTo>
                <a:cubicBezTo>
                  <a:pt x="6442" y="17498"/>
                  <a:pt x="7835" y="18794"/>
                  <a:pt x="8227" y="19202"/>
                </a:cubicBezTo>
                <a:cubicBezTo>
                  <a:pt x="8380" y="19360"/>
                  <a:pt x="8970" y="19964"/>
                  <a:pt x="9539" y="20543"/>
                </a:cubicBezTo>
                <a:cubicBezTo>
                  <a:pt x="10108" y="21123"/>
                  <a:pt x="10585" y="21598"/>
                  <a:pt x="10599" y="21598"/>
                </a:cubicBezTo>
                <a:cubicBezTo>
                  <a:pt x="10625" y="21598"/>
                  <a:pt x="10887" y="21355"/>
                  <a:pt x="12044" y="20257"/>
                </a:cubicBezTo>
                <a:cubicBezTo>
                  <a:pt x="12455" y="19867"/>
                  <a:pt x="12940" y="19406"/>
                  <a:pt x="13123" y="19233"/>
                </a:cubicBezTo>
                <a:cubicBezTo>
                  <a:pt x="13306" y="19060"/>
                  <a:pt x="13754" y="18640"/>
                  <a:pt x="14119" y="18302"/>
                </a:cubicBezTo>
                <a:cubicBezTo>
                  <a:pt x="14484" y="17964"/>
                  <a:pt x="14994" y="17489"/>
                  <a:pt x="15253" y="17247"/>
                </a:cubicBezTo>
                <a:cubicBezTo>
                  <a:pt x="15511" y="17005"/>
                  <a:pt x="15766" y="16768"/>
                  <a:pt x="15820" y="16720"/>
                </a:cubicBezTo>
                <a:cubicBezTo>
                  <a:pt x="15873" y="16671"/>
                  <a:pt x="16210" y="16359"/>
                  <a:pt x="16567" y="16025"/>
                </a:cubicBezTo>
                <a:cubicBezTo>
                  <a:pt x="16925" y="15690"/>
                  <a:pt x="17690" y="14981"/>
                  <a:pt x="18268" y="14451"/>
                </a:cubicBezTo>
                <a:cubicBezTo>
                  <a:pt x="18846" y="13921"/>
                  <a:pt x="19438" y="13378"/>
                  <a:pt x="19583" y="13245"/>
                </a:cubicBezTo>
                <a:cubicBezTo>
                  <a:pt x="19727" y="13111"/>
                  <a:pt x="19888" y="12962"/>
                  <a:pt x="19941" y="12914"/>
                </a:cubicBezTo>
                <a:cubicBezTo>
                  <a:pt x="19995" y="12865"/>
                  <a:pt x="20177" y="12698"/>
                  <a:pt x="20347" y="12541"/>
                </a:cubicBezTo>
                <a:lnTo>
                  <a:pt x="20655" y="12256"/>
                </a:lnTo>
                <a:lnTo>
                  <a:pt x="20674" y="12016"/>
                </a:lnTo>
                <a:cubicBezTo>
                  <a:pt x="20685" y="11868"/>
                  <a:pt x="20711" y="11754"/>
                  <a:pt x="20740" y="11720"/>
                </a:cubicBezTo>
                <a:cubicBezTo>
                  <a:pt x="20789" y="11663"/>
                  <a:pt x="20814" y="11485"/>
                  <a:pt x="21006" y="9851"/>
                </a:cubicBezTo>
                <a:cubicBezTo>
                  <a:pt x="21145" y="8675"/>
                  <a:pt x="21380" y="6629"/>
                  <a:pt x="21424" y="6224"/>
                </a:cubicBezTo>
                <a:cubicBezTo>
                  <a:pt x="21445" y="6029"/>
                  <a:pt x="21489" y="5654"/>
                  <a:pt x="21521" y="5392"/>
                </a:cubicBezTo>
                <a:cubicBezTo>
                  <a:pt x="21580" y="4907"/>
                  <a:pt x="21575" y="4697"/>
                  <a:pt x="21506" y="4697"/>
                </a:cubicBezTo>
                <a:cubicBezTo>
                  <a:pt x="21484" y="4697"/>
                  <a:pt x="21317" y="4627"/>
                  <a:pt x="21133" y="4543"/>
                </a:cubicBezTo>
                <a:cubicBezTo>
                  <a:pt x="20949" y="4458"/>
                  <a:pt x="20311" y="4179"/>
                  <a:pt x="19714" y="3920"/>
                </a:cubicBezTo>
                <a:cubicBezTo>
                  <a:pt x="19117" y="3662"/>
                  <a:pt x="18515" y="3401"/>
                  <a:pt x="18379" y="3340"/>
                </a:cubicBezTo>
                <a:cubicBezTo>
                  <a:pt x="18126" y="3229"/>
                  <a:pt x="17976" y="3162"/>
                  <a:pt x="17701" y="3044"/>
                </a:cubicBezTo>
                <a:cubicBezTo>
                  <a:pt x="17365" y="2900"/>
                  <a:pt x="15790" y="2205"/>
                  <a:pt x="14631" y="1687"/>
                </a:cubicBezTo>
                <a:cubicBezTo>
                  <a:pt x="14364" y="1569"/>
                  <a:pt x="13667" y="1261"/>
                  <a:pt x="13082" y="1003"/>
                </a:cubicBezTo>
                <a:cubicBezTo>
                  <a:pt x="12496" y="745"/>
                  <a:pt x="11911" y="486"/>
                  <a:pt x="11782" y="428"/>
                </a:cubicBezTo>
                <a:cubicBezTo>
                  <a:pt x="10963" y="57"/>
                  <a:pt x="10821" y="-2"/>
                  <a:pt x="10756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8" name="iStock_000004606531Small.jpg" descr="iStock_000004606531Small.jpg">
            <a:extLst>
              <a:ext uri="{FF2B5EF4-FFF2-40B4-BE49-F238E27FC236}">
                <a16:creationId xmlns:a16="http://schemas.microsoft.com/office/drawing/2014/main" id="{445614CC-9581-4F79-B1B0-652058B92D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l="4491" t="13803" r="4399" b="4091"/>
          <a:stretch>
            <a:fillRect/>
          </a:stretch>
        </p:blipFill>
        <p:spPr>
          <a:xfrm>
            <a:off x="7618224" y="2791008"/>
            <a:ext cx="3531917" cy="2118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9" h="21546" extrusionOk="0">
                <a:moveTo>
                  <a:pt x="12328" y="0"/>
                </a:moveTo>
                <a:cubicBezTo>
                  <a:pt x="12306" y="0"/>
                  <a:pt x="12254" y="39"/>
                  <a:pt x="12213" y="87"/>
                </a:cubicBezTo>
                <a:cubicBezTo>
                  <a:pt x="12173" y="134"/>
                  <a:pt x="11707" y="617"/>
                  <a:pt x="11178" y="1160"/>
                </a:cubicBezTo>
                <a:cubicBezTo>
                  <a:pt x="10648" y="1703"/>
                  <a:pt x="10172" y="2195"/>
                  <a:pt x="10118" y="2252"/>
                </a:cubicBezTo>
                <a:cubicBezTo>
                  <a:pt x="10064" y="2310"/>
                  <a:pt x="9807" y="2576"/>
                  <a:pt x="9546" y="2844"/>
                </a:cubicBezTo>
                <a:cubicBezTo>
                  <a:pt x="9286" y="3112"/>
                  <a:pt x="8828" y="3583"/>
                  <a:pt x="8529" y="3891"/>
                </a:cubicBezTo>
                <a:cubicBezTo>
                  <a:pt x="8230" y="4198"/>
                  <a:pt x="7832" y="4604"/>
                  <a:pt x="7645" y="4794"/>
                </a:cubicBezTo>
                <a:cubicBezTo>
                  <a:pt x="7396" y="5047"/>
                  <a:pt x="7169" y="5339"/>
                  <a:pt x="6794" y="5888"/>
                </a:cubicBezTo>
                <a:cubicBezTo>
                  <a:pt x="6513" y="6300"/>
                  <a:pt x="6013" y="7018"/>
                  <a:pt x="5684" y="7485"/>
                </a:cubicBezTo>
                <a:cubicBezTo>
                  <a:pt x="5354" y="7951"/>
                  <a:pt x="4389" y="9346"/>
                  <a:pt x="3537" y="10585"/>
                </a:cubicBezTo>
                <a:cubicBezTo>
                  <a:pt x="2114" y="12659"/>
                  <a:pt x="785" y="14593"/>
                  <a:pt x="233" y="15393"/>
                </a:cubicBezTo>
                <a:cubicBezTo>
                  <a:pt x="110" y="15570"/>
                  <a:pt x="5" y="15744"/>
                  <a:pt x="0" y="15778"/>
                </a:cubicBezTo>
                <a:cubicBezTo>
                  <a:pt x="-21" y="15925"/>
                  <a:pt x="374" y="16848"/>
                  <a:pt x="992" y="18100"/>
                </a:cubicBezTo>
                <a:cubicBezTo>
                  <a:pt x="1167" y="18456"/>
                  <a:pt x="1237" y="18567"/>
                  <a:pt x="1272" y="18544"/>
                </a:cubicBezTo>
                <a:cubicBezTo>
                  <a:pt x="1298" y="18528"/>
                  <a:pt x="1394" y="18455"/>
                  <a:pt x="1486" y="18380"/>
                </a:cubicBezTo>
                <a:cubicBezTo>
                  <a:pt x="1579" y="18305"/>
                  <a:pt x="1824" y="18111"/>
                  <a:pt x="2031" y="17951"/>
                </a:cubicBezTo>
                <a:cubicBezTo>
                  <a:pt x="2238" y="17791"/>
                  <a:pt x="2715" y="17415"/>
                  <a:pt x="3090" y="17116"/>
                </a:cubicBezTo>
                <a:cubicBezTo>
                  <a:pt x="4493" y="15997"/>
                  <a:pt x="4891" y="15684"/>
                  <a:pt x="5601" y="15134"/>
                </a:cubicBezTo>
                <a:cubicBezTo>
                  <a:pt x="5931" y="14878"/>
                  <a:pt x="6323" y="14574"/>
                  <a:pt x="6473" y="14457"/>
                </a:cubicBezTo>
                <a:cubicBezTo>
                  <a:pt x="6675" y="14300"/>
                  <a:pt x="6754" y="14258"/>
                  <a:pt x="6777" y="14297"/>
                </a:cubicBezTo>
                <a:cubicBezTo>
                  <a:pt x="6794" y="14325"/>
                  <a:pt x="6822" y="14603"/>
                  <a:pt x="6839" y="14914"/>
                </a:cubicBezTo>
                <a:cubicBezTo>
                  <a:pt x="6874" y="15573"/>
                  <a:pt x="6827" y="15477"/>
                  <a:pt x="7343" y="15944"/>
                </a:cubicBezTo>
                <a:cubicBezTo>
                  <a:pt x="7527" y="16111"/>
                  <a:pt x="8324" y="16841"/>
                  <a:pt x="9114" y="17567"/>
                </a:cubicBezTo>
                <a:cubicBezTo>
                  <a:pt x="9904" y="18294"/>
                  <a:pt x="10720" y="19043"/>
                  <a:pt x="10927" y="19230"/>
                </a:cubicBezTo>
                <a:cubicBezTo>
                  <a:pt x="11272" y="19542"/>
                  <a:pt x="12447" y="20621"/>
                  <a:pt x="13157" y="21279"/>
                </a:cubicBezTo>
                <a:cubicBezTo>
                  <a:pt x="13457" y="21556"/>
                  <a:pt x="13562" y="21600"/>
                  <a:pt x="13679" y="21492"/>
                </a:cubicBezTo>
                <a:cubicBezTo>
                  <a:pt x="13713" y="21461"/>
                  <a:pt x="13869" y="21224"/>
                  <a:pt x="14027" y="20967"/>
                </a:cubicBezTo>
                <a:cubicBezTo>
                  <a:pt x="14185" y="20710"/>
                  <a:pt x="14422" y="20334"/>
                  <a:pt x="14554" y="20132"/>
                </a:cubicBezTo>
                <a:cubicBezTo>
                  <a:pt x="14920" y="19570"/>
                  <a:pt x="15827" y="18132"/>
                  <a:pt x="16294" y="17373"/>
                </a:cubicBezTo>
                <a:cubicBezTo>
                  <a:pt x="16524" y="16999"/>
                  <a:pt x="16920" y="16371"/>
                  <a:pt x="17173" y="15978"/>
                </a:cubicBezTo>
                <a:cubicBezTo>
                  <a:pt x="17426" y="15585"/>
                  <a:pt x="17720" y="15127"/>
                  <a:pt x="17827" y="14958"/>
                </a:cubicBezTo>
                <a:cubicBezTo>
                  <a:pt x="17935" y="14789"/>
                  <a:pt x="18230" y="14328"/>
                  <a:pt x="18483" y="13936"/>
                </a:cubicBezTo>
                <a:cubicBezTo>
                  <a:pt x="18736" y="13543"/>
                  <a:pt x="19037" y="13073"/>
                  <a:pt x="19152" y="12891"/>
                </a:cubicBezTo>
                <a:cubicBezTo>
                  <a:pt x="19313" y="12635"/>
                  <a:pt x="20491" y="10809"/>
                  <a:pt x="20678" y="10525"/>
                </a:cubicBezTo>
                <a:cubicBezTo>
                  <a:pt x="20697" y="10496"/>
                  <a:pt x="20725" y="10369"/>
                  <a:pt x="20741" y="10242"/>
                </a:cubicBezTo>
                <a:cubicBezTo>
                  <a:pt x="20756" y="10114"/>
                  <a:pt x="20806" y="9707"/>
                  <a:pt x="20853" y="9336"/>
                </a:cubicBezTo>
                <a:cubicBezTo>
                  <a:pt x="20900" y="8966"/>
                  <a:pt x="20976" y="8360"/>
                  <a:pt x="21021" y="7989"/>
                </a:cubicBezTo>
                <a:cubicBezTo>
                  <a:pt x="21066" y="7619"/>
                  <a:pt x="21122" y="7170"/>
                  <a:pt x="21146" y="6991"/>
                </a:cubicBezTo>
                <a:cubicBezTo>
                  <a:pt x="21169" y="6813"/>
                  <a:pt x="21200" y="6582"/>
                  <a:pt x="21214" y="6479"/>
                </a:cubicBezTo>
                <a:cubicBezTo>
                  <a:pt x="21227" y="6377"/>
                  <a:pt x="21282" y="5980"/>
                  <a:pt x="21336" y="5597"/>
                </a:cubicBezTo>
                <a:cubicBezTo>
                  <a:pt x="21555" y="4035"/>
                  <a:pt x="21579" y="3848"/>
                  <a:pt x="21565" y="3811"/>
                </a:cubicBezTo>
                <a:cubicBezTo>
                  <a:pt x="21557" y="3790"/>
                  <a:pt x="21410" y="3717"/>
                  <a:pt x="21237" y="3647"/>
                </a:cubicBezTo>
                <a:cubicBezTo>
                  <a:pt x="21065" y="3577"/>
                  <a:pt x="20590" y="3374"/>
                  <a:pt x="20184" y="3197"/>
                </a:cubicBezTo>
                <a:cubicBezTo>
                  <a:pt x="19047" y="2702"/>
                  <a:pt x="18668" y="2540"/>
                  <a:pt x="17883" y="2207"/>
                </a:cubicBezTo>
                <a:cubicBezTo>
                  <a:pt x="16285" y="1530"/>
                  <a:pt x="15425" y="1162"/>
                  <a:pt x="15333" y="1117"/>
                </a:cubicBezTo>
                <a:cubicBezTo>
                  <a:pt x="15160" y="1032"/>
                  <a:pt x="15095" y="1062"/>
                  <a:pt x="14674" y="1432"/>
                </a:cubicBezTo>
                <a:cubicBezTo>
                  <a:pt x="13011" y="2891"/>
                  <a:pt x="12916" y="2956"/>
                  <a:pt x="13139" y="2479"/>
                </a:cubicBezTo>
                <a:cubicBezTo>
                  <a:pt x="13195" y="2359"/>
                  <a:pt x="13241" y="2244"/>
                  <a:pt x="13241" y="2224"/>
                </a:cubicBezTo>
                <a:cubicBezTo>
                  <a:pt x="13241" y="2136"/>
                  <a:pt x="12364" y="0"/>
                  <a:pt x="1232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" name="Functional “black box”">
            <a:extLst>
              <a:ext uri="{FF2B5EF4-FFF2-40B4-BE49-F238E27FC236}">
                <a16:creationId xmlns:a16="http://schemas.microsoft.com/office/drawing/2014/main" id="{BEC8F834-DB7F-435E-B931-59EB9EF7358C}"/>
              </a:ext>
            </a:extLst>
          </p:cNvPr>
          <p:cNvSpPr txBox="1"/>
          <p:nvPr/>
        </p:nvSpPr>
        <p:spPr>
          <a:xfrm>
            <a:off x="5049148" y="3472362"/>
            <a:ext cx="1814600" cy="829587"/>
          </a:xfrm>
          <a:prstGeom prst="rect">
            <a:avLst/>
          </a:prstGeom>
          <a:ln w="12700">
            <a:miter lim="400000"/>
          </a:ln>
          <a:effectLst>
            <a:outerShdw blurRad="76200" dist="88900" dir="294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ctr" defTabSz="410751" hangingPunct="0"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953" kern="0" dirty="0">
                <a:solidFill>
                  <a:srgbClr val="FFFFFF"/>
                </a:solidFill>
                <a:latin typeface="Helvetica Neue"/>
                <a:sym typeface="Helvetica Neue"/>
              </a:rPr>
              <a:t>Functional</a:t>
            </a:r>
            <a:br>
              <a:rPr sz="2953" kern="0" dirty="0">
                <a:solidFill>
                  <a:srgbClr val="FFFFFF"/>
                </a:solidFill>
                <a:latin typeface="Helvetica Neue"/>
                <a:sym typeface="Helvetica Neue"/>
              </a:rPr>
            </a:br>
            <a:r>
              <a:rPr sz="1969" kern="0" dirty="0">
                <a:solidFill>
                  <a:srgbClr val="FFFFFF"/>
                </a:solidFill>
                <a:latin typeface="Helvetica Neue"/>
                <a:sym typeface="Helvetica Neue"/>
              </a:rPr>
              <a:t>“black box”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E38B-56F6-47FC-A05F-E27B17E94538}"/>
              </a:ext>
            </a:extLst>
          </p:cNvPr>
          <p:cNvSpPr txBox="1"/>
          <p:nvPr/>
        </p:nvSpPr>
        <p:spPr>
          <a:xfrm>
            <a:off x="9059567" y="3429000"/>
            <a:ext cx="2723447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4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Structural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“white box”</a:t>
            </a:r>
          </a:p>
        </p:txBody>
      </p:sp>
    </p:spTree>
    <p:extLst>
      <p:ext uri="{BB962C8B-B14F-4D97-AF65-F5344CB8AC3E}">
        <p14:creationId xmlns:p14="http://schemas.microsoft.com/office/powerpoint/2010/main" val="115221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sson 1.1 Course Introduction" id="{C283707D-DC93-9443-9226-AE6B5890B892}" vid="{BF9F8F4F-B10F-F342-ACD0-42210C230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2188</TotalTime>
  <Words>1276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Chalkboard SE</vt:lpstr>
      <vt:lpstr>Helvetica Neue</vt:lpstr>
      <vt:lpstr>Ink Free</vt:lpstr>
      <vt:lpstr>Verdana</vt:lpstr>
      <vt:lpstr>Office Theme</vt:lpstr>
      <vt:lpstr>CS 4350: Fundamentals of Software Engineering  Lesson 7.1 Introduction to Testing and TDD</vt:lpstr>
      <vt:lpstr>Learning Objectives for this Lesson</vt:lpstr>
      <vt:lpstr>Working Definition</vt:lpstr>
      <vt:lpstr>SUT = System Under Test</vt:lpstr>
      <vt:lpstr>Running a Test</vt:lpstr>
      <vt:lpstr>Dijkstra’s Law</vt:lpstr>
      <vt:lpstr>Classifying Tests</vt:lpstr>
      <vt:lpstr>Test Scope</vt:lpstr>
      <vt:lpstr>Test Purpose</vt:lpstr>
      <vt:lpstr>Test Size</vt:lpstr>
      <vt:lpstr>Manner of Testing</vt:lpstr>
      <vt:lpstr>Test Distribution (Size/Scope/Manner)</vt:lpstr>
      <vt:lpstr>Test-Driven Development (1)</vt:lpstr>
      <vt:lpstr>Test-Driven Development (2)</vt:lpstr>
      <vt:lpstr>Test-Driven Development (3)</vt:lpstr>
      <vt:lpstr>Test-Driven Development (4)</vt:lpstr>
      <vt:lpstr>Caveats &amp; Qualifications</vt:lpstr>
      <vt:lpstr>Strengths</vt:lpstr>
      <vt:lpstr>Weaknesses</vt:lpstr>
      <vt:lpstr>Variants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5.1 Testing</dc:title>
  <dc:creator>Adeel A. Bhutta</dc:creator>
  <cp:lastModifiedBy>Bhutta, Adeel</cp:lastModifiedBy>
  <cp:revision>26</cp:revision>
  <dcterms:created xsi:type="dcterms:W3CDTF">2021-01-21T17:23:09Z</dcterms:created>
  <dcterms:modified xsi:type="dcterms:W3CDTF">2021-10-18T01:16:43Z</dcterms:modified>
</cp:coreProperties>
</file>