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02" r:id="rId3"/>
    <p:sldId id="300" r:id="rId4"/>
    <p:sldId id="271" r:id="rId5"/>
    <p:sldId id="308" r:id="rId6"/>
    <p:sldId id="301" r:id="rId7"/>
    <p:sldId id="299" r:id="rId8"/>
    <p:sldId id="310" r:id="rId9"/>
    <p:sldId id="321" r:id="rId10"/>
    <p:sldId id="309" r:id="rId11"/>
    <p:sldId id="311" r:id="rId12"/>
    <p:sldId id="279" r:id="rId13"/>
    <p:sldId id="312" r:id="rId14"/>
    <p:sldId id="318" r:id="rId15"/>
    <p:sldId id="30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83810" autoAdjust="0"/>
  </p:normalViewPr>
  <p:slideViewPr>
    <p:cSldViewPr snapToGrid="0">
      <p:cViewPr varScale="1">
        <p:scale>
          <a:sx n="106" d="100"/>
          <a:sy n="106" d="100"/>
        </p:scale>
        <p:origin x="1368" y="1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504301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 and mention the book&gt;</a:t>
            </a:r>
          </a:p>
          <a:p>
            <a:r>
              <a:rPr lang="en-US" dirty="0"/>
              <a:t>In practice when you are testing, we often begin testing in small and then we move towards testing in the large. What that basically means is that we start testing the modules/functions, the classes that we are writing, and then slowly, slowly, we get to the integration testing and then we get to the system testing and so on. So testing starts small and then you move outwards to testing the overall system. </a:t>
            </a:r>
          </a:p>
          <a:p>
            <a:endParaRPr lang="en-US" dirty="0"/>
          </a:p>
          <a:p>
            <a:r>
              <a:rPr lang="en-US" dirty="0"/>
              <a:t>As the scope of a test grows, the SUT will become larger, and test failures might become more difficult to debug. More concerningly, as we start to depend on external services (separated by a network), it’s increasingly likely that our tests might fail due to some randomness – like a transient network failure. This behavior might cause the tests to be “flaky” – failing with false alarms. Note that small tests are going to be on the opposite end of this spectrum, and in many cases it will be IMPOSSIBLE for them to be flaky because they don’t rely on any non-determinism. No I/O, no multi-threading.</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1736522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131231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we talk about this ice cream cone where we have a lot of a lot of manual tests, and then some automatic automated tests specifically related to GUI and then some integration tests and unit tests. The book that we mentioned earlier, software engineering at Google, recommends a different paradigm. It recommends that about 80% of your testing should be focused on unit testing and then about 15% on integration testing and then about 5% on end to end testing (what is known as system level testing). </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2610490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253021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&lt;read slide&gt;</a:t>
            </a:r>
          </a:p>
          <a:p>
            <a:endParaRPr lang="en-US"/>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376686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the working definition of software testing. Testing is a process of checking to see if the software that you have developed meets certain concrete requirements. Two things that are important here. (1) Certain i.e., these are a finite number of things that we are talking about (requirements, features) and (2) they are concrete, they are not symbolic i.e., you can see them, you can observe them. So testing is carried out by running the software, by executing the software. So let’s first define some of the related terminology. </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485401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SUT is system under test. ‘System under test’ basically means that your software or whatever software and hardware combination i.e., system you have built, you can provide an input. That input will go through your system and produce an output. System can have its own state and it can have other behaviors.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Keep in mind that the SUT may interact with other systems which are NOT directly under test, but which the SUT depends on. The behaviors of those external systems might make it difficult to directly test our SUT. This is why it is important to have some definition of what the thing is that you want to test, though…</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125278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a test basically can come in many forms, test could be given in the form of an input and your system will then respond or change the state and produce an output. When we talk about running a test, we set up our ‘system under test’ to get the state ready, and we apply the inputs and then we observe the output, and we observe the state of the system. We look at the behavior of the system.</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929342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famous Dykstra's law which basically states that when you are testing your program, testing can be used to show the presence of bugs but it can never show the absence of those bugs. This comes from the fact that you cannot spend all your life on testing, you only have a finite amount of time for you to be able to test the program. So, every time you are going to provide a certain input to the system you are going to observe its behavior, and you only can do it a limited number of times. So that's why you can't run infinite tests.</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614742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197393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classify test is by looking at their purpose:</a:t>
            </a:r>
            <a:br>
              <a:rPr lang="en-US" dirty="0"/>
            </a:br>
            <a:r>
              <a:rPr lang="en-US" dirty="0"/>
              <a:t>Functional tests are often known as black box testing where you are not looking at the source code. It is a black box and you just have API. You know how to run the code or you're testing functions or behaviors. So you're basically looking at the specification and seeing if the functionality of your system meets those specifications. </a:t>
            </a:r>
            <a:br>
              <a:rPr lang="en-US" dirty="0"/>
            </a:br>
            <a:r>
              <a:rPr lang="en-US" dirty="0"/>
              <a:t>Structural testing, on the other hand, looks inside the box. It's a white box testing where you are looking at the source code and you're trying to figure out if everything looks right.</a:t>
            </a:r>
            <a:br>
              <a:rPr lang="en-US" dirty="0"/>
            </a:br>
            <a:r>
              <a:rPr lang="en-US" dirty="0"/>
              <a:t>Regression testing relates to preventing bugs from reappearing in your system when you make changes</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144782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983985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scope of the test can't be can be represented in many different ways. For example, when we talk about unit tests, we talk about tests that are either focused on a particular function or a method or a procedure, or sometimes when you are testing a class, then you can call it a unit test, or sometimes you look at objects or a group of classes and that is your system under the test. When you talk about integration testing, we are basically looking at many subsystems. So we combine many of these units and then test the combination of them. This is often known as integration testing. Then system testing is testing of the entire system, which could be many subcomponents, hardware, software everything together. So, there is a related terminology that is used that which is known as verification and validation, so verification basically means are we building the product right? And validation means are we building the right product. </a:t>
            </a:r>
            <a:br>
              <a:rPr lang="en-US" dirty="0"/>
            </a:br>
            <a:r>
              <a:rPr lang="en-US" dirty="0"/>
              <a:t>&lt;May be explain different SDLC activities and how they are related to V&amp;V&gt;</a:t>
            </a:r>
          </a:p>
          <a:p>
            <a:endParaRPr lang="en-US" dirty="0"/>
          </a:p>
          <a:p>
            <a:r>
              <a:rPr lang="en-US" dirty="0"/>
              <a:t>Discussion question: What are the potential benefits to unit tests vs system tests? What about benefits of system tests vs unit tests?</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53705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2/13/22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2/13/22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2/13/22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lang="en-US"/>
              <a:t>Click to edit Master title style</a:t>
            </a:r>
            <a:endParaRPr dirty="0"/>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2/13/22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2/13/22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2/13/22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2/13/22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2/13/22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2/13/22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2/13/22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2/13/22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2/13/22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a:xfrm>
            <a:off x="539260" y="665163"/>
            <a:ext cx="10814539" cy="1655762"/>
          </a:xfrm>
        </p:spPr>
        <p:txBody>
          <a:bodyPr>
            <a:normAutofit/>
          </a:bodyPr>
          <a:lstStyle/>
          <a:p>
            <a:r>
              <a:rPr lang="en-US" altLang="en-US" sz="3200" dirty="0">
                <a:sym typeface="Helvetica Neue" charset="0"/>
              </a:rPr>
              <a:t>CS 4350: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a:t>
            </a:r>
            <a:r>
              <a:rPr lang="en-US" altLang="en-US" dirty="0">
                <a:sym typeface="Helvetica Neue" charset="0"/>
              </a:rPr>
              <a:t>5.1</a:t>
            </a:r>
            <a:r>
              <a:rPr lang="en-US" altLang="en-US" sz="3200" dirty="0">
                <a:sym typeface="Helvetica Neue" charset="0"/>
              </a:rPr>
              <a:t> Introduction to Testing and TDD</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3237828"/>
            <a:ext cx="10940167" cy="1655762"/>
          </a:xfrm>
        </p:spPr>
        <p:txBody>
          <a:bodyPr>
            <a:normAutofit/>
          </a:bodyPr>
          <a:lstStyle/>
          <a:p>
            <a:pPr>
              <a:lnSpc>
                <a:spcPct val="100000"/>
              </a:lnSpc>
            </a:pPr>
            <a:r>
              <a:rPr lang="en-US" sz="2400" dirty="0"/>
              <a:t>Jonathan Bell, Adeel Bhutta, Ferdinand Vesely,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5" name="Rectangle 4">
            <a:extLst>
              <a:ext uri="{FF2B5EF4-FFF2-40B4-BE49-F238E27FC236}">
                <a16:creationId xmlns:a16="http://schemas.microsoft.com/office/drawing/2014/main" id="{F00241EF-381D-DB42-A42C-0D5D1FA201FA}"/>
              </a:ext>
            </a:extLst>
          </p:cNvPr>
          <p:cNvSpPr/>
          <p:nvPr/>
        </p:nvSpPr>
        <p:spPr>
          <a:xfrm>
            <a:off x="705730" y="5869671"/>
            <a:ext cx="6096000" cy="369332"/>
          </a:xfrm>
          <a:prstGeom prst="rect">
            <a:avLst/>
          </a:prstGeom>
        </p:spPr>
        <p:txBody>
          <a:bodyPr>
            <a:spAutoFit/>
          </a:bodyPr>
          <a:lstStyle/>
          <a:p>
            <a:pPr algn="l" defTabSz="975390" fontAlgn="auto" hangingPunct="1">
              <a:spcBef>
                <a:spcPts val="0"/>
              </a:spcBef>
              <a:spcAft>
                <a:spcPts val="0"/>
              </a:spcAft>
            </a:pPr>
            <a:r>
              <a:rPr lang="en-US" sz="1800" dirty="0">
                <a:solidFill>
                  <a:srgbClr val="5C5962"/>
                </a:solidFill>
                <a:latin typeface="Calibri" panose="020F0502020204030204"/>
                <a:ea typeface="+mn-ea"/>
                <a:cs typeface="+mn-cs"/>
              </a:rPr>
              <a:t>© 2022 Released under the </a:t>
            </a:r>
            <a:r>
              <a:rPr lang="en-US" sz="1800" dirty="0">
                <a:solidFill>
                  <a:srgbClr val="D41B2C"/>
                </a:solidFill>
                <a:latin typeface="Calibri" panose="020F0502020204030204"/>
                <a:ea typeface="+mn-ea"/>
                <a:cs typeface="+mn-cs"/>
                <a:hlinkClick r:id="rId2"/>
              </a:rPr>
              <a:t>CC BY-SA</a:t>
            </a:r>
            <a:r>
              <a:rPr lang="en-US" sz="1800" dirty="0">
                <a:solidFill>
                  <a:srgbClr val="5C5962"/>
                </a:solidFill>
                <a:latin typeface="Calibri" panose="020F0502020204030204"/>
                <a:ea typeface="+mn-ea"/>
                <a:cs typeface="+mn-cs"/>
              </a:rPr>
              <a:t> license</a:t>
            </a:r>
            <a:endParaRPr lang="en-US" sz="18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0624-E7B4-45F7-A5DE-3FD3F9B35D8B}"/>
              </a:ext>
            </a:extLst>
          </p:cNvPr>
          <p:cNvSpPr>
            <a:spLocks noGrp="1"/>
          </p:cNvSpPr>
          <p:nvPr>
            <p:ph type="title"/>
          </p:nvPr>
        </p:nvSpPr>
        <p:spPr/>
        <p:txBody>
          <a:bodyPr/>
          <a:lstStyle/>
          <a:p>
            <a:r>
              <a:rPr lang="en-US" dirty="0"/>
              <a:t>Test Scope</a:t>
            </a:r>
          </a:p>
        </p:txBody>
      </p:sp>
      <p:sp>
        <p:nvSpPr>
          <p:cNvPr id="3" name="Content Placeholder 2">
            <a:extLst>
              <a:ext uri="{FF2B5EF4-FFF2-40B4-BE49-F238E27FC236}">
                <a16:creationId xmlns:a16="http://schemas.microsoft.com/office/drawing/2014/main" id="{3754B52A-36FE-4269-8A34-5FF576C4DD06}"/>
              </a:ext>
            </a:extLst>
          </p:cNvPr>
          <p:cNvSpPr>
            <a:spLocks noGrp="1"/>
          </p:cNvSpPr>
          <p:nvPr>
            <p:ph idx="1"/>
          </p:nvPr>
        </p:nvSpPr>
        <p:spPr>
          <a:xfrm>
            <a:off x="838200" y="1500160"/>
            <a:ext cx="10429240" cy="4351338"/>
          </a:xfrm>
        </p:spPr>
        <p:txBody>
          <a:bodyPr>
            <a:normAutofit/>
          </a:bodyPr>
          <a:lstStyle/>
          <a:p>
            <a:pPr fontAlgn="base"/>
            <a:r>
              <a:rPr lang="en-US" i="1" dirty="0"/>
              <a:t>Unit</a:t>
            </a:r>
            <a:r>
              <a:rPr lang="en-US" dirty="0"/>
              <a:t> tests: SUT = a single method/class/object</a:t>
            </a:r>
          </a:p>
          <a:p>
            <a:pPr fontAlgn="base"/>
            <a:r>
              <a:rPr lang="en-US" i="1" dirty="0"/>
              <a:t>Integration</a:t>
            </a:r>
            <a:r>
              <a:rPr lang="en-US" dirty="0"/>
              <a:t> tests: SUT = combinations of units, a subsystem</a:t>
            </a:r>
          </a:p>
          <a:p>
            <a:pPr fontAlgn="base"/>
            <a:r>
              <a:rPr lang="en-US" i="1" dirty="0"/>
              <a:t>System</a:t>
            </a:r>
            <a:r>
              <a:rPr lang="en-US" dirty="0"/>
              <a:t> tests: SUT = whole system being developed</a:t>
            </a:r>
          </a:p>
        </p:txBody>
      </p:sp>
      <p:sp>
        <p:nvSpPr>
          <p:cNvPr id="4" name="Slide Number Placeholder 3">
            <a:extLst>
              <a:ext uri="{FF2B5EF4-FFF2-40B4-BE49-F238E27FC236}">
                <a16:creationId xmlns:a16="http://schemas.microsoft.com/office/drawing/2014/main" id="{353F249B-D41E-45C0-AD58-C9BB29EA9353}"/>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26" name="Rectangle">
            <a:extLst>
              <a:ext uri="{FF2B5EF4-FFF2-40B4-BE49-F238E27FC236}">
                <a16:creationId xmlns:a16="http://schemas.microsoft.com/office/drawing/2014/main" id="{63465584-5048-4900-BE13-D4E74E0867A0}"/>
              </a:ext>
            </a:extLst>
          </p:cNvPr>
          <p:cNvSpPr/>
          <p:nvPr/>
        </p:nvSpPr>
        <p:spPr>
          <a:xfrm>
            <a:off x="3438853" y="3501094"/>
            <a:ext cx="6559351" cy="2290246"/>
          </a:xfrm>
          <a:prstGeom prst="rect">
            <a:avLst/>
          </a:prstGeom>
          <a:solidFill>
            <a:srgbClr val="DEA983"/>
          </a:solidFill>
          <a:ln w="12700">
            <a:miter lim="400000"/>
          </a:ln>
        </p:spPr>
        <p:txBody>
          <a:bodyPr lIns="19050" tIns="19050" rIns="19050" bIns="19050" anchor="ctr"/>
          <a:lstStyle/>
          <a:p>
            <a:pPr defTabSz="412750">
              <a:defRPr sz="3000">
                <a:solidFill>
                  <a:srgbClr val="FFFFFF"/>
                </a:solidFill>
                <a:latin typeface="Helvetica Neue Medium"/>
                <a:ea typeface="Helvetica Neue Medium"/>
                <a:cs typeface="Helvetica Neue Medium"/>
                <a:sym typeface="Helvetica Neue Medium"/>
              </a:defRPr>
            </a:pPr>
            <a:endParaRPr sz="1500"/>
          </a:p>
        </p:txBody>
      </p:sp>
      <p:sp>
        <p:nvSpPr>
          <p:cNvPr id="27" name="Rectangle">
            <a:extLst>
              <a:ext uri="{FF2B5EF4-FFF2-40B4-BE49-F238E27FC236}">
                <a16:creationId xmlns:a16="http://schemas.microsoft.com/office/drawing/2014/main" id="{9F0A4BCF-8650-40B3-9793-61219C9F0932}"/>
              </a:ext>
            </a:extLst>
          </p:cNvPr>
          <p:cNvSpPr/>
          <p:nvPr/>
        </p:nvSpPr>
        <p:spPr>
          <a:xfrm>
            <a:off x="1767963" y="3501094"/>
            <a:ext cx="1670747" cy="2290246"/>
          </a:xfrm>
          <a:prstGeom prst="rect">
            <a:avLst/>
          </a:prstGeom>
          <a:solidFill>
            <a:srgbClr val="34A5DA"/>
          </a:solidFill>
          <a:ln w="12700">
            <a:miter lim="400000"/>
          </a:ln>
        </p:spPr>
        <p:txBody>
          <a:bodyPr lIns="19050" tIns="19050" rIns="19050" bIns="19050" anchor="ctr"/>
          <a:lstStyle/>
          <a:p>
            <a:pPr defTabSz="412750">
              <a:defRPr sz="3000">
                <a:solidFill>
                  <a:srgbClr val="FFFFFF"/>
                </a:solidFill>
                <a:latin typeface="Helvetica Neue Medium"/>
                <a:ea typeface="Helvetica Neue Medium"/>
                <a:cs typeface="Helvetica Neue Medium"/>
                <a:sym typeface="Helvetica Neue Medium"/>
              </a:defRPr>
            </a:pPr>
            <a:endParaRPr sz="1500"/>
          </a:p>
        </p:txBody>
      </p:sp>
      <p:sp>
        <p:nvSpPr>
          <p:cNvPr id="28" name="1 class of one program running on a web server">
            <a:extLst>
              <a:ext uri="{FF2B5EF4-FFF2-40B4-BE49-F238E27FC236}">
                <a16:creationId xmlns:a16="http://schemas.microsoft.com/office/drawing/2014/main" id="{887F715A-5B93-41C1-8218-88B2063E7B1C}"/>
              </a:ext>
            </a:extLst>
          </p:cNvPr>
          <p:cNvSpPr txBox="1"/>
          <p:nvPr/>
        </p:nvSpPr>
        <p:spPr>
          <a:xfrm>
            <a:off x="1850710" y="5196439"/>
            <a:ext cx="1505254" cy="3770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9050" tIns="19050" rIns="19050" bIns="19050" anchor="ctr">
            <a:spAutoFit/>
          </a:bodyPr>
          <a:lstStyle>
            <a:lvl1pPr defTabSz="2438339">
              <a:defRPr sz="2200">
                <a:solidFill>
                  <a:srgbClr val="000000"/>
                </a:solidFill>
              </a:defRPr>
            </a:lvl1pPr>
          </a:lstStyle>
          <a:p>
            <a:r>
              <a:rPr sz="1100"/>
              <a:t>1 class of one program running on a web server</a:t>
            </a:r>
          </a:p>
        </p:txBody>
      </p:sp>
      <p:grpSp>
        <p:nvGrpSpPr>
          <p:cNvPr id="29" name="Group">
            <a:extLst>
              <a:ext uri="{FF2B5EF4-FFF2-40B4-BE49-F238E27FC236}">
                <a16:creationId xmlns:a16="http://schemas.microsoft.com/office/drawing/2014/main" id="{EBBD229C-9B3D-42FB-93CE-9520398A1105}"/>
              </a:ext>
            </a:extLst>
          </p:cNvPr>
          <p:cNvGrpSpPr/>
          <p:nvPr/>
        </p:nvGrpSpPr>
        <p:grpSpPr>
          <a:xfrm>
            <a:off x="3725116" y="4462943"/>
            <a:ext cx="1505255" cy="1030155"/>
            <a:chOff x="0" y="0"/>
            <a:chExt cx="3010508" cy="2060308"/>
          </a:xfrm>
        </p:grpSpPr>
        <p:sp>
          <p:nvSpPr>
            <p:cNvPr id="30" name="1 process running on a web server">
              <a:extLst>
                <a:ext uri="{FF2B5EF4-FFF2-40B4-BE49-F238E27FC236}">
                  <a16:creationId xmlns:a16="http://schemas.microsoft.com/office/drawing/2014/main" id="{537ADB22-B762-4EA1-BD33-B2E08008783E}"/>
                </a:ext>
              </a:extLst>
            </p:cNvPr>
            <p:cNvSpPr/>
            <p:nvPr/>
          </p:nvSpPr>
          <p:spPr>
            <a:xfrm>
              <a:off x="0" y="1306257"/>
              <a:ext cx="3010508" cy="75405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numCol="1" anchor="ctr">
              <a:spAutoFit/>
            </a:bodyPr>
            <a:lstStyle>
              <a:lvl1pPr defTabSz="2438339">
                <a:defRPr sz="2200">
                  <a:solidFill>
                    <a:srgbClr val="000000"/>
                  </a:solidFill>
                </a:defRPr>
              </a:lvl1pPr>
            </a:lstStyle>
            <a:p>
              <a:r>
                <a:rPr sz="1100"/>
                <a:t>1 process running on a web server</a:t>
              </a:r>
            </a:p>
          </p:txBody>
        </p:sp>
        <p:pic>
          <p:nvPicPr>
            <p:cNvPr id="31" name="Image" descr="Image">
              <a:extLst>
                <a:ext uri="{FF2B5EF4-FFF2-40B4-BE49-F238E27FC236}">
                  <a16:creationId xmlns:a16="http://schemas.microsoft.com/office/drawing/2014/main" id="{0A1C868B-1883-477A-BD1D-6A951F09513E}"/>
                </a:ext>
              </a:extLst>
            </p:cNvPr>
            <p:cNvPicPr>
              <a:picLocks noChangeAspect="1"/>
            </p:cNvPicPr>
            <p:nvPr/>
          </p:nvPicPr>
          <p:blipFill>
            <a:blip r:embed="rId3"/>
            <a:stretch>
              <a:fillRect/>
            </a:stretch>
          </p:blipFill>
          <p:spPr>
            <a:xfrm>
              <a:off x="817667" y="0"/>
              <a:ext cx="1375172" cy="1268016"/>
            </a:xfrm>
            <a:prstGeom prst="rect">
              <a:avLst/>
            </a:prstGeom>
            <a:ln w="12700" cap="flat">
              <a:noFill/>
              <a:miter lim="400000"/>
            </a:ln>
            <a:effectLst/>
          </p:spPr>
        </p:pic>
      </p:grpSp>
      <p:grpSp>
        <p:nvGrpSpPr>
          <p:cNvPr id="32" name="Group">
            <a:extLst>
              <a:ext uri="{FF2B5EF4-FFF2-40B4-BE49-F238E27FC236}">
                <a16:creationId xmlns:a16="http://schemas.microsoft.com/office/drawing/2014/main" id="{996E93F2-E442-4535-8CAE-29DF6799EF47}"/>
              </a:ext>
            </a:extLst>
          </p:cNvPr>
          <p:cNvGrpSpPr/>
          <p:nvPr/>
        </p:nvGrpSpPr>
        <p:grpSpPr>
          <a:xfrm>
            <a:off x="2117558" y="4042611"/>
            <a:ext cx="866274" cy="1046748"/>
            <a:chOff x="-413863" y="-287531"/>
            <a:chExt cx="1240493" cy="1362405"/>
          </a:xfrm>
        </p:grpSpPr>
        <p:sp>
          <p:nvSpPr>
            <p:cNvPr id="33" name="Mork">
              <a:extLst>
                <a:ext uri="{FF2B5EF4-FFF2-40B4-BE49-F238E27FC236}">
                  <a16:creationId xmlns:a16="http://schemas.microsoft.com/office/drawing/2014/main" id="{D16B141C-4874-4A96-A0BD-3834F6601015}"/>
                </a:ext>
              </a:extLst>
            </p:cNvPr>
            <p:cNvSpPr/>
            <p:nvPr/>
          </p:nvSpPr>
          <p:spPr>
            <a:xfrm>
              <a:off x="-413863" y="-287531"/>
              <a:ext cx="1240493" cy="136240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15879" y="0"/>
                  </a:lnTo>
                  <a:lnTo>
                    <a:pt x="21600" y="4443"/>
                  </a:lnTo>
                  <a:lnTo>
                    <a:pt x="21600" y="21496"/>
                  </a:lnTo>
                  <a:lnTo>
                    <a:pt x="0" y="21600"/>
                  </a:lnTo>
                  <a:close/>
                </a:path>
              </a:pathLst>
            </a:custGeom>
            <a:blipFill rotWithShape="1">
              <a:blip r:embed="rId4"/>
              <a:srcRect/>
              <a:tile tx="0" ty="0" sx="100000" sy="100000" flip="none" algn="tl"/>
            </a:blipFill>
            <a:ln w="12700" cap="flat">
              <a:noFill/>
              <a:miter lim="400000"/>
            </a:ln>
            <a:effectLst>
              <a:outerShdw blurRad="635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229" tIns="50229" rIns="50229" bIns="50229" numCol="1" anchor="ctr">
              <a:noAutofit/>
            </a:bodyPr>
            <a:lstStyle>
              <a:lvl1pPr defTabSz="1155278">
                <a:defRPr sz="1600">
                  <a:solidFill>
                    <a:srgbClr val="FFFFFF"/>
                  </a:solidFill>
                  <a:latin typeface="Helvetica Light"/>
                  <a:ea typeface="Helvetica Light"/>
                  <a:cs typeface="Helvetica Light"/>
                  <a:sym typeface="Helvetica Light"/>
                </a:defRPr>
              </a:lvl1pPr>
            </a:lstStyle>
            <a:p>
              <a:r>
                <a:rPr lang="en-US" sz="1100" dirty="0" err="1"/>
                <a:t>Venusian.ts</a:t>
              </a:r>
              <a:endParaRPr sz="1100" dirty="0"/>
            </a:p>
          </p:txBody>
        </p:sp>
        <p:sp>
          <p:nvSpPr>
            <p:cNvPr id="34" name="Triangle">
              <a:extLst>
                <a:ext uri="{FF2B5EF4-FFF2-40B4-BE49-F238E27FC236}">
                  <a16:creationId xmlns:a16="http://schemas.microsoft.com/office/drawing/2014/main" id="{66CF40A5-CB7A-482C-99EF-7D4B6F07400A}"/>
                </a:ext>
              </a:extLst>
            </p:cNvPr>
            <p:cNvSpPr/>
            <p:nvPr/>
          </p:nvSpPr>
          <p:spPr>
            <a:xfrm>
              <a:off x="600980" y="0"/>
              <a:ext cx="225649" cy="22564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blipFill rotWithShape="1">
              <a:blip r:embed="rId4"/>
              <a:srcRect/>
              <a:tile tx="0" ty="0" sx="100000" sy="100000" flip="none" algn="tl"/>
            </a:blipFill>
            <a:ln w="12700" cap="flat">
              <a:noFill/>
              <a:miter lim="400000"/>
            </a:ln>
            <a:effectLst>
              <a:outerShdw blurRad="114300" dist="101600" dir="7918891" rotWithShape="0">
                <a:srgbClr val="000000">
                  <a:alpha val="83238"/>
                </a:srgbClr>
              </a:outerShdw>
            </a:effectLst>
          </p:spPr>
          <p:txBody>
            <a:bodyPr wrap="square" lIns="50229" tIns="50229" rIns="50229" bIns="50229" numCol="1" anchor="ctr">
              <a:noAutofit/>
            </a:bodyPr>
            <a:lstStyle/>
            <a:p>
              <a:pPr defTabSz="577639">
                <a:defRPr sz="4400">
                  <a:solidFill>
                    <a:srgbClr val="FFFFFF"/>
                  </a:solidFill>
                  <a:latin typeface="Helvetica Light"/>
                  <a:ea typeface="Helvetica Light"/>
                  <a:cs typeface="Helvetica Light"/>
                  <a:sym typeface="Helvetica Light"/>
                </a:defRPr>
              </a:pPr>
              <a:endParaRPr sz="2200"/>
            </a:p>
          </p:txBody>
        </p:sp>
      </p:grpSp>
      <p:sp>
        <p:nvSpPr>
          <p:cNvPr id="35" name="Unit">
            <a:extLst>
              <a:ext uri="{FF2B5EF4-FFF2-40B4-BE49-F238E27FC236}">
                <a16:creationId xmlns:a16="http://schemas.microsoft.com/office/drawing/2014/main" id="{C6693FEA-14CE-4534-A144-60E8900ADE88}"/>
              </a:ext>
            </a:extLst>
          </p:cNvPr>
          <p:cNvSpPr txBox="1"/>
          <p:nvPr/>
        </p:nvSpPr>
        <p:spPr>
          <a:xfrm>
            <a:off x="2383601" y="3591762"/>
            <a:ext cx="403957" cy="2846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defTabSz="2438339">
              <a:defRPr sz="3200" b="1">
                <a:solidFill>
                  <a:srgbClr val="000000"/>
                </a:solidFill>
              </a:defRPr>
            </a:lvl1pPr>
          </a:lstStyle>
          <a:p>
            <a:r>
              <a:rPr sz="1600"/>
              <a:t>Unit</a:t>
            </a:r>
          </a:p>
        </p:txBody>
      </p:sp>
      <p:sp>
        <p:nvSpPr>
          <p:cNvPr id="36" name="Integration">
            <a:extLst>
              <a:ext uri="{FF2B5EF4-FFF2-40B4-BE49-F238E27FC236}">
                <a16:creationId xmlns:a16="http://schemas.microsoft.com/office/drawing/2014/main" id="{63F06E90-1A72-4075-8F6D-00CD9F1CC429}"/>
              </a:ext>
            </a:extLst>
          </p:cNvPr>
          <p:cNvSpPr txBox="1"/>
          <p:nvPr/>
        </p:nvSpPr>
        <p:spPr>
          <a:xfrm>
            <a:off x="3554015" y="3591762"/>
            <a:ext cx="979820" cy="2846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lvl1pPr defTabSz="2438339">
              <a:defRPr sz="3200" b="1">
                <a:solidFill>
                  <a:srgbClr val="000000"/>
                </a:solidFill>
              </a:defRPr>
            </a:lvl1pPr>
          </a:lstStyle>
          <a:p>
            <a:r>
              <a:rPr sz="1600" dirty="0"/>
              <a:t>Integration</a:t>
            </a:r>
          </a:p>
        </p:txBody>
      </p:sp>
      <p:grpSp>
        <p:nvGrpSpPr>
          <p:cNvPr id="37" name="Group">
            <a:extLst>
              <a:ext uri="{FF2B5EF4-FFF2-40B4-BE49-F238E27FC236}">
                <a16:creationId xmlns:a16="http://schemas.microsoft.com/office/drawing/2014/main" id="{24A0E3F3-4B11-4CC8-B6F4-DEE2E67BFB70}"/>
              </a:ext>
            </a:extLst>
          </p:cNvPr>
          <p:cNvGrpSpPr/>
          <p:nvPr/>
        </p:nvGrpSpPr>
        <p:grpSpPr>
          <a:xfrm>
            <a:off x="5265511" y="4822959"/>
            <a:ext cx="1947364" cy="661092"/>
            <a:chOff x="0" y="0"/>
            <a:chExt cx="3894726" cy="1322182"/>
          </a:xfrm>
        </p:grpSpPr>
        <p:sp>
          <p:nvSpPr>
            <p:cNvPr id="38" name="1 web server in a cluster of 100,000">
              <a:extLst>
                <a:ext uri="{FF2B5EF4-FFF2-40B4-BE49-F238E27FC236}">
                  <a16:creationId xmlns:a16="http://schemas.microsoft.com/office/drawing/2014/main" id="{3ADCC486-6328-46D5-8F67-DA7154FC4796}"/>
                </a:ext>
              </a:extLst>
            </p:cNvPr>
            <p:cNvSpPr/>
            <p:nvPr/>
          </p:nvSpPr>
          <p:spPr>
            <a:xfrm>
              <a:off x="442110" y="568131"/>
              <a:ext cx="3010508" cy="75405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numCol="1" anchor="ctr">
              <a:spAutoFit/>
            </a:bodyPr>
            <a:lstStyle>
              <a:lvl1pPr defTabSz="2438339">
                <a:defRPr sz="2200">
                  <a:solidFill>
                    <a:srgbClr val="000000"/>
                  </a:solidFill>
                </a:defRPr>
              </a:lvl1pPr>
            </a:lstStyle>
            <a:p>
              <a:r>
                <a:rPr sz="1100"/>
                <a:t>1 web server in a cluster of 100,000</a:t>
              </a:r>
            </a:p>
          </p:txBody>
        </p:sp>
        <p:pic>
          <p:nvPicPr>
            <p:cNvPr id="39" name="Image" descr="Image">
              <a:extLst>
                <a:ext uri="{FF2B5EF4-FFF2-40B4-BE49-F238E27FC236}">
                  <a16:creationId xmlns:a16="http://schemas.microsoft.com/office/drawing/2014/main" id="{2D67F418-CE70-4A4F-974C-D13AFF51E88E}"/>
                </a:ext>
              </a:extLst>
            </p:cNvPr>
            <p:cNvPicPr>
              <a:picLocks noChangeAspect="1"/>
            </p:cNvPicPr>
            <p:nvPr/>
          </p:nvPicPr>
          <p:blipFill>
            <a:blip r:embed="rId5"/>
            <a:stretch>
              <a:fillRect/>
            </a:stretch>
          </p:blipFill>
          <p:spPr>
            <a:xfrm>
              <a:off x="0" y="0"/>
              <a:ext cx="3894726" cy="435228"/>
            </a:xfrm>
            <a:prstGeom prst="rect">
              <a:avLst/>
            </a:prstGeom>
            <a:ln w="12700" cap="flat">
              <a:noFill/>
              <a:miter lim="400000"/>
            </a:ln>
            <a:effectLst/>
          </p:spPr>
        </p:pic>
      </p:grpSp>
      <p:grpSp>
        <p:nvGrpSpPr>
          <p:cNvPr id="40" name="Group">
            <a:extLst>
              <a:ext uri="{FF2B5EF4-FFF2-40B4-BE49-F238E27FC236}">
                <a16:creationId xmlns:a16="http://schemas.microsoft.com/office/drawing/2014/main" id="{415AE6B1-CBE4-4526-AF85-73ECAC824CEB}"/>
              </a:ext>
            </a:extLst>
          </p:cNvPr>
          <p:cNvGrpSpPr/>
          <p:nvPr/>
        </p:nvGrpSpPr>
        <p:grpSpPr>
          <a:xfrm>
            <a:off x="7566660" y="3649330"/>
            <a:ext cx="2280872" cy="1924135"/>
            <a:chOff x="0" y="0"/>
            <a:chExt cx="4561741" cy="3848269"/>
          </a:xfrm>
        </p:grpSpPr>
        <p:sp>
          <p:nvSpPr>
            <p:cNvPr id="41" name="1 Google product in the entire Google ecosystem">
              <a:extLst>
                <a:ext uri="{FF2B5EF4-FFF2-40B4-BE49-F238E27FC236}">
                  <a16:creationId xmlns:a16="http://schemas.microsoft.com/office/drawing/2014/main" id="{0864CB60-B51B-4569-B03B-CEE15BE28F31}"/>
                </a:ext>
              </a:extLst>
            </p:cNvPr>
            <p:cNvSpPr/>
            <p:nvPr/>
          </p:nvSpPr>
          <p:spPr>
            <a:xfrm>
              <a:off x="775615" y="3094217"/>
              <a:ext cx="3010508" cy="75405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numCol="1" anchor="ctr">
              <a:spAutoFit/>
            </a:bodyPr>
            <a:lstStyle>
              <a:lvl1pPr defTabSz="2438339">
                <a:defRPr sz="2200">
                  <a:solidFill>
                    <a:srgbClr val="000000"/>
                  </a:solidFill>
                </a:defRPr>
              </a:lvl1pPr>
            </a:lstStyle>
            <a:p>
              <a:r>
                <a:rPr sz="1100"/>
                <a:t>1 Google product in the entire Google ecosystem</a:t>
              </a:r>
            </a:p>
          </p:txBody>
        </p:sp>
        <p:sp>
          <p:nvSpPr>
            <p:cNvPr id="42" name="Cloud">
              <a:extLst>
                <a:ext uri="{FF2B5EF4-FFF2-40B4-BE49-F238E27FC236}">
                  <a16:creationId xmlns:a16="http://schemas.microsoft.com/office/drawing/2014/main" id="{8DC99991-953C-4769-B4F9-6EFFC6EFC34F}"/>
                </a:ext>
              </a:extLst>
            </p:cNvPr>
            <p:cNvSpPr/>
            <p:nvPr/>
          </p:nvSpPr>
          <p:spPr>
            <a:xfrm>
              <a:off x="0" y="0"/>
              <a:ext cx="4561741" cy="2749162"/>
            </a:xfrm>
            <a:custGeom>
              <a:avLst/>
              <a:gdLst/>
              <a:ahLst/>
              <a:cxnLst>
                <a:cxn ang="0">
                  <a:pos x="wd2" y="hd2"/>
                </a:cxn>
                <a:cxn ang="5400000">
                  <a:pos x="wd2" y="hd2"/>
                </a:cxn>
                <a:cxn ang="10800000">
                  <a:pos x="wd2" y="hd2"/>
                </a:cxn>
                <a:cxn ang="16200000">
                  <a:pos x="wd2" y="hd2"/>
                </a:cxn>
              </a:cxnLst>
              <a:rect l="0" t="0" r="r" b="b"/>
              <a:pathLst>
                <a:path w="21600" h="21600"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rgbClr val="83D3D4"/>
            </a:solidFill>
            <a:ln w="12700" cap="flat">
              <a:noFill/>
              <a:miter lim="400000"/>
            </a:ln>
            <a:effectLst/>
          </p:spPr>
          <p:txBody>
            <a:bodyPr wrap="square" lIns="19050" tIns="19050" rIns="19050" bIns="19050" numCol="1" anchor="ctr">
              <a:noAutofit/>
            </a:bodyPr>
            <a:lstStyle/>
            <a:p>
              <a:pPr defTabSz="412750">
                <a:defRPr sz="3000">
                  <a:solidFill>
                    <a:srgbClr val="000000"/>
                  </a:solidFill>
                  <a:latin typeface="Helvetica Neue Medium"/>
                  <a:ea typeface="Helvetica Neue Medium"/>
                  <a:cs typeface="Helvetica Neue Medium"/>
                  <a:sym typeface="Helvetica Neue Medium"/>
                </a:defRPr>
              </a:pPr>
              <a:endParaRPr sz="1500"/>
            </a:p>
          </p:txBody>
        </p:sp>
      </p:grpSp>
    </p:spTree>
    <p:extLst>
      <p:ext uri="{BB962C8B-B14F-4D97-AF65-F5344CB8AC3E}">
        <p14:creationId xmlns:p14="http://schemas.microsoft.com/office/powerpoint/2010/main" val="799373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95A1-896E-4E16-BB73-FE40822425EA}"/>
              </a:ext>
            </a:extLst>
          </p:cNvPr>
          <p:cNvSpPr>
            <a:spLocks noGrp="1"/>
          </p:cNvSpPr>
          <p:nvPr>
            <p:ph type="title"/>
          </p:nvPr>
        </p:nvSpPr>
        <p:spPr/>
        <p:txBody>
          <a:bodyPr/>
          <a:lstStyle/>
          <a:p>
            <a:r>
              <a:rPr lang="en-US" dirty="0"/>
              <a:t>Test Size follows Scope</a:t>
            </a:r>
          </a:p>
        </p:txBody>
      </p:sp>
      <p:sp>
        <p:nvSpPr>
          <p:cNvPr id="3" name="Content Placeholder 2">
            <a:extLst>
              <a:ext uri="{FF2B5EF4-FFF2-40B4-BE49-F238E27FC236}">
                <a16:creationId xmlns:a16="http://schemas.microsoft.com/office/drawing/2014/main" id="{BA925C1C-7B3E-4007-89DB-0606D7D88875}"/>
              </a:ext>
            </a:extLst>
          </p:cNvPr>
          <p:cNvSpPr>
            <a:spLocks noGrp="1"/>
          </p:cNvSpPr>
          <p:nvPr>
            <p:ph idx="1"/>
          </p:nvPr>
        </p:nvSpPr>
        <p:spPr>
          <a:xfrm>
            <a:off x="838200" y="1500160"/>
            <a:ext cx="10153454" cy="4351338"/>
          </a:xfrm>
        </p:spPr>
        <p:txBody>
          <a:bodyPr>
            <a:normAutofit lnSpcReduction="10000"/>
          </a:bodyPr>
          <a:lstStyle/>
          <a:p>
            <a:pPr fontAlgn="base"/>
            <a:r>
              <a:rPr lang="en-US" dirty="0"/>
              <a:t>Small: run on a single process, no I/O</a:t>
            </a:r>
          </a:p>
          <a:p>
            <a:pPr lvl="1" fontAlgn="base"/>
            <a:r>
              <a:rPr lang="en-US" dirty="0"/>
              <a:t>Fast to run; can be run automatically and frequently</a:t>
            </a:r>
          </a:p>
          <a:p>
            <a:pPr fontAlgn="base"/>
            <a:r>
              <a:rPr lang="en-US" dirty="0"/>
              <a:t>Medium: run on a single machine, no network I/O (only localhost); “hermetic”</a:t>
            </a:r>
          </a:p>
          <a:p>
            <a:pPr lvl="1" fontAlgn="base"/>
            <a:r>
              <a:rPr lang="en-US" dirty="0"/>
              <a:t>May be slower; delayed to overnight runs</a:t>
            </a:r>
          </a:p>
          <a:p>
            <a:pPr fontAlgn="base"/>
            <a:r>
              <a:rPr lang="en-US" dirty="0"/>
              <a:t>Large/Enormous tests: run on a network.</a:t>
            </a:r>
          </a:p>
          <a:p>
            <a:pPr lvl="1" fontAlgn="base"/>
            <a:r>
              <a:rPr lang="en-US" dirty="0"/>
              <a:t>May have serious $$$ cost in network services or personnel.</a:t>
            </a:r>
          </a:p>
          <a:p>
            <a:pPr lvl="1" fontAlgn="base"/>
            <a:r>
              <a:rPr lang="en-US" dirty="0"/>
              <a:t>Much more likely to be “flaky,” failures are more difficult to debug</a:t>
            </a:r>
          </a:p>
          <a:p>
            <a:pPr marL="0" indent="0">
              <a:buNone/>
            </a:pPr>
            <a:endParaRPr lang="en-US" dirty="0"/>
          </a:p>
          <a:p>
            <a:pPr marL="0" indent="0">
              <a:buNone/>
            </a:pPr>
            <a:r>
              <a:rPr lang="en-US" i="1" dirty="0"/>
              <a:t>See </a:t>
            </a:r>
            <a:r>
              <a:rPr lang="en-US" i="1" dirty="0" err="1"/>
              <a:t>SoftEng</a:t>
            </a:r>
            <a:r>
              <a:rPr lang="en-US" i="1" dirty="0"/>
              <a:t> @ Google Chapter 11</a:t>
            </a:r>
          </a:p>
          <a:p>
            <a:pPr lvl="1"/>
            <a:r>
              <a:rPr lang="en-US" sz="1600" dirty="0"/>
              <a:t>https://</a:t>
            </a:r>
            <a:r>
              <a:rPr lang="en-US" sz="1600" dirty="0" err="1"/>
              <a:t>learning.oreilly.com</a:t>
            </a:r>
            <a:r>
              <a:rPr lang="en-US" sz="1600" dirty="0"/>
              <a:t>/library/view/software-engineering-at/9781492082781/ch11.html#testing_overview</a:t>
            </a:r>
          </a:p>
          <a:p>
            <a:endParaRPr lang="en-US" dirty="0"/>
          </a:p>
          <a:p>
            <a:pPr lvl="1"/>
            <a:endParaRPr lang="en-US" dirty="0"/>
          </a:p>
        </p:txBody>
      </p:sp>
      <p:sp>
        <p:nvSpPr>
          <p:cNvPr id="4" name="Slide Number Placeholder 3">
            <a:extLst>
              <a:ext uri="{FF2B5EF4-FFF2-40B4-BE49-F238E27FC236}">
                <a16:creationId xmlns:a16="http://schemas.microsoft.com/office/drawing/2014/main" id="{DE4B55AF-FE15-4F26-8039-2E6BCBCDE16E}"/>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TextBox 4">
            <a:extLst>
              <a:ext uri="{FF2B5EF4-FFF2-40B4-BE49-F238E27FC236}">
                <a16:creationId xmlns:a16="http://schemas.microsoft.com/office/drawing/2014/main" id="{9DF053A5-E021-4174-8B16-BFFA9C66D485}"/>
              </a:ext>
            </a:extLst>
          </p:cNvPr>
          <p:cNvSpPr txBox="1"/>
          <p:nvPr/>
        </p:nvSpPr>
        <p:spPr>
          <a:xfrm>
            <a:off x="6683604" y="512821"/>
            <a:ext cx="4980394" cy="830997"/>
          </a:xfrm>
          <a:prstGeom prst="rect">
            <a:avLst/>
          </a:prstGeom>
          <a:noFill/>
        </p:spPr>
        <p:txBody>
          <a:bodyPr wrap="square">
            <a:spAutoFit/>
          </a:bodyPr>
          <a:lstStyle/>
          <a:p>
            <a:pPr eaLnBrk="1" hangingPunct="1"/>
            <a:r>
              <a:rPr lang="en-US" altLang="en-US" sz="2400" i="1" dirty="0"/>
              <a:t>We begin by </a:t>
            </a:r>
            <a:r>
              <a:rPr lang="en-US" altLang="en-US" sz="2400" i="1" dirty="0">
                <a:solidFill>
                  <a:schemeClr val="folHlink"/>
                </a:solidFill>
              </a:rPr>
              <a:t>‘testing-in-the-small’</a:t>
            </a:r>
            <a:r>
              <a:rPr lang="en-US" altLang="en-US" sz="2400" i="1" dirty="0"/>
              <a:t> and move toward </a:t>
            </a:r>
            <a:r>
              <a:rPr lang="en-US" altLang="en-US" sz="2400" i="1" dirty="0">
                <a:solidFill>
                  <a:schemeClr val="folHlink"/>
                </a:solidFill>
              </a:rPr>
              <a:t>‘testing-in-the-large’</a:t>
            </a:r>
          </a:p>
        </p:txBody>
      </p:sp>
    </p:spTree>
    <p:extLst>
      <p:ext uri="{BB962C8B-B14F-4D97-AF65-F5344CB8AC3E}">
        <p14:creationId xmlns:p14="http://schemas.microsoft.com/office/powerpoint/2010/main" val="4064371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Manner of Testing</a:t>
            </a:r>
          </a:p>
        </p:txBody>
      </p:sp>
      <p:sp>
        <p:nvSpPr>
          <p:cNvPr id="254" name="scores for homeworks/projects/midterms will be final two weeks after it has been returned to you"/>
          <p:cNvSpPr txBox="1">
            <a:spLocks noGrp="1"/>
          </p:cNvSpPr>
          <p:nvPr>
            <p:ph idx="1"/>
          </p:nvPr>
        </p:nvSpPr>
        <p:spPr>
          <a:xfrm>
            <a:off x="838200" y="1500160"/>
            <a:ext cx="10087466" cy="4351338"/>
          </a:xfrm>
        </p:spPr>
        <p:txBody>
          <a:bodyPr>
            <a:normAutofit/>
          </a:bodyPr>
          <a:lstStyle>
            <a:lvl1pPr>
              <a:defRPr>
                <a:solidFill>
                  <a:srgbClr val="000000"/>
                </a:solidFill>
              </a:defRPr>
            </a:lvl1pPr>
          </a:lstStyle>
          <a:p>
            <a:r>
              <a:rPr lang="en-US" dirty="0"/>
              <a:t>Black-box vs white-box testing</a:t>
            </a:r>
          </a:p>
          <a:p>
            <a:pPr lvl="1"/>
            <a:r>
              <a:rPr lang="en-US" dirty="0"/>
              <a:t>If you have access to source code</a:t>
            </a:r>
          </a:p>
          <a:p>
            <a:r>
              <a:rPr lang="en-US" dirty="0"/>
              <a:t>Automated tests can be run without supervision</a:t>
            </a:r>
          </a:p>
          <a:p>
            <a:pPr lvl="1"/>
            <a:r>
              <a:rPr lang="en-US" dirty="0"/>
              <a:t>Suitable for frequent automated runs</a:t>
            </a:r>
          </a:p>
          <a:p>
            <a:r>
              <a:rPr lang="en-US" dirty="0"/>
              <a:t>Manual tests require a human to run and evaluate</a:t>
            </a:r>
          </a:p>
          <a:p>
            <a:pPr lvl="1"/>
            <a:r>
              <a:rPr lang="en-US" dirty="0"/>
              <a:t>A human may be needed to check UI elements</a:t>
            </a:r>
          </a:p>
          <a:p>
            <a:pPr lvl="1"/>
            <a:r>
              <a:rPr lang="en-US" dirty="0"/>
              <a:t>Tests may be ill-defined and nondeterministic</a:t>
            </a:r>
          </a:p>
          <a:p>
            <a:pPr lvl="2"/>
            <a:r>
              <a:rPr lang="en-US" dirty="0"/>
              <a:t>e.g., trying to “break” software</a:t>
            </a:r>
          </a:p>
          <a:p>
            <a:r>
              <a:rPr lang="en-US" dirty="0"/>
              <a:t>Customer-facing tests require an intermediary to evaluate as well as the customer to use the software.</a:t>
            </a:r>
          </a:p>
        </p:txBody>
      </p:sp>
      <p:sp>
        <p:nvSpPr>
          <p:cNvPr id="255" name="Slide Number"/>
          <p:cNvSpPr txBox="1">
            <a:spLocks noGrp="1"/>
          </p:cNvSpPr>
          <p:nvPr>
            <p:ph type="sldNum" sz="quarter" idx="12"/>
          </p:nvPr>
        </p:nvSpPr>
        <p:spPr/>
        <p:txBody>
          <a:bodyPr/>
          <a:lstStyle/>
          <a:p>
            <a:fld id="{86CB4B4D-7CA3-9044-876B-883B54F8677D}" type="slidenum">
              <a:rPr lang="en-US"/>
              <a:pPr/>
              <a:t>12</a:t>
            </a:fld>
            <a:endParaRPr lang="en-US"/>
          </a:p>
        </p:txBody>
      </p:sp>
      <p:pic>
        <p:nvPicPr>
          <p:cNvPr id="5" name="iStock_000004584752Small.jpg" descr="iStock_000004584752Small.jpg">
            <a:extLst>
              <a:ext uri="{FF2B5EF4-FFF2-40B4-BE49-F238E27FC236}">
                <a16:creationId xmlns:a16="http://schemas.microsoft.com/office/drawing/2014/main" id="{B305994A-60D9-4C5E-8C3C-4EE0F7F08519}"/>
              </a:ext>
            </a:extLst>
          </p:cNvPr>
          <p:cNvPicPr>
            <a:picLocks noChangeAspect="1"/>
          </p:cNvPicPr>
          <p:nvPr/>
        </p:nvPicPr>
        <p:blipFill>
          <a:blip r:embed="rId3"/>
          <a:srcRect l="4125" t="8464" r="4054" b="5130"/>
          <a:stretch>
            <a:fillRect/>
          </a:stretch>
        </p:blipFill>
        <p:spPr>
          <a:xfrm>
            <a:off x="8399744" y="3389971"/>
            <a:ext cx="1937437" cy="1213307"/>
          </a:xfrm>
          <a:custGeom>
            <a:avLst/>
            <a:gdLst/>
            <a:ahLst/>
            <a:cxnLst>
              <a:cxn ang="0">
                <a:pos x="wd2" y="hd2"/>
              </a:cxn>
              <a:cxn ang="5400000">
                <a:pos x="wd2" y="hd2"/>
              </a:cxn>
              <a:cxn ang="10800000">
                <a:pos x="wd2" y="hd2"/>
              </a:cxn>
              <a:cxn ang="16200000">
                <a:pos x="wd2" y="hd2"/>
              </a:cxn>
            </a:cxnLst>
            <a:rect l="0" t="0" r="r" b="b"/>
            <a:pathLst>
              <a:path w="21562" h="21598" extrusionOk="0">
                <a:moveTo>
                  <a:pt x="10756" y="0"/>
                </a:moveTo>
                <a:cubicBezTo>
                  <a:pt x="10716" y="1"/>
                  <a:pt x="10436" y="104"/>
                  <a:pt x="10134" y="229"/>
                </a:cubicBezTo>
                <a:cubicBezTo>
                  <a:pt x="9831" y="354"/>
                  <a:pt x="9297" y="572"/>
                  <a:pt x="8947" y="717"/>
                </a:cubicBezTo>
                <a:cubicBezTo>
                  <a:pt x="8598" y="861"/>
                  <a:pt x="7993" y="1110"/>
                  <a:pt x="7605" y="1270"/>
                </a:cubicBezTo>
                <a:cubicBezTo>
                  <a:pt x="7217" y="1431"/>
                  <a:pt x="6588" y="1690"/>
                  <a:pt x="6208" y="1846"/>
                </a:cubicBezTo>
                <a:cubicBezTo>
                  <a:pt x="5492" y="2141"/>
                  <a:pt x="2592" y="3315"/>
                  <a:pt x="1030" y="3942"/>
                </a:cubicBezTo>
                <a:cubicBezTo>
                  <a:pt x="539" y="4139"/>
                  <a:pt x="106" y="4321"/>
                  <a:pt x="68" y="4344"/>
                </a:cubicBezTo>
                <a:cubicBezTo>
                  <a:pt x="-15" y="4394"/>
                  <a:pt x="-20" y="4505"/>
                  <a:pt x="39" y="4975"/>
                </a:cubicBezTo>
                <a:cubicBezTo>
                  <a:pt x="81" y="5308"/>
                  <a:pt x="116" y="5908"/>
                  <a:pt x="303" y="9498"/>
                </a:cubicBezTo>
                <a:cubicBezTo>
                  <a:pt x="318" y="9790"/>
                  <a:pt x="344" y="10337"/>
                  <a:pt x="362" y="10714"/>
                </a:cubicBezTo>
                <a:cubicBezTo>
                  <a:pt x="379" y="11091"/>
                  <a:pt x="401" y="11424"/>
                  <a:pt x="410" y="11453"/>
                </a:cubicBezTo>
                <a:cubicBezTo>
                  <a:pt x="451" y="11577"/>
                  <a:pt x="1077" y="12287"/>
                  <a:pt x="1568" y="12768"/>
                </a:cubicBezTo>
                <a:cubicBezTo>
                  <a:pt x="1641" y="12840"/>
                  <a:pt x="1887" y="13097"/>
                  <a:pt x="2115" y="13339"/>
                </a:cubicBezTo>
                <a:cubicBezTo>
                  <a:pt x="2492" y="13740"/>
                  <a:pt x="2887" y="14134"/>
                  <a:pt x="3664" y="14886"/>
                </a:cubicBezTo>
                <a:cubicBezTo>
                  <a:pt x="3816" y="15033"/>
                  <a:pt x="4201" y="15411"/>
                  <a:pt x="4521" y="15727"/>
                </a:cubicBezTo>
                <a:cubicBezTo>
                  <a:pt x="4840" y="16042"/>
                  <a:pt x="5196" y="16384"/>
                  <a:pt x="5310" y="16486"/>
                </a:cubicBezTo>
                <a:cubicBezTo>
                  <a:pt x="6442" y="17498"/>
                  <a:pt x="7835" y="18794"/>
                  <a:pt x="8227" y="19202"/>
                </a:cubicBezTo>
                <a:cubicBezTo>
                  <a:pt x="8380" y="19360"/>
                  <a:pt x="8970" y="19964"/>
                  <a:pt x="9539" y="20543"/>
                </a:cubicBezTo>
                <a:cubicBezTo>
                  <a:pt x="10108" y="21123"/>
                  <a:pt x="10585" y="21598"/>
                  <a:pt x="10599" y="21598"/>
                </a:cubicBezTo>
                <a:cubicBezTo>
                  <a:pt x="10625" y="21598"/>
                  <a:pt x="10887" y="21355"/>
                  <a:pt x="12044" y="20257"/>
                </a:cubicBezTo>
                <a:cubicBezTo>
                  <a:pt x="12455" y="19867"/>
                  <a:pt x="12940" y="19406"/>
                  <a:pt x="13123" y="19233"/>
                </a:cubicBezTo>
                <a:cubicBezTo>
                  <a:pt x="13306" y="19060"/>
                  <a:pt x="13754" y="18640"/>
                  <a:pt x="14119" y="18302"/>
                </a:cubicBezTo>
                <a:cubicBezTo>
                  <a:pt x="14484" y="17964"/>
                  <a:pt x="14994" y="17489"/>
                  <a:pt x="15253" y="17247"/>
                </a:cubicBezTo>
                <a:cubicBezTo>
                  <a:pt x="15511" y="17005"/>
                  <a:pt x="15766" y="16768"/>
                  <a:pt x="15820" y="16720"/>
                </a:cubicBezTo>
                <a:cubicBezTo>
                  <a:pt x="15873" y="16671"/>
                  <a:pt x="16210" y="16359"/>
                  <a:pt x="16567" y="16025"/>
                </a:cubicBezTo>
                <a:cubicBezTo>
                  <a:pt x="16925" y="15690"/>
                  <a:pt x="17690" y="14981"/>
                  <a:pt x="18268" y="14451"/>
                </a:cubicBezTo>
                <a:cubicBezTo>
                  <a:pt x="18846" y="13921"/>
                  <a:pt x="19438" y="13378"/>
                  <a:pt x="19583" y="13245"/>
                </a:cubicBezTo>
                <a:cubicBezTo>
                  <a:pt x="19727" y="13111"/>
                  <a:pt x="19888" y="12962"/>
                  <a:pt x="19941" y="12914"/>
                </a:cubicBezTo>
                <a:cubicBezTo>
                  <a:pt x="19995" y="12865"/>
                  <a:pt x="20177" y="12698"/>
                  <a:pt x="20347" y="12541"/>
                </a:cubicBezTo>
                <a:lnTo>
                  <a:pt x="20655" y="12256"/>
                </a:lnTo>
                <a:lnTo>
                  <a:pt x="20674" y="12016"/>
                </a:lnTo>
                <a:cubicBezTo>
                  <a:pt x="20685" y="11868"/>
                  <a:pt x="20711" y="11754"/>
                  <a:pt x="20740" y="11720"/>
                </a:cubicBezTo>
                <a:cubicBezTo>
                  <a:pt x="20789" y="11663"/>
                  <a:pt x="20814" y="11485"/>
                  <a:pt x="21006" y="9851"/>
                </a:cubicBezTo>
                <a:cubicBezTo>
                  <a:pt x="21145" y="8675"/>
                  <a:pt x="21380" y="6629"/>
                  <a:pt x="21424" y="6224"/>
                </a:cubicBezTo>
                <a:cubicBezTo>
                  <a:pt x="21445" y="6029"/>
                  <a:pt x="21489" y="5654"/>
                  <a:pt x="21521" y="5392"/>
                </a:cubicBezTo>
                <a:cubicBezTo>
                  <a:pt x="21580" y="4907"/>
                  <a:pt x="21575" y="4697"/>
                  <a:pt x="21506" y="4697"/>
                </a:cubicBezTo>
                <a:cubicBezTo>
                  <a:pt x="21484" y="4697"/>
                  <a:pt x="21317" y="4627"/>
                  <a:pt x="21133" y="4543"/>
                </a:cubicBezTo>
                <a:cubicBezTo>
                  <a:pt x="20949" y="4458"/>
                  <a:pt x="20311" y="4179"/>
                  <a:pt x="19714" y="3920"/>
                </a:cubicBezTo>
                <a:cubicBezTo>
                  <a:pt x="19117" y="3662"/>
                  <a:pt x="18515" y="3401"/>
                  <a:pt x="18379" y="3340"/>
                </a:cubicBezTo>
                <a:cubicBezTo>
                  <a:pt x="18126" y="3229"/>
                  <a:pt x="17976" y="3162"/>
                  <a:pt x="17701" y="3044"/>
                </a:cubicBezTo>
                <a:cubicBezTo>
                  <a:pt x="17365" y="2900"/>
                  <a:pt x="15790" y="2205"/>
                  <a:pt x="14631" y="1687"/>
                </a:cubicBezTo>
                <a:cubicBezTo>
                  <a:pt x="14364" y="1569"/>
                  <a:pt x="13667" y="1261"/>
                  <a:pt x="13082" y="1003"/>
                </a:cubicBezTo>
                <a:cubicBezTo>
                  <a:pt x="12496" y="745"/>
                  <a:pt x="11911" y="486"/>
                  <a:pt x="11782" y="428"/>
                </a:cubicBezTo>
                <a:cubicBezTo>
                  <a:pt x="10963" y="57"/>
                  <a:pt x="10821" y="-2"/>
                  <a:pt x="10756" y="0"/>
                </a:cubicBezTo>
                <a:close/>
              </a:path>
            </a:pathLst>
          </a:custGeom>
          <a:ln w="12700">
            <a:miter lim="400000"/>
          </a:ln>
        </p:spPr>
      </p:pic>
      <p:pic>
        <p:nvPicPr>
          <p:cNvPr id="6" name="iStock_000004606531Small.jpg" descr="iStock_000004606531Small.jpg">
            <a:extLst>
              <a:ext uri="{FF2B5EF4-FFF2-40B4-BE49-F238E27FC236}">
                <a16:creationId xmlns:a16="http://schemas.microsoft.com/office/drawing/2014/main" id="{A2569985-689B-41CA-9B46-0FABB9EBEC79}"/>
              </a:ext>
            </a:extLst>
          </p:cNvPr>
          <p:cNvPicPr>
            <a:picLocks noChangeAspect="1"/>
          </p:cNvPicPr>
          <p:nvPr/>
        </p:nvPicPr>
        <p:blipFill>
          <a:blip r:embed="rId4">
            <a:alphaModFix amt="20000"/>
          </a:blip>
          <a:srcRect l="4491" t="13803" r="4399" b="4091"/>
          <a:stretch>
            <a:fillRect/>
          </a:stretch>
        </p:blipFill>
        <p:spPr>
          <a:xfrm>
            <a:off x="8958009" y="1787684"/>
            <a:ext cx="2395791" cy="1436797"/>
          </a:xfrm>
          <a:custGeom>
            <a:avLst/>
            <a:gdLst/>
            <a:ahLst/>
            <a:cxnLst>
              <a:cxn ang="0">
                <a:pos x="wd2" y="hd2"/>
              </a:cxn>
              <a:cxn ang="5400000">
                <a:pos x="wd2" y="hd2"/>
              </a:cxn>
              <a:cxn ang="10800000">
                <a:pos x="wd2" y="hd2"/>
              </a:cxn>
              <a:cxn ang="16200000">
                <a:pos x="wd2" y="hd2"/>
              </a:cxn>
            </a:cxnLst>
            <a:rect l="0" t="0" r="r" b="b"/>
            <a:pathLst>
              <a:path w="21569" h="21546" extrusionOk="0">
                <a:moveTo>
                  <a:pt x="12328" y="0"/>
                </a:moveTo>
                <a:cubicBezTo>
                  <a:pt x="12306" y="0"/>
                  <a:pt x="12254" y="39"/>
                  <a:pt x="12213" y="87"/>
                </a:cubicBezTo>
                <a:cubicBezTo>
                  <a:pt x="12173" y="134"/>
                  <a:pt x="11707" y="617"/>
                  <a:pt x="11178" y="1160"/>
                </a:cubicBezTo>
                <a:cubicBezTo>
                  <a:pt x="10648" y="1703"/>
                  <a:pt x="10172" y="2195"/>
                  <a:pt x="10118" y="2252"/>
                </a:cubicBezTo>
                <a:cubicBezTo>
                  <a:pt x="10064" y="2310"/>
                  <a:pt x="9807" y="2576"/>
                  <a:pt x="9546" y="2844"/>
                </a:cubicBezTo>
                <a:cubicBezTo>
                  <a:pt x="9286" y="3112"/>
                  <a:pt x="8828" y="3583"/>
                  <a:pt x="8529" y="3891"/>
                </a:cubicBezTo>
                <a:cubicBezTo>
                  <a:pt x="8230" y="4198"/>
                  <a:pt x="7832" y="4604"/>
                  <a:pt x="7645" y="4794"/>
                </a:cubicBezTo>
                <a:cubicBezTo>
                  <a:pt x="7396" y="5047"/>
                  <a:pt x="7169" y="5339"/>
                  <a:pt x="6794" y="5888"/>
                </a:cubicBezTo>
                <a:cubicBezTo>
                  <a:pt x="6513" y="6300"/>
                  <a:pt x="6013" y="7018"/>
                  <a:pt x="5684" y="7485"/>
                </a:cubicBezTo>
                <a:cubicBezTo>
                  <a:pt x="5354" y="7951"/>
                  <a:pt x="4389" y="9346"/>
                  <a:pt x="3537" y="10585"/>
                </a:cubicBezTo>
                <a:cubicBezTo>
                  <a:pt x="2114" y="12659"/>
                  <a:pt x="785" y="14593"/>
                  <a:pt x="233" y="15393"/>
                </a:cubicBezTo>
                <a:cubicBezTo>
                  <a:pt x="110" y="15570"/>
                  <a:pt x="5" y="15744"/>
                  <a:pt x="0" y="15778"/>
                </a:cubicBezTo>
                <a:cubicBezTo>
                  <a:pt x="-21" y="15925"/>
                  <a:pt x="374" y="16848"/>
                  <a:pt x="992" y="18100"/>
                </a:cubicBezTo>
                <a:cubicBezTo>
                  <a:pt x="1167" y="18456"/>
                  <a:pt x="1237" y="18567"/>
                  <a:pt x="1272" y="18544"/>
                </a:cubicBezTo>
                <a:cubicBezTo>
                  <a:pt x="1298" y="18528"/>
                  <a:pt x="1394" y="18455"/>
                  <a:pt x="1486" y="18380"/>
                </a:cubicBezTo>
                <a:cubicBezTo>
                  <a:pt x="1579" y="18305"/>
                  <a:pt x="1824" y="18111"/>
                  <a:pt x="2031" y="17951"/>
                </a:cubicBezTo>
                <a:cubicBezTo>
                  <a:pt x="2238" y="17791"/>
                  <a:pt x="2715" y="17415"/>
                  <a:pt x="3090" y="17116"/>
                </a:cubicBezTo>
                <a:cubicBezTo>
                  <a:pt x="4493" y="15997"/>
                  <a:pt x="4891" y="15684"/>
                  <a:pt x="5601" y="15134"/>
                </a:cubicBezTo>
                <a:cubicBezTo>
                  <a:pt x="5931" y="14878"/>
                  <a:pt x="6323" y="14574"/>
                  <a:pt x="6473" y="14457"/>
                </a:cubicBezTo>
                <a:cubicBezTo>
                  <a:pt x="6675" y="14300"/>
                  <a:pt x="6754" y="14258"/>
                  <a:pt x="6777" y="14297"/>
                </a:cubicBezTo>
                <a:cubicBezTo>
                  <a:pt x="6794" y="14325"/>
                  <a:pt x="6822" y="14603"/>
                  <a:pt x="6839" y="14914"/>
                </a:cubicBezTo>
                <a:cubicBezTo>
                  <a:pt x="6874" y="15573"/>
                  <a:pt x="6827" y="15477"/>
                  <a:pt x="7343" y="15944"/>
                </a:cubicBezTo>
                <a:cubicBezTo>
                  <a:pt x="7527" y="16111"/>
                  <a:pt x="8324" y="16841"/>
                  <a:pt x="9114" y="17567"/>
                </a:cubicBezTo>
                <a:cubicBezTo>
                  <a:pt x="9904" y="18294"/>
                  <a:pt x="10720" y="19043"/>
                  <a:pt x="10927" y="19230"/>
                </a:cubicBezTo>
                <a:cubicBezTo>
                  <a:pt x="11272" y="19542"/>
                  <a:pt x="12447" y="20621"/>
                  <a:pt x="13157" y="21279"/>
                </a:cubicBezTo>
                <a:cubicBezTo>
                  <a:pt x="13457" y="21556"/>
                  <a:pt x="13562" y="21600"/>
                  <a:pt x="13679" y="21492"/>
                </a:cubicBezTo>
                <a:cubicBezTo>
                  <a:pt x="13713" y="21461"/>
                  <a:pt x="13869" y="21224"/>
                  <a:pt x="14027" y="20967"/>
                </a:cubicBezTo>
                <a:cubicBezTo>
                  <a:pt x="14185" y="20710"/>
                  <a:pt x="14422" y="20334"/>
                  <a:pt x="14554" y="20132"/>
                </a:cubicBezTo>
                <a:cubicBezTo>
                  <a:pt x="14920" y="19570"/>
                  <a:pt x="15827" y="18132"/>
                  <a:pt x="16294" y="17373"/>
                </a:cubicBezTo>
                <a:cubicBezTo>
                  <a:pt x="16524" y="16999"/>
                  <a:pt x="16920" y="16371"/>
                  <a:pt x="17173" y="15978"/>
                </a:cubicBezTo>
                <a:cubicBezTo>
                  <a:pt x="17426" y="15585"/>
                  <a:pt x="17720" y="15127"/>
                  <a:pt x="17827" y="14958"/>
                </a:cubicBezTo>
                <a:cubicBezTo>
                  <a:pt x="17935" y="14789"/>
                  <a:pt x="18230" y="14328"/>
                  <a:pt x="18483" y="13936"/>
                </a:cubicBezTo>
                <a:cubicBezTo>
                  <a:pt x="18736" y="13543"/>
                  <a:pt x="19037" y="13073"/>
                  <a:pt x="19152" y="12891"/>
                </a:cubicBezTo>
                <a:cubicBezTo>
                  <a:pt x="19313" y="12635"/>
                  <a:pt x="20491" y="10809"/>
                  <a:pt x="20678" y="10525"/>
                </a:cubicBezTo>
                <a:cubicBezTo>
                  <a:pt x="20697" y="10496"/>
                  <a:pt x="20725" y="10369"/>
                  <a:pt x="20741" y="10242"/>
                </a:cubicBezTo>
                <a:cubicBezTo>
                  <a:pt x="20756" y="10114"/>
                  <a:pt x="20806" y="9707"/>
                  <a:pt x="20853" y="9336"/>
                </a:cubicBezTo>
                <a:cubicBezTo>
                  <a:pt x="20900" y="8966"/>
                  <a:pt x="20976" y="8360"/>
                  <a:pt x="21021" y="7989"/>
                </a:cubicBezTo>
                <a:cubicBezTo>
                  <a:pt x="21066" y="7619"/>
                  <a:pt x="21122" y="7170"/>
                  <a:pt x="21146" y="6991"/>
                </a:cubicBezTo>
                <a:cubicBezTo>
                  <a:pt x="21169" y="6813"/>
                  <a:pt x="21200" y="6582"/>
                  <a:pt x="21214" y="6479"/>
                </a:cubicBezTo>
                <a:cubicBezTo>
                  <a:pt x="21227" y="6377"/>
                  <a:pt x="21282" y="5980"/>
                  <a:pt x="21336" y="5597"/>
                </a:cubicBezTo>
                <a:cubicBezTo>
                  <a:pt x="21555" y="4035"/>
                  <a:pt x="21579" y="3848"/>
                  <a:pt x="21565" y="3811"/>
                </a:cubicBezTo>
                <a:cubicBezTo>
                  <a:pt x="21557" y="3790"/>
                  <a:pt x="21410" y="3717"/>
                  <a:pt x="21237" y="3647"/>
                </a:cubicBezTo>
                <a:cubicBezTo>
                  <a:pt x="21065" y="3577"/>
                  <a:pt x="20590" y="3374"/>
                  <a:pt x="20184" y="3197"/>
                </a:cubicBezTo>
                <a:cubicBezTo>
                  <a:pt x="19047" y="2702"/>
                  <a:pt x="18668" y="2540"/>
                  <a:pt x="17883" y="2207"/>
                </a:cubicBezTo>
                <a:cubicBezTo>
                  <a:pt x="16285" y="1530"/>
                  <a:pt x="15425" y="1162"/>
                  <a:pt x="15333" y="1117"/>
                </a:cubicBezTo>
                <a:cubicBezTo>
                  <a:pt x="15160" y="1032"/>
                  <a:pt x="15095" y="1062"/>
                  <a:pt x="14674" y="1432"/>
                </a:cubicBezTo>
                <a:cubicBezTo>
                  <a:pt x="13011" y="2891"/>
                  <a:pt x="12916" y="2956"/>
                  <a:pt x="13139" y="2479"/>
                </a:cubicBezTo>
                <a:cubicBezTo>
                  <a:pt x="13195" y="2359"/>
                  <a:pt x="13241" y="2244"/>
                  <a:pt x="13241" y="2224"/>
                </a:cubicBezTo>
                <a:cubicBezTo>
                  <a:pt x="13241" y="2136"/>
                  <a:pt x="12364" y="0"/>
                  <a:pt x="12328" y="0"/>
                </a:cubicBezTo>
                <a:close/>
              </a:path>
            </a:pathLst>
          </a:custGeom>
          <a:ln w="12700">
            <a:miter lim="400000"/>
          </a:ln>
        </p:spPr>
      </p:pic>
      <p:sp>
        <p:nvSpPr>
          <p:cNvPr id="7" name="Functional “black box”">
            <a:extLst>
              <a:ext uri="{FF2B5EF4-FFF2-40B4-BE49-F238E27FC236}">
                <a16:creationId xmlns:a16="http://schemas.microsoft.com/office/drawing/2014/main" id="{B4FAEE17-AB72-48F6-BC5B-71F052C64696}"/>
              </a:ext>
            </a:extLst>
          </p:cNvPr>
          <p:cNvSpPr txBox="1"/>
          <p:nvPr/>
        </p:nvSpPr>
        <p:spPr>
          <a:xfrm>
            <a:off x="8783471" y="3675829"/>
            <a:ext cx="1309654" cy="375167"/>
          </a:xfrm>
          <a:prstGeom prst="rect">
            <a:avLst/>
          </a:prstGeom>
          <a:ln w="12700">
            <a:miter lim="400000"/>
          </a:ln>
          <a:effectLst>
            <a:outerShdw blurRad="76200" dist="88900" dir="294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b">
            <a:spAutoFit/>
          </a:bodyPr>
          <a:lstStyle/>
          <a:p>
            <a:pPr algn="ctr" defTabSz="410751" hangingPunct="0">
              <a:defRPr sz="4200">
                <a:solidFill>
                  <a:srgbClr val="FFFFFF"/>
                </a:solidFill>
                <a:latin typeface="Helvetica Neue"/>
                <a:ea typeface="Helvetica Neue"/>
                <a:cs typeface="Helvetica Neue"/>
                <a:sym typeface="Helvetica Neue"/>
              </a:defRPr>
            </a:pPr>
            <a:r>
              <a:rPr sz="1969" kern="0" dirty="0">
                <a:solidFill>
                  <a:srgbClr val="FFFFFF"/>
                </a:solidFill>
                <a:latin typeface="Helvetica Neue"/>
                <a:sym typeface="Helvetica Neue"/>
              </a:rPr>
              <a:t>“black box”</a:t>
            </a:r>
          </a:p>
        </p:txBody>
      </p:sp>
      <p:sp>
        <p:nvSpPr>
          <p:cNvPr id="8" name="TextBox 7">
            <a:extLst>
              <a:ext uri="{FF2B5EF4-FFF2-40B4-BE49-F238E27FC236}">
                <a16:creationId xmlns:a16="http://schemas.microsoft.com/office/drawing/2014/main" id="{A98B557F-E963-4ECF-A318-B329213AA5F0}"/>
              </a:ext>
            </a:extLst>
          </p:cNvPr>
          <p:cNvSpPr txBox="1"/>
          <p:nvPr/>
        </p:nvSpPr>
        <p:spPr>
          <a:xfrm>
            <a:off x="9563942" y="2125842"/>
            <a:ext cx="272344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defRPr sz="4200">
                <a:solidFill>
                  <a:srgbClr val="FFFFFF"/>
                </a:solidFill>
                <a:latin typeface="Helvetica Neue"/>
                <a:ea typeface="Helvetica Neue"/>
                <a:cs typeface="Helvetica Neue"/>
                <a:sym typeface="Helvetica Neue"/>
              </a:defRPr>
            </a:pPr>
            <a:r>
              <a:rPr lang="en-US" sz="2000" dirty="0">
                <a:solidFill>
                  <a:schemeClr val="tx1">
                    <a:lumMod val="95000"/>
                    <a:lumOff val="5000"/>
                  </a:schemeClr>
                </a:solidFill>
              </a:rPr>
              <a:t>“white box”</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400688-8C43-7246-B187-4A319EFFFB40}"/>
              </a:ext>
            </a:extLst>
          </p:cNvPr>
          <p:cNvSpPr>
            <a:spLocks noGrp="1"/>
          </p:cNvSpPr>
          <p:nvPr>
            <p:ph sz="half" idx="1"/>
          </p:nvPr>
        </p:nvSpPr>
        <p:spPr>
          <a:xfrm>
            <a:off x="2761702" y="5852447"/>
            <a:ext cx="7742902" cy="1325562"/>
          </a:xfrm>
        </p:spPr>
        <p:txBody>
          <a:bodyPr anchor="b">
            <a:normAutofit/>
          </a:bodyPr>
          <a:lstStyle/>
          <a:p>
            <a:pPr marL="0" indent="0">
              <a:buNone/>
            </a:pPr>
            <a:r>
              <a:rPr lang="en-US" sz="1800" i="1" dirty="0"/>
              <a:t>From </a:t>
            </a:r>
            <a:r>
              <a:rPr lang="en-US" sz="1800" i="1" dirty="0" err="1"/>
              <a:t>SoftEng</a:t>
            </a:r>
            <a:r>
              <a:rPr lang="en-US" sz="1800" i="1" dirty="0"/>
              <a:t> @ Google Chapter 11</a:t>
            </a:r>
          </a:p>
          <a:p>
            <a:pPr lvl="1"/>
            <a:r>
              <a:rPr lang="en-US" sz="1800" dirty="0"/>
              <a:t>https://</a:t>
            </a:r>
            <a:r>
              <a:rPr lang="en-US" sz="1800" dirty="0" err="1"/>
              <a:t>learning.oreilly.com</a:t>
            </a:r>
            <a:r>
              <a:rPr lang="en-US" sz="1800" dirty="0"/>
              <a:t>/library/view/software-engineering-at/9781492082781/ch11.html#testing_overview</a:t>
            </a:r>
          </a:p>
          <a:p>
            <a:endParaRPr lang="en-US" sz="1300" dirty="0"/>
          </a:p>
        </p:txBody>
      </p:sp>
      <p:sp>
        <p:nvSpPr>
          <p:cNvPr id="2" name="Title 1">
            <a:extLst>
              <a:ext uri="{FF2B5EF4-FFF2-40B4-BE49-F238E27FC236}">
                <a16:creationId xmlns:a16="http://schemas.microsoft.com/office/drawing/2014/main" id="{EC3E0BB1-289C-5E48-8344-85B8F787ED91}"/>
              </a:ext>
            </a:extLst>
          </p:cNvPr>
          <p:cNvSpPr>
            <a:spLocks noGrp="1"/>
          </p:cNvSpPr>
          <p:nvPr>
            <p:ph type="title"/>
          </p:nvPr>
        </p:nvSpPr>
        <p:spPr/>
        <p:txBody>
          <a:bodyPr anchor="b">
            <a:normAutofit/>
          </a:bodyPr>
          <a:lstStyle/>
          <a:p>
            <a:r>
              <a:rPr lang="en-US" sz="3600" dirty="0"/>
              <a:t>Testing Distribution (How much of each kind of testing we should do?)</a:t>
            </a:r>
          </a:p>
        </p:txBody>
      </p:sp>
      <p:sp>
        <p:nvSpPr>
          <p:cNvPr id="4" name="Slide Number Placeholder 3">
            <a:extLst>
              <a:ext uri="{FF2B5EF4-FFF2-40B4-BE49-F238E27FC236}">
                <a16:creationId xmlns:a16="http://schemas.microsoft.com/office/drawing/2014/main" id="{773E03D0-5CA4-624A-9913-DA6A6FD28419}"/>
              </a:ext>
            </a:extLst>
          </p:cNvPr>
          <p:cNvSpPr>
            <a:spLocks noGrp="1"/>
          </p:cNvSpPr>
          <p:nvPr>
            <p:ph type="sldNum" sz="quarter" idx="12"/>
          </p:nvPr>
        </p:nvSpPr>
        <p:spPr/>
        <p:txBody>
          <a:bodyPr anchor="ctr">
            <a:normAutofit/>
          </a:bodyPr>
          <a:lstStyle/>
          <a:p>
            <a:pPr>
              <a:spcAft>
                <a:spcPts val="600"/>
              </a:spcAft>
            </a:pPr>
            <a:fld id="{20F37917-FD3A-4669-9018-DA04BCDD3D75}" type="slidenum">
              <a:rPr lang="en-US" smtClean="0"/>
              <a:pPr>
                <a:spcAft>
                  <a:spcPts val="600"/>
                </a:spcAft>
              </a:pPr>
              <a:t>13</a:t>
            </a:fld>
            <a:endParaRPr lang="en-US"/>
          </a:p>
        </p:txBody>
      </p:sp>
      <p:pic>
        <p:nvPicPr>
          <p:cNvPr id="6" name="Picture 5" descr="Software Testing Ice-Cream Cone Anti-Pattern&#10;Top: Manual tests, Automated GUI tests, Integration tests, Unit Tests (tip=smallest)">
            <a:extLst>
              <a:ext uri="{FF2B5EF4-FFF2-40B4-BE49-F238E27FC236}">
                <a16:creationId xmlns:a16="http://schemas.microsoft.com/office/drawing/2014/main" id="{41E1ED84-3CB2-5643-9648-3A47B6E5C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4435" y="1870894"/>
            <a:ext cx="2809498" cy="3684588"/>
          </a:xfrm>
          <a:prstGeom prst="rect">
            <a:avLst/>
          </a:prstGeom>
          <a:noFill/>
        </p:spPr>
      </p:pic>
      <p:pic>
        <p:nvPicPr>
          <p:cNvPr id="8" name="Picture 7" descr="Pyramid Test pattern: end-to-end 5%, Integration 15%, Unit 80%">
            <a:extLst>
              <a:ext uri="{FF2B5EF4-FFF2-40B4-BE49-F238E27FC236}">
                <a16:creationId xmlns:a16="http://schemas.microsoft.com/office/drawing/2014/main" id="{49758C22-7363-364B-A1F3-2CA902B4DC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0918" y="2046365"/>
            <a:ext cx="4261282" cy="3657600"/>
          </a:xfrm>
          <a:prstGeom prst="rect">
            <a:avLst/>
          </a:prstGeom>
        </p:spPr>
      </p:pic>
      <p:sp>
        <p:nvSpPr>
          <p:cNvPr id="10" name="TextBox 9">
            <a:extLst>
              <a:ext uri="{FF2B5EF4-FFF2-40B4-BE49-F238E27FC236}">
                <a16:creationId xmlns:a16="http://schemas.microsoft.com/office/drawing/2014/main" id="{43E337C4-291A-9442-864B-63E19E5D2D89}"/>
              </a:ext>
            </a:extLst>
          </p:cNvPr>
          <p:cNvSpPr txBox="1"/>
          <p:nvPr/>
        </p:nvSpPr>
        <p:spPr>
          <a:xfrm>
            <a:off x="8610600" y="2363847"/>
            <a:ext cx="1465658" cy="646331"/>
          </a:xfrm>
          <a:prstGeom prst="rect">
            <a:avLst/>
          </a:prstGeom>
          <a:noFill/>
        </p:spPr>
        <p:txBody>
          <a:bodyPr wrap="none" rtlCol="0">
            <a:spAutoFit/>
          </a:bodyPr>
          <a:lstStyle/>
          <a:p>
            <a:pPr algn="ctr"/>
            <a:r>
              <a:rPr lang="en-US" dirty="0">
                <a:latin typeface="Chalkboard SE" panose="03050602040202020205" pitchFamily="66" charset="77"/>
              </a:rPr>
              <a:t>Pyramid</a:t>
            </a:r>
          </a:p>
          <a:p>
            <a:pPr algn="ctr"/>
            <a:r>
              <a:rPr lang="en-US" dirty="0">
                <a:latin typeface="Chalkboard SE" panose="03050602040202020205" pitchFamily="66" charset="77"/>
              </a:rPr>
              <a:t>Test Pattern</a:t>
            </a:r>
          </a:p>
        </p:txBody>
      </p:sp>
    </p:spTree>
    <p:extLst>
      <p:ext uri="{BB962C8B-B14F-4D97-AF65-F5344CB8AC3E}">
        <p14:creationId xmlns:p14="http://schemas.microsoft.com/office/powerpoint/2010/main" val="3557199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Caveats &amp; Qualifications</a:t>
            </a:r>
          </a:p>
        </p:txBody>
      </p:sp>
      <p:sp>
        <p:nvSpPr>
          <p:cNvPr id="184" name="See syllabus for all of the usual stuff…"/>
          <p:cNvSpPr txBox="1">
            <a:spLocks noGrp="1"/>
          </p:cNvSpPr>
          <p:nvPr>
            <p:ph idx="1"/>
          </p:nvPr>
        </p:nvSpPr>
        <p:spPr/>
        <p:txBody>
          <a:bodyPr>
            <a:normAutofit/>
          </a:bodyPr>
          <a:lstStyle/>
          <a:p>
            <a:r>
              <a:rPr lang="en-US" dirty="0"/>
              <a:t>Typically, a new feature will require multiple tests</a:t>
            </a:r>
          </a:p>
          <a:p>
            <a:r>
              <a:rPr lang="en-US" dirty="0"/>
              <a:t>The “fix” should not just be the minimum to pass some given set of test(s)</a:t>
            </a:r>
          </a:p>
          <a:p>
            <a:pPr lvl="1"/>
            <a:r>
              <a:rPr lang="en-US" dirty="0"/>
              <a:t>The programmer should keep in mind the spec/requirements.</a:t>
            </a:r>
          </a:p>
          <a:p>
            <a:pPr lvl="1"/>
            <a:r>
              <a:rPr lang="en-US" dirty="0"/>
              <a:t>But the fix should be the simplest possible that addresses the issue.</a:t>
            </a:r>
          </a:p>
          <a:p>
            <a:r>
              <a:rPr lang="en-US" dirty="0"/>
              <a:t>Tests are run frequently and thus must be fast and deterministic.</a:t>
            </a:r>
          </a:p>
          <a:p>
            <a:r>
              <a:rPr lang="en-US" dirty="0"/>
              <a:t>Occasionally, the tests may need to be fixed as well.</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a:xfrm>
            <a:off x="838200" y="1500160"/>
            <a:ext cx="10223500" cy="4351338"/>
          </a:xfrm>
        </p:spPr>
        <p:txBody>
          <a:bodyPr>
            <a:normAutofit/>
          </a:bodyPr>
          <a:lstStyle/>
          <a:p>
            <a:r>
              <a:rPr lang="en-US" dirty="0"/>
              <a:t>Now that you've studied this lesson, you should be able to:</a:t>
            </a:r>
          </a:p>
          <a:p>
            <a:pPr lvl="1"/>
            <a:r>
              <a:rPr lang="en-US" dirty="0"/>
              <a:t>Describe the elements of a test and how they are used;</a:t>
            </a:r>
          </a:p>
          <a:p>
            <a:pPr lvl="1"/>
            <a:r>
              <a:rPr lang="en-US" dirty="0"/>
              <a:t>State Dijkstra’s law and its relevance;</a:t>
            </a:r>
          </a:p>
          <a:p>
            <a:pPr lvl="1"/>
            <a:r>
              <a:rPr lang="en-US" dirty="0"/>
              <a:t>Classify tests by purpose, scope and size;</a:t>
            </a:r>
          </a:p>
          <a:p>
            <a:pPr lvl="1"/>
            <a:r>
              <a:rPr lang="en-US" dirty="0"/>
              <a:t>Explain why test automation is important.</a:t>
            </a:r>
          </a:p>
          <a:p>
            <a:pPr marL="457200" lvl="1" indent="0">
              <a:buNone/>
            </a:pPr>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15</a:t>
            </a:fld>
            <a:endParaRPr lang="en-US"/>
          </a:p>
        </p:txBody>
      </p:sp>
    </p:spTree>
    <p:extLst>
      <p:ext uri="{BB962C8B-B14F-4D97-AF65-F5344CB8AC3E}">
        <p14:creationId xmlns:p14="http://schemas.microsoft.com/office/powerpoint/2010/main" val="2798469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a:xfrm>
            <a:off x="838200" y="1500160"/>
            <a:ext cx="10276002" cy="4994908"/>
          </a:xfrm>
        </p:spPr>
        <p:txBody>
          <a:bodyPr>
            <a:normAutofit/>
          </a:bodyPr>
          <a:lstStyle/>
          <a:p>
            <a:r>
              <a:rPr lang="en-US" dirty="0"/>
              <a:t>By the end of this lesson, you should be able to:</a:t>
            </a:r>
          </a:p>
          <a:p>
            <a:pPr lvl="1"/>
            <a:r>
              <a:rPr lang="en-US" dirty="0"/>
              <a:t>Describe the elements of a test and how they are used;</a:t>
            </a:r>
          </a:p>
          <a:p>
            <a:pPr lvl="1"/>
            <a:r>
              <a:rPr lang="en-US" dirty="0"/>
              <a:t>State Dijkstra’s law and its relevance;</a:t>
            </a:r>
          </a:p>
          <a:p>
            <a:pPr lvl="1"/>
            <a:r>
              <a:rPr lang="en-US" dirty="0"/>
              <a:t>Describe how tests are classified by purpose, size/scope, manner;</a:t>
            </a:r>
          </a:p>
          <a:p>
            <a:pPr lvl="1"/>
            <a:r>
              <a:rPr lang="en-US" dirty="0"/>
              <a:t>Explain why test automation is important.</a:t>
            </a:r>
          </a:p>
          <a:p>
            <a:pPr marL="457200" lvl="1" indent="0">
              <a:buNone/>
            </a:pPr>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Working Definition</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lstStyle/>
          <a:p>
            <a:r>
              <a:rPr lang="en-US" i="1" dirty="0"/>
              <a:t>Software Testing </a:t>
            </a:r>
            <a:r>
              <a:rPr lang="en-US" dirty="0"/>
              <a:t>is the process of checking if software meets </a:t>
            </a:r>
            <a:r>
              <a:rPr lang="en-US" b="1" dirty="0"/>
              <a:t>certain concrete </a:t>
            </a:r>
            <a:r>
              <a:rPr lang="en-US" dirty="0"/>
              <a:t>requirements</a:t>
            </a:r>
          </a:p>
          <a:p>
            <a:pPr lvl="1"/>
            <a:r>
              <a:rPr lang="en-US" dirty="0"/>
              <a:t>“certain” – a finite set</a:t>
            </a:r>
          </a:p>
          <a:p>
            <a:pPr lvl="1"/>
            <a:r>
              <a:rPr lang="en-US" dirty="0"/>
              <a:t>“concrete” – particular, not symbolic</a:t>
            </a:r>
          </a:p>
          <a:p>
            <a:r>
              <a:rPr lang="en-US" dirty="0"/>
              <a:t>Testing is carried out by execution of the software.</a:t>
            </a:r>
          </a:p>
          <a:p>
            <a:r>
              <a:rPr lang="en-US" dirty="0"/>
              <a:t>Next: definitions “SUT” and “Test”</a:t>
            </a:r>
          </a:p>
          <a:p>
            <a:pPr lvl="1"/>
            <a:endParaRPr lang="en-US" dirty="0"/>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3</a:t>
            </a:fld>
            <a:endParaRPr lang="en-US"/>
          </a:p>
        </p:txBody>
      </p:sp>
    </p:spTree>
    <p:extLst>
      <p:ext uri="{BB962C8B-B14F-4D97-AF65-F5344CB8AC3E}">
        <p14:creationId xmlns:p14="http://schemas.microsoft.com/office/powerpoint/2010/main" val="1165156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SUT = System Under Test</a:t>
            </a:r>
          </a:p>
        </p:txBody>
      </p:sp>
      <p:sp>
        <p:nvSpPr>
          <p:cNvPr id="218" name="first half of the course: emphasis on skills development…"/>
          <p:cNvSpPr txBox="1">
            <a:spLocks noGrp="1"/>
          </p:cNvSpPr>
          <p:nvPr>
            <p:ph idx="1"/>
          </p:nvPr>
        </p:nvSpPr>
        <p:spPr/>
        <p:txBody>
          <a:bodyPr/>
          <a:lstStyle/>
          <a:p>
            <a:r>
              <a:rPr lang="en-US" dirty="0"/>
              <a:t>The “System Under Test” consists of its</a:t>
            </a:r>
          </a:p>
          <a:p>
            <a:pPr lvl="1"/>
            <a:r>
              <a:rPr lang="en-US" dirty="0"/>
              <a:t>Inputs</a:t>
            </a:r>
          </a:p>
          <a:p>
            <a:pPr lvl="1"/>
            <a:r>
              <a:rPr lang="en-US" dirty="0"/>
              <a:t>State </a:t>
            </a:r>
          </a:p>
          <a:p>
            <a:pPr lvl="1"/>
            <a:r>
              <a:rPr lang="en-US" dirty="0"/>
              <a:t>Outputs</a:t>
            </a:r>
          </a:p>
          <a:p>
            <a:pPr lvl="1"/>
            <a:r>
              <a:rPr lang="en-US" dirty="0"/>
              <a:t>State Change</a:t>
            </a:r>
          </a:p>
          <a:p>
            <a:pPr lvl="1"/>
            <a:r>
              <a:rPr lang="en-US" dirty="0"/>
              <a:t>(Other) Behavior</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4</a:t>
            </a:fld>
            <a:endParaRPr lang="en-US"/>
          </a:p>
        </p:txBody>
      </p:sp>
      <p:sp>
        <p:nvSpPr>
          <p:cNvPr id="2" name="Oval 1">
            <a:extLst>
              <a:ext uri="{FF2B5EF4-FFF2-40B4-BE49-F238E27FC236}">
                <a16:creationId xmlns:a16="http://schemas.microsoft.com/office/drawing/2014/main" id="{6D824D5A-E3F6-2245-8BBF-DDFF377215F1}"/>
              </a:ext>
            </a:extLst>
          </p:cNvPr>
          <p:cNvSpPr/>
          <p:nvPr/>
        </p:nvSpPr>
        <p:spPr>
          <a:xfrm>
            <a:off x="5052508" y="2921374"/>
            <a:ext cx="3429000" cy="343497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System</a:t>
            </a:r>
          </a:p>
        </p:txBody>
      </p:sp>
      <p:sp>
        <p:nvSpPr>
          <p:cNvPr id="3" name="Can 2">
            <a:extLst>
              <a:ext uri="{FF2B5EF4-FFF2-40B4-BE49-F238E27FC236}">
                <a16:creationId xmlns:a16="http://schemas.microsoft.com/office/drawing/2014/main" id="{E3179148-F0FA-1A43-B490-84D3DB3194BD}"/>
              </a:ext>
            </a:extLst>
          </p:cNvPr>
          <p:cNvSpPr/>
          <p:nvPr/>
        </p:nvSpPr>
        <p:spPr>
          <a:xfrm>
            <a:off x="6309808" y="3180394"/>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State</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5" name="Right Arrow 4">
            <a:extLst>
              <a:ext uri="{FF2B5EF4-FFF2-40B4-BE49-F238E27FC236}">
                <a16:creationId xmlns:a16="http://schemas.microsoft.com/office/drawing/2014/main" id="{A2C44303-3E61-D14A-9FD7-541F8C6A5A62}"/>
              </a:ext>
            </a:extLst>
          </p:cNvPr>
          <p:cNvSpPr/>
          <p:nvPr/>
        </p:nvSpPr>
        <p:spPr>
          <a:xfrm>
            <a:off x="4074100" y="439654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02C03F8-AC66-8546-A4C7-069522322779}"/>
              </a:ext>
            </a:extLst>
          </p:cNvPr>
          <p:cNvSpPr txBox="1"/>
          <p:nvPr/>
        </p:nvSpPr>
        <p:spPr>
          <a:xfrm>
            <a:off x="2974871" y="4396546"/>
            <a:ext cx="970137" cy="461665"/>
          </a:xfrm>
          <a:prstGeom prst="rect">
            <a:avLst/>
          </a:prstGeom>
          <a:noFill/>
        </p:spPr>
        <p:txBody>
          <a:bodyPr wrap="none" rtlCol="0">
            <a:spAutoFit/>
          </a:bodyPr>
          <a:lstStyle/>
          <a:p>
            <a:r>
              <a:rPr lang="en-US" sz="2400" dirty="0"/>
              <a:t>Inputs</a:t>
            </a:r>
          </a:p>
        </p:txBody>
      </p:sp>
      <p:grpSp>
        <p:nvGrpSpPr>
          <p:cNvPr id="21" name="Group 20">
            <a:extLst>
              <a:ext uri="{FF2B5EF4-FFF2-40B4-BE49-F238E27FC236}">
                <a16:creationId xmlns:a16="http://schemas.microsoft.com/office/drawing/2014/main" id="{C47EFA16-9AE9-8944-A895-39FB7153F255}"/>
              </a:ext>
            </a:extLst>
          </p:cNvPr>
          <p:cNvGrpSpPr/>
          <p:nvPr/>
        </p:nvGrpSpPr>
        <p:grpSpPr>
          <a:xfrm>
            <a:off x="8481508" y="4396546"/>
            <a:ext cx="2326919" cy="484632"/>
            <a:chOff x="8481508" y="4396546"/>
            <a:chExt cx="2326919" cy="484632"/>
          </a:xfrm>
        </p:grpSpPr>
        <p:sp>
          <p:nvSpPr>
            <p:cNvPr id="9" name="Right Arrow 8">
              <a:extLst>
                <a:ext uri="{FF2B5EF4-FFF2-40B4-BE49-F238E27FC236}">
                  <a16:creationId xmlns:a16="http://schemas.microsoft.com/office/drawing/2014/main" id="{6C8F30FC-F88E-A64D-B87E-E581D964E54F}"/>
                </a:ext>
              </a:extLst>
            </p:cNvPr>
            <p:cNvSpPr/>
            <p:nvPr/>
          </p:nvSpPr>
          <p:spPr>
            <a:xfrm>
              <a:off x="8481508" y="439654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61EBE63-4AA2-F844-8B74-6934BB1DF63F}"/>
                </a:ext>
              </a:extLst>
            </p:cNvPr>
            <p:cNvSpPr txBox="1"/>
            <p:nvPr/>
          </p:nvSpPr>
          <p:spPr>
            <a:xfrm>
              <a:off x="9609060" y="4408029"/>
              <a:ext cx="1199367" cy="461665"/>
            </a:xfrm>
            <a:prstGeom prst="rect">
              <a:avLst/>
            </a:prstGeom>
            <a:noFill/>
          </p:spPr>
          <p:txBody>
            <a:bodyPr wrap="none" rtlCol="0">
              <a:spAutoFit/>
            </a:bodyPr>
            <a:lstStyle/>
            <a:p>
              <a:r>
                <a:rPr lang="en-US" sz="2400" dirty="0"/>
                <a:t>Outputs</a:t>
              </a:r>
            </a:p>
          </p:txBody>
        </p:sp>
      </p:grpSp>
      <p:grpSp>
        <p:nvGrpSpPr>
          <p:cNvPr id="23" name="Group 22">
            <a:extLst>
              <a:ext uri="{FF2B5EF4-FFF2-40B4-BE49-F238E27FC236}">
                <a16:creationId xmlns:a16="http://schemas.microsoft.com/office/drawing/2014/main" id="{017752FD-8FA0-2846-B716-F8F7A933AA83}"/>
              </a:ext>
            </a:extLst>
          </p:cNvPr>
          <p:cNvGrpSpPr/>
          <p:nvPr/>
        </p:nvGrpSpPr>
        <p:grpSpPr>
          <a:xfrm>
            <a:off x="7940238" y="5469910"/>
            <a:ext cx="2163981" cy="1145232"/>
            <a:chOff x="7940238" y="5469910"/>
            <a:chExt cx="2163981" cy="1145232"/>
          </a:xfrm>
        </p:grpSpPr>
        <p:sp>
          <p:nvSpPr>
            <p:cNvPr id="8" name="Lightning Bolt 7">
              <a:extLst>
                <a:ext uri="{FF2B5EF4-FFF2-40B4-BE49-F238E27FC236}">
                  <a16:creationId xmlns:a16="http://schemas.microsoft.com/office/drawing/2014/main" id="{88A08C4A-ABC5-F942-B055-CF82D8E18580}"/>
                </a:ext>
              </a:extLst>
            </p:cNvPr>
            <p:cNvSpPr/>
            <p:nvPr/>
          </p:nvSpPr>
          <p:spPr>
            <a:xfrm>
              <a:off x="7940238" y="5469910"/>
              <a:ext cx="914400" cy="9144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6814CF9-7028-7E41-93C0-617A987B311B}"/>
                </a:ext>
              </a:extLst>
            </p:cNvPr>
            <p:cNvSpPr txBox="1"/>
            <p:nvPr/>
          </p:nvSpPr>
          <p:spPr>
            <a:xfrm>
              <a:off x="8815405" y="6153477"/>
              <a:ext cx="1288814" cy="461665"/>
            </a:xfrm>
            <a:prstGeom prst="rect">
              <a:avLst/>
            </a:prstGeom>
            <a:noFill/>
          </p:spPr>
          <p:txBody>
            <a:bodyPr wrap="none" rtlCol="0">
              <a:spAutoFit/>
            </a:bodyPr>
            <a:lstStyle/>
            <a:p>
              <a:r>
                <a:rPr lang="en-US" sz="2400" dirty="0"/>
                <a:t>Behavior</a:t>
              </a:r>
            </a:p>
          </p:txBody>
        </p:sp>
      </p:grpSp>
      <p:grpSp>
        <p:nvGrpSpPr>
          <p:cNvPr id="22" name="Group 21">
            <a:extLst>
              <a:ext uri="{FF2B5EF4-FFF2-40B4-BE49-F238E27FC236}">
                <a16:creationId xmlns:a16="http://schemas.microsoft.com/office/drawing/2014/main" id="{336A6B08-745C-6D4C-8B8C-2E2F16962E70}"/>
              </a:ext>
            </a:extLst>
          </p:cNvPr>
          <p:cNvGrpSpPr/>
          <p:nvPr/>
        </p:nvGrpSpPr>
        <p:grpSpPr>
          <a:xfrm>
            <a:off x="7224208" y="3180394"/>
            <a:ext cx="4057193" cy="799935"/>
            <a:chOff x="7224208" y="3180394"/>
            <a:chExt cx="4057193" cy="799935"/>
          </a:xfrm>
        </p:grpSpPr>
        <p:cxnSp>
          <p:nvCxnSpPr>
            <p:cNvPr id="17" name="Curved Connector 16">
              <a:extLst>
                <a:ext uri="{FF2B5EF4-FFF2-40B4-BE49-F238E27FC236}">
                  <a16:creationId xmlns:a16="http://schemas.microsoft.com/office/drawing/2014/main" id="{48B2FF2B-CDDA-B44E-B1AE-BA14F1219E45}"/>
                </a:ext>
              </a:extLst>
            </p:cNvPr>
            <p:cNvCxnSpPr>
              <a:stCxn id="2" idx="7"/>
            </p:cNvCxnSpPr>
            <p:nvPr/>
          </p:nvCxnSpPr>
          <p:spPr>
            <a:xfrm rot="16200000" flipH="1" flipV="1">
              <a:off x="7323819" y="3324804"/>
              <a:ext cx="555914" cy="755135"/>
            </a:xfrm>
            <a:prstGeom prst="curvedConnector4">
              <a:avLst>
                <a:gd name="adj1" fmla="val -69686"/>
                <a:gd name="adj2" fmla="val -169428"/>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0D4CDCA7-7E32-EC4E-A14C-55D80BD34694}"/>
                </a:ext>
              </a:extLst>
            </p:cNvPr>
            <p:cNvSpPr txBox="1"/>
            <p:nvPr/>
          </p:nvSpPr>
          <p:spPr>
            <a:xfrm>
              <a:off x="9459812" y="3180394"/>
              <a:ext cx="1821589" cy="461665"/>
            </a:xfrm>
            <a:prstGeom prst="rect">
              <a:avLst/>
            </a:prstGeom>
            <a:noFill/>
          </p:spPr>
          <p:txBody>
            <a:bodyPr wrap="none" rtlCol="0">
              <a:spAutoFit/>
            </a:bodyPr>
            <a:lstStyle/>
            <a:p>
              <a:r>
                <a:rPr lang="en-US" sz="2400" dirty="0"/>
                <a:t>State Change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Running a Test</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normAutofit/>
          </a:bodyPr>
          <a:lstStyle/>
          <a:p>
            <a:r>
              <a:rPr lang="en-US" dirty="0"/>
              <a:t>Construct the situation:</a:t>
            </a:r>
          </a:p>
          <a:p>
            <a:pPr lvl="1"/>
            <a:r>
              <a:rPr lang="en-US" dirty="0"/>
              <a:t>Set up SUT to get the state ready</a:t>
            </a:r>
          </a:p>
          <a:p>
            <a:pPr lvl="1"/>
            <a:r>
              <a:rPr lang="en-US" dirty="0"/>
              <a:t>[Optional: Prepare collaborators]</a:t>
            </a:r>
          </a:p>
          <a:p>
            <a:r>
              <a:rPr lang="en-US" dirty="0"/>
              <a:t>Apply the operation inputs.</a:t>
            </a:r>
          </a:p>
          <a:p>
            <a:r>
              <a:rPr lang="en-US" dirty="0"/>
              <a:t>Check the outputs, verify the state change, handle the behavior</a:t>
            </a:r>
          </a:p>
          <a:p>
            <a:pPr lvl="1"/>
            <a:r>
              <a:rPr lang="en-US" dirty="0"/>
              <a:t>Handle exceptions,</a:t>
            </a:r>
          </a:p>
          <a:p>
            <a:pPr lvl="1"/>
            <a:r>
              <a:rPr lang="en-US" dirty="0"/>
              <a:t>Time-Out to handle nontermination,</a:t>
            </a:r>
          </a:p>
          <a:p>
            <a:pPr lvl="1"/>
            <a:r>
              <a:rPr lang="en-US" dirty="0"/>
              <a:t>Post-check with collaborators.</a:t>
            </a:r>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504651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8666-5DA3-40C8-9AA2-091791EA54E1}"/>
              </a:ext>
            </a:extLst>
          </p:cNvPr>
          <p:cNvSpPr>
            <a:spLocks noGrp="1"/>
          </p:cNvSpPr>
          <p:nvPr>
            <p:ph type="title"/>
          </p:nvPr>
        </p:nvSpPr>
        <p:spPr/>
        <p:txBody>
          <a:bodyPr/>
          <a:lstStyle/>
          <a:p>
            <a:r>
              <a:rPr lang="en-US" dirty="0"/>
              <a:t>Dijkstra’s Law</a:t>
            </a:r>
          </a:p>
        </p:txBody>
      </p:sp>
      <p:sp>
        <p:nvSpPr>
          <p:cNvPr id="3" name="Text Placeholder 2">
            <a:extLst>
              <a:ext uri="{FF2B5EF4-FFF2-40B4-BE49-F238E27FC236}">
                <a16:creationId xmlns:a16="http://schemas.microsoft.com/office/drawing/2014/main" id="{6BCD052E-B691-4B7D-9784-B682D8DE5E44}"/>
              </a:ext>
            </a:extLst>
          </p:cNvPr>
          <p:cNvSpPr>
            <a:spLocks noGrp="1"/>
          </p:cNvSpPr>
          <p:nvPr>
            <p:ph idx="1"/>
          </p:nvPr>
        </p:nvSpPr>
        <p:spPr>
          <a:xfrm>
            <a:off x="838200" y="1500160"/>
            <a:ext cx="5929789" cy="4351338"/>
          </a:xfrm>
        </p:spPr>
        <p:txBody>
          <a:bodyPr>
            <a:normAutofit/>
          </a:bodyPr>
          <a:lstStyle/>
          <a:p>
            <a:pPr marL="457200" lvl="1" indent="0">
              <a:buNone/>
            </a:pPr>
            <a:r>
              <a:rPr lang="en-US" sz="2800" dirty="0"/>
              <a:t>“Program testing can be used to show the presence of bugs, but never to show their absence!”                           – </a:t>
            </a:r>
            <a:r>
              <a:rPr lang="en-US" sz="2800" dirty="0" err="1"/>
              <a:t>Edsger</a:t>
            </a:r>
            <a:r>
              <a:rPr lang="en-US" sz="2800" dirty="0"/>
              <a:t> Dijkstra</a:t>
            </a:r>
          </a:p>
          <a:p>
            <a:r>
              <a:rPr lang="en-US" dirty="0"/>
              <a:t>The state space of a SUT is (usually) infinite, but testing can only execute a finite number of tests.</a:t>
            </a:r>
          </a:p>
          <a:p>
            <a:r>
              <a:rPr lang="en-US" dirty="0"/>
              <a:t>Even if the state space is finite, it may still be too large to make exhaustive testing feasible.</a:t>
            </a:r>
          </a:p>
          <a:p>
            <a:endParaRPr lang="en-US" dirty="0"/>
          </a:p>
        </p:txBody>
      </p:sp>
      <p:sp>
        <p:nvSpPr>
          <p:cNvPr id="7" name="Slide Number Placeholder 6">
            <a:extLst>
              <a:ext uri="{FF2B5EF4-FFF2-40B4-BE49-F238E27FC236}">
                <a16:creationId xmlns:a16="http://schemas.microsoft.com/office/drawing/2014/main" id="{A3D66CE6-1598-44D5-8420-6B2F70B524B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6</a:t>
            </a:fld>
            <a:endParaRPr lang="en-US"/>
          </a:p>
        </p:txBody>
      </p:sp>
      <p:sp>
        <p:nvSpPr>
          <p:cNvPr id="5" name="Rectangle 4">
            <a:extLst>
              <a:ext uri="{FF2B5EF4-FFF2-40B4-BE49-F238E27FC236}">
                <a16:creationId xmlns:a16="http://schemas.microsoft.com/office/drawing/2014/main" id="{2E396B42-FA3D-D846-A2CA-8009DFFB4231}"/>
              </a:ext>
            </a:extLst>
          </p:cNvPr>
          <p:cNvSpPr/>
          <p:nvPr/>
        </p:nvSpPr>
        <p:spPr>
          <a:xfrm>
            <a:off x="2795756" y="5710019"/>
            <a:ext cx="3972233" cy="646331"/>
          </a:xfrm>
          <a:prstGeom prst="rect">
            <a:avLst/>
          </a:prstGeom>
          <a:solidFill>
            <a:schemeClr val="accent2">
              <a:lumMod val="20000"/>
              <a:lumOff val="80000"/>
            </a:schemeClr>
          </a:solidFill>
          <a:ln w="19050">
            <a:solidFill>
              <a:schemeClr val="accent1"/>
            </a:solidFill>
          </a:ln>
        </p:spPr>
        <p:txBody>
          <a:bodyPr wrap="square">
            <a:spAutoFit/>
          </a:bodyPr>
          <a:lstStyle/>
          <a:p>
            <a:r>
              <a:rPr lang="en-US" b="1" dirty="0">
                <a:latin typeface="Ink Free" panose="03080402000500000000" pitchFamily="66" charset="0"/>
              </a:rPr>
              <a:t>And this ignores the fallibility of tests.  What if the tests are in error?</a:t>
            </a:r>
          </a:p>
        </p:txBody>
      </p:sp>
      <p:pic>
        <p:nvPicPr>
          <p:cNvPr id="1026" name="Picture 2" descr="Edsger Dijkstra">
            <a:extLst>
              <a:ext uri="{FF2B5EF4-FFF2-40B4-BE49-F238E27FC236}">
                <a16:creationId xmlns:a16="http://schemas.microsoft.com/office/drawing/2014/main" id="{630E1404-05AF-F84F-B371-97CD895F3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1120" y="1257847"/>
            <a:ext cx="4270248" cy="456916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23089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Classifying Tests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We can classify tests according to several cross-cutting dimensions:</a:t>
            </a:r>
          </a:p>
          <a:p>
            <a:pPr lvl="1"/>
            <a:r>
              <a:rPr lang="en-US" dirty="0"/>
              <a:t>Purpose: Why are we testing? </a:t>
            </a:r>
          </a:p>
          <a:p>
            <a:pPr lvl="1"/>
            <a:r>
              <a:rPr lang="en-US" dirty="0"/>
              <a:t>Scope: What sort of thing is the SUT?</a:t>
            </a:r>
          </a:p>
          <a:p>
            <a:pPr lvl="1"/>
            <a:r>
              <a:rPr lang="en-US" dirty="0"/>
              <a:t>Size: What resources does testing need?</a:t>
            </a:r>
          </a:p>
          <a:p>
            <a:pPr lvl="1"/>
            <a:r>
              <a:rPr lang="en-US" dirty="0"/>
              <a:t>Manner: How is testing performed?</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7</a:t>
            </a:fld>
            <a:endParaRPr lang="en-US"/>
          </a:p>
        </p:txBody>
      </p:sp>
    </p:spTree>
    <p:extLst>
      <p:ext uri="{BB962C8B-B14F-4D97-AF65-F5344CB8AC3E}">
        <p14:creationId xmlns:p14="http://schemas.microsoft.com/office/powerpoint/2010/main" val="3191866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D6CF-A06D-48FF-90F5-E1F280E783BD}"/>
              </a:ext>
            </a:extLst>
          </p:cNvPr>
          <p:cNvSpPr>
            <a:spLocks noGrp="1"/>
          </p:cNvSpPr>
          <p:nvPr>
            <p:ph type="title"/>
          </p:nvPr>
        </p:nvSpPr>
        <p:spPr/>
        <p:txBody>
          <a:bodyPr/>
          <a:lstStyle/>
          <a:p>
            <a:r>
              <a:rPr lang="en-US" dirty="0"/>
              <a:t>Test Purpose</a:t>
            </a:r>
          </a:p>
        </p:txBody>
      </p:sp>
      <p:sp>
        <p:nvSpPr>
          <p:cNvPr id="3" name="Content Placeholder 2">
            <a:extLst>
              <a:ext uri="{FF2B5EF4-FFF2-40B4-BE49-F238E27FC236}">
                <a16:creationId xmlns:a16="http://schemas.microsoft.com/office/drawing/2014/main" id="{2F1065B3-FC51-4BA9-9E03-651360B89125}"/>
              </a:ext>
            </a:extLst>
          </p:cNvPr>
          <p:cNvSpPr>
            <a:spLocks noGrp="1"/>
          </p:cNvSpPr>
          <p:nvPr>
            <p:ph idx="1"/>
          </p:nvPr>
        </p:nvSpPr>
        <p:spPr>
          <a:xfrm>
            <a:off x="838200" y="1509253"/>
            <a:ext cx="7887346" cy="4351338"/>
          </a:xfrm>
        </p:spPr>
        <p:txBody>
          <a:bodyPr>
            <a:normAutofit/>
          </a:bodyPr>
          <a:lstStyle/>
          <a:p>
            <a:r>
              <a:rPr lang="en-US" dirty="0"/>
              <a:t>Test Driven Development</a:t>
            </a:r>
          </a:p>
          <a:p>
            <a:r>
              <a:rPr lang="en-US" dirty="0"/>
              <a:t>Regression Test</a:t>
            </a:r>
          </a:p>
          <a:p>
            <a:pPr lvl="1"/>
            <a:r>
              <a:rPr lang="en-US" dirty="0"/>
              <a:t>Prevent bugs from (re-)entering during maintenance.</a:t>
            </a:r>
          </a:p>
          <a:p>
            <a:r>
              <a:rPr lang="en-US" dirty="0"/>
              <a:t>Acceptance Test</a:t>
            </a:r>
          </a:p>
          <a:p>
            <a:pPr lvl="1"/>
            <a:r>
              <a:rPr lang="en-US" dirty="0"/>
              <a:t>Customer-level requirement testing</a:t>
            </a:r>
          </a:p>
          <a:p>
            <a:pPr lvl="1"/>
            <a:r>
              <a:rPr lang="en-US" dirty="0"/>
              <a:t>Validation: Are we building the right system ?</a:t>
            </a:r>
          </a:p>
        </p:txBody>
      </p:sp>
      <p:sp>
        <p:nvSpPr>
          <p:cNvPr id="4" name="Slide Number Placeholder 3">
            <a:extLst>
              <a:ext uri="{FF2B5EF4-FFF2-40B4-BE49-F238E27FC236}">
                <a16:creationId xmlns:a16="http://schemas.microsoft.com/office/drawing/2014/main" id="{D662E1BF-2CDB-43E0-AE98-41D5C3B65509}"/>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115221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D6CF-A06D-48FF-90F5-E1F280E783BD}"/>
              </a:ext>
            </a:extLst>
          </p:cNvPr>
          <p:cNvSpPr>
            <a:spLocks noGrp="1"/>
          </p:cNvSpPr>
          <p:nvPr>
            <p:ph type="title"/>
          </p:nvPr>
        </p:nvSpPr>
        <p:spPr/>
        <p:txBody>
          <a:bodyPr/>
          <a:lstStyle/>
          <a:p>
            <a:r>
              <a:rPr lang="en-US" dirty="0"/>
              <a:t>What could a test tell you?</a:t>
            </a:r>
          </a:p>
        </p:txBody>
      </p:sp>
      <p:sp>
        <p:nvSpPr>
          <p:cNvPr id="3" name="Content Placeholder 2">
            <a:extLst>
              <a:ext uri="{FF2B5EF4-FFF2-40B4-BE49-F238E27FC236}">
                <a16:creationId xmlns:a16="http://schemas.microsoft.com/office/drawing/2014/main" id="{2F1065B3-FC51-4BA9-9E03-651360B89125}"/>
              </a:ext>
            </a:extLst>
          </p:cNvPr>
          <p:cNvSpPr>
            <a:spLocks noGrp="1"/>
          </p:cNvSpPr>
          <p:nvPr>
            <p:ph idx="1"/>
          </p:nvPr>
        </p:nvSpPr>
        <p:spPr>
          <a:xfrm>
            <a:off x="838200" y="1509253"/>
            <a:ext cx="7887346" cy="4351338"/>
          </a:xfrm>
        </p:spPr>
        <p:txBody>
          <a:bodyPr>
            <a:normAutofit/>
          </a:bodyPr>
          <a:lstStyle/>
          <a:p>
            <a:r>
              <a:rPr lang="en-US" dirty="0"/>
              <a:t>Function returns the exact “right” answer</a:t>
            </a:r>
          </a:p>
          <a:p>
            <a:r>
              <a:rPr lang="en-US" dirty="0"/>
              <a:t>Function returns an acceptable answer</a:t>
            </a:r>
          </a:p>
          <a:p>
            <a:pPr lvl="1"/>
            <a:r>
              <a:rPr lang="en-US" dirty="0"/>
              <a:t>Returns the same value as last time</a:t>
            </a:r>
          </a:p>
          <a:p>
            <a:r>
              <a:rPr lang="en-US" dirty="0"/>
              <a:t>Function returns without crashing</a:t>
            </a:r>
          </a:p>
          <a:p>
            <a:r>
              <a:rPr lang="en-US" dirty="0"/>
              <a:t>Function crashes (as expected)</a:t>
            </a:r>
          </a:p>
          <a:p>
            <a:endParaRPr lang="en-US" dirty="0"/>
          </a:p>
          <a:p>
            <a:r>
              <a:rPr lang="en-US" dirty="0"/>
              <a:t>Same things for effects, not just returns</a:t>
            </a:r>
          </a:p>
          <a:p>
            <a:pPr lvl="1"/>
            <a:r>
              <a:rPr lang="en-US" dirty="0"/>
              <a:t>How it affects the environment</a:t>
            </a:r>
          </a:p>
        </p:txBody>
      </p:sp>
      <p:sp>
        <p:nvSpPr>
          <p:cNvPr id="4" name="Slide Number Placeholder 3">
            <a:extLst>
              <a:ext uri="{FF2B5EF4-FFF2-40B4-BE49-F238E27FC236}">
                <a16:creationId xmlns:a16="http://schemas.microsoft.com/office/drawing/2014/main" id="{D662E1BF-2CDB-43E0-AE98-41D5C3B65509}"/>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2374328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1 Course Introduction" id="{C283707D-DC93-9443-9226-AE6B5890B892}" vid="{BF9F8F4F-B10F-F342-ACD0-42210C2303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2303</TotalTime>
  <Words>2065</Words>
  <Application>Microsoft Macintosh PowerPoint</Application>
  <PresentationFormat>Widescreen</PresentationFormat>
  <Paragraphs>169</Paragraphs>
  <Slides>15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Chalkboard SE</vt:lpstr>
      <vt:lpstr>Helvetica Light</vt:lpstr>
      <vt:lpstr>Helvetica Neue</vt:lpstr>
      <vt:lpstr>Helvetica Neue Medium</vt:lpstr>
      <vt:lpstr>Ink Free</vt:lpstr>
      <vt:lpstr>Verdana</vt:lpstr>
      <vt:lpstr>Office Theme</vt:lpstr>
      <vt:lpstr>CS 4350: Fundamentals of Software Engineering  Lesson 5.1 Introduction to Testing and TDD</vt:lpstr>
      <vt:lpstr>Learning Objectives for this Lesson</vt:lpstr>
      <vt:lpstr>Working Definition</vt:lpstr>
      <vt:lpstr>SUT = System Under Test</vt:lpstr>
      <vt:lpstr>Running a Test</vt:lpstr>
      <vt:lpstr>Dijkstra’s Law</vt:lpstr>
      <vt:lpstr>Classifying Tests</vt:lpstr>
      <vt:lpstr>Test Purpose</vt:lpstr>
      <vt:lpstr>What could a test tell you?</vt:lpstr>
      <vt:lpstr>Test Scope</vt:lpstr>
      <vt:lpstr>Test Size follows Scope</vt:lpstr>
      <vt:lpstr>Manner of Testing</vt:lpstr>
      <vt:lpstr>Testing Distribution (How much of each kind of testing we should do?)</vt:lpstr>
      <vt:lpstr>Caveats &amp; Qualifications</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CS 5500: Foundations of Software Engineering  Lesson 5.1 Testing</dc:title>
  <dc:creator>Adeel A. Bhutta</dc:creator>
  <cp:lastModifiedBy>Bell, Jonathan</cp:lastModifiedBy>
  <cp:revision>34</cp:revision>
  <dcterms:created xsi:type="dcterms:W3CDTF">2021-01-21T17:23:09Z</dcterms:created>
  <dcterms:modified xsi:type="dcterms:W3CDTF">2022-02-13T14:18:51Z</dcterms:modified>
</cp:coreProperties>
</file>