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486" r:id="rId3"/>
    <p:sldId id="433" r:id="rId4"/>
    <p:sldId id="445" r:id="rId5"/>
    <p:sldId id="447" r:id="rId6"/>
    <p:sldId id="488" r:id="rId7"/>
    <p:sldId id="435" r:id="rId8"/>
    <p:sldId id="457" r:id="rId9"/>
    <p:sldId id="458" r:id="rId10"/>
    <p:sldId id="459" r:id="rId11"/>
    <p:sldId id="460" r:id="rId12"/>
    <p:sldId id="448" r:id="rId13"/>
    <p:sldId id="461" r:id="rId14"/>
    <p:sldId id="462" r:id="rId15"/>
    <p:sldId id="463" r:id="rId16"/>
    <p:sldId id="464" r:id="rId17"/>
    <p:sldId id="465" r:id="rId18"/>
    <p:sldId id="466" r:id="rId19"/>
    <p:sldId id="451" r:id="rId20"/>
    <p:sldId id="489" r:id="rId21"/>
    <p:sldId id="467" r:id="rId22"/>
    <p:sldId id="468" r:id="rId23"/>
    <p:sldId id="469" r:id="rId24"/>
    <p:sldId id="470" r:id="rId25"/>
    <p:sldId id="456" r:id="rId26"/>
    <p:sldId id="471" r:id="rId27"/>
    <p:sldId id="472" r:id="rId28"/>
    <p:sldId id="487"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Open Sans ExtraBold" panose="020B0906030804020204" pitchFamily="34" charset="0"/>
      <p:bold r:id="rId39"/>
      <p:boldItalic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433"/>
            <p14:sldId id="445"/>
            <p14:sldId id="447"/>
            <p14:sldId id="488"/>
            <p14:sldId id="435"/>
            <p14:sldId id="457"/>
            <p14:sldId id="458"/>
            <p14:sldId id="459"/>
            <p14:sldId id="460"/>
            <p14:sldId id="448"/>
            <p14:sldId id="461"/>
            <p14:sldId id="462"/>
            <p14:sldId id="463"/>
            <p14:sldId id="464"/>
            <p14:sldId id="465"/>
            <p14:sldId id="466"/>
            <p14:sldId id="451"/>
            <p14:sldId id="489"/>
            <p14:sldId id="467"/>
            <p14:sldId id="468"/>
            <p14:sldId id="469"/>
            <p14:sldId id="470"/>
            <p14:sldId id="456"/>
            <p14:sldId id="471"/>
            <p14:sldId id="472"/>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7600" autoAdjust="0"/>
  </p:normalViewPr>
  <p:slideViewPr>
    <p:cSldViewPr snapToGrid="0">
      <p:cViewPr varScale="1">
        <p:scale>
          <a:sx n="45" d="100"/>
          <a:sy n="45" d="100"/>
        </p:scale>
        <p:origin x="1496" y="48"/>
      </p:cViewPr>
      <p:guideLst/>
    </p:cSldViewPr>
  </p:slideViewPr>
  <p:notesTextViewPr>
    <p:cViewPr>
      <p:scale>
        <a:sx n="3" d="2"/>
        <a:sy n="3" d="2"/>
      </p:scale>
      <p:origin x="0" y="0"/>
    </p:cViewPr>
  </p:notesTextViewPr>
  <p:sorterViewPr>
    <p:cViewPr>
      <p:scale>
        <a:sx n="80" d="100"/>
        <a:sy n="80" d="100"/>
      </p:scale>
      <p:origin x="0" y="-3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gets the identity of its consumers through calls to </a:t>
            </a:r>
            <a:r>
              <a:rPr lang="en-US" dirty="0" err="1"/>
              <a:t>addConsumer</a:t>
            </a:r>
            <a:r>
              <a:rPr lang="en-US" dirty="0"/>
              <a:t>.</a:t>
            </a:r>
          </a:p>
          <a:p>
            <a:r>
              <a:rPr lang="en-US" dirty="0"/>
              <a:t>The Consumer has a method, called ‘notify’, that producer can use to notify it.</a:t>
            </a:r>
          </a:p>
          <a:p>
            <a:r>
              <a:rPr lang="en-US" dirty="0"/>
              <a:t>The producer notifies the consumers whenever the time is incremented.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45430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implementation of </a:t>
            </a:r>
            <a:r>
              <a:rPr lang="en-US" dirty="0" err="1"/>
              <a:t>AbsObservedClock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019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AbsClock</a:t>
            </a:r>
            <a:r>
              <a:rPr lang="en-US" dirty="0"/>
              <a:t>), not on a class that implements it.  Maybe your instructor has made this part of the problem requirements. But your task requires you to create some new clocks.  You can’t say “new </a:t>
            </a:r>
            <a:r>
              <a:rPr lang="en-US" dirty="0" err="1"/>
              <a:t>AbsClock</a:t>
            </a:r>
            <a:r>
              <a:rPr lang="en-US" dirty="0"/>
              <a:t>”, because </a:t>
            </a:r>
            <a:r>
              <a:rPr lang="en-US" dirty="0" err="1"/>
              <a:t>AbsClock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AbsClockFactory</a:t>
            </a:r>
            <a:r>
              <a:rPr lang="en-US" dirty="0"/>
              <a:t> is an object with three methods:</a:t>
            </a:r>
          </a:p>
          <a:p>
            <a:endParaRPr lang="en-US" dirty="0"/>
          </a:p>
          <a:p>
            <a:r>
              <a:rPr lang="en-US" dirty="0"/>
              <a:t>The most important method is instance(), which returns an object that satisfies the </a:t>
            </a:r>
            <a:r>
              <a:rPr lang="en-US" dirty="0" err="1"/>
              <a:t>AbsClock</a:t>
            </a:r>
            <a:r>
              <a:rPr lang="en-US" dirty="0"/>
              <a:t> interface.  We are not guaranteed anything about the class of the object; we only know that the object satisfies the </a:t>
            </a:r>
            <a:r>
              <a:rPr lang="en-US" dirty="0" err="1"/>
              <a:t>AbsClock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AbsClock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code to test that only one clock is created.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a:t>
            </a:r>
            <a:r>
              <a:rPr lang="en-US"/>
              <a:t>Object Scale.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remember Object-Oriented Principle #1: Make Your Interfaces Meaningful.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AbsClock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theclock:AbsClock</a:t>
            </a:r>
            <a:r>
              <a:rPr lang="en-US" dirty="0"/>
              <a:t>”, because this client depends only on the fact that ‘</a:t>
            </a:r>
            <a:r>
              <a:rPr lang="en-US" dirty="0" err="1"/>
              <a:t>theclock</a:t>
            </a:r>
            <a:r>
              <a:rPr lang="en-US" dirty="0"/>
              <a:t>’ obeys the specification of </a:t>
            </a:r>
            <a:r>
              <a:rPr lang="en-US" dirty="0" err="1"/>
              <a:t>AbsClock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AbsClock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2.3 The Interaction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3" name="Content Placeholder 2">
            <a:extLst>
              <a:ext uri="{FF2B5EF4-FFF2-40B4-BE49-F238E27FC236}">
                <a16:creationId xmlns:a16="http://schemas.microsoft.com/office/drawing/2014/main" id="{355469F0-9A37-436C-AD59-C838312CD95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10</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9" name="&quot;Not Allowed&quot; Symbol 8">
            <a:extLst>
              <a:ext uri="{FF2B5EF4-FFF2-40B4-BE49-F238E27FC236}">
                <a16:creationId xmlns:a16="http://schemas.microsoft.com/office/drawing/2014/main" id="{40BF18F5-3806-4A2D-B252-33209D03F500}"/>
              </a:ext>
            </a:extLst>
          </p:cNvPr>
          <p:cNvSpPr/>
          <p:nvPr/>
        </p:nvSpPr>
        <p:spPr>
          <a:xfrm>
            <a:off x="1251680" y="967932"/>
            <a:ext cx="5568846" cy="5568846"/>
          </a:xfrm>
          <a:prstGeom prst="noSmoking">
            <a:avLst/>
          </a:prstGeom>
          <a:solidFill>
            <a:srgbClr val="FF0000">
              <a:alpha val="3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9600" dirty="0">
              <a:solidFill>
                <a:schemeClr val="tx1"/>
              </a:solidFill>
            </a:endParaRPr>
          </a:p>
        </p:txBody>
      </p:sp>
      <p:sp>
        <p:nvSpPr>
          <p:cNvPr id="10" name="TextBox 9">
            <a:extLst>
              <a:ext uri="{FF2B5EF4-FFF2-40B4-BE49-F238E27FC236}">
                <a16:creationId xmlns:a16="http://schemas.microsoft.com/office/drawing/2014/main" id="{5D15AA61-E2E1-4616-A558-86E769466B76}"/>
              </a:ext>
            </a:extLst>
          </p:cNvPr>
          <p:cNvSpPr txBox="1"/>
          <p:nvPr/>
        </p:nvSpPr>
        <p:spPr>
          <a:xfrm>
            <a:off x="2052404" y="2521821"/>
            <a:ext cx="4043596" cy="2461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8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3" name="Content Placeholder 2">
            <a:extLst>
              <a:ext uri="{FF2B5EF4-FFF2-40B4-BE49-F238E27FC236}">
                <a16:creationId xmlns:a16="http://schemas.microsoft.com/office/drawing/2014/main" id="{3303C2F8-E7FC-4241-A896-DEF609AEAF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SimpleClockWithPull.spec.ts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lstStyle/>
          <a:p>
            <a:r>
              <a:rPr lang="en-US"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lstStyle/>
          <a:p>
            <a:r>
              <a:rPr lang="en-US" dirty="0"/>
              <a:t>Example: </a:t>
            </a:r>
            <a:r>
              <a:rPr lang="en-US" dirty="0" err="1"/>
              <a:t>ClockUsingPush</a:t>
            </a:r>
            <a:endParaRPr lang="en-US" dirty="0"/>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TextBox 4">
            <a:extLst>
              <a:ext uri="{FF2B5EF4-FFF2-40B4-BE49-F238E27FC236}">
                <a16:creationId xmlns:a16="http://schemas.microsoft.com/office/drawing/2014/main" id="{F77EC0F5-6B09-477B-B007-F41FE9DE0EDA}"/>
              </a:ext>
            </a:extLst>
          </p:cNvPr>
          <p:cNvSpPr txBox="1"/>
          <p:nvPr/>
        </p:nvSpPr>
        <p:spPr>
          <a:xfrm>
            <a:off x="905030" y="1634488"/>
            <a:ext cx="1102714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8000"/>
                </a:solidFill>
                <a:effectLst/>
                <a:highlight>
                  <a:srgbClr val="00FFFF"/>
                </a:highlight>
                <a:latin typeface="Consolas" panose="020B0609020204030204" pitchFamily="49" charset="0"/>
              </a:rPr>
              <a:t>and</a:t>
            </a:r>
          </a:p>
          <a:p>
            <a:r>
              <a:rPr lang="en-US" sz="2400" dirty="0">
                <a:solidFill>
                  <a:srgbClr val="008000"/>
                </a:solidFill>
                <a:latin typeface="Consolas" panose="020B0609020204030204" pitchFamily="49" charset="0"/>
              </a:rPr>
              <a:t>                                      </a:t>
            </a:r>
            <a:r>
              <a:rPr lang="en-US" sz="2400" dirty="0">
                <a:solidFill>
                  <a:srgbClr val="008000"/>
                </a:solidFill>
                <a:highlight>
                  <a:srgbClr val="00FFFF"/>
                </a:highlight>
                <a:latin typeface="Consolas" panose="020B0609020204030204" pitchFamily="49" charset="0"/>
              </a:rPr>
              <a:t>//</a:t>
            </a:r>
            <a:r>
              <a:rPr lang="en-US" sz="2400" b="0" dirty="0">
                <a:solidFill>
                  <a:srgbClr val="008000"/>
                </a:solidFill>
                <a:effectLst/>
                <a:highlight>
                  <a:srgbClr val="00FFFF"/>
                </a:highlight>
                <a:latin typeface="Consolas" panose="020B0609020204030204" pitchFamily="49" charset="0"/>
              </a:rPr>
              <a:t> notifies the consumers</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AbsConsumer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 </a:t>
            </a:r>
            <a:r>
              <a:rPr lang="en-US" sz="2400" b="0" dirty="0">
                <a:solidFill>
                  <a:srgbClr val="008000"/>
                </a:solidFill>
                <a:effectLst/>
                <a:highlight>
                  <a:srgbClr val="FFFF00"/>
                </a:highlight>
                <a:latin typeface="Consolas" panose="020B0609020204030204" pitchFamily="49" charset="0"/>
              </a:rPr>
              <a:t>// adds another consumer</a:t>
            </a:r>
          </a:p>
          <a:p>
            <a:r>
              <a:rPr lang="en-US" sz="2400" dirty="0">
                <a:solidFill>
                  <a:srgbClr val="008000"/>
                </a:solidFill>
                <a:latin typeface="Consolas" panose="020B0609020204030204" pitchFamily="49" charset="0"/>
              </a:rPr>
              <a:t>                                      </a:t>
            </a:r>
            <a:r>
              <a:rPr lang="en-US" sz="2400" dirty="0">
                <a:solidFill>
                  <a:srgbClr val="008000"/>
                </a:solidFill>
                <a:highlight>
                  <a:srgbClr val="FFFF00"/>
                </a:highlight>
                <a:latin typeface="Consolas" panose="020B0609020204030204" pitchFamily="49" charset="0"/>
              </a:rPr>
              <a:t>//</a:t>
            </a:r>
            <a:r>
              <a:rPr lang="en-US" sz="2400" b="0" dirty="0">
                <a:solidFill>
                  <a:srgbClr val="008000"/>
                </a:solidFill>
                <a:effectLst/>
                <a:highlight>
                  <a:srgbClr val="FFFF00"/>
                </a:highlight>
                <a:latin typeface="Consolas" panose="020B0609020204030204" pitchFamily="49" charset="0"/>
              </a:rPr>
              <a:t> to be notified</a:t>
            </a:r>
            <a:endParaRPr lang="en-US" sz="2400" b="0" dirty="0">
              <a:solidFill>
                <a:srgbClr val="000000"/>
              </a:solidFill>
              <a:effectLst/>
              <a:highlight>
                <a:srgbClr val="FFFF00"/>
              </a:highlight>
              <a:latin typeface="Consolas" panose="020B0609020204030204" pitchFamily="49" charset="0"/>
            </a:endParaRP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7" name="TextBox 6">
            <a:extLst>
              <a:ext uri="{FF2B5EF4-FFF2-40B4-BE49-F238E27FC236}">
                <a16:creationId xmlns:a16="http://schemas.microsoft.com/office/drawing/2014/main" id="{799A0658-D2C2-41DF-B974-742BAD7AE6F7}"/>
              </a:ext>
            </a:extLst>
          </p:cNvPr>
          <p:cNvSpPr txBox="1"/>
          <p:nvPr/>
        </p:nvSpPr>
        <p:spPr>
          <a:xfrm>
            <a:off x="838200" y="4152584"/>
            <a:ext cx="11027140"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accepts notification that the current time is 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277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6879-BF76-4903-8093-AECC94634811}"/>
              </a:ext>
            </a:extLst>
          </p:cNvPr>
          <p:cNvSpPr>
            <a:spLocks noGrp="1"/>
          </p:cNvSpPr>
          <p:nvPr>
            <p:ph type="title"/>
          </p:nvPr>
        </p:nvSpPr>
        <p:spPr/>
        <p:txBody>
          <a:bodyPr/>
          <a:lstStyle/>
          <a:p>
            <a:r>
              <a:rPr lang="en-US" dirty="0"/>
              <a:t>The Clock</a:t>
            </a:r>
          </a:p>
        </p:txBody>
      </p:sp>
      <p:sp>
        <p:nvSpPr>
          <p:cNvPr id="3" name="Slide Number Placeholder 2">
            <a:extLst>
              <a:ext uri="{FF2B5EF4-FFF2-40B4-BE49-F238E27FC236}">
                <a16:creationId xmlns:a16="http://schemas.microsoft.com/office/drawing/2014/main" id="{C2306BDF-B2F6-491B-88B2-74A418A83EFB}"/>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0C4910CF-8536-48F9-A6EA-86C0ACF4CF0A}"/>
              </a:ext>
            </a:extLst>
          </p:cNvPr>
          <p:cNvSpPr txBox="1"/>
          <p:nvPr/>
        </p:nvSpPr>
        <p:spPr>
          <a:xfrm>
            <a:off x="897534" y="1460599"/>
            <a:ext cx="11057122" cy="54476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AbsClockConsumer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 </a:t>
            </a:r>
            <a:r>
              <a:rPr lang="en-US" sz="2400" b="0" dirty="0" err="1">
                <a:solidFill>
                  <a:srgbClr val="795E26"/>
                </a:solidFill>
                <a:effectLst/>
                <a:highlight>
                  <a:srgbClr val="FFFF00"/>
                </a:highlight>
                <a:latin typeface="Consolas" panose="020B0609020204030204" pitchFamily="49" charset="0"/>
              </a:rPr>
              <a:t>addObserver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AbsConsumer</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082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lstStyle/>
          <a:p>
            <a:r>
              <a:rPr lang="en-US"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90876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addObserver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is this the best way to initialize</a:t>
            </a:r>
          </a:p>
          <a:p>
            <a:r>
              <a:rPr lang="en-US" sz="2000" dirty="0">
                <a:solidFill>
                  <a:srgbClr val="008000"/>
                </a:solidFill>
                <a:latin typeface="Consolas" panose="020B0609020204030204" pitchFamily="49" charset="0"/>
              </a:rPr>
              <a:t>                          //</a:t>
            </a:r>
            <a:r>
              <a:rPr lang="en-US" sz="2000" b="0" dirty="0">
                <a:solidFill>
                  <a:srgbClr val="008000"/>
                </a:solidFill>
                <a:effectLst/>
                <a:latin typeface="Consolas" panose="020B0609020204030204" pitchFamily="49" charset="0"/>
              </a:rPr>
              <a:t> the time?</a:t>
            </a:r>
            <a:endParaRPr lang="en-US" sz="20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lstStyle/>
          <a:p>
            <a:r>
              <a:rPr lang="en-US"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clockUsingPush.spec.ts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lstStyle/>
          <a:p>
            <a:r>
              <a:rPr lang="en-US"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AbsObservedClock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lstStyle/>
          <a:p>
            <a:r>
              <a:rPr lang="en-US"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4092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7687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5" name="Content Placeholder 4">
            <a:extLst>
              <a:ext uri="{FF2B5EF4-FFF2-40B4-BE49-F238E27FC236}">
                <a16:creationId xmlns:a16="http://schemas.microsoft.com/office/drawing/2014/main" id="{7AC8059B-2EC8-4B8C-92D4-AC7F5677ABA1}"/>
              </a:ext>
            </a:extLst>
          </p:cNvPr>
          <p:cNvSpPr>
            <a:spLocks noGrp="1"/>
          </p:cNvSpPr>
          <p:nvPr>
            <p:ph idx="1"/>
          </p:nvPr>
        </p:nvSpPr>
        <p:spPr>
          <a:xfrm>
            <a:off x="8246272" y="1609411"/>
            <a:ext cx="3107528" cy="4351338"/>
          </a:xfrm>
        </p:spPr>
        <p:txBody>
          <a:bodyPr/>
          <a:lstStyle/>
          <a:p>
            <a:endParaRPr lang="en-US" dirty="0"/>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AbsCloc</a:t>
            </a:r>
            <a:r>
              <a:rPr lang="en-US" sz="1600" dirty="0" err="1">
                <a:solidFill>
                  <a:srgbClr val="008000"/>
                </a:solidFill>
                <a:latin typeface="Consolas" panose="020B0609020204030204" pitchFamily="49" charset="0"/>
              </a:rPr>
              <a:t>k.ts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AbsClock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938260" y="378948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3" name="Content Placeholder 2">
            <a:extLst>
              <a:ext uri="{FF2B5EF4-FFF2-40B4-BE49-F238E27FC236}">
                <a16:creationId xmlns:a16="http://schemas.microsoft.com/office/drawing/2014/main" id="{FDEA0827-C07A-470E-808E-6FDCD144F6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41719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3" name="Content Placeholder 2">
            <a:extLst>
              <a:ext uri="{FF2B5EF4-FFF2-40B4-BE49-F238E27FC236}">
                <a16:creationId xmlns:a16="http://schemas.microsoft.com/office/drawing/2014/main" id="{7191DCB4-3EE2-4873-9C6C-D880C45CD04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3" name="Content Placeholder 2">
            <a:extLst>
              <a:ext uri="{FF2B5EF4-FFF2-40B4-BE49-F238E27FC236}">
                <a16:creationId xmlns:a16="http://schemas.microsoft.com/office/drawing/2014/main" id="{0476636D-38A3-4092-A530-EDC5B5E99A1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56816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The Lying Factory</a:t>
            </a:r>
          </a:p>
        </p:txBody>
      </p:sp>
      <p:sp>
        <p:nvSpPr>
          <p:cNvPr id="9" name="Content Placeholder 8">
            <a:extLst>
              <a:ext uri="{FF2B5EF4-FFF2-40B4-BE49-F238E27FC236}">
                <a16:creationId xmlns:a16="http://schemas.microsoft.com/office/drawing/2014/main" id="{3B483E18-909A-492E-AA0F-5E9A8742D01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108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Test to see that only one clock is created</a:t>
            </a:r>
          </a:p>
        </p:txBody>
      </p:sp>
      <p:sp>
        <p:nvSpPr>
          <p:cNvPr id="3" name="Content Placeholder 2">
            <a:extLst>
              <a:ext uri="{FF2B5EF4-FFF2-40B4-BE49-F238E27FC236}">
                <a16:creationId xmlns:a16="http://schemas.microsoft.com/office/drawing/2014/main" id="{4BD82096-C83D-4C30-B896-2136DD336FC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98818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(*The Observer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4839037" y="4916824"/>
            <a:ext cx="2937409"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lstStyle/>
          <a:p>
            <a:r>
              <a:rPr lang="en-US"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lstStyle/>
          <a:p>
            <a:r>
              <a:rPr lang="en-US"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lstStyle/>
          <a:p>
            <a:r>
              <a:rPr lang="en-US"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16146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AbsClock.ts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3" name="Content Placeholder 2">
            <a:extLst>
              <a:ext uri="{FF2B5EF4-FFF2-40B4-BE49-F238E27FC236}">
                <a16:creationId xmlns:a16="http://schemas.microsoft.com/office/drawing/2014/main" id="{EEAB7B78-E7CD-4D1D-A29A-388C1A108A3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10385</TotalTime>
  <Words>4533</Words>
  <Application>Microsoft Office PowerPoint</Application>
  <PresentationFormat>Widescreen</PresentationFormat>
  <Paragraphs>523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Verdana</vt:lpstr>
      <vt:lpstr>Calibri</vt:lpstr>
      <vt:lpstr>Arial</vt:lpstr>
      <vt:lpstr>Open Sans ExtraBold</vt:lpstr>
      <vt:lpstr>Consolas</vt:lpstr>
      <vt:lpstr>Office Theme</vt:lpstr>
      <vt:lpstr>CS 4350: Fundamentals of Software Engineering Lesson 2.3 The Interaction Scale</vt:lpstr>
      <vt:lpstr>Learning Goals for this Lesson</vt:lpstr>
      <vt:lpstr>The Interaction Scale: Examples</vt:lpstr>
      <vt:lpstr>Information Transfer: Push vs Pull</vt:lpstr>
      <vt:lpstr>Pattern 1: consumer asks producer ("pull")</vt:lpstr>
      <vt:lpstr>Pattern 2: producer tells consumer ("push")</vt:lpstr>
      <vt:lpstr>This is called the Observer Pattern</vt:lpstr>
      <vt:lpstr>Example: A Clock: AbsClock.ts</vt:lpstr>
      <vt:lpstr>SimpleClockUsingPull.ts</vt:lpstr>
      <vt:lpstr>Let's test this: first try</vt:lpstr>
      <vt:lpstr>Use automated tests instead</vt:lpstr>
      <vt:lpstr>Pattern 2: producer tells consumer ("push")</vt:lpstr>
      <vt:lpstr>Example: ClockUsingPush</vt:lpstr>
      <vt:lpstr>The Clock</vt:lpstr>
      <vt:lpstr>A Client </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The Lying Factory</vt:lpstr>
      <vt:lpstr>Test to see that only one clock is created</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143</cp:revision>
  <dcterms:created xsi:type="dcterms:W3CDTF">2021-01-07T15:19:22Z</dcterms:created>
  <dcterms:modified xsi:type="dcterms:W3CDTF">2022-01-13T20:31:16Z</dcterms:modified>
</cp:coreProperties>
</file>