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4"/>
  </p:notesMasterIdLst>
  <p:sldIdLst>
    <p:sldId id="485" r:id="rId3"/>
    <p:sldId id="396" r:id="rId4"/>
    <p:sldId id="265" r:id="rId5"/>
    <p:sldId id="496" r:id="rId6"/>
    <p:sldId id="499" r:id="rId7"/>
    <p:sldId id="284" r:id="rId8"/>
    <p:sldId id="501" r:id="rId9"/>
    <p:sldId id="500" r:id="rId10"/>
    <p:sldId id="498" r:id="rId11"/>
    <p:sldId id="276" r:id="rId12"/>
    <p:sldId id="495" r:id="rId13"/>
    <p:sldId id="277" r:id="rId14"/>
    <p:sldId id="268" r:id="rId15"/>
    <p:sldId id="497" r:id="rId16"/>
    <p:sldId id="285" r:id="rId17"/>
    <p:sldId id="286" r:id="rId18"/>
    <p:sldId id="287" r:id="rId19"/>
    <p:sldId id="289" r:id="rId20"/>
    <p:sldId id="288" r:id="rId21"/>
    <p:sldId id="290" r:id="rId22"/>
    <p:sldId id="494"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82420"/>
  </p:normalViewPr>
  <p:slideViewPr>
    <p:cSldViewPr snapToGrid="0" snapToObjects="1">
      <p:cViewPr varScale="1">
        <p:scale>
          <a:sx n="120" d="100"/>
          <a:sy n="120" d="100"/>
        </p:scale>
        <p:origin x="20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JS relies upon our listeners completing relatively quickly, so the next one can run. So, from this property, we can derive a key rule for 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is structured and what all of the words mean in the next lesson.</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this example. (read bullets to explain what we want to do. This slide shows the code to handle the bullets that aren’t greyed out)</a:t>
            </a:r>
          </a:p>
          <a:p>
            <a:endParaRPr lang="en-US" dirty="0"/>
          </a:p>
          <a:p>
            <a:r>
              <a:rPr lang="en-US" dirty="0"/>
              <a:t>&lt;Explain general code overview&gt;, with builds to show:</a:t>
            </a:r>
          </a:p>
          <a:p>
            <a:r>
              <a:rPr lang="en-US" dirty="0"/>
              <a:t>	1. what’s going on with </a:t>
            </a:r>
            <a:r>
              <a:rPr lang="en-US" dirty="0" err="1"/>
              <a:t>studentIDs.map</a:t>
            </a:r>
            <a:endParaRPr lang="en-US" dirty="0"/>
          </a:p>
          <a:p>
            <a:r>
              <a:rPr lang="en-US" dirty="0"/>
              <a:t>	2. What the function is that we pass to map, and that it is async</a:t>
            </a:r>
          </a:p>
          <a:p>
            <a:r>
              <a:rPr lang="en-US" dirty="0"/>
              <a:t>	3. How we are awaiting for the response from the server</a:t>
            </a:r>
          </a:p>
          <a:p>
            <a:endParaRPr lang="en-US" dirty="0"/>
          </a:p>
          <a:p>
            <a:r>
              <a:rPr lang="en-US" dirty="0"/>
              <a:t>This pattern of taking an array of stuff and ‘</a:t>
            </a:r>
            <a:r>
              <a:rPr lang="en-US" dirty="0" err="1"/>
              <a:t>map’ing</a:t>
            </a:r>
            <a:r>
              <a:rPr lang="en-US" dirty="0"/>
              <a:t> it to promises is extremely common and valuable – you should write this down. </a:t>
            </a:r>
          </a:p>
        </p:txBody>
      </p:sp>
    </p:spTree>
    <p:extLst>
      <p:ext uri="{BB962C8B-B14F-4D97-AF65-F5344CB8AC3E}">
        <p14:creationId xmlns:p14="http://schemas.microsoft.com/office/powerpoint/2010/main" val="4275671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receive each transcript, we’ll save it to disk</a:t>
            </a:r>
          </a:p>
          <a:p>
            <a:r>
              <a:rPr lang="en-US" dirty="0"/>
              <a:t>&lt;Explain general code overview&gt;, with builds to show:</a:t>
            </a:r>
          </a:p>
          <a:p>
            <a:r>
              <a:rPr lang="en-US" dirty="0"/>
              <a:t>	1. </a:t>
            </a:r>
            <a:r>
              <a:rPr lang="en-US" dirty="0" err="1"/>
              <a:t>await’ing</a:t>
            </a:r>
            <a:r>
              <a:rPr lang="en-US" dirty="0"/>
              <a:t> for the file to be written, won’t happen until after </a:t>
            </a:r>
            <a:r>
              <a:rPr lang="en-US" dirty="0" err="1"/>
              <a:t>axios.get</a:t>
            </a:r>
            <a:r>
              <a:rPr lang="en-US" dirty="0"/>
              <a:t> returns</a:t>
            </a:r>
          </a:p>
          <a:p>
            <a:r>
              <a:rPr lang="en-US" dirty="0"/>
              <a:t>	2. remind that because this map function is async, it won’t be fully done until last await finishes</a:t>
            </a:r>
          </a:p>
          <a:p>
            <a:endParaRPr lang="en-US" dirty="0"/>
          </a:p>
        </p:txBody>
      </p:sp>
    </p:spTree>
    <p:extLst>
      <p:ext uri="{BB962C8B-B14F-4D97-AF65-F5344CB8AC3E}">
        <p14:creationId xmlns:p14="http://schemas.microsoft.com/office/powerpoint/2010/main" val="173186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step is going to be to do some calculations once all of the pages have been saved and downloaded. This is where the concurrency magic comes in.</a:t>
            </a:r>
          </a:p>
          <a:p>
            <a:r>
              <a:rPr lang="en-US" dirty="0"/>
              <a:t>&lt;Explain general code overview&gt;, with builds to show:</a:t>
            </a:r>
          </a:p>
          <a:p>
            <a:r>
              <a:rPr lang="en-US" dirty="0"/>
              <a:t>	1. We added an await for </a:t>
            </a:r>
            <a:r>
              <a:rPr lang="en-US" dirty="0" err="1"/>
              <a:t>Promise.all</a:t>
            </a:r>
            <a:r>
              <a:rPr lang="en-US" dirty="0"/>
              <a:t> of the promises returned for each student. Remind that the ‘map’ function that we defined is async, so it returns a promise. So </a:t>
            </a:r>
            <a:r>
              <a:rPr lang="en-US" dirty="0" err="1"/>
              <a:t>promsiesForTranscripts</a:t>
            </a:r>
            <a:r>
              <a:rPr lang="en-US" dirty="0"/>
              <a:t> gets a promise for each of the elements in </a:t>
            </a:r>
            <a:r>
              <a:rPr lang="en-US" dirty="0" err="1"/>
              <a:t>studentIDs</a:t>
            </a:r>
            <a:r>
              <a:rPr lang="en-US" dirty="0"/>
              <a:t>, where that promise corresponds to fetching that student’s transcript AND saving it</a:t>
            </a:r>
          </a:p>
          <a:p>
            <a:r>
              <a:rPr lang="en-US" dirty="0"/>
              <a:t>	2. We then create more promises using that same pattern of applying map. This </a:t>
            </a:r>
            <a:r>
              <a:rPr lang="en-US" dirty="0" err="1"/>
              <a:t>studentID</a:t>
            </a:r>
            <a:r>
              <a:rPr lang="en-US" dirty="0"/>
              <a:t>=&gt;</a:t>
            </a:r>
            <a:r>
              <a:rPr lang="en-US" dirty="0" err="1"/>
              <a:t>fsPromises</a:t>
            </a:r>
            <a:r>
              <a:rPr lang="en-US" dirty="0"/>
              <a:t> lambda will return the promise that </a:t>
            </a:r>
            <a:r>
              <a:rPr lang="en-US" dirty="0" err="1"/>
              <a:t>fsPromises</a:t>
            </a:r>
            <a:r>
              <a:rPr lang="en-US" dirty="0"/>
              <a:t> returns. It would also be OK to make this an “async” function that “awaits” the </a:t>
            </a:r>
            <a:r>
              <a:rPr lang="en-US" dirty="0" err="1"/>
              <a:t>fsPromise</a:t>
            </a:r>
            <a:r>
              <a:rPr lang="en-US" dirty="0"/>
              <a:t>, but this is less words, easier to fit on slide, and same behavior</a:t>
            </a:r>
          </a:p>
          <a:p>
            <a:endParaRPr lang="en-US" dirty="0"/>
          </a:p>
          <a:p>
            <a:r>
              <a:rPr lang="en-US" dirty="0"/>
              <a:t>There is some more </a:t>
            </a:r>
            <a:r>
              <a:rPr lang="en-US" dirty="0" err="1"/>
              <a:t>javascript</a:t>
            </a:r>
            <a:r>
              <a:rPr lang="en-US" dirty="0"/>
              <a:t> jargon, “reduce” is a fun one.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This completes the example.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It’s important to understand how we are leveraging concurrency in this example. We allow all of the student transcripts to be fetched in parallel, and we allow all of the json files to be </a:t>
            </a:r>
            <a:r>
              <a:rPr lang="en-US" dirty="0" err="1"/>
              <a:t>stat’ed</a:t>
            </a:r>
            <a:r>
              <a:rPr lang="en-US" dirty="0"/>
              <a:t> in parallel.</a:t>
            </a:r>
          </a:p>
          <a:p>
            <a:endParaRPr lang="en-US" dirty="0"/>
          </a:p>
          <a:p>
            <a:endParaRPr lang="en-US" dirty="0"/>
          </a:p>
        </p:txBody>
      </p:sp>
    </p:spTree>
    <p:extLst>
      <p:ext uri="{BB962C8B-B14F-4D97-AF65-F5344CB8AC3E}">
        <p14:creationId xmlns:p14="http://schemas.microsoft.com/office/powerpoint/2010/main" val="897891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manage concurrency with Promises, and let multiple things happen at once? This can usually be orchestrated using </a:t>
            </a:r>
            <a:r>
              <a:rPr lang="en-US" dirty="0" err="1"/>
              <a:t>Promise.all</a:t>
            </a:r>
            <a:r>
              <a:rPr lang="en-US" dirty="0"/>
              <a:t>, which lets us create listeners that will be called when all of the events that we pass to it are completed. This lets us await many things at once, and allow them all to happen in the background, without proceeding in lockstep.</a:t>
            </a:r>
          </a:p>
          <a:p>
            <a:br>
              <a:rPr lang="en-US" dirty="0"/>
            </a:br>
            <a:r>
              <a:rPr lang="en-US" dirty="0"/>
              <a:t>You can tell that something different is happening: the </a:t>
            </a:r>
            <a:r>
              <a:rPr lang="en-US" dirty="0" err="1"/>
              <a:t>console.logs</a:t>
            </a:r>
            <a:r>
              <a:rPr lang="en-US" dirty="0"/>
              <a:t> happen in a different order! This is concurrency!</a:t>
            </a:r>
          </a:p>
          <a:p>
            <a:endParaRPr lang="en-US" dirty="0"/>
          </a:p>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163620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2/6/22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2/6/22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2/6/22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2/6/22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2/6/22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2/6/22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Asynchronous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a:solidFill>
                  <a:srgbClr val="011480"/>
                </a:solidFill>
              </a:rPr>
              <a:t>function </a:t>
            </a:r>
            <a:r>
              <a:rPr sz="1350"/>
              <a:t>approximatePi(count) {</a:t>
            </a:r>
          </a:p>
          <a:p>
            <a:pPr algn="l" defTabSz="228600">
              <a:defRPr sz="2700">
                <a:solidFill>
                  <a:srgbClr val="458383"/>
                </a:solidFill>
                <a:latin typeface="Courier"/>
                <a:ea typeface="Courier"/>
                <a:cs typeface="Courier"/>
                <a:sym typeface="Courier"/>
              </a:defRPr>
            </a:pPr>
            <a:r>
              <a:rPr sz="1350">
                <a:solidFill>
                  <a:srgbClr val="000000"/>
                </a:solidFill>
              </a:rPr>
              <a:t>  </a:t>
            </a:r>
            <a:r>
              <a:rPr sz="1350" b="1">
                <a:solidFill>
                  <a:srgbClr val="011480"/>
                </a:solidFill>
              </a:rPr>
              <a:t>let </a:t>
            </a:r>
            <a:r>
              <a:rPr sz="1350"/>
              <a:t>inside </a:t>
            </a:r>
            <a:r>
              <a:rPr sz="1350">
                <a:solidFill>
                  <a:srgbClr val="000000"/>
                </a:solidFill>
              </a:rPr>
              <a:t>= </a:t>
            </a:r>
            <a:r>
              <a:rPr sz="1350">
                <a:solidFill>
                  <a:srgbClr val="0432FF"/>
                </a:solidFill>
              </a:rPr>
              <a:t>0</a:t>
            </a:r>
            <a:r>
              <a:rPr sz="1350">
                <a:solidFill>
                  <a:srgbClr val="000000"/>
                </a:solidFill>
              </a:rPr>
              <a:t>;</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r </a:t>
            </a:r>
            <a:r>
              <a:rPr sz="1350">
                <a:solidFill>
                  <a:srgbClr val="000000"/>
                </a:solidFill>
              </a:rPr>
              <a:t>= </a:t>
            </a:r>
            <a:r>
              <a:rPr sz="1350">
                <a:solidFill>
                  <a:srgbClr val="0432FF"/>
                </a:solidFill>
              </a:rPr>
              <a:t>5</a:t>
            </a:r>
            <a:r>
              <a:rPr sz="1350">
                <a:solidFill>
                  <a:srgbClr val="000000"/>
                </a:solidFill>
              </a:rPr>
              <a:t>;</a:t>
            </a:r>
          </a:p>
          <a:p>
            <a:pPr algn="l" defTabSz="228600">
              <a:defRPr sz="2700" b="1">
                <a:solidFill>
                  <a:srgbClr val="018001"/>
                </a:solidFill>
                <a:latin typeface="Courier"/>
                <a:ea typeface="Courier"/>
                <a:cs typeface="Courier"/>
                <a:sym typeface="Courier"/>
              </a:defRPr>
            </a:pPr>
            <a:r>
              <a:rPr sz="1350">
                <a:solidFill>
                  <a:srgbClr val="000000"/>
                </a:solidFill>
              </a:rPr>
              <a:t>  </a:t>
            </a:r>
            <a:r>
              <a:rPr sz="1350" i="1">
                <a:solidFill>
                  <a:srgbClr val="66187A"/>
                </a:solidFill>
              </a:rPr>
              <a:t>console</a:t>
            </a:r>
            <a:r>
              <a:rPr sz="1350">
                <a:solidFill>
                  <a:srgbClr val="000000"/>
                </a:solidFill>
              </a:rPr>
              <a:t>.</a:t>
            </a:r>
            <a:r>
              <a:rPr sz="1350">
                <a:solidFill>
                  <a:srgbClr val="7A7A43"/>
                </a:solidFill>
              </a:rPr>
              <a:t>log</a:t>
            </a:r>
            <a:r>
              <a:rPr sz="1350">
                <a:solidFill>
                  <a:srgbClr val="000000"/>
                </a:solidFill>
              </a:rPr>
              <a:t>(</a:t>
            </a:r>
            <a:r>
              <a:rPr sz="1350"/>
              <a:t>`Approximating Pi using </a:t>
            </a:r>
            <a:r>
              <a:rPr sz="1350">
                <a:solidFill>
                  <a:srgbClr val="000000"/>
                </a:solidFill>
              </a:rPr>
              <a:t>${count}</a:t>
            </a:r>
            <a:r>
              <a:rPr sz="1350"/>
              <a:t> iterations`</a:t>
            </a:r>
            <a:r>
              <a:rPr sz="1350">
                <a:solidFill>
                  <a:srgbClr val="000000"/>
                </a:solidFill>
              </a:rPr>
              <a:t>)</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for </a:t>
            </a:r>
            <a:r>
              <a:rPr sz="1350"/>
              <a:t>(</a:t>
            </a:r>
            <a:r>
              <a:rPr sz="1350" b="1">
                <a:solidFill>
                  <a:srgbClr val="011480"/>
                </a:solidFill>
              </a:rPr>
              <a:t>let </a:t>
            </a:r>
            <a:r>
              <a:rPr sz="1350">
                <a:solidFill>
                  <a:srgbClr val="458383"/>
                </a:solidFill>
              </a:rPr>
              <a:t>i </a:t>
            </a:r>
            <a:r>
              <a:rPr sz="1350"/>
              <a:t>= </a:t>
            </a:r>
            <a:r>
              <a:rPr sz="1350">
                <a:solidFill>
                  <a:srgbClr val="0432FF"/>
                </a:solidFill>
              </a:rPr>
              <a:t>0</a:t>
            </a:r>
            <a:r>
              <a:rPr sz="1350"/>
              <a:t>; </a:t>
            </a:r>
            <a:r>
              <a:rPr sz="1350">
                <a:solidFill>
                  <a:srgbClr val="458383"/>
                </a:solidFill>
              </a:rPr>
              <a:t>i </a:t>
            </a:r>
            <a:r>
              <a:rPr sz="1350"/>
              <a:t>&lt; count; </a:t>
            </a:r>
            <a:r>
              <a:rPr sz="1350">
                <a:solidFill>
                  <a:srgbClr val="458383"/>
                </a:solidFill>
              </a:rPr>
              <a:t>i</a:t>
            </a:r>
            <a:r>
              <a:rPr sz="1350"/>
              <a:t>++) {</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x </a:t>
            </a:r>
            <a:r>
              <a:rPr sz="1350">
                <a:solidFill>
                  <a:srgbClr val="000000"/>
                </a:solidFill>
              </a:rPr>
              <a:t>= </a:t>
            </a:r>
            <a:r>
              <a:rPr sz="1350" b="1" i="1">
                <a:solidFill>
                  <a:srgbClr val="66187A"/>
                </a:solidFill>
              </a:rPr>
              <a:t>Math</a:t>
            </a:r>
            <a:r>
              <a:rPr sz="1350">
                <a:solidFill>
                  <a:srgbClr val="000000"/>
                </a:solidFill>
              </a:rPr>
              <a:t>.</a:t>
            </a:r>
            <a:r>
              <a:rPr sz="1350">
                <a:solidFill>
                  <a:srgbClr val="7A7A43"/>
                </a:solidFill>
              </a:rPr>
              <a:t>random</a:t>
            </a:r>
            <a:r>
              <a:rPr sz="1350">
                <a:solidFill>
                  <a:srgbClr val="000000"/>
                </a:solidFill>
              </a:rPr>
              <a:t>() * </a:t>
            </a:r>
            <a:r>
              <a:rPr sz="1350">
                <a:solidFill>
                  <a:srgbClr val="458383"/>
                </a:solidFill>
              </a:rPr>
              <a:t>r </a:t>
            </a:r>
            <a:r>
              <a:rPr sz="1350">
                <a:solidFill>
                  <a:srgbClr val="000000"/>
                </a:solidFill>
              </a:rPr>
              <a:t>* </a:t>
            </a:r>
            <a:r>
              <a:rPr sz="1350">
                <a:solidFill>
                  <a:srgbClr val="0432FF"/>
                </a:solidFill>
              </a:rPr>
              <a:t>2 </a:t>
            </a:r>
            <a:r>
              <a:rPr sz="1350">
                <a:solidFill>
                  <a:srgbClr val="000000"/>
                </a:solidFill>
              </a:rPr>
              <a:t>- </a:t>
            </a:r>
            <a:r>
              <a:rPr sz="1350">
                <a:solidFill>
                  <a:srgbClr val="458383"/>
                </a:solidFill>
              </a:rPr>
              <a:t>r</a:t>
            </a:r>
            <a:r>
              <a:rPr sz="1350">
                <a:solidFill>
                  <a:srgbClr val="000000"/>
                </a:solidFill>
              </a:rPr>
              <a:t>;</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y </a:t>
            </a:r>
            <a:r>
              <a:rPr sz="1350">
                <a:solidFill>
                  <a:srgbClr val="000000"/>
                </a:solidFill>
              </a:rPr>
              <a:t>= </a:t>
            </a:r>
            <a:r>
              <a:rPr sz="1350" b="1" i="1">
                <a:solidFill>
                  <a:srgbClr val="66187A"/>
                </a:solidFill>
              </a:rPr>
              <a:t>Math</a:t>
            </a:r>
            <a:r>
              <a:rPr sz="1350">
                <a:solidFill>
                  <a:srgbClr val="000000"/>
                </a:solidFill>
              </a:rPr>
              <a:t>.</a:t>
            </a:r>
            <a:r>
              <a:rPr sz="1350">
                <a:solidFill>
                  <a:srgbClr val="7A7A43"/>
                </a:solidFill>
              </a:rPr>
              <a:t>random</a:t>
            </a:r>
            <a:r>
              <a:rPr sz="1350">
                <a:solidFill>
                  <a:srgbClr val="000000"/>
                </a:solidFill>
              </a:rPr>
              <a:t>() * </a:t>
            </a:r>
            <a:r>
              <a:rPr sz="1350">
                <a:solidFill>
                  <a:srgbClr val="458383"/>
                </a:solidFill>
              </a:rPr>
              <a:t>r </a:t>
            </a:r>
            <a:r>
              <a:rPr sz="1350">
                <a:solidFill>
                  <a:srgbClr val="000000"/>
                </a:solidFill>
              </a:rPr>
              <a:t>* </a:t>
            </a:r>
            <a:r>
              <a:rPr sz="1350">
                <a:solidFill>
                  <a:srgbClr val="0432FF"/>
                </a:solidFill>
              </a:rPr>
              <a:t>2 </a:t>
            </a:r>
            <a:r>
              <a:rPr sz="1350">
                <a:solidFill>
                  <a:srgbClr val="000000"/>
                </a:solidFill>
              </a:rPr>
              <a:t>- </a:t>
            </a:r>
            <a:r>
              <a:rPr sz="1350">
                <a:solidFill>
                  <a:srgbClr val="458383"/>
                </a:solidFill>
              </a:rPr>
              <a:t>r</a:t>
            </a:r>
            <a:r>
              <a:rPr sz="1350">
                <a:solidFill>
                  <a:srgbClr val="000000"/>
                </a:solidFill>
              </a:rPr>
              <a:t>;</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if </a:t>
            </a:r>
            <a:r>
              <a:rPr sz="1350"/>
              <a:t>((</a:t>
            </a:r>
            <a:r>
              <a:rPr sz="1350">
                <a:solidFill>
                  <a:srgbClr val="458383"/>
                </a:solidFill>
              </a:rPr>
              <a:t>x </a:t>
            </a:r>
            <a:r>
              <a:rPr sz="1350"/>
              <a:t>* </a:t>
            </a:r>
            <a:r>
              <a:rPr sz="1350">
                <a:solidFill>
                  <a:srgbClr val="458383"/>
                </a:solidFill>
              </a:rPr>
              <a:t>x </a:t>
            </a:r>
            <a:r>
              <a:rPr sz="1350"/>
              <a:t>+ </a:t>
            </a:r>
            <a:r>
              <a:rPr sz="1350">
                <a:solidFill>
                  <a:srgbClr val="458383"/>
                </a:solidFill>
              </a:rPr>
              <a:t>y </a:t>
            </a:r>
            <a:r>
              <a:rPr sz="1350"/>
              <a:t>* </a:t>
            </a:r>
            <a:r>
              <a:rPr sz="1350">
                <a:solidFill>
                  <a:srgbClr val="458383"/>
                </a:solidFill>
              </a:rPr>
              <a:t>y</a:t>
            </a:r>
            <a:r>
              <a:rPr sz="1350"/>
              <a:t>) &lt; </a:t>
            </a:r>
            <a:r>
              <a:rPr sz="1350">
                <a:solidFill>
                  <a:srgbClr val="458383"/>
                </a:solidFill>
              </a:rPr>
              <a:t>r </a:t>
            </a:r>
            <a:r>
              <a:rPr sz="1350"/>
              <a:t>* </a:t>
            </a:r>
            <a:r>
              <a:rPr sz="1350">
                <a:solidFill>
                  <a:srgbClr val="458383"/>
                </a:solidFill>
              </a:rPr>
              <a:t>r</a:t>
            </a:r>
            <a:r>
              <a:rPr sz="1350"/>
              <a:t>) {</a:t>
            </a:r>
          </a:p>
          <a:p>
            <a:pPr algn="l" defTabSz="228600">
              <a:defRPr sz="2700">
                <a:solidFill>
                  <a:srgbClr val="000000"/>
                </a:solidFill>
                <a:latin typeface="Courier"/>
                <a:ea typeface="Courier"/>
                <a:cs typeface="Courier"/>
                <a:sym typeface="Courier"/>
              </a:defRPr>
            </a:pPr>
            <a:r>
              <a:rPr sz="1350"/>
              <a:t>      </a:t>
            </a:r>
            <a:r>
              <a:rPr sz="1350">
                <a:solidFill>
                  <a:srgbClr val="458383"/>
                </a:solidFill>
              </a:rPr>
              <a:t>inside</a:t>
            </a:r>
            <a:r>
              <a:rPr sz="1350"/>
              <a:t>++</a:t>
            </a:r>
          </a:p>
          <a:p>
            <a:pPr algn="l" defTabSz="228600">
              <a:defRPr sz="2700">
                <a:solidFill>
                  <a:srgbClr val="000000"/>
                </a:solidFill>
                <a:latin typeface="Courier"/>
                <a:ea typeface="Courier"/>
                <a:cs typeface="Courier"/>
                <a:sym typeface="Courier"/>
              </a:defRPr>
            </a:pPr>
            <a:r>
              <a:rPr sz="1350"/>
              <a:t>    }</a:t>
            </a:r>
          </a:p>
          <a:p>
            <a:pPr algn="l" defTabSz="228600">
              <a:defRPr sz="2700">
                <a:solidFill>
                  <a:srgbClr val="000000"/>
                </a:solidFill>
                <a:latin typeface="Courier"/>
                <a:ea typeface="Courier"/>
                <a:cs typeface="Courier"/>
                <a:sym typeface="Courier"/>
              </a:defRPr>
            </a:pPr>
            <a:r>
              <a:rPr sz="1350"/>
              <a:t>  }</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const </a:t>
            </a:r>
            <a:r>
              <a:rPr sz="1350">
                <a:solidFill>
                  <a:srgbClr val="458383"/>
                </a:solidFill>
              </a:rPr>
              <a:t>ret </a:t>
            </a:r>
            <a:r>
              <a:rPr sz="1350"/>
              <a:t>= </a:t>
            </a:r>
            <a:r>
              <a:rPr sz="1350">
                <a:solidFill>
                  <a:srgbClr val="0432FF"/>
                </a:solidFill>
              </a:rPr>
              <a:t>4.0 </a:t>
            </a:r>
            <a:r>
              <a:rPr sz="1350"/>
              <a:t>* </a:t>
            </a:r>
            <a:r>
              <a:rPr sz="1350">
                <a:solidFill>
                  <a:srgbClr val="458383"/>
                </a:solidFill>
              </a:rPr>
              <a:t>inside </a:t>
            </a:r>
            <a:r>
              <a:rPr sz="1350"/>
              <a:t>/ count;</a:t>
            </a:r>
          </a:p>
          <a:p>
            <a:pPr algn="l" defTabSz="228600">
              <a:defRPr sz="2700" b="1">
                <a:solidFill>
                  <a:srgbClr val="018001"/>
                </a:solidFill>
                <a:latin typeface="Courier"/>
                <a:ea typeface="Courier"/>
                <a:cs typeface="Courier"/>
                <a:sym typeface="Courier"/>
              </a:defRPr>
            </a:pPr>
            <a:r>
              <a:rPr sz="1350">
                <a:solidFill>
                  <a:srgbClr val="000000"/>
                </a:solidFill>
              </a:rPr>
              <a:t>  </a:t>
            </a:r>
            <a:r>
              <a:rPr sz="1350" i="1">
                <a:solidFill>
                  <a:srgbClr val="66187A"/>
                </a:solidFill>
              </a:rPr>
              <a:t>console</a:t>
            </a:r>
            <a:r>
              <a:rPr sz="1350">
                <a:solidFill>
                  <a:srgbClr val="000000"/>
                </a:solidFill>
              </a:rPr>
              <a:t>.</a:t>
            </a:r>
            <a:r>
              <a:rPr sz="1350">
                <a:solidFill>
                  <a:srgbClr val="7A7A43"/>
                </a:solidFill>
              </a:rPr>
              <a:t>log</a:t>
            </a:r>
            <a:r>
              <a:rPr sz="1350">
                <a:solidFill>
                  <a:srgbClr val="000000"/>
                </a:solidFill>
              </a:rPr>
              <a:t>(</a:t>
            </a:r>
            <a:r>
              <a:rPr sz="1350"/>
              <a:t>`Computed: </a:t>
            </a:r>
            <a:r>
              <a:rPr sz="1350">
                <a:solidFill>
                  <a:srgbClr val="000000"/>
                </a:solidFill>
              </a:rPr>
              <a:t>${</a:t>
            </a:r>
            <a:r>
              <a:rPr sz="1350">
                <a:solidFill>
                  <a:srgbClr val="458383"/>
                </a:solidFill>
              </a:rPr>
              <a:t>ret</a:t>
            </a:r>
            <a:r>
              <a:rPr sz="1350">
                <a:solidFill>
                  <a:srgbClr val="000000"/>
                </a:solidFill>
              </a:rPr>
              <a:t>}</a:t>
            </a:r>
            <a:r>
              <a:rPr sz="1350"/>
              <a:t>`</a:t>
            </a:r>
            <a:r>
              <a:rPr sz="1350">
                <a:solidFill>
                  <a:srgbClr val="000000"/>
                </a:solidFill>
              </a:rPr>
              <a:t>);</a:t>
            </a:r>
          </a:p>
          <a:p>
            <a:pPr algn="l" defTabSz="228600">
              <a:defRPr sz="2700" b="1">
                <a:solidFill>
                  <a:srgbClr val="011480"/>
                </a:solidFill>
                <a:latin typeface="Courier"/>
                <a:ea typeface="Courier"/>
                <a:cs typeface="Courier"/>
                <a:sym typeface="Courier"/>
              </a:defRPr>
            </a:pPr>
            <a:r>
              <a:rPr sz="1350">
                <a:solidFill>
                  <a:srgbClr val="000000"/>
                </a:solidFill>
              </a:rPr>
              <a:t>  </a:t>
            </a:r>
            <a:r>
              <a:rPr sz="1350"/>
              <a:t>return </a:t>
            </a:r>
            <a:r>
              <a:rPr sz="1350">
                <a:solidFill>
                  <a:srgbClr val="458383"/>
                </a:solidFill>
              </a:rPr>
              <a:t>ret</a:t>
            </a:r>
            <a:r>
              <a:rPr sz="1350">
                <a:solidFill>
                  <a:srgbClr val="000000"/>
                </a:solidFill>
              </a:rPr>
              <a:t>;</a:t>
            </a:r>
          </a:p>
          <a:p>
            <a:pPr algn="l" defTabSz="228600">
              <a:defRPr sz="2700">
                <a:solidFill>
                  <a:srgbClr val="000000"/>
                </a:solidFill>
                <a:latin typeface="Courier"/>
                <a:ea typeface="Courier"/>
                <a:cs typeface="Courier"/>
                <a:sym typeface="Courier"/>
              </a:defRPr>
            </a:pPr>
            <a:r>
              <a:rPr sz="1350"/>
              <a:t>}</a:t>
            </a:r>
          </a:p>
          <a:p>
            <a:pPr algn="l" defTabSz="228600">
              <a:defRPr sz="2700">
                <a:solidFill>
                  <a:srgbClr val="000000"/>
                </a:solidFill>
                <a:latin typeface="Courier"/>
                <a:ea typeface="Courier"/>
                <a:cs typeface="Courier"/>
                <a:sym typeface="Courier"/>
              </a:defRPr>
            </a:pPr>
            <a:endParaRPr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 events are processed in the order they are received</a:t>
            </a:r>
          </a:p>
          <a:p>
            <a:pPr lvl="1"/>
            <a:r>
              <a:rPr dirty="0"/>
              <a:t>Events might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 name="Scheduling Asynchronous Tasks: Timers"/>
          <p:cNvSpPr txBox="1">
            <a:spLocks noGrp="1"/>
          </p:cNvSpPr>
          <p:nvPr>
            <p:ph type="title"/>
          </p:nvPr>
        </p:nvSpPr>
        <p:spPr>
          <a:prstGeom prst="rect">
            <a:avLst/>
          </a:prstGeom>
        </p:spPr>
        <p:txBody>
          <a:bodyPr/>
          <a:lstStyle/>
          <a:p>
            <a:r>
              <a:rPr dirty="0"/>
              <a:t>Scheduling Asynchronous Tasks: Timers</a:t>
            </a:r>
          </a:p>
        </p:txBody>
      </p:sp>
      <p:sp>
        <p:nvSpPr>
          <p:cNvPr id="267"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268" name="setTimeout(()=&gt;{…"/>
          <p:cNvSpPr txBox="1"/>
          <p:nvPr/>
        </p:nvSpPr>
        <p:spPr>
          <a:xfrm>
            <a:off x="738627" y="2801445"/>
            <a:ext cx="4717638" cy="1474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setTimeout</a:t>
            </a:r>
            <a:r>
              <a:rPr sz="1850" dirty="0"/>
              <a:t>(()=&gt;{</a:t>
            </a:r>
          </a:p>
          <a:p>
            <a:pPr lvl="6" algn="l" defTabSz="228600">
              <a:defRPr sz="3700" b="1" i="1">
                <a:solidFill>
                  <a:srgbClr val="66187A"/>
                </a:solidFill>
                <a:latin typeface="Courier"/>
                <a:ea typeface="Courier"/>
                <a:cs typeface="Courier"/>
                <a:sym typeface="Courier"/>
              </a:defRPr>
            </a:pPr>
            <a:r>
              <a:rPr sz="1850" dirty="0">
                <a:solidFill>
                  <a:srgbClr val="000000"/>
                </a:solidFill>
              </a:rPr>
              <a:t>  </a:t>
            </a:r>
            <a:r>
              <a:rPr sz="1850" dirty="0" err="1"/>
              <a:t>console</a:t>
            </a:r>
            <a:r>
              <a:rPr sz="1850" dirty="0" err="1">
                <a:solidFill>
                  <a:srgbClr val="000000"/>
                </a:solidFill>
              </a:rPr>
              <a:t>.</a:t>
            </a:r>
            <a:r>
              <a:rPr sz="1850" dirty="0" err="1">
                <a:solidFill>
                  <a:srgbClr val="7A7A43"/>
                </a:solidFill>
              </a:rPr>
              <a:t>log</a:t>
            </a:r>
            <a:r>
              <a:rPr sz="1850" dirty="0">
                <a:solidFill>
                  <a:srgbClr val="000000"/>
                </a:solidFill>
              </a:rPr>
              <a:t>(</a:t>
            </a:r>
            <a:r>
              <a:rPr sz="1850" dirty="0">
                <a:solidFill>
                  <a:srgbClr val="018001"/>
                </a:solidFill>
              </a:rPr>
              <a:t>"Boom!"</a:t>
            </a: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 </a:t>
            </a:r>
            <a:r>
              <a:rPr sz="1850" dirty="0"/>
              <a:t>1000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sp>
        <p:nvSpPr>
          <p:cNvPr id="269" name="setInterval( ()=&gt;{…"/>
          <p:cNvSpPr txBox="1"/>
          <p:nvPr/>
        </p:nvSpPr>
        <p:spPr>
          <a:xfrm>
            <a:off x="6894161" y="2801445"/>
            <a:ext cx="5091137" cy="1474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setInterval</a:t>
            </a:r>
            <a:r>
              <a:rPr sz="1850" dirty="0"/>
              <a:t>( ()=&gt;{</a:t>
            </a:r>
          </a:p>
          <a:p>
            <a:pPr lvl="7" algn="l" defTabSz="228600">
              <a:defRPr sz="3700">
                <a:solidFill>
                  <a:srgbClr val="458383"/>
                </a:solidFill>
                <a:latin typeface="Courier"/>
                <a:ea typeface="Courier"/>
                <a:cs typeface="Courier"/>
                <a:sym typeface="Courier"/>
              </a:defRPr>
            </a:pPr>
            <a:r>
              <a:rPr sz="1850" dirty="0">
                <a:solidFill>
                  <a:srgbClr val="000000"/>
                </a:solidFill>
              </a:rPr>
              <a:t>   </a:t>
            </a:r>
            <a:r>
              <a:rPr sz="1850" b="1" i="1" dirty="0" err="1">
                <a:solidFill>
                  <a:srgbClr val="66187A"/>
                </a:solidFill>
              </a:rPr>
              <a:t>console</a:t>
            </a:r>
            <a:r>
              <a:rPr sz="1850" dirty="0" err="1">
                <a:solidFill>
                  <a:srgbClr val="000000"/>
                </a:solidFill>
              </a:rPr>
              <a:t>.</a:t>
            </a:r>
            <a:r>
              <a:rPr sz="1850" dirty="0" err="1">
                <a:solidFill>
                  <a:srgbClr val="7A7A43"/>
                </a:solidFill>
              </a:rPr>
              <a:t>log</a:t>
            </a:r>
            <a:r>
              <a:rPr sz="1850" dirty="0">
                <a:solidFill>
                  <a:srgbClr val="000000"/>
                </a:solidFill>
              </a:rPr>
              <a:t>(</a:t>
            </a:r>
            <a:r>
              <a:rPr sz="1850" b="1" dirty="0">
                <a:solidFill>
                  <a:srgbClr val="018001"/>
                </a:solidFill>
              </a:rPr>
              <a:t>'Tick!'</a:t>
            </a:r>
            <a:r>
              <a:rPr sz="1850" dirty="0">
                <a:solidFill>
                  <a:srgbClr val="000000"/>
                </a:solidFill>
              </a:rPr>
              <a:t>);</a:t>
            </a:r>
          </a:p>
          <a:p>
            <a:pPr lvl="8" algn="l" defTabSz="228600">
              <a:defRPr sz="3700">
                <a:solidFill>
                  <a:srgbClr val="0432FF"/>
                </a:solidFill>
                <a:latin typeface="Courier"/>
                <a:ea typeface="Courier"/>
                <a:cs typeface="Courier"/>
                <a:sym typeface="Courier"/>
              </a:defRPr>
            </a:pPr>
            <a:r>
              <a:rPr sz="1850" dirty="0">
                <a:solidFill>
                  <a:srgbClr val="000000"/>
                </a:solidFill>
              </a:rPr>
              <a:t> }</a:t>
            </a:r>
          </a:p>
          <a:p>
            <a:pPr lvl="8" algn="l" defTabSz="228600">
              <a:defRPr sz="3700">
                <a:solidFill>
                  <a:srgbClr val="0432FF"/>
                </a:solidFill>
                <a:latin typeface="Courier"/>
                <a:ea typeface="Courier"/>
                <a:cs typeface="Courier"/>
                <a:sym typeface="Courier"/>
              </a:defRPr>
            </a:pPr>
            <a:r>
              <a:rPr sz="1850" dirty="0">
                <a:solidFill>
                  <a:srgbClr val="000000"/>
                </a:solidFill>
              </a:rPr>
              <a:t>,</a:t>
            </a:r>
            <a:r>
              <a:rPr sz="1850" dirty="0"/>
              <a:t>100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grpSp>
        <p:nvGrpSpPr>
          <p:cNvPr id="272" name="Group"/>
          <p:cNvGrpSpPr/>
          <p:nvPr/>
        </p:nvGrpSpPr>
        <p:grpSpPr>
          <a:xfrm>
            <a:off x="2273413" y="2102656"/>
            <a:ext cx="3896437" cy="1552072"/>
            <a:chOff x="0" y="230682"/>
            <a:chExt cx="7792873" cy="3104142"/>
          </a:xfrm>
        </p:grpSpPr>
        <p:sp>
          <p:nvSpPr>
            <p:cNvPr id="270" name="Call this function after the timer expires"/>
            <p:cNvSpPr/>
            <p:nvPr/>
          </p:nvSpPr>
          <p:spPr>
            <a:xfrm>
              <a:off x="6522873"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after the timer expires</a:t>
              </a:r>
            </a:p>
          </p:txBody>
        </p:sp>
        <p:sp>
          <p:nvSpPr>
            <p:cNvPr id="271" name="Callout"/>
            <p:cNvSpPr/>
            <p:nvPr/>
          </p:nvSpPr>
          <p:spPr>
            <a:xfrm rot="16200000">
              <a:off x="2307232" y="-1760058"/>
              <a:ext cx="2787651" cy="7402117"/>
            </a:xfrm>
            <a:custGeom>
              <a:avLst/>
              <a:gdLst/>
              <a:ahLst/>
              <a:cxnLst>
                <a:cxn ang="0">
                  <a:pos x="wd2" y="hd2"/>
                </a:cxn>
                <a:cxn ang="5400000">
                  <a:pos x="wd2" y="hd2"/>
                </a:cxn>
                <a:cxn ang="10800000">
                  <a:pos x="wd2" y="hd2"/>
                </a:cxn>
                <a:cxn ang="16200000">
                  <a:pos x="wd2" y="hd2"/>
                </a:cxn>
              </a:cxnLst>
              <a:rect l="0" t="0" r="r" b="b"/>
              <a:pathLst>
                <a:path w="21600" h="21600" extrusionOk="0">
                  <a:moveTo>
                    <a:pt x="1098" y="0"/>
                  </a:moveTo>
                  <a:cubicBezTo>
                    <a:pt x="491" y="0"/>
                    <a:pt x="0" y="185"/>
                    <a:pt x="0" y="413"/>
                  </a:cubicBezTo>
                  <a:lnTo>
                    <a:pt x="0" y="18012"/>
                  </a:lnTo>
                  <a:cubicBezTo>
                    <a:pt x="0" y="18241"/>
                    <a:pt x="491" y="18426"/>
                    <a:pt x="1098" y="18426"/>
                  </a:cubicBezTo>
                  <a:lnTo>
                    <a:pt x="10926" y="18426"/>
                  </a:lnTo>
                  <a:lnTo>
                    <a:pt x="21600" y="21600"/>
                  </a:lnTo>
                  <a:lnTo>
                    <a:pt x="14453" y="16949"/>
                  </a:lnTo>
                  <a:lnTo>
                    <a:pt x="14453" y="413"/>
                  </a:lnTo>
                  <a:cubicBezTo>
                    <a:pt x="14453" y="185"/>
                    <a:pt x="13962" y="0"/>
                    <a:pt x="13355" y="0"/>
                  </a:cubicBezTo>
                  <a:lnTo>
                    <a:pt x="1098"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5" name="Group"/>
          <p:cNvGrpSpPr/>
          <p:nvPr/>
        </p:nvGrpSpPr>
        <p:grpSpPr>
          <a:xfrm>
            <a:off x="2273412" y="3663332"/>
            <a:ext cx="2523370" cy="1389361"/>
            <a:chOff x="-206953" y="181100"/>
            <a:chExt cx="5046738" cy="2778720"/>
          </a:xfrm>
        </p:grpSpPr>
        <p:sp>
          <p:nvSpPr>
            <p:cNvPr id="273" name="Timer goes off after 1,000 msec"/>
            <p:cNvSpPr/>
            <p:nvPr/>
          </p:nvSpPr>
          <p:spPr>
            <a:xfrm>
              <a:off x="3569784" y="168981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Timer goes off after 1,000 msec</a:t>
              </a:r>
            </a:p>
          </p:txBody>
        </p:sp>
        <p:sp>
          <p:nvSpPr>
            <p:cNvPr id="274" name="Callout"/>
            <p:cNvSpPr/>
            <p:nvPr/>
          </p:nvSpPr>
          <p:spPr>
            <a:xfrm rot="16200000">
              <a:off x="783846" y="-809699"/>
              <a:ext cx="1367235" cy="3348833"/>
            </a:xfrm>
            <a:custGeom>
              <a:avLst/>
              <a:gdLst/>
              <a:ahLst/>
              <a:cxnLst>
                <a:cxn ang="0">
                  <a:pos x="wd2" y="hd2"/>
                </a:cxn>
                <a:cxn ang="5400000">
                  <a:pos x="wd2" y="hd2"/>
                </a:cxn>
                <a:cxn ang="10800000">
                  <a:pos x="wd2" y="hd2"/>
                </a:cxn>
                <a:cxn ang="16200000">
                  <a:pos x="wd2" y="hd2"/>
                </a:cxn>
              </a:cxnLst>
              <a:rect l="0" t="0" r="r" b="b"/>
              <a:pathLst>
                <a:path w="21600" h="21600" extrusionOk="0">
                  <a:moveTo>
                    <a:pt x="13832" y="0"/>
                  </a:moveTo>
                  <a:cubicBezTo>
                    <a:pt x="13209" y="0"/>
                    <a:pt x="12703" y="207"/>
                    <a:pt x="12703" y="461"/>
                  </a:cubicBezTo>
                  <a:lnTo>
                    <a:pt x="12703" y="19429"/>
                  </a:lnTo>
                  <a:lnTo>
                    <a:pt x="0" y="21600"/>
                  </a:lnTo>
                  <a:lnTo>
                    <a:pt x="18503" y="20489"/>
                  </a:lnTo>
                  <a:lnTo>
                    <a:pt x="20471" y="20489"/>
                  </a:lnTo>
                  <a:cubicBezTo>
                    <a:pt x="21094" y="20489"/>
                    <a:pt x="21600" y="20282"/>
                    <a:pt x="21600" y="20028"/>
                  </a:cubicBezTo>
                  <a:lnTo>
                    <a:pt x="21600" y="461"/>
                  </a:lnTo>
                  <a:cubicBezTo>
                    <a:pt x="21600" y="207"/>
                    <a:pt x="21094" y="0"/>
                    <a:pt x="20471" y="0"/>
                  </a:cubicBezTo>
                  <a:lnTo>
                    <a:pt x="1383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8" name="Group"/>
          <p:cNvGrpSpPr/>
          <p:nvPr/>
        </p:nvGrpSpPr>
        <p:grpSpPr>
          <a:xfrm>
            <a:off x="8728719" y="2054203"/>
            <a:ext cx="3157141" cy="1515464"/>
            <a:chOff x="0" y="230682"/>
            <a:chExt cx="6314281" cy="3030925"/>
          </a:xfrm>
        </p:grpSpPr>
        <p:sp>
          <p:nvSpPr>
            <p:cNvPr id="276" name="Call this function each time the timer fires"/>
            <p:cNvSpPr/>
            <p:nvPr/>
          </p:nvSpPr>
          <p:spPr>
            <a:xfrm>
              <a:off x="3813841"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each time the timer fires</a:t>
              </a:r>
            </a:p>
          </p:txBody>
        </p:sp>
        <p:sp>
          <p:nvSpPr>
            <p:cNvPr id="277" name="Callout"/>
            <p:cNvSpPr/>
            <p:nvPr/>
          </p:nvSpPr>
          <p:spPr>
            <a:xfrm rot="16200000">
              <a:off x="1811337" y="-1241336"/>
              <a:ext cx="2691607" cy="6314282"/>
            </a:xfrm>
            <a:custGeom>
              <a:avLst/>
              <a:gdLst/>
              <a:ahLst/>
              <a:cxnLst>
                <a:cxn ang="0">
                  <a:pos x="wd2" y="hd2"/>
                </a:cxn>
                <a:cxn ang="5400000">
                  <a:pos x="wd2" y="hd2"/>
                </a:cxn>
                <a:cxn ang="10800000">
                  <a:pos x="wd2" y="hd2"/>
                </a:cxn>
                <a:cxn ang="16200000">
                  <a:pos x="wd2" y="hd2"/>
                </a:cxn>
              </a:cxnLst>
              <a:rect l="0" t="0" r="r" b="b"/>
              <a:pathLst>
                <a:path w="21600" h="21600" extrusionOk="0">
                  <a:moveTo>
                    <a:pt x="1137" y="0"/>
                  </a:moveTo>
                  <a:cubicBezTo>
                    <a:pt x="508" y="0"/>
                    <a:pt x="0" y="217"/>
                    <a:pt x="0" y="485"/>
                  </a:cubicBezTo>
                  <a:lnTo>
                    <a:pt x="0" y="21115"/>
                  </a:lnTo>
                  <a:cubicBezTo>
                    <a:pt x="0" y="21383"/>
                    <a:pt x="508" y="21600"/>
                    <a:pt x="1137" y="21600"/>
                  </a:cubicBezTo>
                  <a:lnTo>
                    <a:pt x="13832" y="21600"/>
                  </a:lnTo>
                  <a:cubicBezTo>
                    <a:pt x="14461" y="21600"/>
                    <a:pt x="14969" y="21383"/>
                    <a:pt x="14969" y="21115"/>
                  </a:cubicBezTo>
                  <a:lnTo>
                    <a:pt x="14969" y="16717"/>
                  </a:lnTo>
                  <a:lnTo>
                    <a:pt x="21600" y="15746"/>
                  </a:lnTo>
                  <a:lnTo>
                    <a:pt x="14969" y="14775"/>
                  </a:lnTo>
                  <a:lnTo>
                    <a:pt x="14969" y="485"/>
                  </a:lnTo>
                  <a:cubicBezTo>
                    <a:pt x="14969" y="217"/>
                    <a:pt x="14461" y="0"/>
                    <a:pt x="13832" y="0"/>
                  </a:cubicBezTo>
                  <a:lnTo>
                    <a:pt x="1137"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81" name="Group"/>
          <p:cNvGrpSpPr/>
          <p:nvPr/>
        </p:nvGrpSpPr>
        <p:grpSpPr>
          <a:xfrm>
            <a:off x="7993475" y="3656680"/>
            <a:ext cx="1446255" cy="1469230"/>
            <a:chOff x="1350111" y="167796"/>
            <a:chExt cx="2892506" cy="2938458"/>
          </a:xfrm>
        </p:grpSpPr>
        <p:sp>
          <p:nvSpPr>
            <p:cNvPr id="279" name="Fire ever 100 msec"/>
            <p:cNvSpPr/>
            <p:nvPr/>
          </p:nvSpPr>
          <p:spPr>
            <a:xfrm>
              <a:off x="1350111" y="183625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Fire ever 100 msec</a:t>
              </a:r>
            </a:p>
          </p:txBody>
        </p:sp>
        <p:sp>
          <p:nvSpPr>
            <p:cNvPr id="280" name="Callout"/>
            <p:cNvSpPr/>
            <p:nvPr/>
          </p:nvSpPr>
          <p:spPr>
            <a:xfrm rot="16200000">
              <a:off x="2448938" y="-7027"/>
              <a:ext cx="1618855" cy="19685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086" y="7808"/>
                  </a:lnTo>
                  <a:lnTo>
                    <a:pt x="14086" y="20816"/>
                  </a:lnTo>
                  <a:cubicBezTo>
                    <a:pt x="14086" y="21249"/>
                    <a:pt x="14513" y="21600"/>
                    <a:pt x="15039" y="21600"/>
                  </a:cubicBezTo>
                  <a:lnTo>
                    <a:pt x="20647" y="21600"/>
                  </a:lnTo>
                  <a:cubicBezTo>
                    <a:pt x="21173" y="21600"/>
                    <a:pt x="21600" y="21249"/>
                    <a:pt x="21600" y="20816"/>
                  </a:cubicBezTo>
                  <a:lnTo>
                    <a:pt x="21600" y="6349"/>
                  </a:lnTo>
                  <a:cubicBezTo>
                    <a:pt x="21600" y="5917"/>
                    <a:pt x="21173" y="5565"/>
                    <a:pt x="20647" y="5565"/>
                  </a:cubicBezTo>
                  <a:lnTo>
                    <a:pt x="18232" y="556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282" name="const ticker = setInterval(()=&gt;{…"/>
          <p:cNvSpPr txBox="1"/>
          <p:nvPr/>
        </p:nvSpPr>
        <p:spPr>
          <a:xfrm>
            <a:off x="7617763" y="5617635"/>
            <a:ext cx="3906519"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i="1">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ticker </a:t>
            </a:r>
            <a:r>
              <a:rPr sz="1350"/>
              <a:t>= setInterval(()=&gt;{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'Tick!'</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a:t>
            </a:r>
            <a:r>
              <a:rPr sz="1350"/>
              <a:t>100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ticker</a:t>
            </a:r>
            <a:r>
              <a:rPr sz="1350"/>
              <a:t>) </a:t>
            </a:r>
            <a:r>
              <a:rPr sz="1350" i="1"/>
              <a:t>// Cancel timer</a:t>
            </a:r>
          </a:p>
        </p:txBody>
      </p:sp>
      <p:sp>
        <p:nvSpPr>
          <p:cNvPr id="283" name="const timedBoom = setTimeout(()=&gt;{…"/>
          <p:cNvSpPr txBox="1"/>
          <p:nvPr/>
        </p:nvSpPr>
        <p:spPr>
          <a:xfrm>
            <a:off x="1857292" y="5617635"/>
            <a:ext cx="4622293"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timedBoom </a:t>
            </a:r>
            <a:r>
              <a:rPr sz="1350"/>
              <a:t>= </a:t>
            </a:r>
            <a:r>
              <a:rPr sz="1350" i="1"/>
              <a:t>setTimeout</a:t>
            </a:r>
            <a:r>
              <a:rPr sz="1350"/>
              <a:t>(()=&gt;{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"Boom!"</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 </a:t>
            </a:r>
            <a:r>
              <a:rPr sz="1350"/>
              <a:t>1000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timedBoom</a:t>
            </a:r>
            <a:r>
              <a:rPr sz="1350"/>
              <a:t>) </a:t>
            </a:r>
            <a:r>
              <a:rPr sz="1350" i="1"/>
              <a:t>// Defuse Bomb</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advAuto="0"/>
      <p:bldP spid="275" grpId="0" animBg="1" advAuto="0"/>
      <p:bldP spid="278" grpId="0" animBg="1" advAuto="0"/>
      <p:bldP spid="281" grpId="0" animBg="1" advAuto="0"/>
      <p:bldP spid="282" grpId="0" animBg="1" advAuto="0"/>
      <p:bldP spid="28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Calculating</a:t>
            </a:r>
            <a:r>
              <a:rPr lang="en-US" dirty="0"/>
              <a:t> statistics</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p>
          <a:p>
            <a:pPr marL="609600" lvl="1" indent="-304800" algn="l">
              <a:lnSpc>
                <a:spcPct val="90000"/>
              </a:lnSpc>
              <a:spcBef>
                <a:spcPts val="650"/>
              </a:spcBef>
              <a:buSzPct val="123000"/>
              <a:buChar char="•"/>
              <a:defRPr sz="4800">
                <a:solidFill>
                  <a:srgbClr val="000000">
                    <a:alpha val="45923"/>
                  </a:srgbClr>
                </a:solidFill>
              </a:defRPr>
            </a:pPr>
            <a:r>
              <a:rPr sz="2400" dirty="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dirty="0"/>
              <a:t>Then once all of the pages are downloaded and saved, print out the total size of all of the files that were saved</a:t>
            </a:r>
          </a:p>
        </p:txBody>
      </p:sp>
      <p:sp>
        <p:nvSpPr>
          <p:cNvPr id="578" name="async function runClientAsync() {…"/>
          <p:cNvSpPr txBox="1"/>
          <p:nvPr/>
        </p:nvSpPr>
        <p:spPr>
          <a:xfrm>
            <a:off x="1163157" y="4143375"/>
            <a:ext cx="8377293" cy="1574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81" name="Group"/>
          <p:cNvGrpSpPr/>
          <p:nvPr/>
        </p:nvGrpSpPr>
        <p:grpSpPr>
          <a:xfrm>
            <a:off x="3949701" y="4219989"/>
            <a:ext cx="6850228" cy="621711"/>
            <a:chOff x="0" y="-6308"/>
            <a:chExt cx="13700455" cy="1243417"/>
          </a:xfrm>
        </p:grpSpPr>
        <p:sp>
          <p:nvSpPr>
            <p:cNvPr id="579" name="Functional magic: map will apply the function specified to each element in the array and return a new array containing the result of each of those functions"/>
            <p:cNvSpPr/>
            <p:nvPr/>
          </p:nvSpPr>
          <p:spPr>
            <a:xfrm>
              <a:off x="3057956" y="-6308"/>
              <a:ext cx="10642499" cy="121058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Functional magic: map will apply the function specified to each element in the array and return a new array containing the result of each of those functions</a:t>
              </a:r>
            </a:p>
          </p:txBody>
        </p:sp>
        <p:sp>
          <p:nvSpPr>
            <p:cNvPr id="580" name="Callout"/>
            <p:cNvSpPr/>
            <p:nvPr/>
          </p:nvSpPr>
          <p:spPr>
            <a:xfrm rot="16200000">
              <a:off x="1316037" y="-701229"/>
              <a:ext cx="622301" cy="3254376"/>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584" name="Group"/>
          <p:cNvGrpSpPr/>
          <p:nvPr/>
        </p:nvGrpSpPr>
        <p:grpSpPr>
          <a:xfrm>
            <a:off x="-45822" y="4219989"/>
            <a:ext cx="3038061" cy="780461"/>
            <a:chOff x="0" y="-2828"/>
            <a:chExt cx="6076121" cy="1560919"/>
          </a:xfrm>
        </p:grpSpPr>
        <p:sp>
          <p:nvSpPr>
            <p:cNvPr id="582" name="async: this function will automatically return a promise"/>
            <p:cNvSpPr/>
            <p:nvPr/>
          </p:nvSpPr>
          <p:spPr>
            <a:xfrm>
              <a:off x="0" y="-2828"/>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this function will automatically return a promise</a:t>
              </a:r>
            </a:p>
          </p:txBody>
        </p:sp>
        <p:sp>
          <p:nvSpPr>
            <p:cNvPr id="583" name="Callout"/>
            <p:cNvSpPr/>
            <p:nvPr/>
          </p:nvSpPr>
          <p:spPr>
            <a:xfrm rot="16200000">
              <a:off x="3989352" y="-528679"/>
              <a:ext cx="554832" cy="36187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235" y="2859"/>
                  </a:lnTo>
                  <a:lnTo>
                    <a:pt x="2426" y="2859"/>
                  </a:lnTo>
                  <a:cubicBezTo>
                    <a:pt x="1089" y="2859"/>
                    <a:pt x="0" y="3026"/>
                    <a:pt x="0" y="3231"/>
                  </a:cubicBezTo>
                  <a:lnTo>
                    <a:pt x="0" y="21230"/>
                  </a:lnTo>
                  <a:cubicBezTo>
                    <a:pt x="0" y="21435"/>
                    <a:pt x="1089" y="21600"/>
                    <a:pt x="2426" y="21600"/>
                  </a:cubicBezTo>
                  <a:lnTo>
                    <a:pt x="12979" y="21600"/>
                  </a:lnTo>
                  <a:cubicBezTo>
                    <a:pt x="14315" y="21600"/>
                    <a:pt x="15389" y="21435"/>
                    <a:pt x="15389" y="21230"/>
                  </a:cubicBezTo>
                  <a:lnTo>
                    <a:pt x="15389" y="608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87" name="Group"/>
          <p:cNvGrpSpPr/>
          <p:nvPr/>
        </p:nvGrpSpPr>
        <p:grpSpPr>
          <a:xfrm>
            <a:off x="2495737" y="5025848"/>
            <a:ext cx="1907195" cy="1170250"/>
            <a:chOff x="-225484" y="-64"/>
            <a:chExt cx="3814389" cy="2340498"/>
          </a:xfrm>
        </p:grpSpPr>
        <p:sp>
          <p:nvSpPr>
            <p:cNvPr id="585" name="await: wait for promise to resolve, then get its resolved value"/>
            <p:cNvSpPr/>
            <p:nvPr/>
          </p:nvSpPr>
          <p:spPr>
            <a:xfrm>
              <a:off x="-225484" y="1129847"/>
              <a:ext cx="3559210" cy="12105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86" name="Callout"/>
            <p:cNvSpPr/>
            <p:nvPr/>
          </p:nvSpPr>
          <p:spPr>
            <a:xfrm rot="16200000">
              <a:off x="1490853" y="-994034"/>
              <a:ext cx="1104081" cy="3092022"/>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0" animBg="1" advAuto="0"/>
      <p:bldP spid="584" grpId="0" animBg="1" advAuto="0"/>
      <p:bldP spid="58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Example: Writing Asynchronous Tasks"/>
          <p:cNvSpPr txBox="1">
            <a:spLocks noGrp="1"/>
          </p:cNvSpPr>
          <p:nvPr>
            <p:ph type="title"/>
          </p:nvPr>
        </p:nvSpPr>
        <p:spPr>
          <a:prstGeom prst="rect">
            <a:avLst/>
          </a:prstGeom>
        </p:spPr>
        <p:txBody>
          <a:bodyPr/>
          <a:lstStyle/>
          <a:p>
            <a:r>
              <a:t>Example: Writing Asynchronous Tasks</a:t>
            </a:r>
          </a:p>
        </p:txBody>
      </p:sp>
      <p:sp>
        <p:nvSpPr>
          <p:cNvPr id="590"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Calculating statistics</a:t>
            </a:r>
          </a:p>
        </p:txBody>
      </p:sp>
      <p:sp>
        <p:nvSpPr>
          <p:cNvPr id="591"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a:t>Then once all of the pages are downloaded and saved, print out the total size of all of the files that were saved</a:t>
            </a:r>
          </a:p>
        </p:txBody>
      </p:sp>
      <p:sp>
        <p:nvSpPr>
          <p:cNvPr id="592" name="async function runClientAsync() {…"/>
          <p:cNvSpPr txBox="1"/>
          <p:nvPr/>
        </p:nvSpPr>
        <p:spPr>
          <a:xfrm>
            <a:off x="1496290" y="4623946"/>
            <a:ext cx="12089737" cy="1744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95" name="Group"/>
          <p:cNvGrpSpPr/>
          <p:nvPr/>
        </p:nvGrpSpPr>
        <p:grpSpPr>
          <a:xfrm>
            <a:off x="1049560" y="5671529"/>
            <a:ext cx="2740003" cy="1140032"/>
            <a:chOff x="-484857" y="-62"/>
            <a:chExt cx="4528926" cy="2280062"/>
          </a:xfrm>
        </p:grpSpPr>
        <p:sp>
          <p:nvSpPr>
            <p:cNvPr id="593" name="await: wait for promise to resolve, then get its resolved value"/>
            <p:cNvSpPr/>
            <p:nvPr/>
          </p:nvSpPr>
          <p:spPr>
            <a:xfrm>
              <a:off x="-484857" y="1438745"/>
              <a:ext cx="4528926"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94" name="Callout"/>
            <p:cNvSpPr/>
            <p:nvPr/>
          </p:nvSpPr>
          <p:spPr>
            <a:xfrm rot="16200000">
              <a:off x="247574" y="-234913"/>
              <a:ext cx="1465595" cy="1935297"/>
            </a:xfrm>
            <a:custGeom>
              <a:avLst/>
              <a:gdLst>
                <a:gd name="connsiteX0" fmla="*/ 0 w 58734"/>
                <a:gd name="connsiteY0" fmla="*/ 0 h 31123"/>
                <a:gd name="connsiteX1" fmla="*/ 49031 w 58734"/>
                <a:gd name="connsiteY1" fmla="*/ 13811 h 31123"/>
                <a:gd name="connsiteX2" fmla="*/ 49031 w 58734"/>
                <a:gd name="connsiteY2" fmla="*/ 30136 h 31123"/>
                <a:gd name="connsiteX3" fmla="*/ 51298 w 58734"/>
                <a:gd name="connsiteY3" fmla="*/ 31123 h 31123"/>
                <a:gd name="connsiteX4" fmla="*/ 56467 w 58734"/>
                <a:gd name="connsiteY4" fmla="*/ 31123 h 31123"/>
                <a:gd name="connsiteX5" fmla="*/ 58734 w 58734"/>
                <a:gd name="connsiteY5" fmla="*/ 30136 h 31123"/>
                <a:gd name="connsiteX6" fmla="*/ 58734 w 58734"/>
                <a:gd name="connsiteY6" fmla="*/ 12818 h 31123"/>
                <a:gd name="connsiteX7" fmla="*/ 56467 w 58734"/>
                <a:gd name="connsiteY7" fmla="*/ 11825 h 31123"/>
                <a:gd name="connsiteX8" fmla="*/ 54951 w 58734"/>
                <a:gd name="connsiteY8" fmla="*/ 11825 h 31123"/>
                <a:gd name="connsiteX9" fmla="*/ 0 w 58734"/>
                <a:gd name="connsiteY9" fmla="*/ 0 h 31123"/>
                <a:gd name="connsiteX0" fmla="*/ 0 w 53319"/>
                <a:gd name="connsiteY0" fmla="*/ 0 h 30843"/>
                <a:gd name="connsiteX1" fmla="*/ 43616 w 53319"/>
                <a:gd name="connsiteY1" fmla="*/ 13531 h 30843"/>
                <a:gd name="connsiteX2" fmla="*/ 43616 w 53319"/>
                <a:gd name="connsiteY2" fmla="*/ 29856 h 30843"/>
                <a:gd name="connsiteX3" fmla="*/ 45883 w 53319"/>
                <a:gd name="connsiteY3" fmla="*/ 30843 h 30843"/>
                <a:gd name="connsiteX4" fmla="*/ 51052 w 53319"/>
                <a:gd name="connsiteY4" fmla="*/ 30843 h 30843"/>
                <a:gd name="connsiteX5" fmla="*/ 53319 w 53319"/>
                <a:gd name="connsiteY5" fmla="*/ 29856 h 30843"/>
                <a:gd name="connsiteX6" fmla="*/ 53319 w 53319"/>
                <a:gd name="connsiteY6" fmla="*/ 12538 h 30843"/>
                <a:gd name="connsiteX7" fmla="*/ 51052 w 53319"/>
                <a:gd name="connsiteY7" fmla="*/ 11545 h 30843"/>
                <a:gd name="connsiteX8" fmla="*/ 49536 w 53319"/>
                <a:gd name="connsiteY8" fmla="*/ 11545 h 30843"/>
                <a:gd name="connsiteX9" fmla="*/ 0 w 53319"/>
                <a:gd name="connsiteY9" fmla="*/ 0 h 3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19" h="30843" extrusionOk="0">
                  <a:moveTo>
                    <a:pt x="0" y="0"/>
                  </a:moveTo>
                  <a:lnTo>
                    <a:pt x="43616" y="13531"/>
                  </a:lnTo>
                  <a:lnTo>
                    <a:pt x="43616" y="29856"/>
                  </a:lnTo>
                  <a:cubicBezTo>
                    <a:pt x="43616" y="30403"/>
                    <a:pt x="44634" y="30843"/>
                    <a:pt x="45883" y="30843"/>
                  </a:cubicBezTo>
                  <a:lnTo>
                    <a:pt x="51052" y="30843"/>
                  </a:lnTo>
                  <a:cubicBezTo>
                    <a:pt x="52301" y="30843"/>
                    <a:pt x="53319" y="30403"/>
                    <a:pt x="53319" y="29856"/>
                  </a:cubicBezTo>
                  <a:lnTo>
                    <a:pt x="53319" y="12538"/>
                  </a:lnTo>
                  <a:cubicBezTo>
                    <a:pt x="53319" y="11991"/>
                    <a:pt x="52301" y="11545"/>
                    <a:pt x="51052" y="11545"/>
                  </a:cubicBezTo>
                  <a:lnTo>
                    <a:pt x="49536" y="1154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98" name="Group"/>
          <p:cNvGrpSpPr/>
          <p:nvPr/>
        </p:nvGrpSpPr>
        <p:grpSpPr>
          <a:xfrm>
            <a:off x="266239" y="4243624"/>
            <a:ext cx="3168077" cy="1237293"/>
            <a:chOff x="-1593134" y="-754467"/>
            <a:chExt cx="5236489" cy="2474583"/>
          </a:xfrm>
        </p:grpSpPr>
        <p:sp>
          <p:nvSpPr>
            <p:cNvPr id="596" name="async: the Promise we return won’t be resolved until everything we await is"/>
            <p:cNvSpPr/>
            <p:nvPr/>
          </p:nvSpPr>
          <p:spPr>
            <a:xfrm>
              <a:off x="-1593134" y="-754467"/>
              <a:ext cx="5236489"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the Promise we return won’t be resolved until everything we </a:t>
              </a:r>
              <a:r>
                <a:rPr dirty="0">
                  <a:latin typeface="Menlo Regular"/>
                  <a:ea typeface="Menlo Regular"/>
                  <a:cs typeface="Menlo Regular"/>
                  <a:sym typeface="Menlo Regular"/>
                </a:rPr>
                <a:t>await</a:t>
              </a:r>
              <a:r>
                <a:rPr dirty="0"/>
                <a:t> is</a:t>
              </a:r>
            </a:p>
          </p:txBody>
        </p:sp>
        <p:sp>
          <p:nvSpPr>
            <p:cNvPr id="597" name="Callout"/>
            <p:cNvSpPr/>
            <p:nvPr/>
          </p:nvSpPr>
          <p:spPr>
            <a:xfrm rot="16200000">
              <a:off x="-142449" y="-388410"/>
              <a:ext cx="1656320" cy="2560731"/>
            </a:xfrm>
            <a:custGeom>
              <a:avLst/>
              <a:gdLst>
                <a:gd name="connsiteX0" fmla="*/ 71330 w 71330"/>
                <a:gd name="connsiteY0" fmla="*/ 0 h 55053"/>
                <a:gd name="connsiteX1" fmla="*/ 3780 w 71330"/>
                <a:gd name="connsiteY1" fmla="*/ 36614 h 55053"/>
                <a:gd name="connsiteX2" fmla="*/ 2649 w 71330"/>
                <a:gd name="connsiteY2" fmla="*/ 36614 h 55053"/>
                <a:gd name="connsiteX3" fmla="*/ 0 w 71330"/>
                <a:gd name="connsiteY3" fmla="*/ 37563 h 55053"/>
                <a:gd name="connsiteX4" fmla="*/ 0 w 71330"/>
                <a:gd name="connsiteY4" fmla="*/ 54110 h 55053"/>
                <a:gd name="connsiteX5" fmla="*/ 2649 w 71330"/>
                <a:gd name="connsiteY5" fmla="*/ 55053 h 55053"/>
                <a:gd name="connsiteX6" fmla="*/ 8691 w 71330"/>
                <a:gd name="connsiteY6" fmla="*/ 55053 h 55053"/>
                <a:gd name="connsiteX7" fmla="*/ 11340 w 71330"/>
                <a:gd name="connsiteY7" fmla="*/ 54110 h 55053"/>
                <a:gd name="connsiteX8" fmla="*/ 11340 w 71330"/>
                <a:gd name="connsiteY8" fmla="*/ 39086 h 55053"/>
                <a:gd name="connsiteX9" fmla="*/ 71330 w 71330"/>
                <a:gd name="connsiteY9" fmla="*/ 0 h 55053"/>
                <a:gd name="connsiteX0" fmla="*/ 70426 w 70426"/>
                <a:gd name="connsiteY0" fmla="*/ 0 h 38995"/>
                <a:gd name="connsiteX1" fmla="*/ 3780 w 70426"/>
                <a:gd name="connsiteY1" fmla="*/ 20556 h 38995"/>
                <a:gd name="connsiteX2" fmla="*/ 2649 w 70426"/>
                <a:gd name="connsiteY2" fmla="*/ 20556 h 38995"/>
                <a:gd name="connsiteX3" fmla="*/ 0 w 70426"/>
                <a:gd name="connsiteY3" fmla="*/ 21505 h 38995"/>
                <a:gd name="connsiteX4" fmla="*/ 0 w 70426"/>
                <a:gd name="connsiteY4" fmla="*/ 38052 h 38995"/>
                <a:gd name="connsiteX5" fmla="*/ 2649 w 70426"/>
                <a:gd name="connsiteY5" fmla="*/ 38995 h 38995"/>
                <a:gd name="connsiteX6" fmla="*/ 8691 w 70426"/>
                <a:gd name="connsiteY6" fmla="*/ 38995 h 38995"/>
                <a:gd name="connsiteX7" fmla="*/ 11340 w 70426"/>
                <a:gd name="connsiteY7" fmla="*/ 38052 h 38995"/>
                <a:gd name="connsiteX8" fmla="*/ 11340 w 70426"/>
                <a:gd name="connsiteY8" fmla="*/ 23028 h 38995"/>
                <a:gd name="connsiteX9" fmla="*/ 70426 w 70426"/>
                <a:gd name="connsiteY9" fmla="*/ 0 h 3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426" h="38995" extrusionOk="0">
                  <a:moveTo>
                    <a:pt x="70426" y="0"/>
                  </a:moveTo>
                  <a:lnTo>
                    <a:pt x="3780" y="20556"/>
                  </a:lnTo>
                  <a:lnTo>
                    <a:pt x="2649" y="20556"/>
                  </a:lnTo>
                  <a:cubicBezTo>
                    <a:pt x="1190" y="20556"/>
                    <a:pt x="0" y="20982"/>
                    <a:pt x="0" y="21505"/>
                  </a:cubicBezTo>
                  <a:lnTo>
                    <a:pt x="0" y="38052"/>
                  </a:lnTo>
                  <a:cubicBezTo>
                    <a:pt x="0" y="38575"/>
                    <a:pt x="1190" y="38995"/>
                    <a:pt x="2649" y="38995"/>
                  </a:cubicBezTo>
                  <a:lnTo>
                    <a:pt x="8691" y="38995"/>
                  </a:lnTo>
                  <a:cubicBezTo>
                    <a:pt x="10150" y="38995"/>
                    <a:pt x="11340" y="38575"/>
                    <a:pt x="11340" y="38052"/>
                  </a:cubicBezTo>
                  <a:lnTo>
                    <a:pt x="11340" y="23028"/>
                  </a:lnTo>
                  <a:lnTo>
                    <a:pt x="70426"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animBg="1" advAuto="0"/>
      <p:bldP spid="598"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xample: Writing Asynchronous Tasks"/>
          <p:cNvSpPr txBox="1">
            <a:spLocks noGrp="1"/>
          </p:cNvSpPr>
          <p:nvPr>
            <p:ph type="title"/>
          </p:nvPr>
        </p:nvSpPr>
        <p:spPr>
          <a:prstGeom prst="rect">
            <a:avLst/>
          </a:prstGeom>
        </p:spPr>
        <p:txBody>
          <a:bodyPr/>
          <a:lstStyle/>
          <a:p>
            <a:r>
              <a:t>Example: Writing Asynchronous Tasks</a:t>
            </a:r>
          </a:p>
        </p:txBody>
      </p:sp>
      <p:sp>
        <p:nvSpPr>
          <p:cNvPr id="601"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Calculating statistics</a:t>
            </a:r>
          </a:p>
        </p:txBody>
      </p:sp>
      <p:sp>
        <p:nvSpPr>
          <p:cNvPr id="602"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solidFill>
              </a:defRPr>
            </a:pPr>
            <a:r>
              <a:rPr sz="2400"/>
              <a:t>Then once all of the pages are downloaded and saved, print out the total size of all of the files that were saved</a:t>
            </a:r>
          </a:p>
        </p:txBody>
      </p:sp>
      <p:sp>
        <p:nvSpPr>
          <p:cNvPr id="603" name="async function runClientAsync() {…"/>
          <p:cNvSpPr txBox="1"/>
          <p:nvPr/>
        </p:nvSpPr>
        <p:spPr>
          <a:xfrm>
            <a:off x="1163157" y="4143375"/>
            <a:ext cx="9991518" cy="2590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await </a:t>
            </a:r>
            <a:r>
              <a:rPr sz="1100" b="1" i="1" dirty="0" err="1">
                <a:solidFill>
                  <a:srgbClr val="66187A"/>
                </a:solidFill>
              </a:rPr>
              <a:t>Promise</a:t>
            </a:r>
            <a:r>
              <a:rPr sz="1100" dirty="0" err="1">
                <a:solidFill>
                  <a:srgbClr val="000000"/>
                </a:solidFill>
              </a:rPr>
              <a:t>.</a:t>
            </a:r>
            <a:r>
              <a:rPr sz="1100" dirty="0" err="1">
                <a:solidFill>
                  <a:srgbClr val="7A7A43"/>
                </a:solidFill>
              </a:rPr>
              <a:t>all</a:t>
            </a:r>
            <a:r>
              <a:rPr sz="1100" dirty="0">
                <a:solidFill>
                  <a:srgbClr val="000000"/>
                </a:solidFill>
              </a:rPr>
              <a:t>(</a:t>
            </a:r>
            <a:r>
              <a:rPr sz="1100" dirty="0" err="1"/>
              <a:t>promisesForTranscripts</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a:solidFill>
                  <a:srgbClr val="458383"/>
                </a:solidFill>
              </a:rPr>
              <a:t>stats </a:t>
            </a:r>
            <a:r>
              <a:rPr sz="1100" dirty="0"/>
              <a:t>= </a:t>
            </a:r>
            <a:r>
              <a:rPr sz="1100" b="1" dirty="0">
                <a:solidFill>
                  <a:srgbClr val="011480"/>
                </a:solidFill>
              </a:rPr>
              <a:t>await </a:t>
            </a:r>
            <a:r>
              <a:rPr sz="1100" b="1" i="1" dirty="0" err="1">
                <a:solidFill>
                  <a:srgbClr val="66187A"/>
                </a:solidFill>
              </a:rPr>
              <a:t>Promise</a:t>
            </a:r>
            <a:r>
              <a:rPr sz="1100" dirty="0" err="1"/>
              <a:t>.</a:t>
            </a:r>
            <a:r>
              <a:rPr sz="1100" dirty="0" err="1">
                <a:solidFill>
                  <a:srgbClr val="7A7A43"/>
                </a:solidFill>
              </a:rPr>
              <a:t>all</a:t>
            </a:r>
            <a:r>
              <a:rPr sz="1100" dirty="0"/>
              <a:t>(</a:t>
            </a:r>
            <a:r>
              <a:rPr sz="1100" dirty="0" err="1">
                <a:solidFill>
                  <a:srgbClr val="458383"/>
                </a:solidFill>
              </a:rPr>
              <a:t>studentIDs</a:t>
            </a:r>
            <a:r>
              <a:rPr sz="1100" dirty="0" err="1"/>
              <a:t>.</a:t>
            </a:r>
            <a:r>
              <a:rPr sz="1100" dirty="0" err="1">
                <a:solidFill>
                  <a:srgbClr val="7A7A43"/>
                </a:solidFill>
              </a:rPr>
              <a:t>map</a:t>
            </a:r>
            <a:r>
              <a:rPr sz="1100" dirty="0"/>
              <a:t>(</a:t>
            </a:r>
            <a:r>
              <a:rPr sz="1100" dirty="0" err="1"/>
              <a:t>studentID</a:t>
            </a:r>
            <a:r>
              <a:rPr sz="1100" dirty="0"/>
              <a:t> =&gt; </a:t>
            </a:r>
            <a:r>
              <a:rPr sz="1100" dirty="0" err="1"/>
              <a:t>fsPromises.</a:t>
            </a:r>
            <a:r>
              <a:rPr sz="1100" i="1" dirty="0" err="1"/>
              <a:t>stat</a:t>
            </a:r>
            <a:r>
              <a:rPr sz="1100" dirty="0"/>
              <a:t>(</a:t>
            </a:r>
            <a:r>
              <a:rPr sz="1100" b="1" dirty="0">
                <a:solidFill>
                  <a:srgbClr val="018001"/>
                </a:solidFill>
              </a:rPr>
              <a:t>`transcript-</a:t>
            </a:r>
            <a:r>
              <a:rPr sz="1100" dirty="0"/>
              <a:t>${</a:t>
            </a:r>
            <a:r>
              <a:rPr sz="1100" dirty="0" err="1"/>
              <a:t>studentID</a:t>
            </a:r>
            <a:r>
              <a:rPr sz="1100" dirty="0"/>
              <a:t>}</a:t>
            </a:r>
            <a:r>
              <a:rPr sz="1100" b="1" dirty="0">
                <a:solidFill>
                  <a:srgbClr val="018001"/>
                </a:solidFill>
              </a:rPr>
              <a:t>.json`</a:t>
            </a:r>
            <a:r>
              <a:rPr sz="1100" dirty="0"/>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err="1">
                <a:solidFill>
                  <a:srgbClr val="458383"/>
                </a:solidFill>
              </a:rPr>
              <a:t>totalSize</a:t>
            </a:r>
            <a:r>
              <a:rPr sz="1100" dirty="0">
                <a:solidFill>
                  <a:srgbClr val="458383"/>
                </a:solidFill>
              </a:rPr>
              <a:t> </a:t>
            </a:r>
            <a:r>
              <a:rPr sz="1100" dirty="0"/>
              <a:t>= </a:t>
            </a:r>
            <a:r>
              <a:rPr sz="1100" dirty="0" err="1">
                <a:solidFill>
                  <a:srgbClr val="458383"/>
                </a:solidFill>
              </a:rPr>
              <a:t>stats</a:t>
            </a:r>
            <a:r>
              <a:rPr sz="1100" dirty="0" err="1"/>
              <a:t>.</a:t>
            </a:r>
            <a:r>
              <a:rPr sz="1100" dirty="0" err="1">
                <a:solidFill>
                  <a:srgbClr val="7A7A43"/>
                </a:solidFill>
              </a:rPr>
              <a:t>reduce</a:t>
            </a:r>
            <a:r>
              <a:rPr sz="1100" dirty="0"/>
              <a:t>((</a:t>
            </a:r>
            <a:r>
              <a:rPr sz="1100" dirty="0" err="1"/>
              <a:t>runningTotal</a:t>
            </a:r>
            <a:r>
              <a:rPr sz="1100" dirty="0"/>
              <a:t>, </a:t>
            </a:r>
            <a:r>
              <a:rPr sz="1100" dirty="0" err="1"/>
              <a:t>val</a:t>
            </a:r>
            <a:r>
              <a:rPr sz="1100" dirty="0"/>
              <a:t>) =&gt; </a:t>
            </a:r>
            <a:r>
              <a:rPr sz="1100" dirty="0" err="1"/>
              <a:t>runningTotal</a:t>
            </a:r>
            <a:r>
              <a:rPr sz="1100" dirty="0"/>
              <a:t> + </a:t>
            </a:r>
            <a:r>
              <a:rPr sz="1100" dirty="0" err="1"/>
              <a:t>val.</a:t>
            </a:r>
            <a:r>
              <a:rPr sz="1100" b="1" dirty="0" err="1">
                <a:solidFill>
                  <a:srgbClr val="66187A"/>
                </a:solidFill>
              </a:rPr>
              <a:t>size</a:t>
            </a:r>
            <a:r>
              <a:rPr sz="1100" dirty="0"/>
              <a:t>, </a:t>
            </a:r>
            <a:r>
              <a:rPr sz="1100" dirty="0">
                <a:solidFill>
                  <a:srgbClr val="0432FF"/>
                </a:solidFill>
              </a:rPr>
              <a:t>0</a:t>
            </a:r>
            <a:r>
              <a:rPr sz="1100" dirty="0"/>
              <a:t>);</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`Finished calculating size: </a:t>
            </a:r>
            <a:r>
              <a:rPr sz="1100" dirty="0">
                <a:solidFill>
                  <a:srgbClr val="000000"/>
                </a:solidFill>
              </a:rPr>
              <a:t>${</a:t>
            </a:r>
            <a:r>
              <a:rPr sz="1100" dirty="0" err="1">
                <a:solidFill>
                  <a:srgbClr val="458383"/>
                </a:solidFill>
              </a:rPr>
              <a:t>totalSize</a:t>
            </a:r>
            <a:r>
              <a:rPr sz="1100" dirty="0">
                <a:solidFill>
                  <a:srgbClr val="000000"/>
                </a:solidFill>
              </a:rPr>
              <a:t>}</a:t>
            </a:r>
            <a:r>
              <a:rPr sz="1100" dirty="0"/>
              <a:t>`</a:t>
            </a:r>
            <a:r>
              <a:rPr sz="1100" dirty="0">
                <a:solidFill>
                  <a:srgbClr val="000000"/>
                </a:solidFill>
              </a:rPr>
              <a:t>);</a:t>
            </a:r>
          </a:p>
          <a:p>
            <a:pPr algn="l" defTabSz="228600">
              <a:defRPr sz="2200" b="1" i="1">
                <a:solidFill>
                  <a:srgbClr val="66187A"/>
                </a:solidFill>
                <a:latin typeface="Courier"/>
                <a:ea typeface="Courier"/>
                <a:cs typeface="Courier"/>
                <a:sym typeface="Courier"/>
              </a:defRPr>
            </a:pPr>
            <a:r>
              <a:rPr sz="1100" dirty="0">
                <a:solidFill>
                  <a:srgbClr val="000000"/>
                </a:solidFill>
              </a:rPr>
              <a:t>  </a:t>
            </a:r>
            <a:r>
              <a:rPr sz="1100" dirty="0" err="1"/>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solidFill>
                  <a:srgbClr val="018001"/>
                </a:solidFill>
              </a:rPr>
              <a:t>'Done'</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606" name="Group"/>
          <p:cNvGrpSpPr/>
          <p:nvPr/>
        </p:nvGrpSpPr>
        <p:grpSpPr>
          <a:xfrm>
            <a:off x="31867" y="4942244"/>
            <a:ext cx="4892258" cy="887989"/>
            <a:chOff x="-73224" y="-399818"/>
            <a:chExt cx="9784515" cy="1775975"/>
          </a:xfrm>
        </p:grpSpPr>
        <p:sp>
          <p:nvSpPr>
            <p:cNvPr id="604" name="await for all transcripts to be downloaded and saved"/>
            <p:cNvSpPr/>
            <p:nvPr/>
          </p:nvSpPr>
          <p:spPr>
            <a:xfrm>
              <a:off x="-73224" y="-399818"/>
              <a:ext cx="3116604" cy="157991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transcripts to be downloaded and saved</a:t>
              </a:r>
            </a:p>
          </p:txBody>
        </p:sp>
        <p:sp>
          <p:nvSpPr>
            <p:cNvPr id="605" name="Callout"/>
            <p:cNvSpPr/>
            <p:nvPr/>
          </p:nvSpPr>
          <p:spPr>
            <a:xfrm rot="16200000">
              <a:off x="5780044" y="-2555090"/>
              <a:ext cx="504431" cy="73580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115" y="289"/>
                  </a:lnTo>
                  <a:lnTo>
                    <a:pt x="2668" y="289"/>
                  </a:lnTo>
                  <a:cubicBezTo>
                    <a:pt x="1198" y="289"/>
                    <a:pt x="0" y="371"/>
                    <a:pt x="0" y="472"/>
                  </a:cubicBezTo>
                  <a:lnTo>
                    <a:pt x="0" y="21418"/>
                  </a:lnTo>
                  <a:cubicBezTo>
                    <a:pt x="0" y="21519"/>
                    <a:pt x="1198" y="21600"/>
                    <a:pt x="2668" y="21600"/>
                  </a:cubicBezTo>
                  <a:lnTo>
                    <a:pt x="10520" y="21600"/>
                  </a:lnTo>
                  <a:cubicBezTo>
                    <a:pt x="11989" y="21600"/>
                    <a:pt x="13188" y="21519"/>
                    <a:pt x="13188" y="21418"/>
                  </a:cubicBezTo>
                  <a:lnTo>
                    <a:pt x="13188" y="67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09" name="Group"/>
          <p:cNvGrpSpPr/>
          <p:nvPr/>
        </p:nvGrpSpPr>
        <p:grpSpPr>
          <a:xfrm>
            <a:off x="2443656" y="5862609"/>
            <a:ext cx="3614480" cy="908840"/>
            <a:chOff x="1" y="63702"/>
            <a:chExt cx="7228957" cy="1817678"/>
          </a:xfrm>
        </p:grpSpPr>
        <p:sp>
          <p:nvSpPr>
            <p:cNvPr id="607" name="await for all file statistics to be collected"/>
            <p:cNvSpPr/>
            <p:nvPr/>
          </p:nvSpPr>
          <p:spPr>
            <a:xfrm>
              <a:off x="3669747" y="1040125"/>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file statistics to be collected</a:t>
              </a:r>
            </a:p>
          </p:txBody>
        </p:sp>
        <p:sp>
          <p:nvSpPr>
            <p:cNvPr id="608" name="Callout"/>
            <p:cNvSpPr/>
            <p:nvPr/>
          </p:nvSpPr>
          <p:spPr>
            <a:xfrm rot="16200000">
              <a:off x="1419225" y="-1355522"/>
              <a:ext cx="1320801" cy="4159250"/>
            </a:xfrm>
            <a:custGeom>
              <a:avLst/>
              <a:gdLst/>
              <a:ahLst/>
              <a:cxnLst>
                <a:cxn ang="0">
                  <a:pos x="wd2" y="hd2"/>
                </a:cxn>
                <a:cxn ang="5400000">
                  <a:pos x="wd2" y="hd2"/>
                </a:cxn>
                <a:cxn ang="10800000">
                  <a:pos x="wd2" y="hd2"/>
                </a:cxn>
                <a:cxn ang="16200000">
                  <a:pos x="wd2" y="hd2"/>
                </a:cxn>
              </a:cxnLst>
              <a:rect l="0" t="0" r="r" b="b"/>
              <a:pathLst>
                <a:path w="21600" h="21600" extrusionOk="0">
                  <a:moveTo>
                    <a:pt x="17582" y="0"/>
                  </a:moveTo>
                  <a:cubicBezTo>
                    <a:pt x="17021" y="0"/>
                    <a:pt x="16563" y="145"/>
                    <a:pt x="16563" y="324"/>
                  </a:cubicBezTo>
                  <a:lnTo>
                    <a:pt x="16563" y="15178"/>
                  </a:lnTo>
                  <a:lnTo>
                    <a:pt x="0" y="21600"/>
                  </a:lnTo>
                  <a:lnTo>
                    <a:pt x="19627" y="16167"/>
                  </a:lnTo>
                  <a:lnTo>
                    <a:pt x="20581" y="16167"/>
                  </a:lnTo>
                  <a:cubicBezTo>
                    <a:pt x="21142" y="16167"/>
                    <a:pt x="21600" y="16022"/>
                    <a:pt x="21600" y="15843"/>
                  </a:cubicBezTo>
                  <a:lnTo>
                    <a:pt x="21600" y="324"/>
                  </a:lnTo>
                  <a:cubicBezTo>
                    <a:pt x="21600" y="145"/>
                    <a:pt x="21142" y="0"/>
                    <a:pt x="20581" y="0"/>
                  </a:cubicBezTo>
                  <a:lnTo>
                    <a:pt x="1758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animBg="1" advAuto="0"/>
      <p:bldP spid="609"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1" name="Example: Writing Asynchronous Tasks"/>
          <p:cNvSpPr txBox="1">
            <a:spLocks noGrp="1"/>
          </p:cNvSpPr>
          <p:nvPr>
            <p:ph type="title"/>
          </p:nvPr>
        </p:nvSpPr>
        <p:spPr>
          <a:prstGeom prst="rect">
            <a:avLst/>
          </a:prstGeom>
        </p:spPr>
        <p:txBody>
          <a:bodyPr/>
          <a:lstStyle/>
          <a:p>
            <a:r>
              <a:t>Example: Writing Asynchronous Tasks</a:t>
            </a:r>
          </a:p>
        </p:txBody>
      </p:sp>
      <p:sp>
        <p:nvSpPr>
          <p:cNvPr id="612" name="Transcript Server: Calculating statistics (async/await vs Promis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55000" lnSpcReduction="20000"/>
          </a:bodyPr>
          <a:lstStyle/>
          <a:p>
            <a:pPr defTabSz="396240">
              <a:defRPr sz="5280"/>
            </a:pPr>
            <a:r>
              <a:t>Transcript Server: Calculating statistics (</a:t>
            </a:r>
            <a:r>
              <a:rPr sz="2544">
                <a:latin typeface="Menlo Regular"/>
                <a:ea typeface="Menlo Regular"/>
                <a:cs typeface="Menlo Regular"/>
                <a:sym typeface="Menlo Regular"/>
              </a:rPr>
              <a:t>async/await vs Promise</a:t>
            </a:r>
            <a:r>
              <a:t>)</a:t>
            </a:r>
          </a:p>
        </p:txBody>
      </p:sp>
      <p:sp>
        <p:nvSpPr>
          <p:cNvPr id="613" name="async function runClientAsync() {…"/>
          <p:cNvSpPr txBox="1"/>
          <p:nvPr/>
        </p:nvSpPr>
        <p:spPr>
          <a:xfrm>
            <a:off x="2242657" y="4624817"/>
            <a:ext cx="8116004" cy="21287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4" name="function runClientPromises() {…"/>
          <p:cNvSpPr txBox="1"/>
          <p:nvPr/>
        </p:nvSpPr>
        <p:spPr>
          <a:xfrm>
            <a:off x="2258875" y="1680650"/>
            <a:ext cx="7840288" cy="282128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a:solidFill>
                  <a:srgbClr val="011480"/>
                </a:solidFill>
              </a:rPr>
              <a:t>function </a:t>
            </a:r>
            <a:r>
              <a:rPr sz="900"/>
              <a:t>runClientPromises()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b="1">
                <a:solidFill>
                  <a:srgbClr val="018001"/>
                </a:solidFill>
                <a:latin typeface="Courier"/>
                <a:ea typeface="Courier"/>
                <a:cs typeface="Courier"/>
                <a:sym typeface="Courier"/>
              </a:defRPr>
            </a:pPr>
            <a:r>
              <a:rPr sz="900">
                <a:solidFill>
                  <a:srgbClr val="000000"/>
                </a:solidFill>
              </a:rPr>
              <a:t>    studentID =&gt;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((response) =&gt;</a:t>
            </a:r>
          </a:p>
          <a:p>
            <a:pPr algn="l" defTabSz="228600">
              <a:defRPr sz="1800">
                <a:solidFill>
                  <a:srgbClr val="000000"/>
                </a:solidFill>
                <a:latin typeface="Courier"/>
                <a:ea typeface="Courier"/>
                <a:cs typeface="Courier"/>
                <a:sym typeface="Courier"/>
              </a:defRPr>
            </a:pPr>
            <a:r>
              <a:rPr sz="900"/>
              <a:t>        fsPromises.</a:t>
            </a:r>
            <a:r>
              <a:rPr sz="900" i="1"/>
              <a:t>writeFile</a:t>
            </a:r>
            <a:r>
              <a:rPr sz="900"/>
              <a:t>(</a:t>
            </a:r>
            <a:r>
              <a:rPr sz="900" b="1">
                <a:solidFill>
                  <a:srgbClr val="018001"/>
                </a:solidFill>
              </a:rPr>
              <a:t>`transcript-</a:t>
            </a:r>
            <a:r>
              <a:rPr sz="900"/>
              <a:t>${response.</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(response.</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r>
              <a:rPr sz="900">
                <a:solidFill>
                  <a:srgbClr val="7A7A43"/>
                </a:solidFill>
              </a:rPr>
              <a:t>then</a:t>
            </a:r>
            <a:r>
              <a:rPr sz="900">
                <a:solidFill>
                  <a:srgbClr val="000000"/>
                </a:solidFill>
              </a:rPr>
              <a:t>(results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statsPromises </a:t>
            </a:r>
            <a:r>
              <a:rPr sz="900"/>
              <a:t>= </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statsPromises</a:t>
            </a:r>
            <a:r>
              <a:rPr sz="900">
                <a:solidFill>
                  <a:srgbClr val="000000"/>
                </a:solidFill>
              </a:rPr>
              <a:t>).</a:t>
            </a:r>
            <a:r>
              <a:rPr sz="900">
                <a:solidFill>
                  <a:srgbClr val="7A7A43"/>
                </a:solidFill>
              </a:rPr>
              <a:t>then</a:t>
            </a:r>
            <a:r>
              <a:rPr sz="900">
                <a:solidFill>
                  <a:srgbClr val="000000"/>
                </a:solidFill>
              </a:rPr>
              <a:t>(stats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stats.</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 =&gt; {</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a:p>
            <a:pPr algn="l" defTabSz="228600">
              <a:defRPr sz="1800">
                <a:solidFill>
                  <a:srgbClr val="000000"/>
                </a:solidFill>
                <a:latin typeface="Courier"/>
                <a:ea typeface="Courier"/>
                <a:cs typeface="Courier"/>
                <a:sym typeface="Courier"/>
              </a:defRPr>
            </a:pPr>
            <a:endParaRPr sz="9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README.md</a:t>
            </a:r>
            <a:r>
              <a:rPr kumimoji="0" lang="en-US" sz="2400" b="0" i="0" u="none" strike="noStrike" cap="none" spc="0" normalizeH="0" baseline="0" dirty="0">
                <a:ln>
                  <a:noFill/>
                </a:ln>
                <a:solidFill>
                  <a:srgbClr val="5E5E5E"/>
                </a:solidFill>
                <a:effectLst/>
                <a:uFillTx/>
                <a:latin typeface="+mn-lt"/>
                <a:ea typeface="+mn-ea"/>
                <a:cs typeface="+mn-cs"/>
                <a:sym typeface="Helvetica Neue"/>
              </a:rPr>
              <a:t>):</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a:t>
            </a:r>
            <a:r>
              <a:rPr lang="en-US" sz="2400">
                <a:hlinkClick r:id="rId3"/>
              </a:rPr>
              <a:t>/34GbcN6</a:t>
            </a:r>
            <a:r>
              <a:rPr lang="en-US" sz="240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Code after the async call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300" i="1" dirty="0">
                <a:solidFill>
                  <a:srgbClr val="66187A"/>
                </a:solidFill>
              </a:rPr>
              <a:t>1.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lang="en-US" sz="1300" i="1" dirty="0">
                <a:solidFill>
                  <a:srgbClr val="66187A"/>
                </a:solidFill>
              </a:rPr>
              <a:t>2.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lang="en-US" sz="1300" dirty="0"/>
              <a:t>	</a:t>
            </a: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3.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4.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5.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a:t>
              </a:r>
              <a:r>
                <a:rPr lang="en-US" dirty="0"/>
                <a:t>listener</a:t>
              </a:r>
              <a:r>
                <a:rPr dirty="0"/>
                <a:t>)</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a:t>
              </a:r>
              <a:r>
                <a:rPr lang="en-US" sz="1400" dirty="0"/>
                <a:t>listener</a:t>
              </a:r>
              <a:r>
                <a:rPr sz="1400" dirty="0"/>
                <a:t>)</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Each Listener Returns a Promise for Itself</a:t>
            </a:r>
          </a:p>
        </p:txBody>
      </p:sp>
      <p:sp>
        <p:nvSpPr>
          <p:cNvPr id="7" name="TextBox 6">
            <a:extLst>
              <a:ext uri="{FF2B5EF4-FFF2-40B4-BE49-F238E27FC236}">
                <a16:creationId xmlns:a16="http://schemas.microsoft.com/office/drawing/2014/main" id="{664A71CD-173B-9249-90F8-EC44FC65A895}"/>
              </a:ext>
            </a:extLst>
          </p:cNvPr>
          <p:cNvSpPr txBox="1"/>
          <p:nvPr/>
        </p:nvSpPr>
        <p:spPr>
          <a:xfrm>
            <a:off x="6250781" y="3763705"/>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latin typeface="Courier" pitchFamily="2" charset="0"/>
              </a:rPr>
              <a:t>async function </a:t>
            </a:r>
            <a:r>
              <a:rPr lang="en-US" sz="1600" dirty="0" err="1">
                <a:latin typeface="Courier" pitchFamily="2" charset="0"/>
              </a:rPr>
              <a:t>makeThreeSerialRequests</a:t>
            </a:r>
            <a:r>
              <a:rPr lang="en-US" sz="1600" dirty="0">
                <a:latin typeface="Courier" pitchFamily="2" charset="0"/>
              </a:rPr>
              <a:t>(){</a:t>
            </a:r>
            <a:br>
              <a:rPr lang="en-US" sz="1600" dirty="0">
                <a:latin typeface="Courier" pitchFamily="2" charset="0"/>
              </a:rPr>
            </a:br>
            <a:r>
              <a:rPr lang="en-US" sz="1600" dirty="0">
                <a:latin typeface="Courier" pitchFamily="2" charset="0"/>
              </a:rPr>
              <a:t>1.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a:latin typeface="Courier" pitchFamily="2" charset="0"/>
              </a:rPr>
              <a:t>2.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3.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4.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5.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6.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7.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br>
              <a:rPr lang="en-US" sz="1600" dirty="0">
                <a:latin typeface="Courier" pitchFamily="2" charset="0"/>
              </a:rPr>
            </a:br>
            <a:r>
              <a:rPr lang="en-US" sz="1600" dirty="0" err="1">
                <a:latin typeface="Courier" pitchFamily="2" charset="0"/>
              </a:rPr>
              <a:t>makeThreeSerialRequests</a:t>
            </a:r>
            <a:r>
              <a:rPr lang="en-US" sz="16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280989" y="3754913"/>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err="1">
                <a:latin typeface="Courier" pitchFamily="2" charset="0"/>
              </a:rPr>
              <a:t>makeOneGetRequest</a:t>
            </a: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 =&gt;{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=&gt; {</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1" name="TextBox 10">
            <a:extLst>
              <a:ext uri="{FF2B5EF4-FFF2-40B4-BE49-F238E27FC236}">
                <a16:creationId xmlns:a16="http://schemas.microsoft.com/office/drawing/2014/main" id="{35D70E01-1037-F640-A68C-BEEC08DA99E1}"/>
              </a:ext>
            </a:extLst>
          </p:cNvPr>
          <p:cNvSpPr txBox="1"/>
          <p:nvPr/>
        </p:nvSpPr>
        <p:spPr>
          <a:xfrm>
            <a:off x="1369219" y="1810983"/>
            <a:ext cx="7974805" cy="1323439"/>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2" name="3 Requests: What is the output?">
            <a:extLst>
              <a:ext uri="{FF2B5EF4-FFF2-40B4-BE49-F238E27FC236}">
                <a16:creationId xmlns:a16="http://schemas.microsoft.com/office/drawing/2014/main" id="{4405F32B-FFDD-8D43-B9C5-892874B67629}"/>
              </a:ext>
            </a:extLst>
          </p:cNvPr>
          <p:cNvSpPr txBox="1">
            <a:spLocks noGrp="1"/>
          </p:cNvSpPr>
          <p:nvPr>
            <p:ph type="body" idx="21"/>
          </p:nvPr>
        </p:nvSpPr>
        <p:spPr>
          <a:xfrm>
            <a:off x="603250" y="1186481"/>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examples produce the exact same output</a:t>
            </a:r>
            <a:endParaRPr dirty="0"/>
          </a:p>
        </p:txBody>
      </p:sp>
    </p:spTree>
    <p:extLst>
      <p:ext uri="{BB962C8B-B14F-4D97-AF65-F5344CB8AC3E}">
        <p14:creationId xmlns:p14="http://schemas.microsoft.com/office/powerpoint/2010/main" val="889517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35146" y="3077452"/>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24079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r>
              <a:rPr lang="en-US" sz="2500" dirty="0" err="1">
                <a:solidFill>
                  <a:schemeClr val="bg2">
                    <a:lumMod val="10000"/>
                  </a:schemeClr>
                </a:solidFill>
                <a:latin typeface="Helvetica" pitchFamily="2" charset="0"/>
              </a:rPr>
              <a:t>Promise.all</a:t>
            </a:r>
            <a:r>
              <a:rPr lang="en-US" sz="2500" dirty="0">
                <a:solidFill>
                  <a:schemeClr val="bg2">
                    <a:lumMod val="10000"/>
                  </a:schemeClr>
                </a:solidFill>
                <a:latin typeface="Helvetica" pitchFamily="2" charset="0"/>
              </a:rPr>
              <a:t> creates one Promise for many</a:t>
            </a:r>
            <a:endParaRPr lang="en-US" sz="25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516349"/>
            <a:ext cx="5637500" cy="772234"/>
            <a:chOff x="494837" y="452437"/>
            <a:chExt cx="1998928" cy="4431937"/>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3614372"/>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br>
                <a:rPr lang="en-US" sz="1400" dirty="0"/>
              </a:br>
              <a:r>
                <a:rPr lang="en-US" sz="1400" dirty="0"/>
                <a:t>Heard back from all of the requests</a:t>
              </a:r>
            </a:p>
            <a:p>
              <a:pPr algn="l" defTabSz="410766">
                <a:defRPr sz="3400">
                  <a:solidFill>
                    <a:srgbClr val="000000"/>
                  </a:solidFill>
                  <a:latin typeface="Menlo Regular"/>
                  <a:ea typeface="Menlo Regular"/>
                  <a:cs typeface="Menlo Regular"/>
                  <a:sym typeface="Menlo Regular"/>
                </a:defRPr>
              </a:pPr>
              <a:endParaRPr lang="en-US" sz="1400" dirty="0"/>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28537" y="2915709"/>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21979" y="5585792"/>
            <a:ext cx="4478621" cy="67391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Heard back from all of the requests</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6" name="TextBox 15">
            <a:extLst>
              <a:ext uri="{FF2B5EF4-FFF2-40B4-BE49-F238E27FC236}">
                <a16:creationId xmlns:a16="http://schemas.microsoft.com/office/drawing/2014/main" id="{67DD4E27-8A41-C942-BB5A-66C54BF873C1}"/>
              </a:ext>
            </a:extLst>
          </p:cNvPr>
          <p:cNvSpPr txBox="1"/>
          <p:nvPr/>
        </p:nvSpPr>
        <p:spPr>
          <a:xfrm>
            <a:off x="802688" y="1701652"/>
            <a:ext cx="10915547" cy="10772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Tree>
    <p:extLst>
      <p:ext uri="{BB962C8B-B14F-4D97-AF65-F5344CB8AC3E}">
        <p14:creationId xmlns:p14="http://schemas.microsoft.com/office/powerpoint/2010/main" val="418848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84841" y="1875932"/>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Mask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357744" y="1742883"/>
            <a:ext cx="5067199" cy="251350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p>
          <a:p>
            <a:pPr algn="l" defTabSz="228600">
              <a:defRPr sz="2000">
                <a:solidFill>
                  <a:srgbClr val="000000"/>
                </a:solidFill>
                <a:latin typeface="Courier"/>
                <a:ea typeface="Courier"/>
                <a:cs typeface="Courier"/>
                <a:sym typeface="Courier"/>
              </a:defRPr>
            </a:pP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74699" y="435079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5086262" y="4273422"/>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grpSp>
        <p:nvGrpSpPr>
          <p:cNvPr id="48" name="Group">
            <a:extLst>
              <a:ext uri="{FF2B5EF4-FFF2-40B4-BE49-F238E27FC236}">
                <a16:creationId xmlns:a16="http://schemas.microsoft.com/office/drawing/2014/main" id="{B33D1765-8707-0E4F-9B83-54D33434E9FE}"/>
              </a:ext>
            </a:extLst>
          </p:cNvPr>
          <p:cNvGrpSpPr/>
          <p:nvPr/>
        </p:nvGrpSpPr>
        <p:grpSpPr>
          <a:xfrm>
            <a:off x="530120" y="4906526"/>
            <a:ext cx="1995567" cy="539721"/>
            <a:chOff x="0" y="0"/>
            <a:chExt cx="3991132" cy="1079440"/>
          </a:xfrm>
        </p:grpSpPr>
        <p:sp>
          <p:nvSpPr>
            <p:cNvPr id="49" name="makeOneGetRequest #1">
              <a:extLst>
                <a:ext uri="{FF2B5EF4-FFF2-40B4-BE49-F238E27FC236}">
                  <a16:creationId xmlns:a16="http://schemas.microsoft.com/office/drawing/2014/main" id="{6C1C17C9-B1E8-1B46-92DB-F23C8C450199}"/>
                </a:ext>
              </a:extLst>
            </p:cNvPr>
            <p:cNvSpPr/>
            <p:nvPr/>
          </p:nvSpPr>
          <p:spPr>
            <a:xfrm>
              <a:off x="8892" y="0"/>
              <a:ext cx="3982240" cy="1079440"/>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#1</a:t>
              </a:r>
              <a:endParaRPr sz="600">
                <a:solidFill>
                  <a:srgbClr val="000000"/>
                </a:solidFill>
                <a:latin typeface="Times Roman"/>
                <a:ea typeface="Times Roman"/>
                <a:cs typeface="Times Roman"/>
                <a:sym typeface="Times Roman"/>
              </a:endParaRPr>
            </a:p>
          </p:txBody>
        </p:sp>
        <p:sp>
          <p:nvSpPr>
            <p:cNvPr id="50" name="axios.get">
              <a:extLst>
                <a:ext uri="{FF2B5EF4-FFF2-40B4-BE49-F238E27FC236}">
                  <a16:creationId xmlns:a16="http://schemas.microsoft.com/office/drawing/2014/main" id="{81EF573C-B942-214D-A48C-B856071F972E}"/>
                </a:ext>
              </a:extLst>
            </p:cNvPr>
            <p:cNvSpPr txBox="1"/>
            <p:nvPr/>
          </p:nvSpPr>
          <p:spPr>
            <a:xfrm>
              <a:off x="0" y="502319"/>
              <a:ext cx="3743026"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51" name="*">
            <a:extLst>
              <a:ext uri="{FF2B5EF4-FFF2-40B4-BE49-F238E27FC236}">
                <a16:creationId xmlns:a16="http://schemas.microsoft.com/office/drawing/2014/main" id="{A6D06092-752D-964E-A9E8-AAC64939A952}"/>
              </a:ext>
            </a:extLst>
          </p:cNvPr>
          <p:cNvSpPr txBox="1"/>
          <p:nvPr/>
        </p:nvSpPr>
        <p:spPr>
          <a:xfrm>
            <a:off x="2397892" y="5157687"/>
            <a:ext cx="134546"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sp>
        <p:nvSpPr>
          <p:cNvPr id="52" name="*console.log">
            <a:extLst>
              <a:ext uri="{FF2B5EF4-FFF2-40B4-BE49-F238E27FC236}">
                <a16:creationId xmlns:a16="http://schemas.microsoft.com/office/drawing/2014/main" id="{C2A6D21F-5626-FD42-8102-BABB0A65EB8F}"/>
              </a:ext>
            </a:extLst>
          </p:cNvPr>
          <p:cNvSpPr txBox="1"/>
          <p:nvPr/>
        </p:nvSpPr>
        <p:spPr>
          <a:xfrm>
            <a:off x="3654238" y="6135789"/>
            <a:ext cx="1535855"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r>
              <a:rPr sz="1400" dirty="0" err="1"/>
              <a:t>console.log</a:t>
            </a:r>
            <a:endParaRPr sz="1400" dirty="0"/>
          </a:p>
        </p:txBody>
      </p:sp>
      <p:grpSp>
        <p:nvGrpSpPr>
          <p:cNvPr id="53" name="Group">
            <a:extLst>
              <a:ext uri="{FF2B5EF4-FFF2-40B4-BE49-F238E27FC236}">
                <a16:creationId xmlns:a16="http://schemas.microsoft.com/office/drawing/2014/main" id="{BE0A3D60-5BBF-E24B-A38D-256829157165}"/>
              </a:ext>
            </a:extLst>
          </p:cNvPr>
          <p:cNvGrpSpPr/>
          <p:nvPr/>
        </p:nvGrpSpPr>
        <p:grpSpPr>
          <a:xfrm>
            <a:off x="2522593" y="4906526"/>
            <a:ext cx="1995567" cy="539721"/>
            <a:chOff x="0" y="0"/>
            <a:chExt cx="3991132" cy="1079440"/>
          </a:xfrm>
        </p:grpSpPr>
        <p:sp>
          <p:nvSpPr>
            <p:cNvPr id="54" name="makeOneGetRequest #2">
              <a:extLst>
                <a:ext uri="{FF2B5EF4-FFF2-40B4-BE49-F238E27FC236}">
                  <a16:creationId xmlns:a16="http://schemas.microsoft.com/office/drawing/2014/main" id="{6EAC6F93-A1B1-3B4C-AF2B-3E69C5574B4E}"/>
                </a:ext>
              </a:extLst>
            </p:cNvPr>
            <p:cNvSpPr/>
            <p:nvPr/>
          </p:nvSpPr>
          <p:spPr>
            <a:xfrm>
              <a:off x="8892" y="0"/>
              <a:ext cx="3982240" cy="1079440"/>
            </a:xfrm>
            <a:prstGeom prst="rect">
              <a:avLst/>
            </a:prstGeom>
            <a:solidFill>
              <a:srgbClr val="9437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#2</a:t>
              </a:r>
              <a:endParaRPr sz="600">
                <a:solidFill>
                  <a:srgbClr val="000000"/>
                </a:solidFill>
                <a:latin typeface="Times Roman"/>
                <a:ea typeface="Times Roman"/>
                <a:cs typeface="Times Roman"/>
                <a:sym typeface="Times Roman"/>
              </a:endParaRPr>
            </a:p>
          </p:txBody>
        </p:sp>
        <p:sp>
          <p:nvSpPr>
            <p:cNvPr id="55" name="axios.get">
              <a:extLst>
                <a:ext uri="{FF2B5EF4-FFF2-40B4-BE49-F238E27FC236}">
                  <a16:creationId xmlns:a16="http://schemas.microsoft.com/office/drawing/2014/main" id="{5F16174B-F0EA-E842-A154-6739E9E84241}"/>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56" name="*">
            <a:extLst>
              <a:ext uri="{FF2B5EF4-FFF2-40B4-BE49-F238E27FC236}">
                <a16:creationId xmlns:a16="http://schemas.microsoft.com/office/drawing/2014/main" id="{8A00D067-3C41-5A49-98CB-324E53FA39E5}"/>
              </a:ext>
            </a:extLst>
          </p:cNvPr>
          <p:cNvSpPr txBox="1"/>
          <p:nvPr/>
        </p:nvSpPr>
        <p:spPr>
          <a:xfrm>
            <a:off x="4390365" y="5157687"/>
            <a:ext cx="134546"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57" name="Group">
            <a:extLst>
              <a:ext uri="{FF2B5EF4-FFF2-40B4-BE49-F238E27FC236}">
                <a16:creationId xmlns:a16="http://schemas.microsoft.com/office/drawing/2014/main" id="{0224BD0D-0739-B746-882C-C8B4FCE4EE78}"/>
              </a:ext>
            </a:extLst>
          </p:cNvPr>
          <p:cNvGrpSpPr/>
          <p:nvPr/>
        </p:nvGrpSpPr>
        <p:grpSpPr>
          <a:xfrm>
            <a:off x="4511147" y="4906526"/>
            <a:ext cx="1995567" cy="539721"/>
            <a:chOff x="0" y="0"/>
            <a:chExt cx="3991132" cy="1079440"/>
          </a:xfrm>
        </p:grpSpPr>
        <p:sp>
          <p:nvSpPr>
            <p:cNvPr id="58" name="makeOneGetRequest #3">
              <a:extLst>
                <a:ext uri="{FF2B5EF4-FFF2-40B4-BE49-F238E27FC236}">
                  <a16:creationId xmlns:a16="http://schemas.microsoft.com/office/drawing/2014/main" id="{7A072CB7-40F3-DF43-A1C6-DD5B98E07DAB}"/>
                </a:ext>
              </a:extLst>
            </p:cNvPr>
            <p:cNvSpPr/>
            <p:nvPr/>
          </p:nvSpPr>
          <p:spPr>
            <a:xfrm>
              <a:off x="8892" y="0"/>
              <a:ext cx="3982240" cy="1079440"/>
            </a:xfrm>
            <a:prstGeom prst="rect">
              <a:avLst/>
            </a:prstGeom>
            <a:solidFill>
              <a:srgbClr val="94175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#3</a:t>
              </a:r>
              <a:endParaRPr sz="600" dirty="0">
                <a:solidFill>
                  <a:srgbClr val="000000"/>
                </a:solidFill>
                <a:latin typeface="Times Roman"/>
                <a:ea typeface="Times Roman"/>
                <a:cs typeface="Times Roman"/>
                <a:sym typeface="Times Roman"/>
              </a:endParaRPr>
            </a:p>
          </p:txBody>
        </p:sp>
        <p:sp>
          <p:nvSpPr>
            <p:cNvPr id="59" name="axios.get">
              <a:extLst>
                <a:ext uri="{FF2B5EF4-FFF2-40B4-BE49-F238E27FC236}">
                  <a16:creationId xmlns:a16="http://schemas.microsoft.com/office/drawing/2014/main" id="{A5615D17-B68E-3640-9FA3-A9AB5AA7359A}"/>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0" name="*">
            <a:extLst>
              <a:ext uri="{FF2B5EF4-FFF2-40B4-BE49-F238E27FC236}">
                <a16:creationId xmlns:a16="http://schemas.microsoft.com/office/drawing/2014/main" id="{B04226AB-AF81-F743-8988-DDE622B10453}"/>
              </a:ext>
            </a:extLst>
          </p:cNvPr>
          <p:cNvSpPr txBox="1"/>
          <p:nvPr/>
        </p:nvSpPr>
        <p:spPr>
          <a:xfrm>
            <a:off x="6378920" y="5157687"/>
            <a:ext cx="134545"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61" name="Group">
            <a:extLst>
              <a:ext uri="{FF2B5EF4-FFF2-40B4-BE49-F238E27FC236}">
                <a16:creationId xmlns:a16="http://schemas.microsoft.com/office/drawing/2014/main" id="{8A72408A-2712-E24D-A644-104FD946655D}"/>
              </a:ext>
            </a:extLst>
          </p:cNvPr>
          <p:cNvGrpSpPr/>
          <p:nvPr/>
        </p:nvGrpSpPr>
        <p:grpSpPr>
          <a:xfrm>
            <a:off x="7604715" y="4906526"/>
            <a:ext cx="2513320" cy="539721"/>
            <a:chOff x="8892" y="0"/>
            <a:chExt cx="5026638" cy="1079440"/>
          </a:xfrm>
        </p:grpSpPr>
        <p:sp>
          <p:nvSpPr>
            <p:cNvPr id="62" name="makeOneGetRequest #1">
              <a:extLst>
                <a:ext uri="{FF2B5EF4-FFF2-40B4-BE49-F238E27FC236}">
                  <a16:creationId xmlns:a16="http://schemas.microsoft.com/office/drawing/2014/main" id="{68B665BB-E299-D042-9519-6C1BCE39F715}"/>
                </a:ext>
              </a:extLst>
            </p:cNvPr>
            <p:cNvSpPr/>
            <p:nvPr/>
          </p:nvSpPr>
          <p:spPr>
            <a:xfrm>
              <a:off x="8892" y="0"/>
              <a:ext cx="5026638" cy="1079440"/>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#1</a:t>
              </a:r>
              <a:endParaRPr sz="600" dirty="0">
                <a:solidFill>
                  <a:srgbClr val="000000"/>
                </a:solidFill>
                <a:latin typeface="Times Roman"/>
                <a:ea typeface="Times Roman"/>
                <a:cs typeface="Times Roman"/>
                <a:sym typeface="Times Roman"/>
              </a:endParaRPr>
            </a:p>
          </p:txBody>
        </p:sp>
        <p:sp>
          <p:nvSpPr>
            <p:cNvPr id="63" name="axios.get">
              <a:extLst>
                <a:ext uri="{FF2B5EF4-FFF2-40B4-BE49-F238E27FC236}">
                  <a16:creationId xmlns:a16="http://schemas.microsoft.com/office/drawing/2014/main" id="{76E55E05-1147-FC45-B9C7-1022CC96B555}"/>
                </a:ext>
              </a:extLst>
            </p:cNvPr>
            <p:cNvSpPr txBox="1"/>
            <p:nvPr/>
          </p:nvSpPr>
          <p:spPr>
            <a:xfrm>
              <a:off x="12772" y="502321"/>
              <a:ext cx="4744462"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4" name="*">
            <a:extLst>
              <a:ext uri="{FF2B5EF4-FFF2-40B4-BE49-F238E27FC236}">
                <a16:creationId xmlns:a16="http://schemas.microsoft.com/office/drawing/2014/main" id="{B93CC4F4-A0A1-7749-A4A1-66C1F2B727C5}"/>
              </a:ext>
            </a:extLst>
          </p:cNvPr>
          <p:cNvSpPr txBox="1"/>
          <p:nvPr/>
        </p:nvSpPr>
        <p:spPr>
          <a:xfrm>
            <a:off x="9974938" y="5157687"/>
            <a:ext cx="134545"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grpSp>
        <p:nvGrpSpPr>
          <p:cNvPr id="65" name="Group">
            <a:extLst>
              <a:ext uri="{FF2B5EF4-FFF2-40B4-BE49-F238E27FC236}">
                <a16:creationId xmlns:a16="http://schemas.microsoft.com/office/drawing/2014/main" id="{B75A96EA-58A0-BA47-978B-7F237AD74B22}"/>
              </a:ext>
            </a:extLst>
          </p:cNvPr>
          <p:cNvGrpSpPr/>
          <p:nvPr/>
        </p:nvGrpSpPr>
        <p:grpSpPr>
          <a:xfrm>
            <a:off x="7753141" y="5442766"/>
            <a:ext cx="2513981" cy="539721"/>
            <a:chOff x="-2" y="0"/>
            <a:chExt cx="5027959" cy="1079440"/>
          </a:xfrm>
        </p:grpSpPr>
        <p:sp>
          <p:nvSpPr>
            <p:cNvPr id="66" name="makeOneGetRequest #2">
              <a:extLst>
                <a:ext uri="{FF2B5EF4-FFF2-40B4-BE49-F238E27FC236}">
                  <a16:creationId xmlns:a16="http://schemas.microsoft.com/office/drawing/2014/main" id="{DEE006E6-37B5-6D40-999B-A97808929B94}"/>
                </a:ext>
              </a:extLst>
            </p:cNvPr>
            <p:cNvSpPr/>
            <p:nvPr/>
          </p:nvSpPr>
          <p:spPr>
            <a:xfrm>
              <a:off x="8892" y="0"/>
              <a:ext cx="5019065" cy="1079440"/>
            </a:xfrm>
            <a:prstGeom prst="rect">
              <a:avLst/>
            </a:prstGeom>
            <a:solidFill>
              <a:srgbClr val="9437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#2</a:t>
              </a:r>
              <a:endParaRPr sz="600" dirty="0">
                <a:solidFill>
                  <a:srgbClr val="000000"/>
                </a:solidFill>
                <a:latin typeface="Times Roman"/>
                <a:ea typeface="Times Roman"/>
                <a:cs typeface="Times Roman"/>
                <a:sym typeface="Times Roman"/>
              </a:endParaRPr>
            </a:p>
          </p:txBody>
        </p:sp>
        <p:sp>
          <p:nvSpPr>
            <p:cNvPr id="67" name="axios.get">
              <a:extLst>
                <a:ext uri="{FF2B5EF4-FFF2-40B4-BE49-F238E27FC236}">
                  <a16:creationId xmlns:a16="http://schemas.microsoft.com/office/drawing/2014/main" id="{87CA516C-A7FC-DD42-99DE-BD982204CEE0}"/>
                </a:ext>
              </a:extLst>
            </p:cNvPr>
            <p:cNvSpPr txBox="1"/>
            <p:nvPr/>
          </p:nvSpPr>
          <p:spPr>
            <a:xfrm>
              <a:off x="-2" y="502321"/>
              <a:ext cx="4769539"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8" name="*">
            <a:extLst>
              <a:ext uri="{FF2B5EF4-FFF2-40B4-BE49-F238E27FC236}">
                <a16:creationId xmlns:a16="http://schemas.microsoft.com/office/drawing/2014/main" id="{7EF825EB-948C-A942-B677-70FBF9CD2FD4}"/>
              </a:ext>
            </a:extLst>
          </p:cNvPr>
          <p:cNvSpPr txBox="1"/>
          <p:nvPr/>
        </p:nvSpPr>
        <p:spPr>
          <a:xfrm>
            <a:off x="10127811" y="5703866"/>
            <a:ext cx="134546"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grpSp>
        <p:nvGrpSpPr>
          <p:cNvPr id="69" name="Group">
            <a:extLst>
              <a:ext uri="{FF2B5EF4-FFF2-40B4-BE49-F238E27FC236}">
                <a16:creationId xmlns:a16="http://schemas.microsoft.com/office/drawing/2014/main" id="{B70A1E22-ED1A-E840-B1AE-79132B4F5566}"/>
              </a:ext>
            </a:extLst>
          </p:cNvPr>
          <p:cNvGrpSpPr/>
          <p:nvPr/>
        </p:nvGrpSpPr>
        <p:grpSpPr>
          <a:xfrm>
            <a:off x="7927158" y="5979909"/>
            <a:ext cx="1995567" cy="539721"/>
            <a:chOff x="0" y="0"/>
            <a:chExt cx="3991132" cy="1079440"/>
          </a:xfrm>
        </p:grpSpPr>
        <p:sp>
          <p:nvSpPr>
            <p:cNvPr id="70" name="makeOneGetRequest #3">
              <a:extLst>
                <a:ext uri="{FF2B5EF4-FFF2-40B4-BE49-F238E27FC236}">
                  <a16:creationId xmlns:a16="http://schemas.microsoft.com/office/drawing/2014/main" id="{768D48DF-90E4-7444-8A83-A4BC7BD5C198}"/>
                </a:ext>
              </a:extLst>
            </p:cNvPr>
            <p:cNvSpPr/>
            <p:nvPr/>
          </p:nvSpPr>
          <p:spPr>
            <a:xfrm>
              <a:off x="8892" y="0"/>
              <a:ext cx="3982240" cy="1079440"/>
            </a:xfrm>
            <a:prstGeom prst="rect">
              <a:avLst/>
            </a:prstGeom>
            <a:solidFill>
              <a:srgbClr val="94175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#3</a:t>
              </a:r>
              <a:endParaRPr sz="600">
                <a:solidFill>
                  <a:srgbClr val="000000"/>
                </a:solidFill>
                <a:latin typeface="Times Roman"/>
                <a:ea typeface="Times Roman"/>
                <a:cs typeface="Times Roman"/>
                <a:sym typeface="Times Roman"/>
              </a:endParaRPr>
            </a:p>
          </p:txBody>
        </p:sp>
        <p:sp>
          <p:nvSpPr>
            <p:cNvPr id="71" name="axios.get">
              <a:extLst>
                <a:ext uri="{FF2B5EF4-FFF2-40B4-BE49-F238E27FC236}">
                  <a16:creationId xmlns:a16="http://schemas.microsoft.com/office/drawing/2014/main" id="{1D8C6DC4-89F1-3B49-9372-73F6E6418C23}"/>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72" name="*">
            <a:extLst>
              <a:ext uri="{FF2B5EF4-FFF2-40B4-BE49-F238E27FC236}">
                <a16:creationId xmlns:a16="http://schemas.microsoft.com/office/drawing/2014/main" id="{CF560806-1DF8-8A4F-9140-314C55E4EB16}"/>
              </a:ext>
            </a:extLst>
          </p:cNvPr>
          <p:cNvSpPr txBox="1"/>
          <p:nvPr/>
        </p:nvSpPr>
        <p:spPr>
          <a:xfrm>
            <a:off x="9794930" y="6231070"/>
            <a:ext cx="134546"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9392" y="4632123"/>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00461" y="4615558"/>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spTree>
    <p:extLst>
      <p:ext uri="{BB962C8B-B14F-4D97-AF65-F5344CB8AC3E}">
        <p14:creationId xmlns:p14="http://schemas.microsoft.com/office/powerpoint/2010/main" val="4224359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5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p:tmAbs val="0"/>
                                  </p:iterate>
                                  <p:childTnLst>
                                    <p:set>
                                      <p:cBhvr>
                                        <p:cTn id="25" fill="hold"/>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p:tmAbs val="0"/>
                                  </p:iterate>
                                  <p:childTnLst>
                                    <p:set>
                                      <p:cBhvr>
                                        <p:cTn id="29" fill="hold"/>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6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6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6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6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p:tmAbs val="0"/>
                                  </p:iterate>
                                  <p:childTnLst>
                                    <p:set>
                                      <p:cBhvr>
                                        <p:cTn id="53" fill="hold"/>
                                        <p:tgtEl>
                                          <p:spTgt spid="7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p:tmAbs val="0"/>
                                  </p:iterate>
                                  <p:childTnLst>
                                    <p:set>
                                      <p:cBhvr>
                                        <p:cTn id="57" fill="hold"/>
                                        <p:tgtEl>
                                          <p:spTgt spid="6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p:tmAbs val="0"/>
                                  </p:iterate>
                                  <p:childTnLst>
                                    <p:set>
                                      <p:cBhvr>
                                        <p:cTn id="61" fill="hold"/>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51" grpId="0" animBg="1" advAuto="0"/>
      <p:bldP spid="52" grpId="0" animBg="1" advAuto="0"/>
      <p:bldP spid="53" grpId="0" animBg="1" advAuto="0"/>
      <p:bldP spid="56" grpId="0" animBg="1" advAuto="0"/>
      <p:bldP spid="57" grpId="0" animBg="1" advAuto="0"/>
      <p:bldP spid="60" grpId="0" animBg="1" advAuto="0"/>
      <p:bldP spid="61" grpId="0" animBg="1" advAuto="0"/>
      <p:bldP spid="64" grpId="0" animBg="1" advAuto="0"/>
      <p:bldP spid="65" grpId="0" animBg="1" advAuto="0"/>
      <p:bldP spid="68" grpId="0" animBg="1" advAuto="0"/>
      <p:bldP spid="69" grpId="0" animBg="1" advAuto="0"/>
      <p:bldP spid="7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Leverage Concurrency When Possible</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3174</TotalTime>
  <Words>5847</Words>
  <Application>Microsoft Macintosh PowerPoint</Application>
  <PresentationFormat>Widescreen</PresentationFormat>
  <Paragraphs>453</Paragraphs>
  <Slides>21</Slides>
  <Notes>19</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Calibri</vt:lpstr>
      <vt:lpstr>Consolas</vt:lpstr>
      <vt:lpstr>Courier</vt:lpstr>
      <vt:lpstr>Courier New</vt:lpstr>
      <vt:lpstr>Helvetica</vt:lpstr>
      <vt:lpstr>Helvetica Neue</vt:lpstr>
      <vt:lpstr>Helvetica Neue Medium</vt:lpstr>
      <vt:lpstr>Ink Free</vt:lpstr>
      <vt:lpstr>Menlo Regular</vt:lpstr>
      <vt:lpstr>Times Roman</vt:lpstr>
      <vt:lpstr>Verdana</vt:lpstr>
      <vt:lpstr>21_BasicWhite</vt:lpstr>
      <vt:lpstr>22_BasicWhite</vt:lpstr>
      <vt:lpstr>CS 4350: Fundamentals of Software Engineering Lesson 4.2: Asynchronous Programming in TypeScript</vt:lpstr>
      <vt:lpstr>Learning Goals for this Lesson</vt:lpstr>
      <vt:lpstr>Not all Asynchronous Code uses Await</vt:lpstr>
      <vt:lpstr>Promises Enforce Ordering Through “Then”</vt:lpstr>
      <vt:lpstr>Each Listener Returns a Promise for Itself</vt:lpstr>
      <vt:lpstr>Syntax for Writing Asynchronous Code</vt:lpstr>
      <vt:lpstr>Promise.all Allows for Concurrency</vt:lpstr>
      <vt:lpstr>Mask Latency With Concurrency</vt:lpstr>
      <vt:lpstr>Leverage Concurrency When Possible</vt:lpstr>
      <vt:lpstr>Don’t Perform Long-Running Computation in Asynchronous Code</vt:lpstr>
      <vt:lpstr>Don’t Perform Long-Running Computation in Asynchronous Code</vt:lpstr>
      <vt:lpstr>General Rules for Writing Asynchronous Code</vt:lpstr>
      <vt:lpstr>Scheduling Asynchronous Tasks: Timers</vt:lpstr>
      <vt:lpstr>A Full-Featured Asynchronous Example</vt:lpstr>
      <vt:lpstr>Example: Writing Asynchronous Tasks</vt:lpstr>
      <vt:lpstr>Example: Writing Asynchronous Tasks</vt:lpstr>
      <vt:lpstr>Example: Writing Asynchronous Tasks</vt:lpstr>
      <vt:lpstr>Leverage Concurrency When Possible</vt:lpstr>
      <vt:lpstr>Example: Writing Asynchronous Tasks</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48</cp:revision>
  <dcterms:modified xsi:type="dcterms:W3CDTF">2022-02-06T22:26:00Z</dcterms:modified>
</cp:coreProperties>
</file>