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315" r:id="rId16"/>
    <p:sldId id="299"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106" d="100"/>
          <a:sy n="106" d="100"/>
        </p:scale>
        <p:origin x="1376" y="17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CBCBFE63-BAE8-4284-AA98-E5FF44DB3E17}" srcId="{B9D1EFEC-C9B1-49E3-A34F-C01EEAC2E010}" destId="{0C785CBB-9C75-4338-8063-F73BDAA581A7}" srcOrd="5" destOrd="0" parTransId="{0FCE6097-E231-40C7-A63A-CB2CF4063462}" sibTransId="{2FDEEBE1-BB1A-4721-899B-FC48F8E7A061}"/>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BC58-147E-4C33-ABC8-E44860A8D44C}"/>
              </a:ext>
            </a:extLst>
          </p:cNvPr>
          <p:cNvSpPr>
            <a:spLocks noGrp="1"/>
          </p:cNvSpPr>
          <p:nvPr>
            <p:ph type="title"/>
          </p:nvPr>
        </p:nvSpPr>
        <p:spPr/>
        <p:txBody>
          <a:bodyPr/>
          <a:lstStyle/>
          <a:p>
            <a:r>
              <a:rPr lang="en-US" dirty="0"/>
              <a:t>Course Mechanics (Wand section)</a:t>
            </a:r>
          </a:p>
        </p:txBody>
      </p:sp>
      <p:sp>
        <p:nvSpPr>
          <p:cNvPr id="3" name="Content Placeholder 2">
            <a:extLst>
              <a:ext uri="{FF2B5EF4-FFF2-40B4-BE49-F238E27FC236}">
                <a16:creationId xmlns:a16="http://schemas.microsoft.com/office/drawing/2014/main" id="{4A81A559-D5FA-4958-B67B-8BD65B95EA62}"/>
              </a:ext>
            </a:extLst>
          </p:cNvPr>
          <p:cNvSpPr>
            <a:spLocks noGrp="1"/>
          </p:cNvSpPr>
          <p:nvPr>
            <p:ph idx="1"/>
          </p:nvPr>
        </p:nvSpPr>
        <p:spPr/>
        <p:txBody>
          <a:bodyPr/>
          <a:lstStyle/>
          <a:p>
            <a:r>
              <a:rPr lang="en-US" dirty="0"/>
              <a:t>Professor Wand’s section will be remote-only.</a:t>
            </a:r>
          </a:p>
          <a:p>
            <a:r>
              <a:rPr lang="en-US" dirty="0"/>
              <a:t>Students in this section will be expected to leave their cameras ON for the duration of the class.</a:t>
            </a:r>
          </a:p>
          <a:p>
            <a:r>
              <a:rPr lang="en-US" dirty="0"/>
              <a:t>Students in this section will be expected to read the slides before coming to class.</a:t>
            </a:r>
          </a:p>
          <a:p>
            <a:r>
              <a:rPr lang="en-US" dirty="0"/>
              <a:t>Students in this section will be expected to come to class prepared with </a:t>
            </a:r>
            <a:r>
              <a:rPr lang="en-US" dirty="0">
                <a:solidFill>
                  <a:srgbClr val="FF0000"/>
                </a:solidFill>
              </a:rPr>
              <a:t>two questions </a:t>
            </a:r>
            <a:r>
              <a:rPr lang="en-US" dirty="0"/>
              <a:t>to ask about the week’s material.</a:t>
            </a:r>
          </a:p>
          <a:p>
            <a:pPr marL="457200" lvl="1" indent="0">
              <a:buNone/>
            </a:pPr>
            <a:endParaRPr lang="en-US" dirty="0"/>
          </a:p>
        </p:txBody>
      </p:sp>
      <p:sp>
        <p:nvSpPr>
          <p:cNvPr id="4" name="Slide Number Placeholder 3">
            <a:extLst>
              <a:ext uri="{FF2B5EF4-FFF2-40B4-BE49-F238E27FC236}">
                <a16:creationId xmlns:a16="http://schemas.microsoft.com/office/drawing/2014/main" id="{A29515F2-6F31-4A55-9336-BC1517625734}"/>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512994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four homework assignments due during the first half of the term, plus a final project that will be due at the end of the term.</a:t>
            </a:r>
          </a:p>
          <a:p>
            <a:r>
              <a:rPr lang="en-US" dirty="0"/>
              <a:t>You will complete the assignments individually, and the project in a group of 4 or 5.</a:t>
            </a:r>
          </a:p>
          <a:p>
            <a:r>
              <a:rPr lang="en-US" dirty="0"/>
              <a:t>The overall grading breakdown is:</a:t>
            </a:r>
          </a:p>
          <a:p>
            <a:pPr lvl="1"/>
            <a:r>
              <a:rPr lang="en-US" dirty="0"/>
              <a:t>35% Homeworks</a:t>
            </a:r>
          </a:p>
          <a:p>
            <a:pPr lvl="1"/>
            <a:r>
              <a:rPr lang="en-US" dirty="0"/>
              <a:t>35% Team Project</a:t>
            </a:r>
          </a:p>
          <a:p>
            <a:pPr lvl="1"/>
            <a:r>
              <a:rPr lang="en-US" dirty="0"/>
              <a:t>10% Quizzes and in-class activities</a:t>
            </a:r>
          </a:p>
          <a:p>
            <a:pPr lvl="1"/>
            <a:r>
              <a:rPr lang="en-US" dirty="0"/>
              <a:t>20% Final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a:p>
        </p:txBody>
      </p:sp>
    </p:spTree>
    <p:extLst>
      <p:ext uri="{BB962C8B-B14F-4D97-AF65-F5344CB8AC3E}">
        <p14:creationId xmlns:p14="http://schemas.microsoft.com/office/powerpoint/2010/main" val="319186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by opening a regrade request in </a:t>
            </a:r>
            <a:r>
              <a:rPr lang="en-US" dirty="0" err="1"/>
              <a:t>GradeScope</a:t>
            </a:r>
            <a:r>
              <a:rPr lang="en-US" dirty="0"/>
              <a:t>. </a:t>
            </a:r>
          </a:p>
          <a:p>
            <a:pPr lvl="1"/>
            <a:r>
              <a:rPr lang="en-US" dirty="0"/>
              <a:t>Do </a:t>
            </a:r>
            <a:r>
              <a:rPr lang="en-US" dirty="0">
                <a:solidFill>
                  <a:srgbClr val="FF0000"/>
                </a:solidFill>
              </a:rPr>
              <a:t>not</a:t>
            </a:r>
            <a:r>
              <a:rPr lang="en-US" dirty="0"/>
              <a:t> post on Piazza or email your TA or instructor </a:t>
            </a:r>
          </a:p>
          <a:p>
            <a:pPr lvl="2"/>
            <a:r>
              <a:rPr lang="en-US" dirty="0" err="1"/>
              <a:t>GradeScope</a:t>
            </a:r>
            <a:r>
              <a:rPr lang="en-US" dirty="0"/>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late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fail the class.</a:t>
            </a:r>
          </a:p>
          <a:p>
            <a:r>
              <a:rPr lang="en-US" dirty="0"/>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39"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9247913"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99614" y="484846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p:txBody>
      </p:sp>
      <p:sp>
        <p:nvSpPr>
          <p:cNvPr id="15" name="TextBox 14">
            <a:extLst>
              <a:ext uri="{FF2B5EF4-FFF2-40B4-BE49-F238E27FC236}">
                <a16:creationId xmlns:a16="http://schemas.microsoft.com/office/drawing/2014/main" id="{418EBC79-D586-4EF1-9F65-B76A9E709F75}"/>
              </a:ext>
            </a:extLst>
          </p:cNvPr>
          <p:cNvSpPr txBox="1"/>
          <p:nvPr/>
        </p:nvSpPr>
        <p:spPr>
          <a:xfrm>
            <a:off x="3412239" y="4896558"/>
            <a:ext cx="2180397" cy="500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a:t>
            </a:r>
            <a:r>
              <a:rPr lang="en-US" sz="2625" dirty="0" err="1">
                <a:latin typeface="Calibri" panose="020F0502020204030204" pitchFamily="34" charset="0"/>
                <a:cs typeface="Calibri" panose="020F0502020204030204" pitchFamily="34" charset="0"/>
              </a:rPr>
              <a:t>Bhutta</a:t>
            </a:r>
            <a:endParaRPr lang="en-US" sz="2625" dirty="0">
              <a:latin typeface="Calibri" panose="020F0502020204030204" pitchFamily="34" charset="0"/>
              <a:cs typeface="Calibri" panose="020F0502020204030204" pitchFamily="34" charset="0"/>
            </a:endParaRP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164" y="1694887"/>
            <a:ext cx="2708548" cy="2708548"/>
          </a:xfrm>
          <a:prstGeom prst="rect">
            <a:avLst/>
          </a:prstGeom>
        </p:spPr>
      </p:pic>
      <p:pic>
        <p:nvPicPr>
          <p:cNvPr id="11" name="Picture 10" descr="A person with a beard and glasses&#10;&#10;Description automatically generated with medium confidence">
            <a:extLst>
              <a:ext uri="{FF2B5EF4-FFF2-40B4-BE49-F238E27FC236}">
                <a16:creationId xmlns:a16="http://schemas.microsoft.com/office/drawing/2014/main" id="{C9462614-82D8-4958-A5B4-5F16E0AB01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89" y="1694886"/>
            <a:ext cx="2708547" cy="2708547"/>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3413" y="1694886"/>
            <a:ext cx="2708548" cy="2708548"/>
          </a:xfrm>
          <a:prstGeom prst="rect">
            <a:avLst/>
          </a:prstGeom>
        </p:spPr>
      </p:pic>
      <p:sp>
        <p:nvSpPr>
          <p:cNvPr id="20" name="TextBox 19">
            <a:extLst>
              <a:ext uri="{FF2B5EF4-FFF2-40B4-BE49-F238E27FC236}">
                <a16:creationId xmlns:a16="http://schemas.microsoft.com/office/drawing/2014/main" id="{D16E5566-85D7-406C-B09F-8BA05E7E35AC}"/>
              </a:ext>
            </a:extLst>
          </p:cNvPr>
          <p:cNvSpPr txBox="1"/>
          <p:nvPr/>
        </p:nvSpPr>
        <p:spPr>
          <a:xfrm>
            <a:off x="6330076" y="4896558"/>
            <a:ext cx="2180397" cy="9040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Ferdinand Vesely</a:t>
            </a:r>
          </a:p>
        </p:txBody>
      </p:sp>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(https://neu-se.github.io/CS4530-CS5500-Spring-2022)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etc.</a:t>
            </a:r>
          </a:p>
          <a:p>
            <a:r>
              <a:rPr lang="en-US" dirty="0"/>
              <a:t>Slack (for Prof. Wand’s section only)</a:t>
            </a:r>
          </a:p>
          <a:p>
            <a:pPr lvl="1"/>
            <a:r>
              <a:rPr lang="en-US" dirty="0"/>
              <a:t>For communication when we are in Zoom breakout rooms.</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p:txBody>
          <a:bodyPr/>
          <a:lstStyle/>
          <a:p>
            <a:r>
              <a:rPr lang="en-US" dirty="0"/>
              <a:t>We have around 370 students and 18 teaching assistants.</a:t>
            </a:r>
          </a:p>
          <a:p>
            <a:r>
              <a:rPr lang="en-US" dirty="0"/>
              <a:t>Their pictures will be on the website as soon as we collect them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 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1732</TotalTime>
  <Words>1251</Words>
  <Application>Microsoft Macintosh PowerPoint</Application>
  <PresentationFormat>Widescreen</PresentationFormat>
  <Paragraphs>146</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 Medium</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Mechanics (Wand section)</vt:lpstr>
      <vt:lpstr>Course Requirements</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48</cp:revision>
  <dcterms:created xsi:type="dcterms:W3CDTF">2021-01-07T15:19:22Z</dcterms:created>
  <dcterms:modified xsi:type="dcterms:W3CDTF">2022-01-14T01:53:52Z</dcterms:modified>
</cp:coreProperties>
</file>