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DM Sans" pitchFamily="2" charset="0"/>
      <p:regular r:id="rId12"/>
    </p:embeddedFont>
    <p:embeddedFont>
      <p:font typeface="IreneFlorentina" panose="020B0604020202020204" charset="0"/>
      <p:regular r:id="rId13"/>
    </p:embeddedFont>
    <p:embeddedFont>
      <p:font typeface="Kollektif Bold" panose="020B0604020202020204" charset="0"/>
      <p:regular r:id="rId14"/>
    </p:embeddedFont>
    <p:embeddedFont>
      <p:font typeface="Mango AC" panose="020B0604020202020204" charset="0"/>
      <p:regular r:id="rId15"/>
    </p:embeddedFont>
    <p:embeddedFont>
      <p:font typeface="Marykate" panose="020B0604020202020204" charset="0"/>
      <p:regular r:id="rId16"/>
    </p:embeddedFont>
    <p:embeddedFont>
      <p:font typeface="ไอติม" panose="020B0604020202020204" charset="-3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874" y="-5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8" name="TextBox 8"/>
          <p:cNvSpPr txBox="1"/>
          <p:nvPr/>
        </p:nvSpPr>
        <p:spPr>
          <a:xfrm>
            <a:off x="3248393" y="3630141"/>
            <a:ext cx="11315247" cy="25971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AHMEDABAD BRTS ROUTE APP</a:t>
            </a:r>
          </a:p>
        </p:txBody>
      </p:sp>
      <p:sp>
        <p:nvSpPr>
          <p:cNvPr id="9" name="Freeform 9"/>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0" name="Freeform 20"/>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Freeform 21"/>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2"/>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Freeform 23"/>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4" name="Freeform 24"/>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6" name="Freeform 26"/>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27"/>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8" name="Freeform 28"/>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9" name="Freeform 29"/>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0" name="Freeform 30"/>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31" name="Group 31"/>
          <p:cNvGrpSpPr/>
          <p:nvPr/>
        </p:nvGrpSpPr>
        <p:grpSpPr>
          <a:xfrm rot="2700000">
            <a:off x="-1376391" y="-3093321"/>
            <a:ext cx="7415398" cy="3565095"/>
            <a:chOff x="0" y="0"/>
            <a:chExt cx="660400" cy="317500"/>
          </a:xfrm>
        </p:grpSpPr>
        <p:sp>
          <p:nvSpPr>
            <p:cNvPr id="32" name="Freeform 3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3" name="TextBox 3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4" name="AutoShape 34"/>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5" name="AutoShape 35"/>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6" name="AutoShape 36"/>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7" name="AutoShape 37"/>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8" name="AutoShape 38"/>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9" name="AutoShape 39"/>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40" name="AutoShape 40"/>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1" name="AutoShape 41"/>
          <p:cNvSpPr/>
          <p:nvPr/>
        </p:nvSpPr>
        <p:spPr>
          <a:xfrm>
            <a:off x="-2509797" y="905760"/>
            <a:ext cx="2628598" cy="2671969"/>
          </a:xfrm>
          <a:prstGeom prst="line">
            <a:avLst/>
          </a:prstGeom>
          <a:ln w="28575" cap="flat">
            <a:solidFill>
              <a:srgbClr val="8CA9AD"/>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4189410"/>
            <a:ext cx="10620170" cy="1657984"/>
          </a:xfrm>
          <a:prstGeom prst="rect">
            <a:avLst/>
          </a:prstGeom>
        </p:spPr>
        <p:txBody>
          <a:bodyPr lIns="0" tIns="0" rIns="0" bIns="0" rtlCol="0" anchor="t">
            <a:spAutoFit/>
          </a:bodyPr>
          <a:lstStyle/>
          <a:p>
            <a:pPr algn="ctr">
              <a:lnSpc>
                <a:spcPts val="12399"/>
              </a:lnSpc>
            </a:pPr>
            <a:r>
              <a:rPr lang="en-US" sz="12399">
                <a:solidFill>
                  <a:srgbClr val="227C9D"/>
                </a:solidFill>
                <a:latin typeface="Kollektif Bold"/>
              </a:rPr>
              <a:t>THANK YOU</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3582849"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3582849"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a:off x="13123603" y="5475036"/>
            <a:ext cx="8847511" cy="8855676"/>
            <a:chOff x="0" y="0"/>
            <a:chExt cx="11796681" cy="11807568"/>
          </a:xfrm>
        </p:grpSpPr>
        <p:grpSp>
          <p:nvGrpSpPr>
            <p:cNvPr id="21" name="Group 21"/>
            <p:cNvGrpSpPr/>
            <p:nvPr/>
          </p:nvGrpSpPr>
          <p:grpSpPr>
            <a:xfrm rot="2700000">
              <a:off x="1676828" y="2799524"/>
              <a:ext cx="9887197" cy="4753460"/>
              <a:chOff x="0" y="0"/>
              <a:chExt cx="660400" cy="317500"/>
            </a:xfrm>
          </p:grpSpPr>
          <p:sp>
            <p:nvSpPr>
              <p:cNvPr id="22" name="Freeform 2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3" name="TextBox 2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4" name="AutoShape 24"/>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5" name="AutoShape 25"/>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6" name="AutoShape 26"/>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7" name="AutoShape 27"/>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8" name="AutoShape 28"/>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29" name="AutoShape 29"/>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0" name="AutoShape 30"/>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1" name="AutoShape 31"/>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2" name="AutoShape 32"/>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3" name="Group 33"/>
          <p:cNvGrpSpPr/>
          <p:nvPr/>
        </p:nvGrpSpPr>
        <p:grpSpPr>
          <a:xfrm>
            <a:off x="-2634012" y="-5192964"/>
            <a:ext cx="8847511" cy="8855676"/>
            <a:chOff x="0" y="0"/>
            <a:chExt cx="11796681" cy="11807568"/>
          </a:xfrm>
        </p:grpSpPr>
        <p:grpSp>
          <p:nvGrpSpPr>
            <p:cNvPr id="34" name="Group 34"/>
            <p:cNvGrpSpPr/>
            <p:nvPr/>
          </p:nvGrpSpPr>
          <p:grpSpPr>
            <a:xfrm rot="2700000">
              <a:off x="1676828" y="2799524"/>
              <a:ext cx="9887197" cy="4753460"/>
              <a:chOff x="0" y="0"/>
              <a:chExt cx="660400" cy="317500"/>
            </a:xfrm>
          </p:grpSpPr>
          <p:sp>
            <p:nvSpPr>
              <p:cNvPr id="35" name="Freeform 3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6" name="TextBox 3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7" name="AutoShape 37"/>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8" name="AutoShape 38"/>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39" name="AutoShape 39"/>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0" name="AutoShape 40"/>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1" name="AutoShape 41"/>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2" name="AutoShape 42"/>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3" name="AutoShape 43"/>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4" name="AutoShape 44"/>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5" name="AutoShape 45"/>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9212" y="8233389"/>
            <a:ext cx="4198315" cy="1479906"/>
          </a:xfrm>
          <a:custGeom>
            <a:avLst/>
            <a:gdLst/>
            <a:ahLst/>
            <a:cxnLst/>
            <a:rect l="l" t="t" r="r" b="b"/>
            <a:pathLst>
              <a:path w="4198315" h="1479906">
                <a:moveTo>
                  <a:pt x="0" y="0"/>
                </a:moveTo>
                <a:lnTo>
                  <a:pt x="4198315" y="0"/>
                </a:lnTo>
                <a:lnTo>
                  <a:pt x="4198315" y="1479906"/>
                </a:lnTo>
                <a:lnTo>
                  <a:pt x="0" y="14799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6406270"/>
            <a:ext cx="2759339" cy="2852030"/>
          </a:xfrm>
          <a:custGeom>
            <a:avLst/>
            <a:gdLst/>
            <a:ahLst/>
            <a:cxnLst/>
            <a:rect l="l" t="t" r="r" b="b"/>
            <a:pathLst>
              <a:path w="2759339" h="2852030">
                <a:moveTo>
                  <a:pt x="0" y="0"/>
                </a:moveTo>
                <a:lnTo>
                  <a:pt x="2759339" y="0"/>
                </a:lnTo>
                <a:lnTo>
                  <a:pt x="2759339" y="2852030"/>
                </a:lnTo>
                <a:lnTo>
                  <a:pt x="0" y="28520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67269" y="4599092"/>
            <a:ext cx="2085773" cy="2218908"/>
          </a:xfrm>
          <a:custGeom>
            <a:avLst/>
            <a:gdLst/>
            <a:ahLst/>
            <a:cxnLst/>
            <a:rect l="l" t="t" r="r" b="b"/>
            <a:pathLst>
              <a:path w="2085773" h="2218908">
                <a:moveTo>
                  <a:pt x="0" y="0"/>
                </a:moveTo>
                <a:lnTo>
                  <a:pt x="2085773" y="0"/>
                </a:lnTo>
                <a:lnTo>
                  <a:pt x="2085773" y="2218907"/>
                </a:lnTo>
                <a:lnTo>
                  <a:pt x="0" y="22189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836837" y="2811197"/>
            <a:ext cx="3346638" cy="1497621"/>
          </a:xfrm>
          <a:custGeom>
            <a:avLst/>
            <a:gdLst/>
            <a:ahLst/>
            <a:cxnLst/>
            <a:rect l="l" t="t" r="r" b="b"/>
            <a:pathLst>
              <a:path w="3346638" h="1497621">
                <a:moveTo>
                  <a:pt x="0" y="0"/>
                </a:moveTo>
                <a:lnTo>
                  <a:pt x="3346638" y="0"/>
                </a:lnTo>
                <a:lnTo>
                  <a:pt x="3346638" y="1497621"/>
                </a:lnTo>
                <a:lnTo>
                  <a:pt x="0" y="149762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0">
              <a:alphaModFix amt="9999"/>
            </a:blip>
            <a:stretch>
              <a:fillRect t="-38888" b="-38888"/>
            </a:stretch>
          </a:blipFill>
        </p:spPr>
      </p:sp>
      <p:sp>
        <p:nvSpPr>
          <p:cNvPr id="7" name="TextBox 7"/>
          <p:cNvSpPr txBox="1"/>
          <p:nvPr/>
        </p:nvSpPr>
        <p:spPr>
          <a:xfrm>
            <a:off x="6024614" y="2102573"/>
            <a:ext cx="10848758" cy="1099122"/>
          </a:xfrm>
          <a:prstGeom prst="rect">
            <a:avLst/>
          </a:prstGeom>
        </p:spPr>
        <p:txBody>
          <a:bodyPr lIns="0" tIns="0" rIns="0" bIns="0" rtlCol="0" anchor="t">
            <a:spAutoFit/>
          </a:bodyPr>
          <a:lstStyle/>
          <a:p>
            <a:pPr>
              <a:lnSpc>
                <a:spcPts val="7392"/>
              </a:lnSpc>
            </a:pPr>
            <a:r>
              <a:rPr lang="en-US" sz="7247">
                <a:solidFill>
                  <a:srgbClr val="CE9C80"/>
                </a:solidFill>
                <a:latin typeface="Mango AC"/>
              </a:rPr>
              <a:t>1) Mihir Patel</a:t>
            </a:r>
          </a:p>
        </p:txBody>
      </p:sp>
      <p:sp>
        <p:nvSpPr>
          <p:cNvPr id="8" name="TextBox 8"/>
          <p:cNvSpPr txBox="1"/>
          <p:nvPr/>
        </p:nvSpPr>
        <p:spPr>
          <a:xfrm>
            <a:off x="7292051" y="317029"/>
            <a:ext cx="6960312" cy="1423343"/>
          </a:xfrm>
          <a:prstGeom prst="rect">
            <a:avLst/>
          </a:prstGeom>
        </p:spPr>
        <p:txBody>
          <a:bodyPr lIns="0" tIns="0" rIns="0" bIns="0" rtlCol="0" anchor="t">
            <a:spAutoFit/>
          </a:bodyPr>
          <a:lstStyle/>
          <a:p>
            <a:pPr>
              <a:lnSpc>
                <a:spcPts val="9533"/>
              </a:lnSpc>
            </a:pPr>
            <a:r>
              <a:rPr lang="en-US" sz="9346">
                <a:solidFill>
                  <a:srgbClr val="506723"/>
                </a:solidFill>
                <a:latin typeface="Mango AC"/>
              </a:rPr>
              <a:t>OUR TEAM</a:t>
            </a:r>
          </a:p>
        </p:txBody>
      </p:sp>
      <p:sp>
        <p:nvSpPr>
          <p:cNvPr id="9" name="TextBox 9"/>
          <p:cNvSpPr txBox="1"/>
          <p:nvPr/>
        </p:nvSpPr>
        <p:spPr>
          <a:xfrm>
            <a:off x="6024614" y="3706520"/>
            <a:ext cx="10848758" cy="1099122"/>
          </a:xfrm>
          <a:prstGeom prst="rect">
            <a:avLst/>
          </a:prstGeom>
        </p:spPr>
        <p:txBody>
          <a:bodyPr lIns="0" tIns="0" rIns="0" bIns="0" rtlCol="0" anchor="t">
            <a:spAutoFit/>
          </a:bodyPr>
          <a:lstStyle/>
          <a:p>
            <a:pPr>
              <a:lnSpc>
                <a:spcPts val="7392"/>
              </a:lnSpc>
            </a:pPr>
            <a:r>
              <a:rPr lang="en-US" sz="7247">
                <a:solidFill>
                  <a:srgbClr val="CE9C80"/>
                </a:solidFill>
                <a:latin typeface="Mango AC"/>
              </a:rPr>
              <a:t>2) Navin Sengundhar</a:t>
            </a:r>
          </a:p>
        </p:txBody>
      </p:sp>
      <p:sp>
        <p:nvSpPr>
          <p:cNvPr id="10" name="TextBox 10"/>
          <p:cNvSpPr txBox="1"/>
          <p:nvPr/>
        </p:nvSpPr>
        <p:spPr>
          <a:xfrm>
            <a:off x="6024614" y="5310467"/>
            <a:ext cx="11537849" cy="1099122"/>
          </a:xfrm>
          <a:prstGeom prst="rect">
            <a:avLst/>
          </a:prstGeom>
        </p:spPr>
        <p:txBody>
          <a:bodyPr lIns="0" tIns="0" rIns="0" bIns="0" rtlCol="0" anchor="t">
            <a:spAutoFit/>
          </a:bodyPr>
          <a:lstStyle/>
          <a:p>
            <a:pPr>
              <a:lnSpc>
                <a:spcPts val="7392"/>
              </a:lnSpc>
            </a:pPr>
            <a:r>
              <a:rPr lang="en-US" sz="7247">
                <a:solidFill>
                  <a:srgbClr val="CE9C80"/>
                </a:solidFill>
                <a:latin typeface="Mango AC"/>
              </a:rPr>
              <a:t>3) Abhishek Kachhadiya</a:t>
            </a:r>
          </a:p>
        </p:txBody>
      </p:sp>
      <p:sp>
        <p:nvSpPr>
          <p:cNvPr id="11" name="TextBox 11"/>
          <p:cNvSpPr txBox="1"/>
          <p:nvPr/>
        </p:nvSpPr>
        <p:spPr>
          <a:xfrm>
            <a:off x="6024614" y="6914414"/>
            <a:ext cx="10848758" cy="1099122"/>
          </a:xfrm>
          <a:prstGeom prst="rect">
            <a:avLst/>
          </a:prstGeom>
        </p:spPr>
        <p:txBody>
          <a:bodyPr lIns="0" tIns="0" rIns="0" bIns="0" rtlCol="0" anchor="t">
            <a:spAutoFit/>
          </a:bodyPr>
          <a:lstStyle/>
          <a:p>
            <a:pPr>
              <a:lnSpc>
                <a:spcPts val="7392"/>
              </a:lnSpc>
            </a:pPr>
            <a:r>
              <a:rPr lang="en-US" sz="7247">
                <a:solidFill>
                  <a:srgbClr val="CE9C80"/>
                </a:solidFill>
                <a:latin typeface="Mango AC"/>
              </a:rPr>
              <a:t>4) Fulesh Desai</a:t>
            </a:r>
          </a:p>
        </p:txBody>
      </p:sp>
      <p:sp>
        <p:nvSpPr>
          <p:cNvPr id="12" name="TextBox 12"/>
          <p:cNvSpPr txBox="1"/>
          <p:nvPr/>
        </p:nvSpPr>
        <p:spPr>
          <a:xfrm>
            <a:off x="6024614" y="8520196"/>
            <a:ext cx="10848758" cy="1099122"/>
          </a:xfrm>
          <a:prstGeom prst="rect">
            <a:avLst/>
          </a:prstGeom>
        </p:spPr>
        <p:txBody>
          <a:bodyPr lIns="0" tIns="0" rIns="0" bIns="0" rtlCol="0" anchor="t">
            <a:spAutoFit/>
          </a:bodyPr>
          <a:lstStyle/>
          <a:p>
            <a:pPr>
              <a:lnSpc>
                <a:spcPts val="7392"/>
              </a:lnSpc>
            </a:pPr>
            <a:r>
              <a:rPr lang="en-US" sz="7247">
                <a:solidFill>
                  <a:srgbClr val="CE9C80"/>
                </a:solidFill>
                <a:latin typeface="Mango AC"/>
              </a:rPr>
              <a:t>5) Pratham Kavar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sp>
        <p:nvSpPr>
          <p:cNvPr id="10" name="TextBox 10"/>
          <p:cNvSpPr txBox="1"/>
          <p:nvPr/>
        </p:nvSpPr>
        <p:spPr>
          <a:xfrm>
            <a:off x="2634588" y="2252663"/>
            <a:ext cx="12866041" cy="25971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PROJECT INTRODUCTION</a:t>
            </a:r>
          </a:p>
        </p:txBody>
      </p:sp>
      <p:sp>
        <p:nvSpPr>
          <p:cNvPr id="11" name="TextBox 11"/>
          <p:cNvSpPr txBox="1"/>
          <p:nvPr/>
        </p:nvSpPr>
        <p:spPr>
          <a:xfrm>
            <a:off x="3784200" y="5883275"/>
            <a:ext cx="10719600" cy="419100"/>
          </a:xfrm>
          <a:prstGeom prst="rect">
            <a:avLst/>
          </a:prstGeom>
        </p:spPr>
        <p:txBody>
          <a:bodyPr lIns="0" tIns="0" rIns="0" bIns="0" rtlCol="0" anchor="t">
            <a:spAutoFit/>
          </a:bodyPr>
          <a:lstStyle/>
          <a:p>
            <a:pPr algn="ctr">
              <a:lnSpc>
                <a:spcPts val="3360"/>
              </a:lnSpc>
            </a:pPr>
            <a:endParaRP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rot="5400000" flipH="1" flipV="1">
            <a:off x="13664828"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1" name="Freeform 31"/>
          <p:cNvSpPr/>
          <p:nvPr/>
        </p:nvSpPr>
        <p:spPr>
          <a:xfrm rot="-10800000" flipH="1" flipV="1">
            <a:off x="13664828"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0" name="TextBox 40"/>
          <p:cNvSpPr txBox="1"/>
          <p:nvPr/>
        </p:nvSpPr>
        <p:spPr>
          <a:xfrm>
            <a:off x="4242737" y="5188313"/>
            <a:ext cx="9649744" cy="1861124"/>
          </a:xfrm>
          <a:prstGeom prst="rect">
            <a:avLst/>
          </a:prstGeom>
        </p:spPr>
        <p:txBody>
          <a:bodyPr lIns="0" tIns="0" rIns="0" bIns="0" rtlCol="0" anchor="t">
            <a:spAutoFit/>
          </a:bodyPr>
          <a:lstStyle/>
          <a:p>
            <a:pPr algn="ctr">
              <a:lnSpc>
                <a:spcPts val="4842"/>
              </a:lnSpc>
              <a:spcBef>
                <a:spcPct val="0"/>
              </a:spcBef>
            </a:pPr>
            <a:r>
              <a:rPr lang="en-US" sz="4747">
                <a:solidFill>
                  <a:srgbClr val="000000"/>
                </a:solidFill>
                <a:latin typeface="ไอติม"/>
              </a:rPr>
              <a:t>Introduce the Bus Rapid Transit System (BRTS) application designed to manage routes efficiently.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997805" y="4291586"/>
            <a:ext cx="6046286" cy="1027869"/>
            <a:chOff x="0" y="0"/>
            <a:chExt cx="1592438" cy="270714"/>
          </a:xfrm>
        </p:grpSpPr>
        <p:sp>
          <p:nvSpPr>
            <p:cNvPr id="3" name="Freeform 3"/>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4" name="TextBox 4"/>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a:off x="5997805" y="6310471"/>
            <a:ext cx="6046286" cy="1027869"/>
            <a:chOff x="0" y="0"/>
            <a:chExt cx="1592438" cy="270714"/>
          </a:xfrm>
        </p:grpSpPr>
        <p:sp>
          <p:nvSpPr>
            <p:cNvPr id="6" name="Freeform 6"/>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7" name="TextBox 7"/>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6" name="Group 16"/>
          <p:cNvGrpSpPr/>
          <p:nvPr/>
        </p:nvGrpSpPr>
        <p:grpSpPr>
          <a:xfrm>
            <a:off x="5997805" y="2272702"/>
            <a:ext cx="6046286" cy="1027869"/>
            <a:chOff x="0" y="0"/>
            <a:chExt cx="1592438" cy="270714"/>
          </a:xfrm>
        </p:grpSpPr>
        <p:sp>
          <p:nvSpPr>
            <p:cNvPr id="17" name="Freeform 17"/>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18" name="TextBox 18"/>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19" name="TextBox 19"/>
          <p:cNvSpPr txBox="1"/>
          <p:nvPr/>
        </p:nvSpPr>
        <p:spPr>
          <a:xfrm>
            <a:off x="6341375" y="2540574"/>
            <a:ext cx="5948820" cy="491490"/>
          </a:xfrm>
          <a:prstGeom prst="rect">
            <a:avLst/>
          </a:prstGeom>
        </p:spPr>
        <p:txBody>
          <a:bodyPr lIns="0" tIns="0" rIns="0" bIns="0" rtlCol="0" anchor="t">
            <a:spAutoFit/>
          </a:bodyPr>
          <a:lstStyle/>
          <a:p>
            <a:pPr>
              <a:lnSpc>
                <a:spcPts val="3600"/>
              </a:lnSpc>
            </a:pPr>
            <a:r>
              <a:rPr lang="en-US" sz="3600">
                <a:solidFill>
                  <a:srgbClr val="FFFFFF"/>
                </a:solidFill>
                <a:latin typeface="Kollektif Bold"/>
              </a:rPr>
              <a:t>01 - LOGIN PAGE</a:t>
            </a:r>
          </a:p>
        </p:txBody>
      </p:sp>
      <p:sp>
        <p:nvSpPr>
          <p:cNvPr id="20" name="TextBox 20"/>
          <p:cNvSpPr txBox="1"/>
          <p:nvPr/>
        </p:nvSpPr>
        <p:spPr>
          <a:xfrm>
            <a:off x="6341375" y="4588350"/>
            <a:ext cx="5702716" cy="491490"/>
          </a:xfrm>
          <a:prstGeom prst="rect">
            <a:avLst/>
          </a:prstGeom>
        </p:spPr>
        <p:txBody>
          <a:bodyPr lIns="0" tIns="0" rIns="0" bIns="0" rtlCol="0" anchor="t">
            <a:spAutoFit/>
          </a:bodyPr>
          <a:lstStyle/>
          <a:p>
            <a:pPr>
              <a:lnSpc>
                <a:spcPts val="3600"/>
              </a:lnSpc>
            </a:pPr>
            <a:r>
              <a:rPr lang="en-US" sz="3600">
                <a:solidFill>
                  <a:srgbClr val="FFFFFF"/>
                </a:solidFill>
                <a:latin typeface="Kollektif Bold"/>
              </a:rPr>
              <a:t>02 - HOME PAGE</a:t>
            </a:r>
          </a:p>
        </p:txBody>
      </p:sp>
      <p:sp>
        <p:nvSpPr>
          <p:cNvPr id="21" name="TextBox 21"/>
          <p:cNvSpPr txBox="1"/>
          <p:nvPr/>
        </p:nvSpPr>
        <p:spPr>
          <a:xfrm>
            <a:off x="6341375" y="6578342"/>
            <a:ext cx="5702716" cy="503555"/>
          </a:xfrm>
          <a:prstGeom prst="rect">
            <a:avLst/>
          </a:prstGeom>
        </p:spPr>
        <p:txBody>
          <a:bodyPr lIns="0" tIns="0" rIns="0" bIns="0" rtlCol="0" anchor="t">
            <a:spAutoFit/>
          </a:bodyPr>
          <a:lstStyle/>
          <a:p>
            <a:pPr>
              <a:lnSpc>
                <a:spcPts val="3700"/>
              </a:lnSpc>
            </a:pPr>
            <a:r>
              <a:rPr lang="en-US" sz="3700">
                <a:solidFill>
                  <a:srgbClr val="FFFFFF"/>
                </a:solidFill>
                <a:latin typeface="Kollektif Bold"/>
              </a:rPr>
              <a:t>03 - BACKEND</a:t>
            </a:r>
          </a:p>
        </p:txBody>
      </p:sp>
      <p:sp>
        <p:nvSpPr>
          <p:cNvPr id="22" name="TextBox 22"/>
          <p:cNvSpPr txBox="1"/>
          <p:nvPr/>
        </p:nvSpPr>
        <p:spPr>
          <a:xfrm>
            <a:off x="443862" y="389878"/>
            <a:ext cx="17400276" cy="1151898"/>
          </a:xfrm>
          <a:prstGeom prst="rect">
            <a:avLst/>
          </a:prstGeom>
        </p:spPr>
        <p:txBody>
          <a:bodyPr lIns="0" tIns="0" rIns="0" bIns="0" rtlCol="0" anchor="t">
            <a:spAutoFit/>
          </a:bodyPr>
          <a:lstStyle/>
          <a:p>
            <a:pPr algn="ctr">
              <a:lnSpc>
                <a:spcPts val="8600"/>
              </a:lnSpc>
            </a:pPr>
            <a:r>
              <a:rPr lang="en-US" sz="8600">
                <a:solidFill>
                  <a:srgbClr val="227C9D"/>
                </a:solidFill>
                <a:latin typeface="Kollektif Bold"/>
              </a:rPr>
              <a:t>IT CONSISTS OF 3 PARTS</a:t>
            </a:r>
          </a:p>
        </p:txBody>
      </p:sp>
      <p:sp>
        <p:nvSpPr>
          <p:cNvPr id="23" name="Freeform 23"/>
          <p:cNvSpPr/>
          <p:nvPr/>
        </p:nvSpPr>
        <p:spPr>
          <a:xfrm>
            <a:off x="14574664" y="9203191"/>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4" name="Freeform 24"/>
          <p:cNvSpPr/>
          <p:nvPr/>
        </p:nvSpPr>
        <p:spPr>
          <a:xfrm>
            <a:off x="14574664" y="8119382"/>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5400000" flipH="1" flipV="1">
            <a:off x="13558924"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flipH="1" flipV="1">
            <a:off x="13558924"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rot="2700000">
            <a:off x="15319293" y="7543283"/>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a:off x="14856680" y="8362832"/>
            <a:ext cx="5185216" cy="5132702"/>
          </a:xfrm>
          <a:prstGeom prst="line">
            <a:avLst/>
          </a:prstGeom>
          <a:ln w="28575" cap="flat">
            <a:solidFill>
              <a:srgbClr val="8CA9AD"/>
            </a:solidFill>
            <a:prstDash val="solid"/>
            <a:headEnd type="none" w="sm" len="sm"/>
            <a:tailEnd type="none" w="sm" len="sm"/>
          </a:ln>
        </p:spPr>
      </p:sp>
      <p:sp>
        <p:nvSpPr>
          <p:cNvPr id="20" name="AutoShape 20"/>
          <p:cNvSpPr/>
          <p:nvPr/>
        </p:nvSpPr>
        <p:spPr>
          <a:xfrm>
            <a:off x="14642733" y="8675509"/>
            <a:ext cx="5038853" cy="5038853"/>
          </a:xfrm>
          <a:prstGeom prst="line">
            <a:avLst/>
          </a:prstGeom>
          <a:ln w="28575" cap="flat">
            <a:solidFill>
              <a:srgbClr val="8CA9AD"/>
            </a:solidFill>
            <a:prstDash val="solid"/>
            <a:headEnd type="none" w="sm" len="sm"/>
            <a:tailEnd type="none" w="sm" len="sm"/>
          </a:ln>
        </p:spPr>
      </p:sp>
      <p:sp>
        <p:nvSpPr>
          <p:cNvPr id="21" name="AutoShape 21"/>
          <p:cNvSpPr/>
          <p:nvPr/>
        </p:nvSpPr>
        <p:spPr>
          <a:xfrm>
            <a:off x="14463131" y="9033979"/>
            <a:ext cx="4867141" cy="4867141"/>
          </a:xfrm>
          <a:prstGeom prst="line">
            <a:avLst/>
          </a:prstGeom>
          <a:ln w="28575" cap="flat">
            <a:solidFill>
              <a:srgbClr val="8CA9AD"/>
            </a:solidFill>
            <a:prstDash val="solid"/>
            <a:headEnd type="none" w="sm" len="sm"/>
            <a:tailEnd type="none" w="sm" len="sm"/>
          </a:ln>
        </p:spPr>
      </p:sp>
      <p:sp>
        <p:nvSpPr>
          <p:cNvPr id="22" name="AutoShape 22"/>
          <p:cNvSpPr/>
          <p:nvPr/>
        </p:nvSpPr>
        <p:spPr>
          <a:xfrm>
            <a:off x="14336477" y="9420247"/>
            <a:ext cx="4690515" cy="4690515"/>
          </a:xfrm>
          <a:prstGeom prst="line">
            <a:avLst/>
          </a:prstGeom>
          <a:ln w="28575" cap="flat">
            <a:solidFill>
              <a:srgbClr val="8CA9AD"/>
            </a:solidFill>
            <a:prstDash val="solid"/>
            <a:headEnd type="none" w="sm" len="sm"/>
            <a:tailEnd type="none" w="sm" len="sm"/>
          </a:ln>
        </p:spPr>
      </p:sp>
      <p:sp>
        <p:nvSpPr>
          <p:cNvPr id="23" name="AutoShape 23"/>
          <p:cNvSpPr/>
          <p:nvPr/>
        </p:nvSpPr>
        <p:spPr>
          <a:xfrm>
            <a:off x="14336477" y="9792355"/>
            <a:ext cx="4347674" cy="4347674"/>
          </a:xfrm>
          <a:prstGeom prst="line">
            <a:avLst/>
          </a:prstGeom>
          <a:ln w="28575" cap="flat">
            <a:solidFill>
              <a:srgbClr val="8CA9AD"/>
            </a:solidFill>
            <a:prstDash val="solid"/>
            <a:headEnd type="none" w="sm" len="sm"/>
            <a:tailEnd type="none" w="sm" len="sm"/>
          </a:ln>
        </p:spPr>
      </p:sp>
      <p:grpSp>
        <p:nvGrpSpPr>
          <p:cNvPr id="24" name="Group 24"/>
          <p:cNvGrpSpPr/>
          <p:nvPr/>
        </p:nvGrpSpPr>
        <p:grpSpPr>
          <a:xfrm rot="2700000">
            <a:off x="-2390156" y="-3142542"/>
            <a:ext cx="7415398" cy="3565095"/>
            <a:chOff x="0" y="0"/>
            <a:chExt cx="660400" cy="317500"/>
          </a:xfrm>
        </p:grpSpPr>
        <p:sp>
          <p:nvSpPr>
            <p:cNvPr id="25" name="Freeform 2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6" name="TextBox 2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7" name="AutoShape 27"/>
          <p:cNvSpPr/>
          <p:nvPr/>
        </p:nvSpPr>
        <p:spPr>
          <a:xfrm>
            <a:off x="-2852769" y="-2322992"/>
            <a:ext cx="5185216" cy="5132702"/>
          </a:xfrm>
          <a:prstGeom prst="line">
            <a:avLst/>
          </a:prstGeom>
          <a:ln w="28575" cap="flat">
            <a:solidFill>
              <a:srgbClr val="8CA9AD"/>
            </a:solidFill>
            <a:prstDash val="solid"/>
            <a:headEnd type="none" w="sm" len="sm"/>
            <a:tailEnd type="none" w="sm" len="sm"/>
          </a:ln>
        </p:spPr>
      </p:sp>
      <p:sp>
        <p:nvSpPr>
          <p:cNvPr id="28" name="AutoShape 28"/>
          <p:cNvSpPr/>
          <p:nvPr/>
        </p:nvSpPr>
        <p:spPr>
          <a:xfrm>
            <a:off x="-3066716" y="-2010316"/>
            <a:ext cx="5038853" cy="5038853"/>
          </a:xfrm>
          <a:prstGeom prst="line">
            <a:avLst/>
          </a:prstGeom>
          <a:ln w="28575" cap="flat">
            <a:solidFill>
              <a:srgbClr val="8CA9AD"/>
            </a:solidFill>
            <a:prstDash val="solid"/>
            <a:headEnd type="none" w="sm" len="sm"/>
            <a:tailEnd type="none" w="sm" len="sm"/>
          </a:ln>
        </p:spPr>
      </p:sp>
      <p:sp>
        <p:nvSpPr>
          <p:cNvPr id="29" name="AutoShape 29"/>
          <p:cNvSpPr/>
          <p:nvPr/>
        </p:nvSpPr>
        <p:spPr>
          <a:xfrm>
            <a:off x="-3246317" y="-1651846"/>
            <a:ext cx="4867141" cy="4867141"/>
          </a:xfrm>
          <a:prstGeom prst="line">
            <a:avLst/>
          </a:prstGeom>
          <a:ln w="28575" cap="flat">
            <a:solidFill>
              <a:srgbClr val="8CA9AD"/>
            </a:solidFill>
            <a:prstDash val="solid"/>
            <a:headEnd type="none" w="sm" len="sm"/>
            <a:tailEnd type="none" w="sm" len="sm"/>
          </a:ln>
        </p:spPr>
      </p:sp>
      <p:sp>
        <p:nvSpPr>
          <p:cNvPr id="30" name="AutoShape 30"/>
          <p:cNvSpPr/>
          <p:nvPr/>
        </p:nvSpPr>
        <p:spPr>
          <a:xfrm>
            <a:off x="-3372972" y="-1265578"/>
            <a:ext cx="4690515" cy="4690515"/>
          </a:xfrm>
          <a:prstGeom prst="line">
            <a:avLst/>
          </a:prstGeom>
          <a:ln w="28575" cap="flat">
            <a:solidFill>
              <a:srgbClr val="8CA9AD"/>
            </a:solidFill>
            <a:prstDash val="solid"/>
            <a:headEnd type="none" w="sm" len="sm"/>
            <a:tailEnd type="none" w="sm" len="sm"/>
          </a:ln>
        </p:spPr>
      </p:sp>
      <p:sp>
        <p:nvSpPr>
          <p:cNvPr id="31" name="AutoShape 31"/>
          <p:cNvSpPr/>
          <p:nvPr/>
        </p:nvSpPr>
        <p:spPr>
          <a:xfrm>
            <a:off x="-3516826" y="-825901"/>
            <a:ext cx="4347674" cy="4347674"/>
          </a:xfrm>
          <a:prstGeom prst="line">
            <a:avLst/>
          </a:prstGeom>
          <a:ln w="28575" cap="flat">
            <a:solidFill>
              <a:srgbClr val="8CA9AD"/>
            </a:solidFill>
            <a:prstDash val="solid"/>
            <a:headEnd type="none" w="sm" len="sm"/>
            <a:tailEnd type="none" w="sm" len="sm"/>
          </a:ln>
        </p:spPr>
      </p:sp>
      <p:sp>
        <p:nvSpPr>
          <p:cNvPr id="32" name="AutoShape 32"/>
          <p:cNvSpPr/>
          <p:nvPr/>
        </p:nvSpPr>
        <p:spPr>
          <a:xfrm>
            <a:off x="-3637646" y="-382177"/>
            <a:ext cx="3963599" cy="3985594"/>
          </a:xfrm>
          <a:prstGeom prst="line">
            <a:avLst/>
          </a:prstGeom>
          <a:ln w="28575" cap="flat">
            <a:solidFill>
              <a:srgbClr val="8CA9AD"/>
            </a:solidFill>
            <a:prstDash val="solid"/>
            <a:headEnd type="none" w="sm" len="sm"/>
            <a:tailEnd type="none" w="sm" len="sm"/>
          </a:ln>
        </p:spPr>
      </p:sp>
      <p:sp>
        <p:nvSpPr>
          <p:cNvPr id="33" name="Freeform 33"/>
          <p:cNvSpPr/>
          <p:nvPr/>
        </p:nvSpPr>
        <p:spPr>
          <a:xfrm>
            <a:off x="4863166" y="1128372"/>
            <a:ext cx="8206816" cy="5132692"/>
          </a:xfrm>
          <a:custGeom>
            <a:avLst/>
            <a:gdLst/>
            <a:ahLst/>
            <a:cxnLst/>
            <a:rect l="l" t="t" r="r" b="b"/>
            <a:pathLst>
              <a:path w="8206816" h="5132692">
                <a:moveTo>
                  <a:pt x="0" y="0"/>
                </a:moveTo>
                <a:lnTo>
                  <a:pt x="8206816" y="0"/>
                </a:lnTo>
                <a:lnTo>
                  <a:pt x="8206816" y="5132692"/>
                </a:lnTo>
                <a:lnTo>
                  <a:pt x="0" y="5132692"/>
                </a:lnTo>
                <a:lnTo>
                  <a:pt x="0" y="0"/>
                </a:lnTo>
                <a:close/>
              </a:path>
            </a:pathLst>
          </a:custGeom>
          <a:blipFill>
            <a:blip r:embed="rId10"/>
            <a:stretch>
              <a:fillRect b="-8477"/>
            </a:stretch>
          </a:blipFill>
        </p:spPr>
      </p:sp>
      <p:sp>
        <p:nvSpPr>
          <p:cNvPr id="34" name="TextBox 34"/>
          <p:cNvSpPr txBox="1"/>
          <p:nvPr/>
        </p:nvSpPr>
        <p:spPr>
          <a:xfrm>
            <a:off x="3606774" y="6232489"/>
            <a:ext cx="10719600" cy="3295650"/>
          </a:xfrm>
          <a:prstGeom prst="rect">
            <a:avLst/>
          </a:prstGeom>
        </p:spPr>
        <p:txBody>
          <a:bodyPr lIns="0" tIns="0" rIns="0" bIns="0" rtlCol="0" anchor="t">
            <a:spAutoFit/>
          </a:bodyPr>
          <a:lstStyle/>
          <a:p>
            <a:pPr algn="ctr">
              <a:lnSpc>
                <a:spcPts val="3719"/>
              </a:lnSpc>
            </a:pPr>
            <a:r>
              <a:rPr lang="en-US" sz="3099" dirty="0">
                <a:solidFill>
                  <a:srgbClr val="545454"/>
                </a:solidFill>
                <a:latin typeface="IreneFlorentina"/>
              </a:rPr>
              <a:t>The login window in login.py provides a simple and secure interface for users to authenticate themselves before accessing the main functionalities of the application. It ensures user privacy and security by validating login credentials and allowing users to reset or exit if needed.</a:t>
            </a:r>
          </a:p>
        </p:txBody>
      </p:sp>
      <p:sp>
        <p:nvSpPr>
          <p:cNvPr id="35" name="TextBox 35"/>
          <p:cNvSpPr txBox="1"/>
          <p:nvPr/>
        </p:nvSpPr>
        <p:spPr>
          <a:xfrm>
            <a:off x="3330553" y="10772"/>
            <a:ext cx="10620170" cy="25971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 LOGIN PAGE</a:t>
            </a:r>
          </a:p>
          <a:p>
            <a:pPr algn="ctr">
              <a:lnSpc>
                <a:spcPts val="9999"/>
              </a:lnSpc>
            </a:pPr>
            <a:endParaRPr lang="en-US" sz="9999">
              <a:solidFill>
                <a:srgbClr val="227C9D"/>
              </a:solidFill>
              <a:latin typeface="Kollektif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5400000" flipH="1" flipV="1">
            <a:off x="13558924"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flipH="1" flipV="1">
            <a:off x="13558924"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rot="2700000">
            <a:off x="15319293" y="7543283"/>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a:off x="14856680" y="8362832"/>
            <a:ext cx="5185216" cy="5132702"/>
          </a:xfrm>
          <a:prstGeom prst="line">
            <a:avLst/>
          </a:prstGeom>
          <a:ln w="28575" cap="flat">
            <a:solidFill>
              <a:srgbClr val="8CA9AD"/>
            </a:solidFill>
            <a:prstDash val="solid"/>
            <a:headEnd type="none" w="sm" len="sm"/>
            <a:tailEnd type="none" w="sm" len="sm"/>
          </a:ln>
        </p:spPr>
      </p:sp>
      <p:sp>
        <p:nvSpPr>
          <p:cNvPr id="20" name="AutoShape 20"/>
          <p:cNvSpPr/>
          <p:nvPr/>
        </p:nvSpPr>
        <p:spPr>
          <a:xfrm>
            <a:off x="14642733" y="8675509"/>
            <a:ext cx="5038853" cy="5038853"/>
          </a:xfrm>
          <a:prstGeom prst="line">
            <a:avLst/>
          </a:prstGeom>
          <a:ln w="28575" cap="flat">
            <a:solidFill>
              <a:srgbClr val="8CA9AD"/>
            </a:solidFill>
            <a:prstDash val="solid"/>
            <a:headEnd type="none" w="sm" len="sm"/>
            <a:tailEnd type="none" w="sm" len="sm"/>
          </a:ln>
        </p:spPr>
      </p:sp>
      <p:sp>
        <p:nvSpPr>
          <p:cNvPr id="21" name="AutoShape 21"/>
          <p:cNvSpPr/>
          <p:nvPr/>
        </p:nvSpPr>
        <p:spPr>
          <a:xfrm>
            <a:off x="14463131" y="9033979"/>
            <a:ext cx="4867141" cy="4867141"/>
          </a:xfrm>
          <a:prstGeom prst="line">
            <a:avLst/>
          </a:prstGeom>
          <a:ln w="28575" cap="flat">
            <a:solidFill>
              <a:srgbClr val="8CA9AD"/>
            </a:solidFill>
            <a:prstDash val="solid"/>
            <a:headEnd type="none" w="sm" len="sm"/>
            <a:tailEnd type="none" w="sm" len="sm"/>
          </a:ln>
        </p:spPr>
      </p:sp>
      <p:sp>
        <p:nvSpPr>
          <p:cNvPr id="22" name="AutoShape 22"/>
          <p:cNvSpPr/>
          <p:nvPr/>
        </p:nvSpPr>
        <p:spPr>
          <a:xfrm>
            <a:off x="14336477" y="9420247"/>
            <a:ext cx="4690515" cy="4690515"/>
          </a:xfrm>
          <a:prstGeom prst="line">
            <a:avLst/>
          </a:prstGeom>
          <a:ln w="28575" cap="flat">
            <a:solidFill>
              <a:srgbClr val="8CA9AD"/>
            </a:solidFill>
            <a:prstDash val="solid"/>
            <a:headEnd type="none" w="sm" len="sm"/>
            <a:tailEnd type="none" w="sm" len="sm"/>
          </a:ln>
        </p:spPr>
      </p:sp>
      <p:sp>
        <p:nvSpPr>
          <p:cNvPr id="23" name="AutoShape 23"/>
          <p:cNvSpPr/>
          <p:nvPr/>
        </p:nvSpPr>
        <p:spPr>
          <a:xfrm>
            <a:off x="14336477" y="9792355"/>
            <a:ext cx="4347674" cy="4347674"/>
          </a:xfrm>
          <a:prstGeom prst="line">
            <a:avLst/>
          </a:prstGeom>
          <a:ln w="28575" cap="flat">
            <a:solidFill>
              <a:srgbClr val="8CA9AD"/>
            </a:solidFill>
            <a:prstDash val="solid"/>
            <a:headEnd type="none" w="sm" len="sm"/>
            <a:tailEnd type="none" w="sm" len="sm"/>
          </a:ln>
        </p:spPr>
      </p:sp>
      <p:grpSp>
        <p:nvGrpSpPr>
          <p:cNvPr id="24" name="Group 24"/>
          <p:cNvGrpSpPr/>
          <p:nvPr/>
        </p:nvGrpSpPr>
        <p:grpSpPr>
          <a:xfrm rot="2700000">
            <a:off x="-1376391" y="-3093321"/>
            <a:ext cx="7415398" cy="3565095"/>
            <a:chOff x="0" y="0"/>
            <a:chExt cx="660400" cy="317500"/>
          </a:xfrm>
        </p:grpSpPr>
        <p:sp>
          <p:nvSpPr>
            <p:cNvPr id="25" name="Freeform 2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6" name="TextBox 2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7" name="AutoShape 27"/>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28" name="AutoShape 28"/>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29" name="AutoShape 29"/>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0" name="AutoShape 30"/>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1" name="AutoShape 31"/>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2" name="AutoShape 32"/>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3" name="AutoShape 33"/>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4" name="AutoShape 34"/>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35" name="Freeform 35"/>
          <p:cNvSpPr/>
          <p:nvPr/>
        </p:nvSpPr>
        <p:spPr>
          <a:xfrm>
            <a:off x="5341246" y="1410875"/>
            <a:ext cx="7250656" cy="4702049"/>
          </a:xfrm>
          <a:custGeom>
            <a:avLst/>
            <a:gdLst/>
            <a:ahLst/>
            <a:cxnLst/>
            <a:rect l="l" t="t" r="r" b="b"/>
            <a:pathLst>
              <a:path w="7250656" h="4702049">
                <a:moveTo>
                  <a:pt x="0" y="0"/>
                </a:moveTo>
                <a:lnTo>
                  <a:pt x="7250656" y="0"/>
                </a:lnTo>
                <a:lnTo>
                  <a:pt x="7250656" y="4702049"/>
                </a:lnTo>
                <a:lnTo>
                  <a:pt x="0" y="4702049"/>
                </a:lnTo>
                <a:lnTo>
                  <a:pt x="0" y="0"/>
                </a:lnTo>
                <a:close/>
              </a:path>
            </a:pathLst>
          </a:custGeom>
          <a:blipFill>
            <a:blip r:embed="rId10"/>
            <a:stretch>
              <a:fillRect b="-9421"/>
            </a:stretch>
          </a:blipFill>
        </p:spPr>
      </p:sp>
      <p:sp>
        <p:nvSpPr>
          <p:cNvPr id="36" name="TextBox 36"/>
          <p:cNvSpPr txBox="1"/>
          <p:nvPr/>
        </p:nvSpPr>
        <p:spPr>
          <a:xfrm>
            <a:off x="3606774" y="6232489"/>
            <a:ext cx="10719600" cy="3762375"/>
          </a:xfrm>
          <a:prstGeom prst="rect">
            <a:avLst/>
          </a:prstGeom>
        </p:spPr>
        <p:txBody>
          <a:bodyPr lIns="0" tIns="0" rIns="0" bIns="0" rtlCol="0" anchor="t">
            <a:spAutoFit/>
          </a:bodyPr>
          <a:lstStyle/>
          <a:p>
            <a:pPr algn="ctr">
              <a:lnSpc>
                <a:spcPts val="3719"/>
              </a:lnSpc>
            </a:pPr>
            <a:r>
              <a:rPr lang="en-US" sz="3099" dirty="0">
                <a:solidFill>
                  <a:srgbClr val="545454"/>
                </a:solidFill>
                <a:latin typeface="IreneFlorentina"/>
              </a:rPr>
              <a:t>The user interaction implemented in user.py provides a user-friendly interface for searching routes in the BRTS application. Users can input bus stops, initiate route searches, receive route information, and interact with the application effectively through the provided buttons and functionalities.</a:t>
            </a:r>
          </a:p>
        </p:txBody>
      </p:sp>
      <p:sp>
        <p:nvSpPr>
          <p:cNvPr id="37" name="TextBox 37"/>
          <p:cNvSpPr txBox="1"/>
          <p:nvPr/>
        </p:nvSpPr>
        <p:spPr>
          <a:xfrm>
            <a:off x="3716307" y="80551"/>
            <a:ext cx="10620170" cy="1330324"/>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HOME PAGE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378907" y="541756"/>
            <a:ext cx="10620170" cy="1330324"/>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BACKEND</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3525062"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3525062"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39" name="TextBox 39"/>
          <p:cNvSpPr txBox="1"/>
          <p:nvPr/>
        </p:nvSpPr>
        <p:spPr>
          <a:xfrm>
            <a:off x="3784200" y="3137884"/>
            <a:ext cx="10719600" cy="4476750"/>
          </a:xfrm>
          <a:prstGeom prst="rect">
            <a:avLst/>
          </a:prstGeom>
        </p:spPr>
        <p:txBody>
          <a:bodyPr lIns="0" tIns="0" rIns="0" bIns="0" rtlCol="0" anchor="t">
            <a:spAutoFit/>
          </a:bodyPr>
          <a:lstStyle/>
          <a:p>
            <a:pPr algn="ctr">
              <a:lnSpc>
                <a:spcPts val="3959"/>
              </a:lnSpc>
            </a:pPr>
            <a:r>
              <a:rPr lang="en-US" sz="3299" dirty="0">
                <a:solidFill>
                  <a:srgbClr val="545454"/>
                </a:solidFill>
                <a:latin typeface="IreneFlorentina"/>
              </a:rPr>
              <a:t>The backend logic in app.py establishes the foundation for managing the BRTS route, including defining the route graph, adding stations and distances, and calculating the shortest route between stops using Dijkstra's algorithm. This logic forms the core functionality of the BRTS application, enabling efficient route management and navigation.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298440" y="667367"/>
            <a:ext cx="10620170" cy="25971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DJIKSTRA ALGORITHM</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3523907" y="-65037"/>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3523907" y="1018772"/>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39" name="TextBox 39"/>
          <p:cNvSpPr txBox="1"/>
          <p:nvPr/>
        </p:nvSpPr>
        <p:spPr>
          <a:xfrm>
            <a:off x="3346212" y="3614134"/>
            <a:ext cx="10719600" cy="4121065"/>
          </a:xfrm>
          <a:prstGeom prst="rect">
            <a:avLst/>
          </a:prstGeom>
        </p:spPr>
        <p:txBody>
          <a:bodyPr lIns="0" tIns="0" rIns="0" bIns="0" rtlCol="0" anchor="t">
            <a:spAutoFit/>
          </a:bodyPr>
          <a:lstStyle/>
          <a:p>
            <a:pPr algn="ctr">
              <a:lnSpc>
                <a:spcPts val="4559"/>
              </a:lnSpc>
            </a:pPr>
            <a:r>
              <a:rPr lang="en-US" sz="3799" dirty="0">
                <a:solidFill>
                  <a:srgbClr val="545454"/>
                </a:solidFill>
                <a:latin typeface="DM Sans"/>
              </a:rPr>
              <a:t>Dijkstra's algorithm finds the shortest path in a weighted graph from a source node to all other nodes. It initializes distances, relaxes edges, and updates paths iteratively. The shortest path is reconstructed by backtracking from the target node using parent pointers. It's efficient with time complexity O(E log V).</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916367" y="116341"/>
            <a:ext cx="9848530" cy="3588435"/>
          </a:xfrm>
          <a:prstGeom prst="rect">
            <a:avLst/>
          </a:prstGeom>
        </p:spPr>
        <p:txBody>
          <a:bodyPr lIns="0" tIns="0" rIns="0" bIns="0" rtlCol="0" anchor="t">
            <a:spAutoFit/>
          </a:bodyPr>
          <a:lstStyle/>
          <a:p>
            <a:pPr algn="ctr">
              <a:lnSpc>
                <a:spcPts val="9273"/>
              </a:lnSpc>
            </a:pPr>
            <a:r>
              <a:rPr lang="en-US" sz="9273">
                <a:solidFill>
                  <a:srgbClr val="227C9D"/>
                </a:solidFill>
                <a:latin typeface="Kollektif Bold"/>
              </a:rPr>
              <a:t>SCALABILITY AND FUTURE ENHANCEMENTS</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3568069"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3568069" y="10085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39" name="TextBox 39"/>
          <p:cNvSpPr txBox="1"/>
          <p:nvPr/>
        </p:nvSpPr>
        <p:spPr>
          <a:xfrm>
            <a:off x="3487133" y="3835470"/>
            <a:ext cx="10719600" cy="571500"/>
          </a:xfrm>
          <a:prstGeom prst="rect">
            <a:avLst/>
          </a:prstGeom>
        </p:spPr>
        <p:txBody>
          <a:bodyPr lIns="0" tIns="0" rIns="0" bIns="0" rtlCol="0" anchor="t">
            <a:spAutoFit/>
          </a:bodyPr>
          <a:lstStyle/>
          <a:p>
            <a:pPr algn="ctr">
              <a:lnSpc>
                <a:spcPts val="4559"/>
              </a:lnSpc>
            </a:pPr>
            <a:r>
              <a:rPr lang="en-US" sz="3799">
                <a:solidFill>
                  <a:srgbClr val="545454"/>
                </a:solidFill>
                <a:latin typeface="DM Sans"/>
              </a:rPr>
              <a:t>Real-time Updates</a:t>
            </a:r>
          </a:p>
        </p:txBody>
      </p:sp>
      <p:grpSp>
        <p:nvGrpSpPr>
          <p:cNvPr id="40" name="Group 40"/>
          <p:cNvGrpSpPr/>
          <p:nvPr/>
        </p:nvGrpSpPr>
        <p:grpSpPr>
          <a:xfrm>
            <a:off x="2634588" y="3662162"/>
            <a:ext cx="916258" cy="916258"/>
            <a:chOff x="0" y="0"/>
            <a:chExt cx="1221677" cy="1221677"/>
          </a:xfrm>
        </p:grpSpPr>
        <p:grpSp>
          <p:nvGrpSpPr>
            <p:cNvPr id="41" name="Group 41"/>
            <p:cNvGrpSpPr/>
            <p:nvPr/>
          </p:nvGrpSpPr>
          <p:grpSpPr>
            <a:xfrm>
              <a:off x="0" y="0"/>
              <a:ext cx="1221677" cy="1221677"/>
              <a:chOff x="0" y="0"/>
              <a:chExt cx="6350000" cy="6350000"/>
            </a:xfrm>
          </p:grpSpPr>
          <p:sp>
            <p:nvSpPr>
              <p:cNvPr id="42" name="Freeform 4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27C9D"/>
              </a:solidFill>
            </p:spPr>
          </p:sp>
        </p:grpSp>
        <p:sp>
          <p:nvSpPr>
            <p:cNvPr id="43" name="TextBox 43"/>
            <p:cNvSpPr txBox="1"/>
            <p:nvPr/>
          </p:nvSpPr>
          <p:spPr>
            <a:xfrm>
              <a:off x="0" y="-51861"/>
              <a:ext cx="1221677" cy="1133355"/>
            </a:xfrm>
            <a:prstGeom prst="rect">
              <a:avLst/>
            </a:prstGeom>
          </p:spPr>
          <p:txBody>
            <a:bodyPr lIns="0" tIns="0" rIns="0" bIns="0" rtlCol="0" anchor="t">
              <a:spAutoFit/>
            </a:bodyPr>
            <a:lstStyle/>
            <a:p>
              <a:pPr marL="0" lvl="1" indent="0" algn="ctr">
                <a:lnSpc>
                  <a:spcPts val="7429"/>
                </a:lnSpc>
                <a:spcBef>
                  <a:spcPct val="0"/>
                </a:spcBef>
              </a:pPr>
              <a:r>
                <a:rPr lang="en-US" sz="4731" u="none">
                  <a:solidFill>
                    <a:srgbClr val="FFFFFF"/>
                  </a:solidFill>
                  <a:latin typeface="Marykate"/>
                </a:rPr>
                <a:t>1</a:t>
              </a:r>
            </a:p>
          </p:txBody>
        </p:sp>
      </p:grpSp>
      <p:grpSp>
        <p:nvGrpSpPr>
          <p:cNvPr id="44" name="Group 44"/>
          <p:cNvGrpSpPr/>
          <p:nvPr/>
        </p:nvGrpSpPr>
        <p:grpSpPr>
          <a:xfrm>
            <a:off x="2634588" y="4787970"/>
            <a:ext cx="916258" cy="916258"/>
            <a:chOff x="0" y="0"/>
            <a:chExt cx="6350000" cy="6350000"/>
          </a:xfrm>
        </p:grpSpPr>
        <p:sp>
          <p:nvSpPr>
            <p:cNvPr id="45" name="Freeform 4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27C9D"/>
            </a:solidFill>
          </p:spPr>
        </p:sp>
      </p:grpSp>
      <p:sp>
        <p:nvSpPr>
          <p:cNvPr id="46" name="TextBox 46"/>
          <p:cNvSpPr txBox="1"/>
          <p:nvPr/>
        </p:nvSpPr>
        <p:spPr>
          <a:xfrm>
            <a:off x="2634588" y="4703830"/>
            <a:ext cx="916258" cy="895260"/>
          </a:xfrm>
          <a:prstGeom prst="rect">
            <a:avLst/>
          </a:prstGeom>
        </p:spPr>
        <p:txBody>
          <a:bodyPr lIns="0" tIns="0" rIns="0" bIns="0" rtlCol="0" anchor="t">
            <a:spAutoFit/>
          </a:bodyPr>
          <a:lstStyle/>
          <a:p>
            <a:pPr marL="0" lvl="1" indent="0" algn="ctr">
              <a:lnSpc>
                <a:spcPts val="7429"/>
              </a:lnSpc>
              <a:spcBef>
                <a:spcPct val="0"/>
              </a:spcBef>
            </a:pPr>
            <a:r>
              <a:rPr lang="en-US" sz="4731">
                <a:solidFill>
                  <a:srgbClr val="FFFFFF"/>
                </a:solidFill>
                <a:latin typeface="Marykate"/>
              </a:rPr>
              <a:t>2</a:t>
            </a:r>
          </a:p>
        </p:txBody>
      </p:sp>
      <p:grpSp>
        <p:nvGrpSpPr>
          <p:cNvPr id="47" name="Group 47"/>
          <p:cNvGrpSpPr/>
          <p:nvPr/>
        </p:nvGrpSpPr>
        <p:grpSpPr>
          <a:xfrm>
            <a:off x="2634588" y="5913778"/>
            <a:ext cx="916258" cy="916258"/>
            <a:chOff x="0" y="0"/>
            <a:chExt cx="6350000" cy="6350000"/>
          </a:xfrm>
        </p:grpSpPr>
        <p:sp>
          <p:nvSpPr>
            <p:cNvPr id="48" name="Freeform 4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27C9D"/>
            </a:solidFill>
          </p:spPr>
        </p:sp>
      </p:grpSp>
      <p:sp>
        <p:nvSpPr>
          <p:cNvPr id="49" name="TextBox 49"/>
          <p:cNvSpPr txBox="1"/>
          <p:nvPr/>
        </p:nvSpPr>
        <p:spPr>
          <a:xfrm>
            <a:off x="2634588" y="5829638"/>
            <a:ext cx="916258" cy="895260"/>
          </a:xfrm>
          <a:prstGeom prst="rect">
            <a:avLst/>
          </a:prstGeom>
        </p:spPr>
        <p:txBody>
          <a:bodyPr lIns="0" tIns="0" rIns="0" bIns="0" rtlCol="0" anchor="t">
            <a:spAutoFit/>
          </a:bodyPr>
          <a:lstStyle/>
          <a:p>
            <a:pPr marL="0" lvl="1" indent="0" algn="ctr">
              <a:lnSpc>
                <a:spcPts val="7429"/>
              </a:lnSpc>
              <a:spcBef>
                <a:spcPct val="0"/>
              </a:spcBef>
            </a:pPr>
            <a:r>
              <a:rPr lang="en-US" sz="4731">
                <a:solidFill>
                  <a:srgbClr val="FFFFFF"/>
                </a:solidFill>
                <a:latin typeface="Marykate"/>
              </a:rPr>
              <a:t>3</a:t>
            </a:r>
          </a:p>
        </p:txBody>
      </p:sp>
      <p:grpSp>
        <p:nvGrpSpPr>
          <p:cNvPr id="50" name="Group 50"/>
          <p:cNvGrpSpPr/>
          <p:nvPr/>
        </p:nvGrpSpPr>
        <p:grpSpPr>
          <a:xfrm>
            <a:off x="2634588" y="7039586"/>
            <a:ext cx="916258" cy="916258"/>
            <a:chOff x="0" y="0"/>
            <a:chExt cx="6350000" cy="6350000"/>
          </a:xfrm>
        </p:grpSpPr>
        <p:sp>
          <p:nvSpPr>
            <p:cNvPr id="51" name="Freeform 5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27C9D"/>
            </a:solidFill>
          </p:spPr>
        </p:sp>
      </p:grpSp>
      <p:sp>
        <p:nvSpPr>
          <p:cNvPr id="52" name="TextBox 52"/>
          <p:cNvSpPr txBox="1"/>
          <p:nvPr/>
        </p:nvSpPr>
        <p:spPr>
          <a:xfrm>
            <a:off x="2634588" y="6955446"/>
            <a:ext cx="916258" cy="895260"/>
          </a:xfrm>
          <a:prstGeom prst="rect">
            <a:avLst/>
          </a:prstGeom>
        </p:spPr>
        <p:txBody>
          <a:bodyPr lIns="0" tIns="0" rIns="0" bIns="0" rtlCol="0" anchor="t">
            <a:spAutoFit/>
          </a:bodyPr>
          <a:lstStyle/>
          <a:p>
            <a:pPr marL="0" lvl="1" indent="0" algn="ctr">
              <a:lnSpc>
                <a:spcPts val="7429"/>
              </a:lnSpc>
              <a:spcBef>
                <a:spcPct val="0"/>
              </a:spcBef>
            </a:pPr>
            <a:r>
              <a:rPr lang="en-US" sz="4731">
                <a:solidFill>
                  <a:srgbClr val="FFFFFF"/>
                </a:solidFill>
                <a:latin typeface="Marykate"/>
              </a:rPr>
              <a:t>4</a:t>
            </a:r>
          </a:p>
        </p:txBody>
      </p:sp>
      <p:sp>
        <p:nvSpPr>
          <p:cNvPr id="53" name="TextBox 53"/>
          <p:cNvSpPr txBox="1"/>
          <p:nvPr/>
        </p:nvSpPr>
        <p:spPr>
          <a:xfrm>
            <a:off x="2805462" y="4960349"/>
            <a:ext cx="10719600" cy="571500"/>
          </a:xfrm>
          <a:prstGeom prst="rect">
            <a:avLst/>
          </a:prstGeom>
        </p:spPr>
        <p:txBody>
          <a:bodyPr lIns="0" tIns="0" rIns="0" bIns="0" rtlCol="0" anchor="t">
            <a:spAutoFit/>
          </a:bodyPr>
          <a:lstStyle/>
          <a:p>
            <a:pPr algn="ctr">
              <a:lnSpc>
                <a:spcPts val="4559"/>
              </a:lnSpc>
            </a:pPr>
            <a:r>
              <a:rPr lang="en-US" sz="3799">
                <a:solidFill>
                  <a:srgbClr val="545454"/>
                </a:solidFill>
                <a:latin typeface="DM Sans"/>
              </a:rPr>
              <a:t>User Profiles</a:t>
            </a:r>
          </a:p>
        </p:txBody>
      </p:sp>
      <p:sp>
        <p:nvSpPr>
          <p:cNvPr id="54" name="TextBox 54"/>
          <p:cNvSpPr txBox="1"/>
          <p:nvPr/>
        </p:nvSpPr>
        <p:spPr>
          <a:xfrm>
            <a:off x="3647605" y="6153398"/>
            <a:ext cx="10462368" cy="571500"/>
          </a:xfrm>
          <a:prstGeom prst="rect">
            <a:avLst/>
          </a:prstGeom>
        </p:spPr>
        <p:txBody>
          <a:bodyPr lIns="0" tIns="0" rIns="0" bIns="0" rtlCol="0" anchor="t">
            <a:spAutoFit/>
          </a:bodyPr>
          <a:lstStyle/>
          <a:p>
            <a:pPr algn="ctr">
              <a:lnSpc>
                <a:spcPts val="4559"/>
              </a:lnSpc>
            </a:pPr>
            <a:r>
              <a:rPr lang="en-US" sz="3799">
                <a:solidFill>
                  <a:srgbClr val="545454"/>
                </a:solidFill>
                <a:latin typeface="DM Sans"/>
              </a:rPr>
              <a:t>Mobile Application</a:t>
            </a:r>
          </a:p>
        </p:txBody>
      </p:sp>
      <p:sp>
        <p:nvSpPr>
          <p:cNvPr id="55" name="TextBox 55"/>
          <p:cNvSpPr txBox="1"/>
          <p:nvPr/>
        </p:nvSpPr>
        <p:spPr>
          <a:xfrm>
            <a:off x="3916367" y="7207813"/>
            <a:ext cx="10719600" cy="571500"/>
          </a:xfrm>
          <a:prstGeom prst="rect">
            <a:avLst/>
          </a:prstGeom>
        </p:spPr>
        <p:txBody>
          <a:bodyPr lIns="0" tIns="0" rIns="0" bIns="0" rtlCol="0" anchor="t">
            <a:spAutoFit/>
          </a:bodyPr>
          <a:lstStyle/>
          <a:p>
            <a:pPr algn="ctr">
              <a:lnSpc>
                <a:spcPts val="4559"/>
              </a:lnSpc>
            </a:pPr>
            <a:r>
              <a:rPr lang="en-US" sz="3799">
                <a:solidFill>
                  <a:srgbClr val="545454"/>
                </a:solidFill>
                <a:latin typeface="DM Sans"/>
              </a:rPr>
              <a:t>Accessibility Features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293</Words>
  <Application>Microsoft Office PowerPoint</Application>
  <PresentationFormat>Custom</PresentationFormat>
  <Paragraphs>31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ไอติม</vt:lpstr>
      <vt:lpstr>Marykate</vt:lpstr>
      <vt:lpstr>IreneFlorentina</vt:lpstr>
      <vt:lpstr>DM Sans</vt:lpstr>
      <vt:lpstr>Mango AC</vt:lpstr>
      <vt:lpstr>Kollektif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Ahmedabad brts route app</dc:title>
  <cp:lastModifiedBy>Mihir Patel</cp:lastModifiedBy>
  <cp:revision>2</cp:revision>
  <dcterms:created xsi:type="dcterms:W3CDTF">2006-08-16T00:00:00Z</dcterms:created>
  <dcterms:modified xsi:type="dcterms:W3CDTF">2024-04-13T05:48:58Z</dcterms:modified>
  <dc:identifier>DAGCNBKsXXg</dc:identifier>
</cp:coreProperties>
</file>