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6" r:id="rId7"/>
    <p:sldId id="262" r:id="rId8"/>
    <p:sldId id="260" r:id="rId9"/>
    <p:sldId id="263" r:id="rId10"/>
    <p:sldId id="264" r:id="rId11"/>
    <p:sldId id="267" r:id="rId12"/>
    <p:sldId id="268" r:id="rId13"/>
    <p:sldId id="269" r:id="rId14"/>
    <p:sldId id="27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76620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52058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256726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9029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64546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7928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743396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475187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362773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409555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283778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57258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53131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61148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250198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67102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3904F-1E2C-4F88-A0E5-6C5DA2C8ED2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4DFEB7-EEF4-40DF-8536-8E191E9B5ECB}" type="slidenum">
              <a:rPr lang="en-US" smtClean="0"/>
              <a:t>‹#›</a:t>
            </a:fld>
            <a:endParaRPr lang="en-US" dirty="0"/>
          </a:p>
        </p:txBody>
      </p:sp>
    </p:spTree>
    <p:extLst>
      <p:ext uri="{BB962C8B-B14F-4D97-AF65-F5344CB8AC3E}">
        <p14:creationId xmlns:p14="http://schemas.microsoft.com/office/powerpoint/2010/main" val="19176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63904F-1E2C-4F88-A0E5-6C5DA2C8ED26}" type="datetimeFigureOut">
              <a:rPr lang="en-US" smtClean="0"/>
              <a:t>3/18/2021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4DFEB7-EEF4-40DF-8536-8E191E9B5ECB}" type="slidenum">
              <a:rPr lang="en-US" smtClean="0"/>
              <a:t>‹#›</a:t>
            </a:fld>
            <a:endParaRPr lang="en-US" dirty="0"/>
          </a:p>
        </p:txBody>
      </p:sp>
    </p:spTree>
    <p:extLst>
      <p:ext uri="{BB962C8B-B14F-4D97-AF65-F5344CB8AC3E}">
        <p14:creationId xmlns:p14="http://schemas.microsoft.com/office/powerpoint/2010/main" val="3867681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aliexpress.com/" TargetMode="External"/><Relationship Id="rId2" Type="http://schemas.openxmlformats.org/officeDocument/2006/relationships/hyperlink" Target="https://www.doba.com/" TargetMode="External"/><Relationship Id="rId1" Type="http://schemas.openxmlformats.org/officeDocument/2006/relationships/slideLayout" Target="../slideLayouts/slideLayout4.xml"/><Relationship Id="rId6" Type="http://schemas.openxmlformats.org/officeDocument/2006/relationships/hyperlink" Target="https://getbootstrap.com/" TargetMode="External"/><Relationship Id="rId5" Type="http://schemas.openxmlformats.org/officeDocument/2006/relationships/hyperlink" Target="https://www.w3schools.com/css/css_website_layout.asp" TargetMode="External"/><Relationship Id="rId4" Type="http://schemas.openxmlformats.org/officeDocument/2006/relationships/hyperlink" Target="https://en.wikipedia.org/wiki/Drop_shipp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8D13B0-7E43-4232-A349-A84229C4C747}"/>
              </a:ext>
            </a:extLst>
          </p:cNvPr>
          <p:cNvSpPr>
            <a:spLocks noGrp="1"/>
          </p:cNvSpPr>
          <p:nvPr>
            <p:ph type="title"/>
          </p:nvPr>
        </p:nvSpPr>
        <p:spPr>
          <a:xfrm>
            <a:off x="913796" y="1923495"/>
            <a:ext cx="10353761" cy="1325563"/>
          </a:xfrm>
        </p:spPr>
        <p:txBody>
          <a:bodyPr>
            <a:normAutofit/>
          </a:bodyPr>
          <a:lstStyle/>
          <a:p>
            <a:r>
              <a:rPr lang="en-US" sz="4800" dirty="0">
                <a:solidFill>
                  <a:schemeClr val="accent1">
                    <a:lumMod val="75000"/>
                  </a:schemeClr>
                </a:solidFill>
                <a:latin typeface="Cambria Math" panose="02040503050406030204" pitchFamily="18" charset="0"/>
                <a:ea typeface="Cambria Math" panose="02040503050406030204" pitchFamily="18" charset="0"/>
              </a:rPr>
              <a:t>Vocal for local</a:t>
            </a:r>
            <a:br>
              <a:rPr lang="en-US" sz="4800" dirty="0">
                <a:latin typeface="Cambria Math" panose="02040503050406030204" pitchFamily="18" charset="0"/>
                <a:ea typeface="Cambria Math" panose="02040503050406030204" pitchFamily="18" charset="0"/>
              </a:rPr>
            </a:br>
            <a:r>
              <a:rPr lang="en-US" sz="3600" dirty="0">
                <a:solidFill>
                  <a:schemeClr val="accent4">
                    <a:lumMod val="75000"/>
                  </a:schemeClr>
                </a:solidFill>
                <a:latin typeface="Cambria Math" panose="02040503050406030204" pitchFamily="18" charset="0"/>
                <a:ea typeface="Cambria Math" panose="02040503050406030204" pitchFamily="18" charset="0"/>
              </a:rPr>
              <a:t>(Drop Shipping)</a:t>
            </a:r>
            <a:endParaRPr lang="en-US" sz="4800" dirty="0">
              <a:solidFill>
                <a:schemeClr val="accent4">
                  <a:lumMod val="75000"/>
                </a:schemeClr>
              </a:solidFill>
              <a:latin typeface="Cambria Math" panose="02040503050406030204" pitchFamily="18" charset="0"/>
              <a:ea typeface="Cambria Math" panose="02040503050406030204" pitchFamily="18" charset="0"/>
            </a:endParaRPr>
          </a:p>
        </p:txBody>
      </p:sp>
      <p:sp>
        <p:nvSpPr>
          <p:cNvPr id="11" name="Content Placeholder 10">
            <a:extLst>
              <a:ext uri="{FF2B5EF4-FFF2-40B4-BE49-F238E27FC236}">
                <a16:creationId xmlns:a16="http://schemas.microsoft.com/office/drawing/2014/main" id="{757C4514-7018-41D7-A598-B4A1A2033CC8}"/>
              </a:ext>
            </a:extLst>
          </p:cNvPr>
          <p:cNvSpPr>
            <a:spLocks noGrp="1"/>
          </p:cNvSpPr>
          <p:nvPr>
            <p:ph sz="quarter" idx="4"/>
          </p:nvPr>
        </p:nvSpPr>
        <p:spPr>
          <a:xfrm>
            <a:off x="7015363" y="4192490"/>
            <a:ext cx="5095357" cy="2878968"/>
          </a:xfrm>
        </p:spPr>
        <p:txBody>
          <a:bodyPr>
            <a:normAutofit/>
          </a:bodyPr>
          <a:lstStyle/>
          <a:p>
            <a:endParaRPr lang="en-US" sz="2400" dirty="0"/>
          </a:p>
          <a:p>
            <a:r>
              <a:rPr lang="en-US" sz="2400" dirty="0">
                <a:solidFill>
                  <a:srgbClr val="00B0F0"/>
                </a:solidFill>
              </a:rPr>
              <a:t>Performed by:</a:t>
            </a:r>
          </a:p>
          <a:p>
            <a:pPr lvl="2"/>
            <a:r>
              <a:rPr lang="en-US" sz="1800" dirty="0">
                <a:solidFill>
                  <a:schemeClr val="accent5">
                    <a:lumMod val="75000"/>
                  </a:schemeClr>
                </a:solidFill>
              </a:rPr>
              <a:t>Mihir Patel(19IT104)</a:t>
            </a:r>
          </a:p>
          <a:p>
            <a:pPr lvl="2"/>
            <a:r>
              <a:rPr lang="en-US" sz="1800" dirty="0" err="1">
                <a:solidFill>
                  <a:schemeClr val="accent5">
                    <a:lumMod val="75000"/>
                  </a:schemeClr>
                </a:solidFill>
              </a:rPr>
              <a:t>Dharmik</a:t>
            </a:r>
            <a:r>
              <a:rPr lang="en-US" sz="1800" dirty="0">
                <a:solidFill>
                  <a:schemeClr val="accent5">
                    <a:lumMod val="75000"/>
                  </a:schemeClr>
                </a:solidFill>
              </a:rPr>
              <a:t> Patel(19IT094)</a:t>
            </a:r>
          </a:p>
        </p:txBody>
      </p:sp>
      <p:sp>
        <p:nvSpPr>
          <p:cNvPr id="3" name="Content Placeholder 2">
            <a:extLst>
              <a:ext uri="{FF2B5EF4-FFF2-40B4-BE49-F238E27FC236}">
                <a16:creationId xmlns:a16="http://schemas.microsoft.com/office/drawing/2014/main" id="{BA0DBE37-D07A-4820-98CF-1289A15E279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296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5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0" presetClass="entr" presetSubtype="0"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800" decel="100000"/>
                                        <p:tgtEl>
                                          <p:spTgt spid="11">
                                            <p:txEl>
                                              <p:pRg st="1" end="1"/>
                                            </p:txEl>
                                          </p:spTgt>
                                        </p:tgtEl>
                                      </p:cBhvr>
                                    </p:animEffect>
                                    <p:anim calcmode="lin" valueType="num">
                                      <p:cBhvr>
                                        <p:cTn id="17" dur="800" decel="100000" fill="hold"/>
                                        <p:tgtEl>
                                          <p:spTgt spid="11">
                                            <p:txEl>
                                              <p:pRg st="1" end="1"/>
                                            </p:txEl>
                                          </p:spTgt>
                                        </p:tgtEl>
                                        <p:attrNameLst>
                                          <p:attrName>style.rotation</p:attrName>
                                        </p:attrNameLst>
                                      </p:cBhvr>
                                      <p:tavLst>
                                        <p:tav tm="0">
                                          <p:val>
                                            <p:fltVal val="-90"/>
                                          </p:val>
                                        </p:tav>
                                        <p:tav tm="100000">
                                          <p:val>
                                            <p:fltVal val="0"/>
                                          </p:val>
                                        </p:tav>
                                      </p:tavLst>
                                    </p:anim>
                                    <p:anim calcmode="lin" valueType="num">
                                      <p:cBhvr>
                                        <p:cTn id="18" dur="800" decel="100000" fill="hold"/>
                                        <p:tgtEl>
                                          <p:spTgt spid="11">
                                            <p:txEl>
                                              <p:pRg st="1" end="1"/>
                                            </p:txEl>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11">
                                            <p:txEl>
                                              <p:pRg st="1" end="1"/>
                                            </p:txEl>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11">
                                            <p:txEl>
                                              <p:pRg st="1" end="1"/>
                                            </p:txEl>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11">
                                            <p:txEl>
                                              <p:pRg st="1" end="1"/>
                                            </p:txEl>
                                          </p:spTgt>
                                        </p:tgtEl>
                                        <p:attrNameLst>
                                          <p:attrName>ppt_y</p:attrName>
                                        </p:attrNameLst>
                                      </p:cBhvr>
                                      <p:tavLst>
                                        <p:tav tm="0">
                                          <p:val>
                                            <p:strVal val="#ppt_y+0.1"/>
                                          </p:val>
                                        </p:tav>
                                        <p:tav tm="100000">
                                          <p:val>
                                            <p:strVal val="#ppt_y"/>
                                          </p:val>
                                        </p:tav>
                                      </p:tavLst>
                                    </p:anim>
                                  </p:childTnLst>
                                </p:cTn>
                              </p:par>
                              <p:par>
                                <p:cTn id="22" presetID="30" presetClass="entr" presetSubtype="0" fill="hold" grpId="0"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800" decel="100000"/>
                                        <p:tgtEl>
                                          <p:spTgt spid="11">
                                            <p:txEl>
                                              <p:pRg st="2" end="2"/>
                                            </p:txEl>
                                          </p:spTgt>
                                        </p:tgtEl>
                                      </p:cBhvr>
                                    </p:animEffect>
                                    <p:anim calcmode="lin" valueType="num">
                                      <p:cBhvr>
                                        <p:cTn id="25" dur="800" decel="100000" fill="hold"/>
                                        <p:tgtEl>
                                          <p:spTgt spid="11">
                                            <p:txEl>
                                              <p:pRg st="2" end="2"/>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11">
                                            <p:txEl>
                                              <p:pRg st="2" end="2"/>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11">
                                            <p:txEl>
                                              <p:pRg st="2" end="2"/>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1">
                                            <p:txEl>
                                              <p:pRg st="2" end="2"/>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1">
                                            <p:txEl>
                                              <p:pRg st="2" end="2"/>
                                            </p:txEl>
                                          </p:spTgt>
                                        </p:tgtEl>
                                        <p:attrNameLst>
                                          <p:attrName>ppt_y</p:attrName>
                                        </p:attrNameLst>
                                      </p:cBhvr>
                                      <p:tavLst>
                                        <p:tav tm="0">
                                          <p:val>
                                            <p:strVal val="#ppt_y+0.1"/>
                                          </p:val>
                                        </p:tav>
                                        <p:tav tm="100000">
                                          <p:val>
                                            <p:strVal val="#ppt_y"/>
                                          </p:val>
                                        </p:tav>
                                      </p:tavLst>
                                    </p:anim>
                                  </p:childTnLst>
                                </p:cTn>
                              </p:par>
                              <p:par>
                                <p:cTn id="30" presetID="30" presetClass="entr" presetSubtype="0" fill="hold" grpId="0"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fade">
                                      <p:cBhvr>
                                        <p:cTn id="32" dur="800" decel="100000"/>
                                        <p:tgtEl>
                                          <p:spTgt spid="11">
                                            <p:txEl>
                                              <p:pRg st="3" end="3"/>
                                            </p:txEl>
                                          </p:spTgt>
                                        </p:tgtEl>
                                      </p:cBhvr>
                                    </p:animEffect>
                                    <p:anim calcmode="lin" valueType="num">
                                      <p:cBhvr>
                                        <p:cTn id="33" dur="800" decel="100000" fill="hold"/>
                                        <p:tgtEl>
                                          <p:spTgt spid="11">
                                            <p:txEl>
                                              <p:pRg st="3" end="3"/>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11">
                                            <p:txEl>
                                              <p:pRg st="3" end="3"/>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11">
                                            <p:txEl>
                                              <p:pRg st="3" end="3"/>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11">
                                            <p:txEl>
                                              <p:pRg st="3" end="3"/>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11">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8567-FF8D-4BF7-B542-4063B8D55B22}"/>
              </a:ext>
            </a:extLst>
          </p:cNvPr>
          <p:cNvSpPr>
            <a:spLocks noGrp="1"/>
          </p:cNvSpPr>
          <p:nvPr>
            <p:ph type="title"/>
          </p:nvPr>
        </p:nvSpPr>
        <p:spPr/>
        <p:txBody>
          <a:bodyPr>
            <a:normAutofit/>
          </a:bodyPr>
          <a:lstStyle/>
          <a:p>
            <a:r>
              <a:rPr lang="en-US" sz="4000" dirty="0">
                <a:solidFill>
                  <a:srgbClr val="FFC000"/>
                </a:solidFill>
                <a:latin typeface="Cambria Math" panose="02040503050406030204" pitchFamily="18" charset="0"/>
                <a:ea typeface="Cambria Math" panose="02040503050406030204" pitchFamily="18" charset="0"/>
              </a:rPr>
              <a:t>Conclusion</a:t>
            </a:r>
          </a:p>
        </p:txBody>
      </p:sp>
      <p:sp>
        <p:nvSpPr>
          <p:cNvPr id="3" name="Content Placeholder 2">
            <a:extLst>
              <a:ext uri="{FF2B5EF4-FFF2-40B4-BE49-F238E27FC236}">
                <a16:creationId xmlns:a16="http://schemas.microsoft.com/office/drawing/2014/main" id="{68C656A7-F78E-4EE6-9AE9-BD7EB0733C80}"/>
              </a:ext>
            </a:extLst>
          </p:cNvPr>
          <p:cNvSpPr>
            <a:spLocks noGrp="1"/>
          </p:cNvSpPr>
          <p:nvPr>
            <p:ph sz="half" idx="1"/>
          </p:nvPr>
        </p:nvSpPr>
        <p:spPr>
          <a:xfrm>
            <a:off x="924443" y="2088319"/>
            <a:ext cx="5106004" cy="3702881"/>
          </a:xfrm>
        </p:spPr>
        <p:txBody>
          <a:bodyPr>
            <a:normAutofit/>
          </a:bodyPr>
          <a:lstStyle/>
          <a:p>
            <a:r>
              <a:rPr lang="en-US" dirty="0"/>
              <a:t>From our web app we can conclude that Drop Shipping is good business model for supplier chain management .</a:t>
            </a:r>
          </a:p>
          <a:p>
            <a:r>
              <a:rPr lang="en-US" dirty="0"/>
              <a:t>Through this customer can full fill there all need for day to day life.</a:t>
            </a:r>
          </a:p>
          <a:p>
            <a:r>
              <a:rPr lang="en-US" dirty="0"/>
              <a:t>Drop Shipping is a simplified and affordable way to get started in a business of your own.</a:t>
            </a:r>
          </a:p>
        </p:txBody>
      </p:sp>
      <p:sp>
        <p:nvSpPr>
          <p:cNvPr id="4" name="Content Placeholder 3">
            <a:extLst>
              <a:ext uri="{FF2B5EF4-FFF2-40B4-BE49-F238E27FC236}">
                <a16:creationId xmlns:a16="http://schemas.microsoft.com/office/drawing/2014/main" id="{84FD8D3A-ABB8-4145-9321-1B8DBD653EC0}"/>
              </a:ext>
            </a:extLst>
          </p:cNvPr>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99685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7006-3E04-4F50-94B6-E040FB0299C7}"/>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17EC5D6-1D07-4709-9B72-A9F5F97EA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327" y="833120"/>
            <a:ext cx="10976696" cy="51917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2113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7AEC-B8B4-4279-BE13-6F340EB5655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93FA50D-4E55-4532-8665-22A3A91EC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97" y="563439"/>
            <a:ext cx="11820405" cy="568496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0583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C995-789C-4A09-9B95-69E61377027E}"/>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830D366F-844C-456A-923C-991D10710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91" y="726440"/>
            <a:ext cx="11401568" cy="54051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9054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0014-1B8D-4E28-A2EF-7EFA4D5CAEB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439940C-5418-4184-915C-B22FE8020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38" y="510540"/>
            <a:ext cx="11386524" cy="55753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50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504A-BE4C-4F16-A047-E3525B2208F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431056A-D910-402C-A2AA-EE52DD3EB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877" y="478790"/>
            <a:ext cx="11195998" cy="59004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160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545551-2554-40A9-B361-5DA0E6B04FD5}"/>
              </a:ext>
            </a:extLst>
          </p:cNvPr>
          <p:cNvSpPr>
            <a:spLocks noGrp="1"/>
          </p:cNvSpPr>
          <p:nvPr>
            <p:ph type="title"/>
          </p:nvPr>
        </p:nvSpPr>
        <p:spPr>
          <a:xfrm rot="20818792">
            <a:off x="919119" y="2642586"/>
            <a:ext cx="10353761" cy="1326321"/>
          </a:xfrm>
        </p:spPr>
        <p:txBody>
          <a:bodyPr>
            <a:normAutofit/>
          </a:bodyPr>
          <a:lstStyle/>
          <a:p>
            <a:r>
              <a:rPr lang="en-US" sz="5400" dirty="0">
                <a:latin typeface="Comic Sans MS" panose="030F0702030302020204" pitchFamily="66" charset="0"/>
              </a:rPr>
              <a:t>Thank you</a:t>
            </a:r>
          </a:p>
        </p:txBody>
      </p:sp>
    </p:spTree>
    <p:extLst>
      <p:ext uri="{BB962C8B-B14F-4D97-AF65-F5344CB8AC3E}">
        <p14:creationId xmlns:p14="http://schemas.microsoft.com/office/powerpoint/2010/main" val="12035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2"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iterate type="lt">
                                    <p:tmPct val="0"/>
                                  </p:iterate>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B5F840-ADD4-4E54-99A8-BB3C3CAE73F8}"/>
              </a:ext>
            </a:extLst>
          </p:cNvPr>
          <p:cNvSpPr>
            <a:spLocks noGrp="1"/>
          </p:cNvSpPr>
          <p:nvPr>
            <p:ph type="title"/>
          </p:nvPr>
        </p:nvSpPr>
        <p:spPr/>
        <p:txBody>
          <a:bodyPr/>
          <a:lstStyle/>
          <a:p>
            <a:r>
              <a:rPr lang="en-US" dirty="0">
                <a:solidFill>
                  <a:srgbClr val="FFC000"/>
                </a:solidFill>
                <a:latin typeface="Gentium Basic" panose="02000503060000020004" pitchFamily="2" charset="0"/>
              </a:rPr>
              <a:t>Introduction</a:t>
            </a:r>
          </a:p>
        </p:txBody>
      </p:sp>
      <p:sp>
        <p:nvSpPr>
          <p:cNvPr id="8" name="Content Placeholder 7">
            <a:extLst>
              <a:ext uri="{FF2B5EF4-FFF2-40B4-BE49-F238E27FC236}">
                <a16:creationId xmlns:a16="http://schemas.microsoft.com/office/drawing/2014/main" id="{5FF6F7CC-E138-48AA-9F79-A737493F16CD}"/>
              </a:ext>
            </a:extLst>
          </p:cNvPr>
          <p:cNvSpPr>
            <a:spLocks noGrp="1"/>
          </p:cNvSpPr>
          <p:nvPr>
            <p:ph idx="1"/>
          </p:nvPr>
        </p:nvSpPr>
        <p:spPr/>
        <p:txBody>
          <a:bodyPr>
            <a:normAutofit fontScale="92500" lnSpcReduction="10000"/>
          </a:bodyPr>
          <a:lstStyle/>
          <a:p>
            <a:r>
              <a:rPr lang="en-US" b="0" i="0" dirty="0">
                <a:solidFill>
                  <a:schemeClr val="accent1">
                    <a:lumMod val="75000"/>
                  </a:schemeClr>
                </a:solidFill>
                <a:effectLst/>
                <a:latin typeface="Roboto"/>
              </a:rPr>
              <a:t>Drop shipping sounds simple on the surface. It entails you setting up your own ecommerce shop and reaching out to suppliers who take your orders and ship those orders to your customers. </a:t>
            </a:r>
          </a:p>
          <a:p>
            <a:r>
              <a:rPr lang="en-US" b="0" i="0" dirty="0">
                <a:solidFill>
                  <a:schemeClr val="accent1">
                    <a:lumMod val="75000"/>
                  </a:schemeClr>
                </a:solidFill>
                <a:effectLst/>
                <a:latin typeface="Roboto"/>
              </a:rPr>
              <a:t>In short, it's designed so that you don't have to house any inventory, and you don't have to worry about any shipping costs or logistics</a:t>
            </a:r>
            <a:r>
              <a:rPr lang="en-US" dirty="0">
                <a:solidFill>
                  <a:schemeClr val="accent1">
                    <a:lumMod val="75000"/>
                  </a:schemeClr>
                </a:solidFill>
                <a:effectLst/>
                <a:latin typeface="Roboto"/>
              </a:rPr>
              <a:t>.</a:t>
            </a:r>
          </a:p>
          <a:p>
            <a:r>
              <a:rPr lang="en-US" b="0" i="0" dirty="0">
                <a:solidFill>
                  <a:schemeClr val="accent1">
                    <a:lumMod val="75000"/>
                  </a:schemeClr>
                </a:solidFill>
                <a:effectLst/>
                <a:latin typeface="Roboto"/>
              </a:rPr>
              <a:t>the most significant difference between drop shipping and the classic way of operating is that you don't hold any product inventory. Instead, you only pay for it when the customer has already given you the money for the order.</a:t>
            </a:r>
          </a:p>
          <a:p>
            <a:r>
              <a:rPr lang="en-US" b="0" i="0" dirty="0">
                <a:solidFill>
                  <a:schemeClr val="accent1">
                    <a:lumMod val="75000"/>
                  </a:schemeClr>
                </a:solidFill>
                <a:effectLst/>
                <a:latin typeface="Roboto"/>
              </a:rPr>
              <a:t>This makes drop shipping one of the few business models where you don't need to spend money before the customer actually pays you, which minimizes a lot of your risks.</a:t>
            </a:r>
            <a:endParaRPr lang="en-US" dirty="0">
              <a:solidFill>
                <a:schemeClr val="accent1">
                  <a:lumMod val="75000"/>
                </a:schemeClr>
              </a:solidFill>
              <a:effectLst/>
              <a:latin typeface="Roboto"/>
            </a:endParaRPr>
          </a:p>
          <a:p>
            <a:endParaRPr lang="en-US" dirty="0">
              <a:solidFill>
                <a:schemeClr val="accent1">
                  <a:lumMod val="75000"/>
                </a:schemeClr>
              </a:solidFill>
            </a:endParaRPr>
          </a:p>
        </p:txBody>
      </p:sp>
    </p:spTree>
    <p:extLst>
      <p:ext uri="{BB962C8B-B14F-4D97-AF65-F5344CB8AC3E}">
        <p14:creationId xmlns:p14="http://schemas.microsoft.com/office/powerpoint/2010/main" val="389217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 calcmode="lin" valueType="num">
                                      <p:cBhvr>
                                        <p:cTn id="22"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p:cTn id="29"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6A01189-0147-4073-B403-3780F3760C15}"/>
              </a:ext>
            </a:extLst>
          </p:cNvPr>
          <p:cNvSpPr>
            <a:spLocks noGrp="1"/>
          </p:cNvSpPr>
          <p:nvPr>
            <p:ph type="title"/>
          </p:nvPr>
        </p:nvSpPr>
        <p:spPr>
          <a:xfrm>
            <a:off x="1073593" y="423169"/>
            <a:ext cx="10353761" cy="1326321"/>
          </a:xfrm>
        </p:spPr>
        <p:txBody>
          <a:bodyPr/>
          <a:lstStyle/>
          <a:p>
            <a:endParaRPr lang="en-US" dirty="0"/>
          </a:p>
        </p:txBody>
      </p:sp>
      <p:pic>
        <p:nvPicPr>
          <p:cNvPr id="18" name="Content Placeholder 17">
            <a:extLst>
              <a:ext uri="{FF2B5EF4-FFF2-40B4-BE49-F238E27FC236}">
                <a16:creationId xmlns:a16="http://schemas.microsoft.com/office/drawing/2014/main" id="{979C05F5-A951-4E43-AF07-921DF018E0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70030" y="3525424"/>
            <a:ext cx="4467260" cy="3332576"/>
          </a:xfrm>
        </p:spPr>
      </p:pic>
      <p:pic>
        <p:nvPicPr>
          <p:cNvPr id="16" name="Content Placeholder 15">
            <a:extLst>
              <a:ext uri="{FF2B5EF4-FFF2-40B4-BE49-F238E27FC236}">
                <a16:creationId xmlns:a16="http://schemas.microsoft.com/office/drawing/2014/main" id="{8B39EDE3-EE97-4D54-9622-6552277397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912" y="351533"/>
            <a:ext cx="4467260" cy="3332576"/>
          </a:xfrm>
        </p:spPr>
      </p:pic>
      <p:sp>
        <p:nvSpPr>
          <p:cNvPr id="20" name="TextBox 19">
            <a:extLst>
              <a:ext uri="{FF2B5EF4-FFF2-40B4-BE49-F238E27FC236}">
                <a16:creationId xmlns:a16="http://schemas.microsoft.com/office/drawing/2014/main" id="{06645F9C-ED16-428D-923B-A71C8A73DED7}"/>
              </a:ext>
            </a:extLst>
          </p:cNvPr>
          <p:cNvSpPr txBox="1"/>
          <p:nvPr/>
        </p:nvSpPr>
        <p:spPr>
          <a:xfrm>
            <a:off x="6411326" y="197346"/>
            <a:ext cx="5416709" cy="3293209"/>
          </a:xfrm>
          <a:prstGeom prst="rect">
            <a:avLst/>
          </a:prstGeom>
          <a:noFill/>
        </p:spPr>
        <p:txBody>
          <a:bodyPr wrap="square" rtlCol="0">
            <a:spAutoFit/>
          </a:bodyPr>
          <a:lstStyle/>
          <a:p>
            <a:r>
              <a:rPr lang="en-US" sz="2800" b="0" i="0" dirty="0">
                <a:solidFill>
                  <a:schemeClr val="accent6">
                    <a:lumMod val="75000"/>
                  </a:schemeClr>
                </a:solidFill>
                <a:effectLst/>
                <a:latin typeface="Cambria Math" panose="02040503050406030204" pitchFamily="18" charset="0"/>
                <a:ea typeface="Cambria Math" panose="02040503050406030204" pitchFamily="18" charset="0"/>
              </a:rPr>
              <a:t>In the drop shipping scenario: </a:t>
            </a:r>
          </a:p>
          <a:p>
            <a:endParaRPr lang="en-US" sz="2000" dirty="0">
              <a:solidFill>
                <a:schemeClr val="accent2">
                  <a:lumMod val="75000"/>
                </a:schemeClr>
              </a:solidFill>
              <a:latin typeface="Roboto"/>
            </a:endParaRPr>
          </a:p>
          <a:p>
            <a:pPr marL="342900" indent="-342900">
              <a:buAutoNum type="arabicParenBoth"/>
            </a:pPr>
            <a:r>
              <a:rPr lang="en-US" sz="2000" b="0" i="0" dirty="0">
                <a:solidFill>
                  <a:schemeClr val="accent2">
                    <a:lumMod val="75000"/>
                  </a:schemeClr>
                </a:solidFill>
                <a:effectLst/>
                <a:latin typeface="Roboto"/>
              </a:rPr>
              <a:t>The customer pays you for the product. </a:t>
            </a:r>
          </a:p>
          <a:p>
            <a:endParaRPr lang="en-US" sz="2000" b="0" i="0" dirty="0">
              <a:solidFill>
                <a:schemeClr val="accent2">
                  <a:lumMod val="75000"/>
                </a:schemeClr>
              </a:solidFill>
              <a:effectLst/>
              <a:latin typeface="Roboto"/>
            </a:endParaRPr>
          </a:p>
          <a:p>
            <a:r>
              <a:rPr lang="en-US" sz="2000" b="0" i="0" dirty="0">
                <a:solidFill>
                  <a:schemeClr val="accent2">
                    <a:lumMod val="75000"/>
                  </a:schemeClr>
                </a:solidFill>
                <a:effectLst/>
                <a:latin typeface="Roboto"/>
              </a:rPr>
              <a:t>(2) Only after you get the money from the customer, you pay the supplier to fulfill the order. </a:t>
            </a:r>
          </a:p>
          <a:p>
            <a:endParaRPr lang="en-US" sz="2000" dirty="0">
              <a:solidFill>
                <a:schemeClr val="accent2">
                  <a:lumMod val="75000"/>
                </a:schemeClr>
              </a:solidFill>
              <a:latin typeface="Roboto"/>
            </a:endParaRPr>
          </a:p>
          <a:p>
            <a:r>
              <a:rPr lang="en-US" sz="2000" b="0" i="0" dirty="0">
                <a:solidFill>
                  <a:schemeClr val="accent2">
                    <a:lumMod val="75000"/>
                  </a:schemeClr>
                </a:solidFill>
                <a:effectLst/>
                <a:latin typeface="Roboto"/>
              </a:rPr>
              <a:t>(3) The supplier sends the final product directly to the customer.</a:t>
            </a:r>
            <a:endParaRPr lang="en-US" sz="2000" dirty="0">
              <a:solidFill>
                <a:schemeClr val="accent2">
                  <a:lumMod val="75000"/>
                </a:schemeClr>
              </a:solidFill>
            </a:endParaRPr>
          </a:p>
        </p:txBody>
      </p:sp>
      <p:sp>
        <p:nvSpPr>
          <p:cNvPr id="21" name="TextBox 20">
            <a:extLst>
              <a:ext uri="{FF2B5EF4-FFF2-40B4-BE49-F238E27FC236}">
                <a16:creationId xmlns:a16="http://schemas.microsoft.com/office/drawing/2014/main" id="{D11C0E40-BAFE-43A8-A949-612E778DD80D}"/>
              </a:ext>
            </a:extLst>
          </p:cNvPr>
          <p:cNvSpPr txBox="1"/>
          <p:nvPr/>
        </p:nvSpPr>
        <p:spPr>
          <a:xfrm>
            <a:off x="569753" y="3849509"/>
            <a:ext cx="5516085" cy="2985433"/>
          </a:xfrm>
          <a:prstGeom prst="rect">
            <a:avLst/>
          </a:prstGeom>
          <a:noFill/>
        </p:spPr>
        <p:txBody>
          <a:bodyPr wrap="square" rtlCol="0">
            <a:spAutoFit/>
          </a:bodyPr>
          <a:lstStyle/>
          <a:p>
            <a:r>
              <a:rPr lang="en-US" sz="2800" b="0" i="0" dirty="0">
                <a:solidFill>
                  <a:schemeClr val="accent6">
                    <a:lumMod val="75000"/>
                  </a:schemeClr>
                </a:solidFill>
                <a:effectLst/>
                <a:latin typeface="Gentium Basic" panose="02000503060000020004" pitchFamily="2" charset="0"/>
                <a:ea typeface="Segoe UI Black" panose="020B0A02040204020203" pitchFamily="34" charset="0"/>
              </a:rPr>
              <a:t>In the classic commerce model:</a:t>
            </a:r>
          </a:p>
          <a:p>
            <a:endParaRPr lang="en-US" sz="2000" dirty="0">
              <a:latin typeface="Roboto"/>
            </a:endParaRPr>
          </a:p>
          <a:p>
            <a:r>
              <a:rPr lang="en-US" sz="2000" b="0" i="0" dirty="0">
                <a:solidFill>
                  <a:schemeClr val="accent2">
                    <a:lumMod val="75000"/>
                  </a:schemeClr>
                </a:solidFill>
                <a:effectLst/>
                <a:latin typeface="Roboto"/>
              </a:rPr>
              <a:t> (1) You get the materials or the elements of the product from the supplier + at this stage you also need to pay the supplier. </a:t>
            </a:r>
          </a:p>
          <a:p>
            <a:endParaRPr lang="en-US" sz="2000" dirty="0">
              <a:solidFill>
                <a:schemeClr val="accent2">
                  <a:lumMod val="75000"/>
                </a:schemeClr>
              </a:solidFill>
              <a:latin typeface="Roboto"/>
            </a:endParaRPr>
          </a:p>
          <a:p>
            <a:r>
              <a:rPr lang="en-US" sz="2000" b="0" i="0" dirty="0">
                <a:solidFill>
                  <a:schemeClr val="accent2">
                    <a:lumMod val="75000"/>
                  </a:schemeClr>
                </a:solidFill>
                <a:effectLst/>
                <a:latin typeface="Roboto"/>
              </a:rPr>
              <a:t>(2) The customer pays you for the product. </a:t>
            </a:r>
          </a:p>
          <a:p>
            <a:endParaRPr lang="en-US" sz="2000" dirty="0">
              <a:solidFill>
                <a:schemeClr val="accent2">
                  <a:lumMod val="75000"/>
                </a:schemeClr>
              </a:solidFill>
              <a:latin typeface="Roboto"/>
            </a:endParaRPr>
          </a:p>
          <a:p>
            <a:r>
              <a:rPr lang="en-US" sz="2000" b="0" i="0" dirty="0">
                <a:solidFill>
                  <a:schemeClr val="accent2">
                    <a:lumMod val="75000"/>
                  </a:schemeClr>
                </a:solidFill>
                <a:effectLst/>
                <a:latin typeface="Roboto"/>
              </a:rPr>
              <a:t>(3) You send the product to the customer.</a:t>
            </a:r>
            <a:endParaRPr lang="en-US" sz="2000" dirty="0">
              <a:solidFill>
                <a:schemeClr val="accent2">
                  <a:lumMod val="75000"/>
                </a:schemeClr>
              </a:solidFill>
            </a:endParaRPr>
          </a:p>
        </p:txBody>
      </p:sp>
    </p:spTree>
    <p:extLst>
      <p:ext uri="{BB962C8B-B14F-4D97-AF65-F5344CB8AC3E}">
        <p14:creationId xmlns:p14="http://schemas.microsoft.com/office/powerpoint/2010/main" val="277685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 calcmode="lin" valueType="num">
                                      <p:cBhvr>
                                        <p:cTn id="12" dur="10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0">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
                                            <p:txEl>
                                              <p:pRg st="2" end="2"/>
                                            </p:txEl>
                                          </p:spTgt>
                                        </p:tgtEl>
                                        <p:attrNameLst>
                                          <p:attrName>style.visibility</p:attrName>
                                        </p:attrNameLst>
                                      </p:cBhvr>
                                      <p:to>
                                        <p:strVal val="visible"/>
                                      </p:to>
                                    </p:set>
                                    <p:animEffect transition="in" filter="wipe(down)">
                                      <p:cBhvr>
                                        <p:cTn id="20" dur="580">
                                          <p:stCondLst>
                                            <p:cond delay="0"/>
                                          </p:stCondLst>
                                        </p:cTn>
                                        <p:tgtEl>
                                          <p:spTgt spid="20">
                                            <p:txEl>
                                              <p:pRg st="2" end="2"/>
                                            </p:txEl>
                                          </p:spTgt>
                                        </p:tgtEl>
                                      </p:cBhvr>
                                    </p:animEffect>
                                    <p:anim calcmode="lin" valueType="num">
                                      <p:cBhvr>
                                        <p:cTn id="21" dur="1822" tmFilter="0,0; 0.14,0.36; 0.43,0.73; 0.71,0.91; 1.0,1.0">
                                          <p:stCondLst>
                                            <p:cond delay="0"/>
                                          </p:stCondLst>
                                        </p:cTn>
                                        <p:tgtEl>
                                          <p:spTgt spid="20">
                                            <p:txEl>
                                              <p:pRg st="2" end="2"/>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
                                            <p:txEl>
                                              <p:pRg st="2" end="2"/>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
                                            <p:txEl>
                                              <p:pRg st="2" end="2"/>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
                                            <p:txEl>
                                              <p:pRg st="2" end="2"/>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
                                            <p:txEl>
                                              <p:pRg st="2" end="2"/>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20">
                                            <p:txEl>
                                              <p:pRg st="2" end="2"/>
                                            </p:txEl>
                                          </p:spTgt>
                                        </p:tgtEl>
                                      </p:cBhvr>
                                      <p:to x="100000" y="60000"/>
                                    </p:animScale>
                                    <p:animScale>
                                      <p:cBhvr>
                                        <p:cTn id="27" dur="166" decel="50000">
                                          <p:stCondLst>
                                            <p:cond delay="676"/>
                                          </p:stCondLst>
                                        </p:cTn>
                                        <p:tgtEl>
                                          <p:spTgt spid="20">
                                            <p:txEl>
                                              <p:pRg st="2" end="2"/>
                                            </p:txEl>
                                          </p:spTgt>
                                        </p:tgtEl>
                                      </p:cBhvr>
                                      <p:to x="100000" y="100000"/>
                                    </p:animScale>
                                    <p:animScale>
                                      <p:cBhvr>
                                        <p:cTn id="28" dur="26">
                                          <p:stCondLst>
                                            <p:cond delay="1312"/>
                                          </p:stCondLst>
                                        </p:cTn>
                                        <p:tgtEl>
                                          <p:spTgt spid="20">
                                            <p:txEl>
                                              <p:pRg st="2" end="2"/>
                                            </p:txEl>
                                          </p:spTgt>
                                        </p:tgtEl>
                                      </p:cBhvr>
                                      <p:to x="100000" y="80000"/>
                                    </p:animScale>
                                    <p:animScale>
                                      <p:cBhvr>
                                        <p:cTn id="29" dur="166" decel="50000">
                                          <p:stCondLst>
                                            <p:cond delay="1338"/>
                                          </p:stCondLst>
                                        </p:cTn>
                                        <p:tgtEl>
                                          <p:spTgt spid="20">
                                            <p:txEl>
                                              <p:pRg st="2" end="2"/>
                                            </p:txEl>
                                          </p:spTgt>
                                        </p:tgtEl>
                                      </p:cBhvr>
                                      <p:to x="100000" y="100000"/>
                                    </p:animScale>
                                    <p:animScale>
                                      <p:cBhvr>
                                        <p:cTn id="30" dur="26">
                                          <p:stCondLst>
                                            <p:cond delay="1642"/>
                                          </p:stCondLst>
                                        </p:cTn>
                                        <p:tgtEl>
                                          <p:spTgt spid="20">
                                            <p:txEl>
                                              <p:pRg st="2" end="2"/>
                                            </p:txEl>
                                          </p:spTgt>
                                        </p:tgtEl>
                                      </p:cBhvr>
                                      <p:to x="100000" y="90000"/>
                                    </p:animScale>
                                    <p:animScale>
                                      <p:cBhvr>
                                        <p:cTn id="31" dur="166" decel="50000">
                                          <p:stCondLst>
                                            <p:cond delay="1668"/>
                                          </p:stCondLst>
                                        </p:cTn>
                                        <p:tgtEl>
                                          <p:spTgt spid="20">
                                            <p:txEl>
                                              <p:pRg st="2" end="2"/>
                                            </p:txEl>
                                          </p:spTgt>
                                        </p:tgtEl>
                                      </p:cBhvr>
                                      <p:to x="100000" y="100000"/>
                                    </p:animScale>
                                    <p:animScale>
                                      <p:cBhvr>
                                        <p:cTn id="32" dur="26">
                                          <p:stCondLst>
                                            <p:cond delay="1808"/>
                                          </p:stCondLst>
                                        </p:cTn>
                                        <p:tgtEl>
                                          <p:spTgt spid="20">
                                            <p:txEl>
                                              <p:pRg st="2" end="2"/>
                                            </p:txEl>
                                          </p:spTgt>
                                        </p:tgtEl>
                                      </p:cBhvr>
                                      <p:to x="100000" y="95000"/>
                                    </p:animScale>
                                    <p:animScale>
                                      <p:cBhvr>
                                        <p:cTn id="33" dur="166" decel="50000">
                                          <p:stCondLst>
                                            <p:cond delay="1834"/>
                                          </p:stCondLst>
                                        </p:cTn>
                                        <p:tgtEl>
                                          <p:spTgt spid="20">
                                            <p:txEl>
                                              <p:pRg st="2" end="2"/>
                                            </p:txEl>
                                          </p:spTgt>
                                        </p:tgtEl>
                                      </p:cBhvr>
                                      <p:to x="100000" y="100000"/>
                                    </p:animScale>
                                  </p:childTnLst>
                                </p:cTn>
                              </p:par>
                              <p:par>
                                <p:cTn id="34" presetID="26" presetClass="entr" presetSubtype="0" fill="hold" nodeType="withEffect">
                                  <p:stCondLst>
                                    <p:cond delay="0"/>
                                  </p:stCondLst>
                                  <p:childTnLst>
                                    <p:set>
                                      <p:cBhvr>
                                        <p:cTn id="35" dur="1" fill="hold">
                                          <p:stCondLst>
                                            <p:cond delay="0"/>
                                          </p:stCondLst>
                                        </p:cTn>
                                        <p:tgtEl>
                                          <p:spTgt spid="20">
                                            <p:txEl>
                                              <p:pRg st="4" end="4"/>
                                            </p:txEl>
                                          </p:spTgt>
                                        </p:tgtEl>
                                        <p:attrNameLst>
                                          <p:attrName>style.visibility</p:attrName>
                                        </p:attrNameLst>
                                      </p:cBhvr>
                                      <p:to>
                                        <p:strVal val="visible"/>
                                      </p:to>
                                    </p:set>
                                    <p:animEffect transition="in" filter="wipe(down)">
                                      <p:cBhvr>
                                        <p:cTn id="36" dur="580">
                                          <p:stCondLst>
                                            <p:cond delay="0"/>
                                          </p:stCondLst>
                                        </p:cTn>
                                        <p:tgtEl>
                                          <p:spTgt spid="20">
                                            <p:txEl>
                                              <p:pRg st="4" end="4"/>
                                            </p:txEl>
                                          </p:spTgt>
                                        </p:tgtEl>
                                      </p:cBhvr>
                                    </p:animEffect>
                                    <p:anim calcmode="lin" valueType="num">
                                      <p:cBhvr>
                                        <p:cTn id="37" dur="1822" tmFilter="0,0; 0.14,0.36; 0.43,0.73; 0.71,0.91; 1.0,1.0">
                                          <p:stCondLst>
                                            <p:cond delay="0"/>
                                          </p:stCondLst>
                                        </p:cTn>
                                        <p:tgtEl>
                                          <p:spTgt spid="20">
                                            <p:txEl>
                                              <p:pRg st="4" end="4"/>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0">
                                            <p:txEl>
                                              <p:pRg st="4" end="4"/>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0">
                                            <p:txEl>
                                              <p:pRg st="4" end="4"/>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0">
                                            <p:txEl>
                                              <p:pRg st="4" end="4"/>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0">
                                            <p:txEl>
                                              <p:pRg st="4" end="4"/>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20">
                                            <p:txEl>
                                              <p:pRg st="4" end="4"/>
                                            </p:txEl>
                                          </p:spTgt>
                                        </p:tgtEl>
                                      </p:cBhvr>
                                      <p:to x="100000" y="60000"/>
                                    </p:animScale>
                                    <p:animScale>
                                      <p:cBhvr>
                                        <p:cTn id="43" dur="166" decel="50000">
                                          <p:stCondLst>
                                            <p:cond delay="676"/>
                                          </p:stCondLst>
                                        </p:cTn>
                                        <p:tgtEl>
                                          <p:spTgt spid="20">
                                            <p:txEl>
                                              <p:pRg st="4" end="4"/>
                                            </p:txEl>
                                          </p:spTgt>
                                        </p:tgtEl>
                                      </p:cBhvr>
                                      <p:to x="100000" y="100000"/>
                                    </p:animScale>
                                    <p:animScale>
                                      <p:cBhvr>
                                        <p:cTn id="44" dur="26">
                                          <p:stCondLst>
                                            <p:cond delay="1312"/>
                                          </p:stCondLst>
                                        </p:cTn>
                                        <p:tgtEl>
                                          <p:spTgt spid="20">
                                            <p:txEl>
                                              <p:pRg st="4" end="4"/>
                                            </p:txEl>
                                          </p:spTgt>
                                        </p:tgtEl>
                                      </p:cBhvr>
                                      <p:to x="100000" y="80000"/>
                                    </p:animScale>
                                    <p:animScale>
                                      <p:cBhvr>
                                        <p:cTn id="45" dur="166" decel="50000">
                                          <p:stCondLst>
                                            <p:cond delay="1338"/>
                                          </p:stCondLst>
                                        </p:cTn>
                                        <p:tgtEl>
                                          <p:spTgt spid="20">
                                            <p:txEl>
                                              <p:pRg st="4" end="4"/>
                                            </p:txEl>
                                          </p:spTgt>
                                        </p:tgtEl>
                                      </p:cBhvr>
                                      <p:to x="100000" y="100000"/>
                                    </p:animScale>
                                    <p:animScale>
                                      <p:cBhvr>
                                        <p:cTn id="46" dur="26">
                                          <p:stCondLst>
                                            <p:cond delay="1642"/>
                                          </p:stCondLst>
                                        </p:cTn>
                                        <p:tgtEl>
                                          <p:spTgt spid="20">
                                            <p:txEl>
                                              <p:pRg st="4" end="4"/>
                                            </p:txEl>
                                          </p:spTgt>
                                        </p:tgtEl>
                                      </p:cBhvr>
                                      <p:to x="100000" y="90000"/>
                                    </p:animScale>
                                    <p:animScale>
                                      <p:cBhvr>
                                        <p:cTn id="47" dur="166" decel="50000">
                                          <p:stCondLst>
                                            <p:cond delay="1668"/>
                                          </p:stCondLst>
                                        </p:cTn>
                                        <p:tgtEl>
                                          <p:spTgt spid="20">
                                            <p:txEl>
                                              <p:pRg st="4" end="4"/>
                                            </p:txEl>
                                          </p:spTgt>
                                        </p:tgtEl>
                                      </p:cBhvr>
                                      <p:to x="100000" y="100000"/>
                                    </p:animScale>
                                    <p:animScale>
                                      <p:cBhvr>
                                        <p:cTn id="48" dur="26">
                                          <p:stCondLst>
                                            <p:cond delay="1808"/>
                                          </p:stCondLst>
                                        </p:cTn>
                                        <p:tgtEl>
                                          <p:spTgt spid="20">
                                            <p:txEl>
                                              <p:pRg st="4" end="4"/>
                                            </p:txEl>
                                          </p:spTgt>
                                        </p:tgtEl>
                                      </p:cBhvr>
                                      <p:to x="100000" y="95000"/>
                                    </p:animScale>
                                    <p:animScale>
                                      <p:cBhvr>
                                        <p:cTn id="49" dur="166" decel="50000">
                                          <p:stCondLst>
                                            <p:cond delay="1834"/>
                                          </p:stCondLst>
                                        </p:cTn>
                                        <p:tgtEl>
                                          <p:spTgt spid="20">
                                            <p:txEl>
                                              <p:pRg st="4" end="4"/>
                                            </p:txEl>
                                          </p:spTgt>
                                        </p:tgtEl>
                                      </p:cBhvr>
                                      <p:to x="100000" y="100000"/>
                                    </p:animScale>
                                  </p:childTnLst>
                                </p:cTn>
                              </p:par>
                              <p:par>
                                <p:cTn id="50" presetID="26" presetClass="entr" presetSubtype="0" fill="hold" nodeType="withEffect">
                                  <p:stCondLst>
                                    <p:cond delay="0"/>
                                  </p:stCondLst>
                                  <p:childTnLst>
                                    <p:set>
                                      <p:cBhvr>
                                        <p:cTn id="51" dur="1" fill="hold">
                                          <p:stCondLst>
                                            <p:cond delay="0"/>
                                          </p:stCondLst>
                                        </p:cTn>
                                        <p:tgtEl>
                                          <p:spTgt spid="20">
                                            <p:txEl>
                                              <p:pRg st="6" end="6"/>
                                            </p:txEl>
                                          </p:spTgt>
                                        </p:tgtEl>
                                        <p:attrNameLst>
                                          <p:attrName>style.visibility</p:attrName>
                                        </p:attrNameLst>
                                      </p:cBhvr>
                                      <p:to>
                                        <p:strVal val="visible"/>
                                      </p:to>
                                    </p:set>
                                    <p:animEffect transition="in" filter="wipe(down)">
                                      <p:cBhvr>
                                        <p:cTn id="52" dur="580">
                                          <p:stCondLst>
                                            <p:cond delay="0"/>
                                          </p:stCondLst>
                                        </p:cTn>
                                        <p:tgtEl>
                                          <p:spTgt spid="20">
                                            <p:txEl>
                                              <p:pRg st="6" end="6"/>
                                            </p:txEl>
                                          </p:spTgt>
                                        </p:tgtEl>
                                      </p:cBhvr>
                                    </p:animEffect>
                                    <p:anim calcmode="lin" valueType="num">
                                      <p:cBhvr>
                                        <p:cTn id="53" dur="1822" tmFilter="0,0; 0.14,0.36; 0.43,0.73; 0.71,0.91; 1.0,1.0">
                                          <p:stCondLst>
                                            <p:cond delay="0"/>
                                          </p:stCondLst>
                                        </p:cTn>
                                        <p:tgtEl>
                                          <p:spTgt spid="20">
                                            <p:txEl>
                                              <p:pRg st="6" end="6"/>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0">
                                            <p:txEl>
                                              <p:pRg st="6" end="6"/>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0">
                                            <p:txEl>
                                              <p:pRg st="6" end="6"/>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0">
                                            <p:txEl>
                                              <p:pRg st="6" end="6"/>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0">
                                            <p:txEl>
                                              <p:pRg st="6" end="6"/>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20">
                                            <p:txEl>
                                              <p:pRg st="6" end="6"/>
                                            </p:txEl>
                                          </p:spTgt>
                                        </p:tgtEl>
                                      </p:cBhvr>
                                      <p:to x="100000" y="60000"/>
                                    </p:animScale>
                                    <p:animScale>
                                      <p:cBhvr>
                                        <p:cTn id="59" dur="166" decel="50000">
                                          <p:stCondLst>
                                            <p:cond delay="676"/>
                                          </p:stCondLst>
                                        </p:cTn>
                                        <p:tgtEl>
                                          <p:spTgt spid="20">
                                            <p:txEl>
                                              <p:pRg st="6" end="6"/>
                                            </p:txEl>
                                          </p:spTgt>
                                        </p:tgtEl>
                                      </p:cBhvr>
                                      <p:to x="100000" y="100000"/>
                                    </p:animScale>
                                    <p:animScale>
                                      <p:cBhvr>
                                        <p:cTn id="60" dur="26">
                                          <p:stCondLst>
                                            <p:cond delay="1312"/>
                                          </p:stCondLst>
                                        </p:cTn>
                                        <p:tgtEl>
                                          <p:spTgt spid="20">
                                            <p:txEl>
                                              <p:pRg st="6" end="6"/>
                                            </p:txEl>
                                          </p:spTgt>
                                        </p:tgtEl>
                                      </p:cBhvr>
                                      <p:to x="100000" y="80000"/>
                                    </p:animScale>
                                    <p:animScale>
                                      <p:cBhvr>
                                        <p:cTn id="61" dur="166" decel="50000">
                                          <p:stCondLst>
                                            <p:cond delay="1338"/>
                                          </p:stCondLst>
                                        </p:cTn>
                                        <p:tgtEl>
                                          <p:spTgt spid="20">
                                            <p:txEl>
                                              <p:pRg st="6" end="6"/>
                                            </p:txEl>
                                          </p:spTgt>
                                        </p:tgtEl>
                                      </p:cBhvr>
                                      <p:to x="100000" y="100000"/>
                                    </p:animScale>
                                    <p:animScale>
                                      <p:cBhvr>
                                        <p:cTn id="62" dur="26">
                                          <p:stCondLst>
                                            <p:cond delay="1642"/>
                                          </p:stCondLst>
                                        </p:cTn>
                                        <p:tgtEl>
                                          <p:spTgt spid="20">
                                            <p:txEl>
                                              <p:pRg st="6" end="6"/>
                                            </p:txEl>
                                          </p:spTgt>
                                        </p:tgtEl>
                                      </p:cBhvr>
                                      <p:to x="100000" y="90000"/>
                                    </p:animScale>
                                    <p:animScale>
                                      <p:cBhvr>
                                        <p:cTn id="63" dur="166" decel="50000">
                                          <p:stCondLst>
                                            <p:cond delay="1668"/>
                                          </p:stCondLst>
                                        </p:cTn>
                                        <p:tgtEl>
                                          <p:spTgt spid="20">
                                            <p:txEl>
                                              <p:pRg st="6" end="6"/>
                                            </p:txEl>
                                          </p:spTgt>
                                        </p:tgtEl>
                                      </p:cBhvr>
                                      <p:to x="100000" y="100000"/>
                                    </p:animScale>
                                    <p:animScale>
                                      <p:cBhvr>
                                        <p:cTn id="64" dur="26">
                                          <p:stCondLst>
                                            <p:cond delay="1808"/>
                                          </p:stCondLst>
                                        </p:cTn>
                                        <p:tgtEl>
                                          <p:spTgt spid="20">
                                            <p:txEl>
                                              <p:pRg st="6" end="6"/>
                                            </p:txEl>
                                          </p:spTgt>
                                        </p:tgtEl>
                                      </p:cBhvr>
                                      <p:to x="100000" y="95000"/>
                                    </p:animScale>
                                    <p:animScale>
                                      <p:cBhvr>
                                        <p:cTn id="65" dur="166" decel="50000">
                                          <p:stCondLst>
                                            <p:cond delay="1834"/>
                                          </p:stCondLst>
                                        </p:cTn>
                                        <p:tgtEl>
                                          <p:spTgt spid="20">
                                            <p:txEl>
                                              <p:pRg st="6" end="6"/>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heel(1)">
                                      <p:cBhvr>
                                        <p:cTn id="70" dur="20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 calcmode="lin" valueType="num">
                                      <p:cBhvr>
                                        <p:cTn id="75"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76"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77"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78" dur="1000"/>
                                        <p:tgtEl>
                                          <p:spTgt spid="21">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1">
                                            <p:txEl>
                                              <p:pRg st="2" end="2"/>
                                            </p:txEl>
                                          </p:spTgt>
                                        </p:tgtEl>
                                        <p:attrNameLst>
                                          <p:attrName>style.visibility</p:attrName>
                                        </p:attrNameLst>
                                      </p:cBhvr>
                                      <p:to>
                                        <p:strVal val="visible"/>
                                      </p:to>
                                    </p:set>
                                    <p:animEffect transition="in" filter="wipe(down)">
                                      <p:cBhvr>
                                        <p:cTn id="83" dur="580">
                                          <p:stCondLst>
                                            <p:cond delay="0"/>
                                          </p:stCondLst>
                                        </p:cTn>
                                        <p:tgtEl>
                                          <p:spTgt spid="21">
                                            <p:txEl>
                                              <p:pRg st="2" end="2"/>
                                            </p:txEl>
                                          </p:spTgt>
                                        </p:tgtEl>
                                      </p:cBhvr>
                                    </p:animEffect>
                                    <p:anim calcmode="lin" valueType="num">
                                      <p:cBhvr>
                                        <p:cTn id="84" dur="1822" tmFilter="0,0; 0.14,0.36; 0.43,0.73; 0.71,0.91; 1.0,1.0">
                                          <p:stCondLst>
                                            <p:cond delay="0"/>
                                          </p:stCondLst>
                                        </p:cTn>
                                        <p:tgtEl>
                                          <p:spTgt spid="21">
                                            <p:txEl>
                                              <p:pRg st="2" end="2"/>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1">
                                            <p:txEl>
                                              <p:pRg st="2" end="2"/>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1">
                                            <p:txEl>
                                              <p:pRg st="2" end="2"/>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1">
                                            <p:txEl>
                                              <p:pRg st="2" end="2"/>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1">
                                            <p:txEl>
                                              <p:pRg st="2" end="2"/>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21">
                                            <p:txEl>
                                              <p:pRg st="2" end="2"/>
                                            </p:txEl>
                                          </p:spTgt>
                                        </p:tgtEl>
                                      </p:cBhvr>
                                      <p:to x="100000" y="60000"/>
                                    </p:animScale>
                                    <p:animScale>
                                      <p:cBhvr>
                                        <p:cTn id="90" dur="166" decel="50000">
                                          <p:stCondLst>
                                            <p:cond delay="676"/>
                                          </p:stCondLst>
                                        </p:cTn>
                                        <p:tgtEl>
                                          <p:spTgt spid="21">
                                            <p:txEl>
                                              <p:pRg st="2" end="2"/>
                                            </p:txEl>
                                          </p:spTgt>
                                        </p:tgtEl>
                                      </p:cBhvr>
                                      <p:to x="100000" y="100000"/>
                                    </p:animScale>
                                    <p:animScale>
                                      <p:cBhvr>
                                        <p:cTn id="91" dur="26">
                                          <p:stCondLst>
                                            <p:cond delay="1312"/>
                                          </p:stCondLst>
                                        </p:cTn>
                                        <p:tgtEl>
                                          <p:spTgt spid="21">
                                            <p:txEl>
                                              <p:pRg st="2" end="2"/>
                                            </p:txEl>
                                          </p:spTgt>
                                        </p:tgtEl>
                                      </p:cBhvr>
                                      <p:to x="100000" y="80000"/>
                                    </p:animScale>
                                    <p:animScale>
                                      <p:cBhvr>
                                        <p:cTn id="92" dur="166" decel="50000">
                                          <p:stCondLst>
                                            <p:cond delay="1338"/>
                                          </p:stCondLst>
                                        </p:cTn>
                                        <p:tgtEl>
                                          <p:spTgt spid="21">
                                            <p:txEl>
                                              <p:pRg st="2" end="2"/>
                                            </p:txEl>
                                          </p:spTgt>
                                        </p:tgtEl>
                                      </p:cBhvr>
                                      <p:to x="100000" y="100000"/>
                                    </p:animScale>
                                    <p:animScale>
                                      <p:cBhvr>
                                        <p:cTn id="93" dur="26">
                                          <p:stCondLst>
                                            <p:cond delay="1642"/>
                                          </p:stCondLst>
                                        </p:cTn>
                                        <p:tgtEl>
                                          <p:spTgt spid="21">
                                            <p:txEl>
                                              <p:pRg st="2" end="2"/>
                                            </p:txEl>
                                          </p:spTgt>
                                        </p:tgtEl>
                                      </p:cBhvr>
                                      <p:to x="100000" y="90000"/>
                                    </p:animScale>
                                    <p:animScale>
                                      <p:cBhvr>
                                        <p:cTn id="94" dur="166" decel="50000">
                                          <p:stCondLst>
                                            <p:cond delay="1668"/>
                                          </p:stCondLst>
                                        </p:cTn>
                                        <p:tgtEl>
                                          <p:spTgt spid="21">
                                            <p:txEl>
                                              <p:pRg st="2" end="2"/>
                                            </p:txEl>
                                          </p:spTgt>
                                        </p:tgtEl>
                                      </p:cBhvr>
                                      <p:to x="100000" y="100000"/>
                                    </p:animScale>
                                    <p:animScale>
                                      <p:cBhvr>
                                        <p:cTn id="95" dur="26">
                                          <p:stCondLst>
                                            <p:cond delay="1808"/>
                                          </p:stCondLst>
                                        </p:cTn>
                                        <p:tgtEl>
                                          <p:spTgt spid="21">
                                            <p:txEl>
                                              <p:pRg st="2" end="2"/>
                                            </p:txEl>
                                          </p:spTgt>
                                        </p:tgtEl>
                                      </p:cBhvr>
                                      <p:to x="100000" y="95000"/>
                                    </p:animScale>
                                    <p:animScale>
                                      <p:cBhvr>
                                        <p:cTn id="96" dur="166" decel="50000">
                                          <p:stCondLst>
                                            <p:cond delay="1834"/>
                                          </p:stCondLst>
                                        </p:cTn>
                                        <p:tgtEl>
                                          <p:spTgt spid="21">
                                            <p:txEl>
                                              <p:pRg st="2" end="2"/>
                                            </p:txEl>
                                          </p:spTgt>
                                        </p:tgtEl>
                                      </p:cBhvr>
                                      <p:to x="100000" y="100000"/>
                                    </p:animScale>
                                  </p:childTnLst>
                                </p:cTn>
                              </p:par>
                              <p:par>
                                <p:cTn id="97" presetID="26" presetClass="entr" presetSubtype="0" fill="hold" nodeType="withEffect">
                                  <p:stCondLst>
                                    <p:cond delay="0"/>
                                  </p:stCondLst>
                                  <p:childTnLst>
                                    <p:set>
                                      <p:cBhvr>
                                        <p:cTn id="98" dur="1" fill="hold">
                                          <p:stCondLst>
                                            <p:cond delay="0"/>
                                          </p:stCondLst>
                                        </p:cTn>
                                        <p:tgtEl>
                                          <p:spTgt spid="21">
                                            <p:txEl>
                                              <p:pRg st="4" end="4"/>
                                            </p:txEl>
                                          </p:spTgt>
                                        </p:tgtEl>
                                        <p:attrNameLst>
                                          <p:attrName>style.visibility</p:attrName>
                                        </p:attrNameLst>
                                      </p:cBhvr>
                                      <p:to>
                                        <p:strVal val="visible"/>
                                      </p:to>
                                    </p:set>
                                    <p:animEffect transition="in" filter="wipe(down)">
                                      <p:cBhvr>
                                        <p:cTn id="99" dur="580">
                                          <p:stCondLst>
                                            <p:cond delay="0"/>
                                          </p:stCondLst>
                                        </p:cTn>
                                        <p:tgtEl>
                                          <p:spTgt spid="21">
                                            <p:txEl>
                                              <p:pRg st="4" end="4"/>
                                            </p:txEl>
                                          </p:spTgt>
                                        </p:tgtEl>
                                      </p:cBhvr>
                                    </p:animEffect>
                                    <p:anim calcmode="lin" valueType="num">
                                      <p:cBhvr>
                                        <p:cTn id="100" dur="1822" tmFilter="0,0; 0.14,0.36; 0.43,0.73; 0.71,0.91; 1.0,1.0">
                                          <p:stCondLst>
                                            <p:cond delay="0"/>
                                          </p:stCondLst>
                                        </p:cTn>
                                        <p:tgtEl>
                                          <p:spTgt spid="21">
                                            <p:txEl>
                                              <p:pRg st="4" end="4"/>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21">
                                            <p:txEl>
                                              <p:pRg st="4" end="4"/>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21">
                                            <p:txEl>
                                              <p:pRg st="4" end="4"/>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21">
                                            <p:txEl>
                                              <p:pRg st="4" end="4"/>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21">
                                            <p:txEl>
                                              <p:pRg st="4" end="4"/>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21">
                                            <p:txEl>
                                              <p:pRg st="4" end="4"/>
                                            </p:txEl>
                                          </p:spTgt>
                                        </p:tgtEl>
                                      </p:cBhvr>
                                      <p:to x="100000" y="60000"/>
                                    </p:animScale>
                                    <p:animScale>
                                      <p:cBhvr>
                                        <p:cTn id="106" dur="166" decel="50000">
                                          <p:stCondLst>
                                            <p:cond delay="676"/>
                                          </p:stCondLst>
                                        </p:cTn>
                                        <p:tgtEl>
                                          <p:spTgt spid="21">
                                            <p:txEl>
                                              <p:pRg st="4" end="4"/>
                                            </p:txEl>
                                          </p:spTgt>
                                        </p:tgtEl>
                                      </p:cBhvr>
                                      <p:to x="100000" y="100000"/>
                                    </p:animScale>
                                    <p:animScale>
                                      <p:cBhvr>
                                        <p:cTn id="107" dur="26">
                                          <p:stCondLst>
                                            <p:cond delay="1312"/>
                                          </p:stCondLst>
                                        </p:cTn>
                                        <p:tgtEl>
                                          <p:spTgt spid="21">
                                            <p:txEl>
                                              <p:pRg st="4" end="4"/>
                                            </p:txEl>
                                          </p:spTgt>
                                        </p:tgtEl>
                                      </p:cBhvr>
                                      <p:to x="100000" y="80000"/>
                                    </p:animScale>
                                    <p:animScale>
                                      <p:cBhvr>
                                        <p:cTn id="108" dur="166" decel="50000">
                                          <p:stCondLst>
                                            <p:cond delay="1338"/>
                                          </p:stCondLst>
                                        </p:cTn>
                                        <p:tgtEl>
                                          <p:spTgt spid="21">
                                            <p:txEl>
                                              <p:pRg st="4" end="4"/>
                                            </p:txEl>
                                          </p:spTgt>
                                        </p:tgtEl>
                                      </p:cBhvr>
                                      <p:to x="100000" y="100000"/>
                                    </p:animScale>
                                    <p:animScale>
                                      <p:cBhvr>
                                        <p:cTn id="109" dur="26">
                                          <p:stCondLst>
                                            <p:cond delay="1642"/>
                                          </p:stCondLst>
                                        </p:cTn>
                                        <p:tgtEl>
                                          <p:spTgt spid="21">
                                            <p:txEl>
                                              <p:pRg st="4" end="4"/>
                                            </p:txEl>
                                          </p:spTgt>
                                        </p:tgtEl>
                                      </p:cBhvr>
                                      <p:to x="100000" y="90000"/>
                                    </p:animScale>
                                    <p:animScale>
                                      <p:cBhvr>
                                        <p:cTn id="110" dur="166" decel="50000">
                                          <p:stCondLst>
                                            <p:cond delay="1668"/>
                                          </p:stCondLst>
                                        </p:cTn>
                                        <p:tgtEl>
                                          <p:spTgt spid="21">
                                            <p:txEl>
                                              <p:pRg st="4" end="4"/>
                                            </p:txEl>
                                          </p:spTgt>
                                        </p:tgtEl>
                                      </p:cBhvr>
                                      <p:to x="100000" y="100000"/>
                                    </p:animScale>
                                    <p:animScale>
                                      <p:cBhvr>
                                        <p:cTn id="111" dur="26">
                                          <p:stCondLst>
                                            <p:cond delay="1808"/>
                                          </p:stCondLst>
                                        </p:cTn>
                                        <p:tgtEl>
                                          <p:spTgt spid="21">
                                            <p:txEl>
                                              <p:pRg st="4" end="4"/>
                                            </p:txEl>
                                          </p:spTgt>
                                        </p:tgtEl>
                                      </p:cBhvr>
                                      <p:to x="100000" y="95000"/>
                                    </p:animScale>
                                    <p:animScale>
                                      <p:cBhvr>
                                        <p:cTn id="112" dur="166" decel="50000">
                                          <p:stCondLst>
                                            <p:cond delay="1834"/>
                                          </p:stCondLst>
                                        </p:cTn>
                                        <p:tgtEl>
                                          <p:spTgt spid="21">
                                            <p:txEl>
                                              <p:pRg st="4" end="4"/>
                                            </p:txEl>
                                          </p:spTgt>
                                        </p:tgtEl>
                                      </p:cBhvr>
                                      <p:to x="100000" y="100000"/>
                                    </p:animScale>
                                  </p:childTnLst>
                                </p:cTn>
                              </p:par>
                              <p:par>
                                <p:cTn id="113" presetID="26" presetClass="entr" presetSubtype="0" fill="hold" nodeType="withEffect">
                                  <p:stCondLst>
                                    <p:cond delay="0"/>
                                  </p:stCondLst>
                                  <p:childTnLst>
                                    <p:set>
                                      <p:cBhvr>
                                        <p:cTn id="114" dur="1" fill="hold">
                                          <p:stCondLst>
                                            <p:cond delay="0"/>
                                          </p:stCondLst>
                                        </p:cTn>
                                        <p:tgtEl>
                                          <p:spTgt spid="21">
                                            <p:txEl>
                                              <p:pRg st="6" end="6"/>
                                            </p:txEl>
                                          </p:spTgt>
                                        </p:tgtEl>
                                        <p:attrNameLst>
                                          <p:attrName>style.visibility</p:attrName>
                                        </p:attrNameLst>
                                      </p:cBhvr>
                                      <p:to>
                                        <p:strVal val="visible"/>
                                      </p:to>
                                    </p:set>
                                    <p:animEffect transition="in" filter="wipe(down)">
                                      <p:cBhvr>
                                        <p:cTn id="115" dur="580">
                                          <p:stCondLst>
                                            <p:cond delay="0"/>
                                          </p:stCondLst>
                                        </p:cTn>
                                        <p:tgtEl>
                                          <p:spTgt spid="21">
                                            <p:txEl>
                                              <p:pRg st="6" end="6"/>
                                            </p:txEl>
                                          </p:spTgt>
                                        </p:tgtEl>
                                      </p:cBhvr>
                                    </p:animEffect>
                                    <p:anim calcmode="lin" valueType="num">
                                      <p:cBhvr>
                                        <p:cTn id="116" dur="1822" tmFilter="0,0; 0.14,0.36; 0.43,0.73; 0.71,0.91; 1.0,1.0">
                                          <p:stCondLst>
                                            <p:cond delay="0"/>
                                          </p:stCondLst>
                                        </p:cTn>
                                        <p:tgtEl>
                                          <p:spTgt spid="21">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1">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1">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1">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1">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1">
                                            <p:txEl>
                                              <p:pRg st="6" end="6"/>
                                            </p:txEl>
                                          </p:spTgt>
                                        </p:tgtEl>
                                      </p:cBhvr>
                                      <p:to x="100000" y="60000"/>
                                    </p:animScale>
                                    <p:animScale>
                                      <p:cBhvr>
                                        <p:cTn id="122" dur="166" decel="50000">
                                          <p:stCondLst>
                                            <p:cond delay="676"/>
                                          </p:stCondLst>
                                        </p:cTn>
                                        <p:tgtEl>
                                          <p:spTgt spid="21">
                                            <p:txEl>
                                              <p:pRg st="6" end="6"/>
                                            </p:txEl>
                                          </p:spTgt>
                                        </p:tgtEl>
                                      </p:cBhvr>
                                      <p:to x="100000" y="100000"/>
                                    </p:animScale>
                                    <p:animScale>
                                      <p:cBhvr>
                                        <p:cTn id="123" dur="26">
                                          <p:stCondLst>
                                            <p:cond delay="1312"/>
                                          </p:stCondLst>
                                        </p:cTn>
                                        <p:tgtEl>
                                          <p:spTgt spid="21">
                                            <p:txEl>
                                              <p:pRg st="6" end="6"/>
                                            </p:txEl>
                                          </p:spTgt>
                                        </p:tgtEl>
                                      </p:cBhvr>
                                      <p:to x="100000" y="80000"/>
                                    </p:animScale>
                                    <p:animScale>
                                      <p:cBhvr>
                                        <p:cTn id="124" dur="166" decel="50000">
                                          <p:stCondLst>
                                            <p:cond delay="1338"/>
                                          </p:stCondLst>
                                        </p:cTn>
                                        <p:tgtEl>
                                          <p:spTgt spid="21">
                                            <p:txEl>
                                              <p:pRg st="6" end="6"/>
                                            </p:txEl>
                                          </p:spTgt>
                                        </p:tgtEl>
                                      </p:cBhvr>
                                      <p:to x="100000" y="100000"/>
                                    </p:animScale>
                                    <p:animScale>
                                      <p:cBhvr>
                                        <p:cTn id="125" dur="26">
                                          <p:stCondLst>
                                            <p:cond delay="1642"/>
                                          </p:stCondLst>
                                        </p:cTn>
                                        <p:tgtEl>
                                          <p:spTgt spid="21">
                                            <p:txEl>
                                              <p:pRg st="6" end="6"/>
                                            </p:txEl>
                                          </p:spTgt>
                                        </p:tgtEl>
                                      </p:cBhvr>
                                      <p:to x="100000" y="90000"/>
                                    </p:animScale>
                                    <p:animScale>
                                      <p:cBhvr>
                                        <p:cTn id="126" dur="166" decel="50000">
                                          <p:stCondLst>
                                            <p:cond delay="1668"/>
                                          </p:stCondLst>
                                        </p:cTn>
                                        <p:tgtEl>
                                          <p:spTgt spid="21">
                                            <p:txEl>
                                              <p:pRg st="6" end="6"/>
                                            </p:txEl>
                                          </p:spTgt>
                                        </p:tgtEl>
                                      </p:cBhvr>
                                      <p:to x="100000" y="100000"/>
                                    </p:animScale>
                                    <p:animScale>
                                      <p:cBhvr>
                                        <p:cTn id="127" dur="26">
                                          <p:stCondLst>
                                            <p:cond delay="1808"/>
                                          </p:stCondLst>
                                        </p:cTn>
                                        <p:tgtEl>
                                          <p:spTgt spid="21">
                                            <p:txEl>
                                              <p:pRg st="6" end="6"/>
                                            </p:txEl>
                                          </p:spTgt>
                                        </p:tgtEl>
                                      </p:cBhvr>
                                      <p:to x="100000" y="95000"/>
                                    </p:animScale>
                                    <p:animScale>
                                      <p:cBhvr>
                                        <p:cTn id="128" dur="166" decel="50000">
                                          <p:stCondLst>
                                            <p:cond delay="1834"/>
                                          </p:stCondLst>
                                        </p:cTn>
                                        <p:tgtEl>
                                          <p:spTgt spid="21">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A223-0496-48A5-9000-86F804A4B2B6}"/>
              </a:ext>
            </a:extLst>
          </p:cNvPr>
          <p:cNvSpPr>
            <a:spLocks noGrp="1"/>
          </p:cNvSpPr>
          <p:nvPr>
            <p:ph type="title"/>
          </p:nvPr>
        </p:nvSpPr>
        <p:spPr/>
        <p:txBody>
          <a:bodyPr>
            <a:normAutofit/>
          </a:bodyPr>
          <a:lstStyle/>
          <a:p>
            <a:r>
              <a:rPr lang="en-US" sz="4000" dirty="0">
                <a:solidFill>
                  <a:srgbClr val="FFC000"/>
                </a:solidFill>
                <a:latin typeface="Cambria Math" panose="02040503050406030204" pitchFamily="18" charset="0"/>
                <a:ea typeface="Cambria Math" panose="02040503050406030204" pitchFamily="18" charset="0"/>
              </a:rPr>
              <a:t>Milestone defined </a:t>
            </a:r>
          </a:p>
        </p:txBody>
      </p:sp>
      <p:sp>
        <p:nvSpPr>
          <p:cNvPr id="3" name="Content Placeholder 2">
            <a:extLst>
              <a:ext uri="{FF2B5EF4-FFF2-40B4-BE49-F238E27FC236}">
                <a16:creationId xmlns:a16="http://schemas.microsoft.com/office/drawing/2014/main" id="{98F57E2D-A175-4F43-97D0-AD82D84CD244}"/>
              </a:ext>
            </a:extLst>
          </p:cNvPr>
          <p:cNvSpPr>
            <a:spLocks noGrp="1"/>
          </p:cNvSpPr>
          <p:nvPr>
            <p:ph sz="half" idx="1"/>
          </p:nvPr>
        </p:nvSpPr>
        <p:spPr>
          <a:xfrm>
            <a:off x="1658318" y="2088318"/>
            <a:ext cx="5576982" cy="3702881"/>
          </a:xfrm>
        </p:spPr>
        <p:txBody>
          <a:bodyPr>
            <a:normAutofit/>
          </a:bodyPr>
          <a:lstStyle/>
          <a:p>
            <a:r>
              <a:rPr lang="en-US" sz="3200" dirty="0">
                <a:solidFill>
                  <a:srgbClr val="92D050"/>
                </a:solidFill>
              </a:rPr>
              <a:t>Research on scenario </a:t>
            </a:r>
          </a:p>
          <a:p>
            <a:r>
              <a:rPr lang="en-US" sz="3200" dirty="0">
                <a:solidFill>
                  <a:srgbClr val="92D050"/>
                </a:solidFill>
              </a:rPr>
              <a:t>Front end Designing (50%) </a:t>
            </a:r>
          </a:p>
          <a:p>
            <a:r>
              <a:rPr lang="en-US" sz="3200" dirty="0"/>
              <a:t>Creating Database</a:t>
            </a:r>
          </a:p>
          <a:p>
            <a:r>
              <a:rPr lang="en-US" sz="3200" dirty="0"/>
              <a:t>Back end Coding </a:t>
            </a:r>
          </a:p>
          <a:p>
            <a:endParaRPr lang="en-US" sz="3200" dirty="0"/>
          </a:p>
        </p:txBody>
      </p:sp>
    </p:spTree>
    <p:extLst>
      <p:ext uri="{BB962C8B-B14F-4D97-AF65-F5344CB8AC3E}">
        <p14:creationId xmlns:p14="http://schemas.microsoft.com/office/powerpoint/2010/main" val="3124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3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entr" presetSubtype="0" decel="10000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3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A41C-8799-488C-B5D5-385D7F1F80FF}"/>
              </a:ext>
            </a:extLst>
          </p:cNvPr>
          <p:cNvSpPr>
            <a:spLocks noGrp="1"/>
          </p:cNvSpPr>
          <p:nvPr>
            <p:ph type="title"/>
          </p:nvPr>
        </p:nvSpPr>
        <p:spPr/>
        <p:txBody>
          <a:bodyPr>
            <a:normAutofit/>
          </a:bodyPr>
          <a:lstStyle/>
          <a:p>
            <a:r>
              <a:rPr lang="en-US" sz="4400" dirty="0">
                <a:solidFill>
                  <a:srgbClr val="FFC000"/>
                </a:solidFill>
                <a:latin typeface="Gentium Basic" panose="02000503060000020004" pitchFamily="2" charset="0"/>
              </a:rPr>
              <a:t>Pros and cons</a:t>
            </a:r>
          </a:p>
        </p:txBody>
      </p:sp>
      <p:sp>
        <p:nvSpPr>
          <p:cNvPr id="3" name="Content Placeholder 2">
            <a:extLst>
              <a:ext uri="{FF2B5EF4-FFF2-40B4-BE49-F238E27FC236}">
                <a16:creationId xmlns:a16="http://schemas.microsoft.com/office/drawing/2014/main" id="{B2AD25D2-4441-48B5-BE66-824D5BAAAAF7}"/>
              </a:ext>
            </a:extLst>
          </p:cNvPr>
          <p:cNvSpPr>
            <a:spLocks noGrp="1"/>
          </p:cNvSpPr>
          <p:nvPr>
            <p:ph sz="half" idx="1"/>
          </p:nvPr>
        </p:nvSpPr>
        <p:spPr/>
        <p:txBody>
          <a:bodyPr>
            <a:normAutofit/>
          </a:bodyPr>
          <a:lstStyle/>
          <a:p>
            <a:r>
              <a:rPr lang="en-US" sz="2800" dirty="0">
                <a:solidFill>
                  <a:srgbClr val="FF0000"/>
                </a:solidFill>
              </a:rPr>
              <a:t>Pros</a:t>
            </a:r>
          </a:p>
          <a:p>
            <a:pPr lvl="1"/>
            <a:r>
              <a:rPr lang="en-US" sz="2400" dirty="0">
                <a:effectLst/>
                <a:latin typeface="Roboto"/>
              </a:rPr>
              <a:t>Less risk </a:t>
            </a:r>
          </a:p>
          <a:p>
            <a:pPr lvl="1"/>
            <a:r>
              <a:rPr lang="en-US" sz="2400" b="0" i="0" dirty="0">
                <a:effectLst/>
                <a:latin typeface="Roboto"/>
              </a:rPr>
              <a:t>Very little overhead cost</a:t>
            </a:r>
          </a:p>
          <a:p>
            <a:pPr lvl="1"/>
            <a:r>
              <a:rPr lang="en-US" sz="2400" b="0" i="0" dirty="0">
                <a:effectLst/>
                <a:latin typeface="Roboto"/>
              </a:rPr>
              <a:t>A faster start-up</a:t>
            </a:r>
            <a:endParaRPr lang="en-US" sz="2400" dirty="0">
              <a:effectLst/>
              <a:latin typeface="Roboto"/>
            </a:endParaRPr>
          </a:p>
          <a:p>
            <a:pPr lvl="1"/>
            <a:r>
              <a:rPr lang="en-US" sz="2400" b="0" i="0" dirty="0">
                <a:effectLst/>
                <a:latin typeface="Roboto"/>
              </a:rPr>
              <a:t>Scalable</a:t>
            </a:r>
          </a:p>
        </p:txBody>
      </p:sp>
      <p:sp>
        <p:nvSpPr>
          <p:cNvPr id="4" name="Content Placeholder 3">
            <a:extLst>
              <a:ext uri="{FF2B5EF4-FFF2-40B4-BE49-F238E27FC236}">
                <a16:creationId xmlns:a16="http://schemas.microsoft.com/office/drawing/2014/main" id="{3F72EED5-3A8F-409D-B14B-F563A4CCFB3F}"/>
              </a:ext>
            </a:extLst>
          </p:cNvPr>
          <p:cNvSpPr>
            <a:spLocks noGrp="1"/>
          </p:cNvSpPr>
          <p:nvPr>
            <p:ph sz="half" idx="2"/>
          </p:nvPr>
        </p:nvSpPr>
        <p:spPr>
          <a:xfrm>
            <a:off x="6019799" y="2088319"/>
            <a:ext cx="5247758" cy="3702881"/>
          </a:xfrm>
        </p:spPr>
        <p:txBody>
          <a:bodyPr>
            <a:normAutofit/>
          </a:bodyPr>
          <a:lstStyle/>
          <a:p>
            <a:r>
              <a:rPr lang="en-US" sz="2800" dirty="0">
                <a:solidFill>
                  <a:srgbClr val="FF0000"/>
                </a:solidFill>
              </a:rPr>
              <a:t>Cons</a:t>
            </a:r>
          </a:p>
          <a:p>
            <a:pPr lvl="1"/>
            <a:r>
              <a:rPr lang="en-US" sz="2400" b="0" i="0" dirty="0">
                <a:effectLst/>
                <a:latin typeface="Roboto"/>
              </a:rPr>
              <a:t>Low-profit margins</a:t>
            </a:r>
          </a:p>
          <a:p>
            <a:pPr lvl="1"/>
            <a:r>
              <a:rPr lang="en-US" sz="2400" b="0" i="0" dirty="0">
                <a:effectLst/>
                <a:latin typeface="Roboto"/>
              </a:rPr>
              <a:t>Lots of inventory issues</a:t>
            </a:r>
            <a:endParaRPr lang="en-US" sz="2400" dirty="0">
              <a:effectLst/>
              <a:latin typeface="Roboto"/>
            </a:endParaRPr>
          </a:p>
          <a:p>
            <a:pPr lvl="1"/>
            <a:r>
              <a:rPr lang="en-US" sz="2400" b="0" i="0" dirty="0">
                <a:effectLst/>
                <a:latin typeface="Roboto"/>
              </a:rPr>
              <a:t>Shipping is complicated </a:t>
            </a:r>
            <a:endParaRPr lang="en-US" sz="2400" dirty="0"/>
          </a:p>
        </p:txBody>
      </p:sp>
    </p:spTree>
    <p:extLst>
      <p:ext uri="{BB962C8B-B14F-4D97-AF65-F5344CB8AC3E}">
        <p14:creationId xmlns:p14="http://schemas.microsoft.com/office/powerpoint/2010/main" val="221693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4">
                                            <p:txEl>
                                              <p:pRg st="0" end="0"/>
                                            </p:txEl>
                                          </p:spTgt>
                                        </p:tgtEl>
                                        <p:attrNameLst>
                                          <p:attrName>style.visibility</p:attrName>
                                        </p:attrNameLst>
                                      </p:cBhvr>
                                      <p:to>
                                        <p:strVal val="visible"/>
                                      </p:to>
                                    </p:set>
                                    <p:anim calcmode="lin" valueType="num">
                                      <p:cBhvr>
                                        <p:cTn id="89"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90"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1"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92" dur="1000"/>
                                        <p:tgtEl>
                                          <p:spTgt spid="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4">
                                            <p:txEl>
                                              <p:pRg st="1" end="1"/>
                                            </p:txEl>
                                          </p:spTgt>
                                        </p:tgtEl>
                                        <p:attrNameLst>
                                          <p:attrName>style.visibility</p:attrName>
                                        </p:attrNameLst>
                                      </p:cBhvr>
                                      <p:to>
                                        <p:strVal val="visible"/>
                                      </p:to>
                                    </p:set>
                                    <p:animEffect transition="in" filter="wipe(down)">
                                      <p:cBhvr>
                                        <p:cTn id="97" dur="580">
                                          <p:stCondLst>
                                            <p:cond delay="0"/>
                                          </p:stCondLst>
                                        </p:cTn>
                                        <p:tgtEl>
                                          <p:spTgt spid="4">
                                            <p:txEl>
                                              <p:pRg st="1" end="1"/>
                                            </p:txEl>
                                          </p:spTgt>
                                        </p:tgtEl>
                                      </p:cBhvr>
                                    </p:animEffect>
                                    <p:anim calcmode="lin" valueType="num">
                                      <p:cBhvr>
                                        <p:cTn id="9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1" end="1"/>
                                            </p:txEl>
                                          </p:spTgt>
                                        </p:tgtEl>
                                      </p:cBhvr>
                                      <p:to x="100000" y="60000"/>
                                    </p:animScale>
                                    <p:animScale>
                                      <p:cBhvr>
                                        <p:cTn id="104" dur="166" decel="50000">
                                          <p:stCondLst>
                                            <p:cond delay="676"/>
                                          </p:stCondLst>
                                        </p:cTn>
                                        <p:tgtEl>
                                          <p:spTgt spid="4">
                                            <p:txEl>
                                              <p:pRg st="1" end="1"/>
                                            </p:txEl>
                                          </p:spTgt>
                                        </p:tgtEl>
                                      </p:cBhvr>
                                      <p:to x="100000" y="100000"/>
                                    </p:animScale>
                                    <p:animScale>
                                      <p:cBhvr>
                                        <p:cTn id="105" dur="26">
                                          <p:stCondLst>
                                            <p:cond delay="1312"/>
                                          </p:stCondLst>
                                        </p:cTn>
                                        <p:tgtEl>
                                          <p:spTgt spid="4">
                                            <p:txEl>
                                              <p:pRg st="1" end="1"/>
                                            </p:txEl>
                                          </p:spTgt>
                                        </p:tgtEl>
                                      </p:cBhvr>
                                      <p:to x="100000" y="80000"/>
                                    </p:animScale>
                                    <p:animScale>
                                      <p:cBhvr>
                                        <p:cTn id="106" dur="166" decel="50000">
                                          <p:stCondLst>
                                            <p:cond delay="1338"/>
                                          </p:stCondLst>
                                        </p:cTn>
                                        <p:tgtEl>
                                          <p:spTgt spid="4">
                                            <p:txEl>
                                              <p:pRg st="1" end="1"/>
                                            </p:txEl>
                                          </p:spTgt>
                                        </p:tgtEl>
                                      </p:cBhvr>
                                      <p:to x="100000" y="100000"/>
                                    </p:animScale>
                                    <p:animScale>
                                      <p:cBhvr>
                                        <p:cTn id="107" dur="26">
                                          <p:stCondLst>
                                            <p:cond delay="1642"/>
                                          </p:stCondLst>
                                        </p:cTn>
                                        <p:tgtEl>
                                          <p:spTgt spid="4">
                                            <p:txEl>
                                              <p:pRg st="1" end="1"/>
                                            </p:txEl>
                                          </p:spTgt>
                                        </p:tgtEl>
                                      </p:cBhvr>
                                      <p:to x="100000" y="90000"/>
                                    </p:animScale>
                                    <p:animScale>
                                      <p:cBhvr>
                                        <p:cTn id="108" dur="166" decel="50000">
                                          <p:stCondLst>
                                            <p:cond delay="1668"/>
                                          </p:stCondLst>
                                        </p:cTn>
                                        <p:tgtEl>
                                          <p:spTgt spid="4">
                                            <p:txEl>
                                              <p:pRg st="1" end="1"/>
                                            </p:txEl>
                                          </p:spTgt>
                                        </p:tgtEl>
                                      </p:cBhvr>
                                      <p:to x="100000" y="100000"/>
                                    </p:animScale>
                                    <p:animScale>
                                      <p:cBhvr>
                                        <p:cTn id="109" dur="26">
                                          <p:stCondLst>
                                            <p:cond delay="1808"/>
                                          </p:stCondLst>
                                        </p:cTn>
                                        <p:tgtEl>
                                          <p:spTgt spid="4">
                                            <p:txEl>
                                              <p:pRg st="1" end="1"/>
                                            </p:txEl>
                                          </p:spTgt>
                                        </p:tgtEl>
                                      </p:cBhvr>
                                      <p:to x="100000" y="95000"/>
                                    </p:animScale>
                                    <p:animScale>
                                      <p:cBhvr>
                                        <p:cTn id="110" dur="166" decel="50000">
                                          <p:stCondLst>
                                            <p:cond delay="1834"/>
                                          </p:stCondLst>
                                        </p:cTn>
                                        <p:tgtEl>
                                          <p:spTgt spid="4">
                                            <p:txEl>
                                              <p:pRg st="1" end="1"/>
                                            </p:txEl>
                                          </p:spTgt>
                                        </p:tgtEl>
                                      </p:cBhvr>
                                      <p:to x="100000" y="100000"/>
                                    </p:animScale>
                                  </p:childTnLst>
                                </p:cTn>
                              </p:par>
                              <p:par>
                                <p:cTn id="111" presetID="26" presetClass="entr" presetSubtype="0" fill="hold" nodeType="withEffect">
                                  <p:stCondLst>
                                    <p:cond delay="0"/>
                                  </p:stCondLst>
                                  <p:childTnLst>
                                    <p:set>
                                      <p:cBhvr>
                                        <p:cTn id="112" dur="1" fill="hold">
                                          <p:stCondLst>
                                            <p:cond delay="0"/>
                                          </p:stCondLst>
                                        </p:cTn>
                                        <p:tgtEl>
                                          <p:spTgt spid="4">
                                            <p:txEl>
                                              <p:pRg st="2" end="2"/>
                                            </p:txEl>
                                          </p:spTgt>
                                        </p:tgtEl>
                                        <p:attrNameLst>
                                          <p:attrName>style.visibility</p:attrName>
                                        </p:attrNameLst>
                                      </p:cBhvr>
                                      <p:to>
                                        <p:strVal val="visible"/>
                                      </p:to>
                                    </p:set>
                                    <p:animEffect transition="in" filter="wipe(down)">
                                      <p:cBhvr>
                                        <p:cTn id="113" dur="580">
                                          <p:stCondLst>
                                            <p:cond delay="0"/>
                                          </p:stCondLst>
                                        </p:cTn>
                                        <p:tgtEl>
                                          <p:spTgt spid="4">
                                            <p:txEl>
                                              <p:pRg st="2" end="2"/>
                                            </p:txEl>
                                          </p:spTgt>
                                        </p:tgtEl>
                                      </p:cBhvr>
                                    </p:animEffect>
                                    <p:anim calcmode="lin" valueType="num">
                                      <p:cBhvr>
                                        <p:cTn id="11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19" dur="26">
                                          <p:stCondLst>
                                            <p:cond delay="650"/>
                                          </p:stCondLst>
                                        </p:cTn>
                                        <p:tgtEl>
                                          <p:spTgt spid="4">
                                            <p:txEl>
                                              <p:pRg st="2" end="2"/>
                                            </p:txEl>
                                          </p:spTgt>
                                        </p:tgtEl>
                                      </p:cBhvr>
                                      <p:to x="100000" y="60000"/>
                                    </p:animScale>
                                    <p:animScale>
                                      <p:cBhvr>
                                        <p:cTn id="120" dur="166" decel="50000">
                                          <p:stCondLst>
                                            <p:cond delay="676"/>
                                          </p:stCondLst>
                                        </p:cTn>
                                        <p:tgtEl>
                                          <p:spTgt spid="4">
                                            <p:txEl>
                                              <p:pRg st="2" end="2"/>
                                            </p:txEl>
                                          </p:spTgt>
                                        </p:tgtEl>
                                      </p:cBhvr>
                                      <p:to x="100000" y="100000"/>
                                    </p:animScale>
                                    <p:animScale>
                                      <p:cBhvr>
                                        <p:cTn id="121" dur="26">
                                          <p:stCondLst>
                                            <p:cond delay="1312"/>
                                          </p:stCondLst>
                                        </p:cTn>
                                        <p:tgtEl>
                                          <p:spTgt spid="4">
                                            <p:txEl>
                                              <p:pRg st="2" end="2"/>
                                            </p:txEl>
                                          </p:spTgt>
                                        </p:tgtEl>
                                      </p:cBhvr>
                                      <p:to x="100000" y="80000"/>
                                    </p:animScale>
                                    <p:animScale>
                                      <p:cBhvr>
                                        <p:cTn id="122" dur="166" decel="50000">
                                          <p:stCondLst>
                                            <p:cond delay="1338"/>
                                          </p:stCondLst>
                                        </p:cTn>
                                        <p:tgtEl>
                                          <p:spTgt spid="4">
                                            <p:txEl>
                                              <p:pRg st="2" end="2"/>
                                            </p:txEl>
                                          </p:spTgt>
                                        </p:tgtEl>
                                      </p:cBhvr>
                                      <p:to x="100000" y="100000"/>
                                    </p:animScale>
                                    <p:animScale>
                                      <p:cBhvr>
                                        <p:cTn id="123" dur="26">
                                          <p:stCondLst>
                                            <p:cond delay="1642"/>
                                          </p:stCondLst>
                                        </p:cTn>
                                        <p:tgtEl>
                                          <p:spTgt spid="4">
                                            <p:txEl>
                                              <p:pRg st="2" end="2"/>
                                            </p:txEl>
                                          </p:spTgt>
                                        </p:tgtEl>
                                      </p:cBhvr>
                                      <p:to x="100000" y="90000"/>
                                    </p:animScale>
                                    <p:animScale>
                                      <p:cBhvr>
                                        <p:cTn id="124" dur="166" decel="50000">
                                          <p:stCondLst>
                                            <p:cond delay="1668"/>
                                          </p:stCondLst>
                                        </p:cTn>
                                        <p:tgtEl>
                                          <p:spTgt spid="4">
                                            <p:txEl>
                                              <p:pRg st="2" end="2"/>
                                            </p:txEl>
                                          </p:spTgt>
                                        </p:tgtEl>
                                      </p:cBhvr>
                                      <p:to x="100000" y="100000"/>
                                    </p:animScale>
                                    <p:animScale>
                                      <p:cBhvr>
                                        <p:cTn id="125" dur="26">
                                          <p:stCondLst>
                                            <p:cond delay="1808"/>
                                          </p:stCondLst>
                                        </p:cTn>
                                        <p:tgtEl>
                                          <p:spTgt spid="4">
                                            <p:txEl>
                                              <p:pRg st="2" end="2"/>
                                            </p:txEl>
                                          </p:spTgt>
                                        </p:tgtEl>
                                      </p:cBhvr>
                                      <p:to x="100000" y="95000"/>
                                    </p:animScale>
                                    <p:animScale>
                                      <p:cBhvr>
                                        <p:cTn id="126" dur="166" decel="50000">
                                          <p:stCondLst>
                                            <p:cond delay="1834"/>
                                          </p:stCondLst>
                                        </p:cTn>
                                        <p:tgtEl>
                                          <p:spTgt spid="4">
                                            <p:txEl>
                                              <p:pRg st="2" end="2"/>
                                            </p:txEl>
                                          </p:spTgt>
                                        </p:tgtEl>
                                      </p:cBhvr>
                                      <p:to x="100000" y="100000"/>
                                    </p:animScale>
                                  </p:childTnLst>
                                </p:cTn>
                              </p:par>
                              <p:par>
                                <p:cTn id="127" presetID="26" presetClass="entr" presetSubtype="0" fill="hold" nodeType="withEffect">
                                  <p:stCondLst>
                                    <p:cond delay="0"/>
                                  </p:stCondLst>
                                  <p:childTnLst>
                                    <p:set>
                                      <p:cBhvr>
                                        <p:cTn id="128" dur="1" fill="hold">
                                          <p:stCondLst>
                                            <p:cond delay="0"/>
                                          </p:stCondLst>
                                        </p:cTn>
                                        <p:tgtEl>
                                          <p:spTgt spid="4">
                                            <p:txEl>
                                              <p:pRg st="3" end="3"/>
                                            </p:txEl>
                                          </p:spTgt>
                                        </p:tgtEl>
                                        <p:attrNameLst>
                                          <p:attrName>style.visibility</p:attrName>
                                        </p:attrNameLst>
                                      </p:cBhvr>
                                      <p:to>
                                        <p:strVal val="visible"/>
                                      </p:to>
                                    </p:set>
                                    <p:animEffect transition="in" filter="wipe(down)">
                                      <p:cBhvr>
                                        <p:cTn id="129" dur="580">
                                          <p:stCondLst>
                                            <p:cond delay="0"/>
                                          </p:stCondLst>
                                        </p:cTn>
                                        <p:tgtEl>
                                          <p:spTgt spid="4">
                                            <p:txEl>
                                              <p:pRg st="3" end="3"/>
                                            </p:txEl>
                                          </p:spTgt>
                                        </p:tgtEl>
                                      </p:cBhvr>
                                    </p:animEffect>
                                    <p:anim calcmode="lin" valueType="num">
                                      <p:cBhvr>
                                        <p:cTn id="130"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4">
                                            <p:txEl>
                                              <p:pRg st="3" end="3"/>
                                            </p:txEl>
                                          </p:spTgt>
                                        </p:tgtEl>
                                      </p:cBhvr>
                                      <p:to x="100000" y="60000"/>
                                    </p:animScale>
                                    <p:animScale>
                                      <p:cBhvr>
                                        <p:cTn id="136" dur="166" decel="50000">
                                          <p:stCondLst>
                                            <p:cond delay="676"/>
                                          </p:stCondLst>
                                        </p:cTn>
                                        <p:tgtEl>
                                          <p:spTgt spid="4">
                                            <p:txEl>
                                              <p:pRg st="3" end="3"/>
                                            </p:txEl>
                                          </p:spTgt>
                                        </p:tgtEl>
                                      </p:cBhvr>
                                      <p:to x="100000" y="100000"/>
                                    </p:animScale>
                                    <p:animScale>
                                      <p:cBhvr>
                                        <p:cTn id="137" dur="26">
                                          <p:stCondLst>
                                            <p:cond delay="1312"/>
                                          </p:stCondLst>
                                        </p:cTn>
                                        <p:tgtEl>
                                          <p:spTgt spid="4">
                                            <p:txEl>
                                              <p:pRg st="3" end="3"/>
                                            </p:txEl>
                                          </p:spTgt>
                                        </p:tgtEl>
                                      </p:cBhvr>
                                      <p:to x="100000" y="80000"/>
                                    </p:animScale>
                                    <p:animScale>
                                      <p:cBhvr>
                                        <p:cTn id="138" dur="166" decel="50000">
                                          <p:stCondLst>
                                            <p:cond delay="1338"/>
                                          </p:stCondLst>
                                        </p:cTn>
                                        <p:tgtEl>
                                          <p:spTgt spid="4">
                                            <p:txEl>
                                              <p:pRg st="3" end="3"/>
                                            </p:txEl>
                                          </p:spTgt>
                                        </p:tgtEl>
                                      </p:cBhvr>
                                      <p:to x="100000" y="100000"/>
                                    </p:animScale>
                                    <p:animScale>
                                      <p:cBhvr>
                                        <p:cTn id="139" dur="26">
                                          <p:stCondLst>
                                            <p:cond delay="1642"/>
                                          </p:stCondLst>
                                        </p:cTn>
                                        <p:tgtEl>
                                          <p:spTgt spid="4">
                                            <p:txEl>
                                              <p:pRg st="3" end="3"/>
                                            </p:txEl>
                                          </p:spTgt>
                                        </p:tgtEl>
                                      </p:cBhvr>
                                      <p:to x="100000" y="90000"/>
                                    </p:animScale>
                                    <p:animScale>
                                      <p:cBhvr>
                                        <p:cTn id="140" dur="166" decel="50000">
                                          <p:stCondLst>
                                            <p:cond delay="1668"/>
                                          </p:stCondLst>
                                        </p:cTn>
                                        <p:tgtEl>
                                          <p:spTgt spid="4">
                                            <p:txEl>
                                              <p:pRg st="3" end="3"/>
                                            </p:txEl>
                                          </p:spTgt>
                                        </p:tgtEl>
                                      </p:cBhvr>
                                      <p:to x="100000" y="100000"/>
                                    </p:animScale>
                                    <p:animScale>
                                      <p:cBhvr>
                                        <p:cTn id="141" dur="26">
                                          <p:stCondLst>
                                            <p:cond delay="1808"/>
                                          </p:stCondLst>
                                        </p:cTn>
                                        <p:tgtEl>
                                          <p:spTgt spid="4">
                                            <p:txEl>
                                              <p:pRg st="3" end="3"/>
                                            </p:txEl>
                                          </p:spTgt>
                                        </p:tgtEl>
                                      </p:cBhvr>
                                      <p:to x="100000" y="95000"/>
                                    </p:animScale>
                                    <p:animScale>
                                      <p:cBhvr>
                                        <p:cTn id="142"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D54E-B0EA-47B1-BABE-8FD613079B63}"/>
              </a:ext>
            </a:extLst>
          </p:cNvPr>
          <p:cNvSpPr>
            <a:spLocks noGrp="1"/>
          </p:cNvSpPr>
          <p:nvPr>
            <p:ph type="title"/>
          </p:nvPr>
        </p:nvSpPr>
        <p:spPr/>
        <p:txBody>
          <a:bodyPr>
            <a:normAutofit/>
          </a:bodyPr>
          <a:lstStyle/>
          <a:p>
            <a:r>
              <a:rPr lang="en-US" sz="4000" dirty="0">
                <a:solidFill>
                  <a:srgbClr val="FFC000"/>
                </a:solidFill>
                <a:latin typeface="Cambria Math" panose="02040503050406030204" pitchFamily="18" charset="0"/>
                <a:ea typeface="Cambria Math" panose="02040503050406030204" pitchFamily="18" charset="0"/>
              </a:rPr>
              <a:t>Our income</a:t>
            </a:r>
          </a:p>
        </p:txBody>
      </p:sp>
      <p:sp>
        <p:nvSpPr>
          <p:cNvPr id="3" name="Content Placeholder 2">
            <a:extLst>
              <a:ext uri="{FF2B5EF4-FFF2-40B4-BE49-F238E27FC236}">
                <a16:creationId xmlns:a16="http://schemas.microsoft.com/office/drawing/2014/main" id="{37EEDA2C-D3D7-4C94-8194-85B0BFD5F846}"/>
              </a:ext>
            </a:extLst>
          </p:cNvPr>
          <p:cNvSpPr>
            <a:spLocks noGrp="1"/>
          </p:cNvSpPr>
          <p:nvPr>
            <p:ph sz="half" idx="1"/>
          </p:nvPr>
        </p:nvSpPr>
        <p:spPr>
          <a:xfrm>
            <a:off x="436274" y="1809360"/>
            <a:ext cx="6533486" cy="4906400"/>
          </a:xfrm>
        </p:spPr>
        <p:txBody>
          <a:bodyPr>
            <a:normAutofit fontScale="92500" lnSpcReduction="10000"/>
          </a:bodyPr>
          <a:lstStyle/>
          <a:p>
            <a:r>
              <a:rPr lang="en-US" sz="1800" dirty="0"/>
              <a:t>As per Quora </a:t>
            </a:r>
            <a:r>
              <a:rPr lang="en-US" sz="1800" b="0" i="0" dirty="0">
                <a:effectLst/>
                <a:latin typeface="Roboto"/>
              </a:rPr>
              <a:t>Drop shipping profit much depends on what kind of products you are selling. It’s often a good idea to stick to low price with a high margin potential.</a:t>
            </a:r>
          </a:p>
          <a:p>
            <a:r>
              <a:rPr lang="en-US" sz="1800" b="0" i="0" dirty="0">
                <a:effectLst/>
                <a:latin typeface="Roboto"/>
              </a:rPr>
              <a:t>We recommend having a profit margin of 40%-70%. You can also try this formula that works well for our own Drop shipping projects: </a:t>
            </a:r>
          </a:p>
          <a:p>
            <a:r>
              <a:rPr lang="en-US" sz="1800" b="0" i="0" dirty="0">
                <a:effectLst/>
                <a:latin typeface="Roboto"/>
              </a:rPr>
              <a:t>$0&lt;Supplier Price&lt;$2=Your Price: $7.95. Your minimum profit: $5.95</a:t>
            </a:r>
          </a:p>
          <a:p>
            <a:r>
              <a:rPr lang="en-US" sz="1800" b="0" i="0" dirty="0">
                <a:effectLst/>
                <a:latin typeface="Roboto"/>
              </a:rPr>
              <a:t> $2&lt;Supplier Price&lt;$5=Your Price: $9.95. Your minimum profit: $4.95</a:t>
            </a:r>
          </a:p>
          <a:p>
            <a:r>
              <a:rPr lang="en-US" sz="1800" b="0" i="0" dirty="0">
                <a:effectLst/>
                <a:latin typeface="Roboto"/>
              </a:rPr>
              <a:t> $5&lt;Supplier Price&lt;$30=Your Price: Supplier Price x 2. Your profit: 50% </a:t>
            </a:r>
          </a:p>
          <a:p>
            <a:r>
              <a:rPr lang="en-US" sz="1800" b="0" i="0" dirty="0">
                <a:effectLst/>
                <a:latin typeface="Roboto"/>
              </a:rPr>
              <a:t>$30&lt;Supplier Price&lt;$50=Your Price: Supplier Price x 1.75. Profit margin: $22.5 -$37.5</a:t>
            </a:r>
            <a:endParaRPr lang="en-US" sz="1800" dirty="0"/>
          </a:p>
        </p:txBody>
      </p:sp>
      <p:sp>
        <p:nvSpPr>
          <p:cNvPr id="4" name="Content Placeholder 3">
            <a:extLst>
              <a:ext uri="{FF2B5EF4-FFF2-40B4-BE49-F238E27FC236}">
                <a16:creationId xmlns:a16="http://schemas.microsoft.com/office/drawing/2014/main" id="{FBEC2A88-078F-419E-B36A-65BB9644F630}"/>
              </a:ext>
            </a:extLst>
          </p:cNvPr>
          <p:cNvSpPr>
            <a:spLocks noGrp="1"/>
          </p:cNvSpPr>
          <p:nvPr>
            <p:ph sz="half" idx="2"/>
          </p:nvPr>
        </p:nvSpPr>
        <p:spPr>
          <a:xfrm>
            <a:off x="6817358" y="1809360"/>
            <a:ext cx="5232401" cy="3849760"/>
          </a:xfrm>
        </p:spPr>
        <p:txBody>
          <a:bodyPr>
            <a:normAutofit fontScale="92500" lnSpcReduction="10000"/>
          </a:bodyPr>
          <a:lstStyle/>
          <a:p>
            <a:r>
              <a:rPr lang="en-US" dirty="0"/>
              <a:t>For out Startup:</a:t>
            </a:r>
          </a:p>
          <a:p>
            <a:pPr lvl="1"/>
            <a:r>
              <a:rPr lang="en-US" dirty="0"/>
              <a:t>We can get a profit margin up to 5 to 10%.</a:t>
            </a:r>
          </a:p>
          <a:p>
            <a:pPr lvl="1"/>
            <a:r>
              <a:rPr lang="en-US" dirty="0"/>
              <a:t>After words We can provide monthly and yearly subscription for batter experience.</a:t>
            </a:r>
          </a:p>
          <a:p>
            <a:pPr lvl="1"/>
            <a:endParaRPr lang="en-US" dirty="0"/>
          </a:p>
          <a:p>
            <a:pPr lvl="1"/>
            <a:endParaRPr lang="en-US" dirty="0"/>
          </a:p>
        </p:txBody>
      </p:sp>
    </p:spTree>
    <p:extLst>
      <p:ext uri="{BB962C8B-B14F-4D97-AF65-F5344CB8AC3E}">
        <p14:creationId xmlns:p14="http://schemas.microsoft.com/office/powerpoint/2010/main" val="405556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trips(downLeft)">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trips(downLeft)">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strips(downLef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strips(downLeft)">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strips(downLeft)">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strips(downLeft)">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strips(downLeft)">
                                      <p:cBhvr>
                                        <p:cTn id="45" dur="500"/>
                                        <p:tgtEl>
                                          <p:spTgt spid="4">
                                            <p:txEl>
                                              <p:pRg st="0" end="0"/>
                                            </p:txEl>
                                          </p:spTgt>
                                        </p:tgtEl>
                                      </p:cBhvr>
                                    </p:animEffect>
                                  </p:childTnLst>
                                </p:cTn>
                              </p:par>
                              <p:par>
                                <p:cTn id="46" presetID="18" presetClass="entr" presetSubtype="12" fill="hold" grpId="0"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strips(downLeft)">
                                      <p:cBhvr>
                                        <p:cTn id="48" dur="500"/>
                                        <p:tgtEl>
                                          <p:spTgt spid="4">
                                            <p:txEl>
                                              <p:pRg st="1" end="1"/>
                                            </p:txEl>
                                          </p:spTgt>
                                        </p:tgtEl>
                                      </p:cBhvr>
                                    </p:animEffect>
                                  </p:childTnLst>
                                </p:cTn>
                              </p:par>
                              <p:par>
                                <p:cTn id="49" presetID="18" presetClass="entr" presetSubtype="12" fill="hold" grpId="0"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strips(downLeft)">
                                      <p:cBhvr>
                                        <p:cTn id="5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EC20-704E-4298-8E24-0C43C68A44DA}"/>
              </a:ext>
            </a:extLst>
          </p:cNvPr>
          <p:cNvSpPr>
            <a:spLocks noGrp="1"/>
          </p:cNvSpPr>
          <p:nvPr>
            <p:ph type="title"/>
          </p:nvPr>
        </p:nvSpPr>
        <p:spPr/>
        <p:txBody>
          <a:bodyPr>
            <a:normAutofit/>
          </a:bodyPr>
          <a:lstStyle/>
          <a:p>
            <a:r>
              <a:rPr lang="en-US" sz="4000" dirty="0">
                <a:solidFill>
                  <a:srgbClr val="FFC000"/>
                </a:solidFill>
                <a:latin typeface="Gentium Basic" panose="02000503060000020004" pitchFamily="2" charset="0"/>
              </a:rPr>
              <a:t>Methodology</a:t>
            </a:r>
          </a:p>
        </p:txBody>
      </p:sp>
      <p:sp>
        <p:nvSpPr>
          <p:cNvPr id="3" name="Content Placeholder 2">
            <a:extLst>
              <a:ext uri="{FF2B5EF4-FFF2-40B4-BE49-F238E27FC236}">
                <a16:creationId xmlns:a16="http://schemas.microsoft.com/office/drawing/2014/main" id="{66085615-4645-49D1-8B0B-B196828246C7}"/>
              </a:ext>
            </a:extLst>
          </p:cNvPr>
          <p:cNvSpPr>
            <a:spLocks noGrp="1"/>
          </p:cNvSpPr>
          <p:nvPr>
            <p:ph sz="half" idx="1"/>
          </p:nvPr>
        </p:nvSpPr>
        <p:spPr>
          <a:xfrm>
            <a:off x="913794" y="2088319"/>
            <a:ext cx="6303751" cy="3702881"/>
          </a:xfrm>
        </p:spPr>
        <p:txBody>
          <a:bodyPr>
            <a:normAutofit/>
          </a:bodyPr>
          <a:lstStyle/>
          <a:p>
            <a:r>
              <a:rPr lang="en-US" sz="3200" dirty="0">
                <a:solidFill>
                  <a:schemeClr val="accent4">
                    <a:lumMod val="75000"/>
                  </a:schemeClr>
                </a:solidFill>
              </a:rPr>
              <a:t>Technology used</a:t>
            </a:r>
          </a:p>
          <a:p>
            <a:pPr lvl="1"/>
            <a:r>
              <a:rPr lang="en-US" sz="2800" dirty="0">
                <a:solidFill>
                  <a:srgbClr val="00B0F0"/>
                </a:solidFill>
              </a:rPr>
              <a:t>HTML5</a:t>
            </a:r>
          </a:p>
          <a:p>
            <a:pPr lvl="1"/>
            <a:r>
              <a:rPr lang="en-US" sz="2800" dirty="0">
                <a:solidFill>
                  <a:srgbClr val="00B0F0"/>
                </a:solidFill>
              </a:rPr>
              <a:t>CSS3</a:t>
            </a:r>
          </a:p>
          <a:p>
            <a:pPr lvl="1"/>
            <a:r>
              <a:rPr lang="en-US" sz="2800" dirty="0">
                <a:solidFill>
                  <a:srgbClr val="00B0F0"/>
                </a:solidFill>
              </a:rPr>
              <a:t>Java Script</a:t>
            </a:r>
          </a:p>
          <a:p>
            <a:pPr lvl="1"/>
            <a:r>
              <a:rPr lang="en-US" sz="2800" dirty="0">
                <a:solidFill>
                  <a:srgbClr val="00B0F0"/>
                </a:solidFill>
              </a:rPr>
              <a:t>Database [MYSQL or Firebase]</a:t>
            </a:r>
          </a:p>
        </p:txBody>
      </p:sp>
      <p:sp>
        <p:nvSpPr>
          <p:cNvPr id="4" name="Content Placeholder 3">
            <a:extLst>
              <a:ext uri="{FF2B5EF4-FFF2-40B4-BE49-F238E27FC236}">
                <a16:creationId xmlns:a16="http://schemas.microsoft.com/office/drawing/2014/main" id="{4E11BA93-BDA4-49C0-9B99-0426205E725A}"/>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7113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F04D-BDFE-4D68-B5C1-FE123C66B57F}"/>
              </a:ext>
            </a:extLst>
          </p:cNvPr>
          <p:cNvSpPr>
            <a:spLocks noGrp="1"/>
          </p:cNvSpPr>
          <p:nvPr>
            <p:ph type="title"/>
          </p:nvPr>
        </p:nvSpPr>
        <p:spPr/>
        <p:txBody>
          <a:bodyPr>
            <a:noAutofit/>
          </a:bodyPr>
          <a:lstStyle/>
          <a:p>
            <a:r>
              <a:rPr lang="en-US" sz="4000" b="0" i="0" dirty="0">
                <a:solidFill>
                  <a:srgbClr val="FFC000"/>
                </a:solidFill>
                <a:effectLst/>
                <a:latin typeface="Cambria Math" panose="02040503050406030204" pitchFamily="18" charset="0"/>
                <a:ea typeface="Cambria Math" panose="02040503050406030204" pitchFamily="18" charset="0"/>
              </a:rPr>
              <a:t>UN Sustainable development</a:t>
            </a:r>
            <a:r>
              <a:rPr lang="en-US" sz="4000" b="0" dirty="0">
                <a:solidFill>
                  <a:srgbClr val="FFC000"/>
                </a:solidFill>
                <a:effectLst/>
                <a:latin typeface="Cambria Math" panose="02040503050406030204" pitchFamily="18" charset="0"/>
                <a:ea typeface="Cambria Math" panose="02040503050406030204" pitchFamily="18" charset="0"/>
              </a:rPr>
              <a:t> </a:t>
            </a:r>
            <a:r>
              <a:rPr lang="en-US" sz="4000" b="0" i="0" dirty="0">
                <a:solidFill>
                  <a:srgbClr val="FFC000"/>
                </a:solidFill>
                <a:effectLst/>
                <a:latin typeface="Cambria Math" panose="02040503050406030204" pitchFamily="18" charset="0"/>
                <a:ea typeface="Cambria Math" panose="02040503050406030204" pitchFamily="18" charset="0"/>
              </a:rPr>
              <a:t>Goal</a:t>
            </a:r>
          </a:p>
        </p:txBody>
      </p:sp>
      <p:sp>
        <p:nvSpPr>
          <p:cNvPr id="3" name="Content Placeholder 2">
            <a:extLst>
              <a:ext uri="{FF2B5EF4-FFF2-40B4-BE49-F238E27FC236}">
                <a16:creationId xmlns:a16="http://schemas.microsoft.com/office/drawing/2014/main" id="{2D9F0602-B3FD-4BC2-95F3-C9D77A42DBD9}"/>
              </a:ext>
            </a:extLst>
          </p:cNvPr>
          <p:cNvSpPr>
            <a:spLocks noGrp="1"/>
          </p:cNvSpPr>
          <p:nvPr>
            <p:ph sz="half" idx="1"/>
          </p:nvPr>
        </p:nvSpPr>
        <p:spPr/>
        <p:txBody>
          <a:bodyPr>
            <a:normAutofit/>
          </a:bodyPr>
          <a:lstStyle/>
          <a:p>
            <a:pPr lvl="1"/>
            <a:endParaRPr lang="en-US" sz="2200" dirty="0"/>
          </a:p>
        </p:txBody>
      </p:sp>
      <p:pic>
        <p:nvPicPr>
          <p:cNvPr id="6" name="Content Placeholder 5">
            <a:extLst>
              <a:ext uri="{FF2B5EF4-FFF2-40B4-BE49-F238E27FC236}">
                <a16:creationId xmlns:a16="http://schemas.microsoft.com/office/drawing/2014/main" id="{F84ADE22-544D-4CB8-B846-1C1E2EE1B9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51566" y="2345770"/>
            <a:ext cx="3353693" cy="3353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350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nodePh="1">
                                  <p:stCondLst>
                                    <p:cond delay="0"/>
                                  </p:stCondLst>
                                  <p:endCondLst>
                                    <p:cond evt="begin" delay="0">
                                      <p:tn val="18"/>
                                    </p:cond>
                                  </p:end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F9B2-D232-4597-8BCE-D00098AAD416}"/>
              </a:ext>
            </a:extLst>
          </p:cNvPr>
          <p:cNvSpPr>
            <a:spLocks noGrp="1"/>
          </p:cNvSpPr>
          <p:nvPr>
            <p:ph type="title"/>
          </p:nvPr>
        </p:nvSpPr>
        <p:spPr/>
        <p:txBody>
          <a:bodyPr>
            <a:normAutofit/>
          </a:bodyPr>
          <a:lstStyle/>
          <a:p>
            <a:r>
              <a:rPr lang="en-US" sz="4400" dirty="0">
                <a:solidFill>
                  <a:srgbClr val="FFC000"/>
                </a:solidFill>
                <a:latin typeface="Gentium Basic" panose="02000503060000020004" pitchFamily="2" charset="0"/>
              </a:rPr>
              <a:t>References </a:t>
            </a:r>
          </a:p>
        </p:txBody>
      </p:sp>
      <p:sp>
        <p:nvSpPr>
          <p:cNvPr id="3" name="Content Placeholder 2">
            <a:extLst>
              <a:ext uri="{FF2B5EF4-FFF2-40B4-BE49-F238E27FC236}">
                <a16:creationId xmlns:a16="http://schemas.microsoft.com/office/drawing/2014/main" id="{F54F1101-CBBE-4704-8C07-233DC57E6CAF}"/>
              </a:ext>
            </a:extLst>
          </p:cNvPr>
          <p:cNvSpPr>
            <a:spLocks noGrp="1"/>
          </p:cNvSpPr>
          <p:nvPr>
            <p:ph sz="half" idx="1"/>
          </p:nvPr>
        </p:nvSpPr>
        <p:spPr/>
        <p:txBody>
          <a:bodyPr>
            <a:normAutofit/>
          </a:bodyPr>
          <a:lstStyle/>
          <a:p>
            <a:pPr marL="457200" lvl="1" indent="0">
              <a:buNone/>
            </a:pPr>
            <a:r>
              <a:rPr lang="en-US" sz="2000" dirty="0">
                <a:hlinkClick r:id="rId2"/>
              </a:rPr>
              <a:t>https://www.doba.com/</a:t>
            </a:r>
            <a:endParaRPr lang="en-US" sz="2000" dirty="0"/>
          </a:p>
          <a:p>
            <a:pPr marL="457200" lvl="1" indent="0">
              <a:buNone/>
            </a:pPr>
            <a:r>
              <a:rPr lang="en-US" sz="2000" dirty="0">
                <a:hlinkClick r:id="rId3"/>
              </a:rPr>
              <a:t>www.Aliexpress.com</a:t>
            </a:r>
            <a:endParaRPr lang="en-US" sz="2000" dirty="0"/>
          </a:p>
          <a:p>
            <a:pPr marL="457200" lvl="1" indent="0">
              <a:buNone/>
            </a:pPr>
            <a:r>
              <a:rPr lang="en-US" sz="2000" dirty="0">
                <a:hlinkClick r:id="rId4"/>
              </a:rPr>
              <a:t>https://en.wikipedia.org/wiki/Drop_shipping</a:t>
            </a:r>
            <a:endParaRPr lang="en-US" sz="2000" dirty="0"/>
          </a:p>
          <a:p>
            <a:pPr marL="457200" lvl="1" indent="0">
              <a:buNone/>
            </a:pPr>
            <a:r>
              <a:rPr lang="en-US" sz="2000" dirty="0">
                <a:hlinkClick r:id="rId5"/>
              </a:rPr>
              <a:t>https://www.w3schools.com/css/css_website_layout.asp</a:t>
            </a:r>
            <a:endParaRPr lang="en-US" sz="2000" dirty="0"/>
          </a:p>
          <a:p>
            <a:pPr marL="457200" lvl="1" indent="0">
              <a:buNone/>
            </a:pPr>
            <a:r>
              <a:rPr lang="en-US" sz="2000" dirty="0">
                <a:hlinkClick r:id="rId6"/>
              </a:rPr>
              <a:t>https://getbootstrap.com/</a:t>
            </a:r>
            <a:endParaRPr lang="en-US" sz="2000" dirty="0"/>
          </a:p>
          <a:p>
            <a:pPr marL="457200" lvl="1" indent="0">
              <a:buNone/>
            </a:pPr>
            <a:endParaRPr lang="en-US" sz="2000" dirty="0"/>
          </a:p>
        </p:txBody>
      </p:sp>
      <p:sp>
        <p:nvSpPr>
          <p:cNvPr id="4" name="Content Placeholder 3">
            <a:extLst>
              <a:ext uri="{FF2B5EF4-FFF2-40B4-BE49-F238E27FC236}">
                <a16:creationId xmlns:a16="http://schemas.microsoft.com/office/drawing/2014/main" id="{5A00FE03-AA04-429C-8EB0-6D33E69CA685}"/>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79313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3" end="3"/>
                                            </p:tx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259</TotalTime>
  <Words>604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Cambria Math</vt:lpstr>
      <vt:lpstr>Comic Sans MS</vt:lpstr>
      <vt:lpstr>Gentium Basic</vt:lpstr>
      <vt:lpstr>Roboto</vt:lpstr>
      <vt:lpstr>Rockwell</vt:lpstr>
      <vt:lpstr>Damask</vt:lpstr>
      <vt:lpstr>Vocal for local (Drop Shipping)</vt:lpstr>
      <vt:lpstr>Introduction</vt:lpstr>
      <vt:lpstr>PowerPoint Presentation</vt:lpstr>
      <vt:lpstr>Milestone defined </vt:lpstr>
      <vt:lpstr>Pros and cons</vt:lpstr>
      <vt:lpstr>Our income</vt:lpstr>
      <vt:lpstr>Methodology</vt:lpstr>
      <vt:lpstr>UN Sustainable development Goal</vt:lpstr>
      <vt:lpstr>References </vt:lpstr>
      <vt:lpstr>Conclusion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Vocal for local (Drop Shipping)</dc:title>
  <dc:creator>Mihir Patel</dc:creator>
  <cp:lastModifiedBy>Mihir Patel</cp:lastModifiedBy>
  <cp:revision>94</cp:revision>
  <dcterms:created xsi:type="dcterms:W3CDTF">2021-03-17T15:00:01Z</dcterms:created>
  <dcterms:modified xsi:type="dcterms:W3CDTF">2021-03-18T07:55:16Z</dcterms:modified>
</cp:coreProperties>
</file>