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57" r:id="rId14"/>
    <p:sldId id="258" r:id="rId15"/>
    <p:sldId id="259" r:id="rId16"/>
    <p:sldId id="286" r:id="rId17"/>
    <p:sldId id="287" r:id="rId18"/>
    <p:sldId id="262" r:id="rId19"/>
    <p:sldId id="263" r:id="rId20"/>
    <p:sldId id="285" r:id="rId21"/>
    <p:sldId id="281" r:id="rId22"/>
    <p:sldId id="282" r:id="rId23"/>
    <p:sldId id="283" r:id="rId24"/>
    <p:sldId id="28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54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22-Jan-21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22-Jan-21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22-Jan-21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22-Jan-21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22-Jan-21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www.geeksforgeeks.org/decision-making-c-c-else-nested-els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c-programming/c-for-loop" TargetMode="External"/><Relationship Id="rId2" Type="http://schemas.openxmlformats.org/officeDocument/2006/relationships/hyperlink" Target="https://www.programiz.com/c-programming/c-if-else-stateme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80FC65-234A-B840-9CC6-92CC145FA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847" y="297331"/>
            <a:ext cx="11259403" cy="83543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Chapter 3- C operators &amp; Expression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E39AD4C-1355-3741-B543-80A4C12BD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313" y="1296538"/>
            <a:ext cx="11354937" cy="457200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An </a:t>
            </a:r>
            <a:r>
              <a:rPr lang="en-IN" dirty="0"/>
              <a:t>operator is a symbol that tells the compiler to perform specific mathematical or logical functions.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C </a:t>
            </a:r>
            <a:r>
              <a:rPr lang="en-IN" b="1" dirty="0"/>
              <a:t>language is rich in built-in operators and provides the following </a:t>
            </a:r>
            <a:r>
              <a:rPr lang="en-IN" b="1" dirty="0"/>
              <a:t> </a:t>
            </a:r>
            <a:r>
              <a:rPr lang="en-IN" b="1" dirty="0" smtClean="0"/>
              <a:t>types </a:t>
            </a:r>
            <a:r>
              <a:rPr lang="en-IN" b="1" dirty="0"/>
              <a:t>of operators −</a:t>
            </a:r>
          </a:p>
          <a:p>
            <a:r>
              <a:rPr lang="en-IN" dirty="0" smtClean="0"/>
              <a:t>(1). Arithmetic </a:t>
            </a:r>
            <a:r>
              <a:rPr lang="en-IN" dirty="0"/>
              <a:t>Operators</a:t>
            </a:r>
          </a:p>
          <a:p>
            <a:r>
              <a:rPr lang="en-IN" dirty="0" smtClean="0"/>
              <a:t>(2). Relational </a:t>
            </a:r>
            <a:r>
              <a:rPr lang="en-IN" dirty="0"/>
              <a:t>Operators</a:t>
            </a:r>
          </a:p>
          <a:p>
            <a:r>
              <a:rPr lang="en-IN" dirty="0" smtClean="0"/>
              <a:t>(3). Logical </a:t>
            </a:r>
            <a:r>
              <a:rPr lang="en-IN" dirty="0"/>
              <a:t>Operators</a:t>
            </a:r>
          </a:p>
          <a:p>
            <a:r>
              <a:rPr lang="en-IN" dirty="0" smtClean="0"/>
              <a:t>(4). Assignment Operator</a:t>
            </a:r>
          </a:p>
          <a:p>
            <a:r>
              <a:rPr lang="en-US" dirty="0" smtClean="0"/>
              <a:t>(5). Conditional operator</a:t>
            </a:r>
          </a:p>
          <a:p>
            <a:r>
              <a:rPr lang="en-US" dirty="0" smtClean="0"/>
              <a:t>(6). Increment/decrement operator (Unary operator)</a:t>
            </a:r>
          </a:p>
          <a:p>
            <a:r>
              <a:rPr lang="en-US" dirty="0" smtClean="0"/>
              <a:t>(7). Bitwise operator</a:t>
            </a:r>
          </a:p>
          <a:p>
            <a:r>
              <a:rPr lang="en-US" dirty="0" smtClean="0"/>
              <a:t>(8). Special operator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3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383414"/>
            <a:ext cx="9603275" cy="687397"/>
          </a:xfrm>
        </p:spPr>
        <p:txBody>
          <a:bodyPr/>
          <a:lstStyle/>
          <a:p>
            <a:r>
              <a:rPr lang="en-US" dirty="0" smtClean="0"/>
              <a:t>Logical operator example -2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52" y="1244266"/>
            <a:ext cx="6701589" cy="4410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362" y="3005889"/>
            <a:ext cx="3867150" cy="1905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67362" y="2394284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4430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326" y="118720"/>
            <a:ext cx="9603275" cy="639270"/>
          </a:xfrm>
        </p:spPr>
        <p:txBody>
          <a:bodyPr/>
          <a:lstStyle/>
          <a:p>
            <a:r>
              <a:rPr lang="en-US" dirty="0" smtClean="0"/>
              <a:t>Assignment operators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188570"/>
              </p:ext>
            </p:extLst>
          </p:nvPr>
        </p:nvGraphicFramePr>
        <p:xfrm>
          <a:off x="288757" y="719666"/>
          <a:ext cx="11562348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769"/>
                <a:gridCol w="5891463"/>
                <a:gridCol w="3854116"/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Simple assignment operator. Assigns values from right side operands to left side operand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C = A + B will assign the value of A + B to C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+=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Add AND assignment operator. It adds the right operand to the left operand and assign the result to the left operand.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C += A is equivalent to C = C + A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-=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Subtract AND assignment operator. It subtracts the right operand from the left operand and assigns the result to the left operand.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C -= A is equivalent to C = C - A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*=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Multiply AND assignment operator. It multiplies the right operand with the left operand and assigns the result to the left operand.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C *= A is equivalent to C = C * A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/=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Divide AND assignment operator. It divides the left operand with the right operand and assigns the result to the left operand.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C /= A is equivalent to C = C / A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%=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Modulus AND assignment operator. It takes modulus using two operands and assigns the result to the left operand.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>
                          <a:effectLst/>
                        </a:rPr>
                        <a:t>C %= A is equivalent to C = C % A</a:t>
                      </a: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80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726" y="166845"/>
            <a:ext cx="9603275" cy="735523"/>
          </a:xfrm>
        </p:spPr>
        <p:txBody>
          <a:bodyPr/>
          <a:lstStyle/>
          <a:p>
            <a:r>
              <a:rPr lang="en-US" dirty="0"/>
              <a:t>Assignment </a:t>
            </a:r>
            <a:r>
              <a:rPr lang="en-US" dirty="0" smtClean="0"/>
              <a:t>operators – example 1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38" y="1138236"/>
            <a:ext cx="5558588" cy="4673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112" y="2388893"/>
            <a:ext cx="3733889" cy="302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84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761576-FE9C-9B4A-8E70-968B4445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5497A8-0E08-E942-9470-B20FEF167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>
                <a:solidFill>
                  <a:srgbClr val="40424E"/>
                </a:solidFill>
                <a:effectLst/>
                <a:latin typeface="urw-din"/>
              </a:rPr>
              <a:t>The conditional operator is kind of similar to the </a:t>
            </a:r>
            <a:r>
              <a:rPr lang="en-US" b="0" i="0">
                <a:solidFill>
                  <a:srgbClr val="EC4E20"/>
                </a:solidFill>
                <a:effectLst/>
                <a:latin typeface="urw-din"/>
                <a:hlinkClick r:id="rId2"/>
              </a:rPr>
              <a:t>if-else statement</a:t>
            </a:r>
            <a:r>
              <a:rPr lang="en-US" b="0" i="0">
                <a:solidFill>
                  <a:srgbClr val="40424E"/>
                </a:solidFill>
                <a:effectLst/>
                <a:latin typeface="urw-din"/>
              </a:rPr>
              <a:t> as it does follow the same algorithm as of </a:t>
            </a:r>
            <a:r>
              <a:rPr lang="en-US" b="0" i="0">
                <a:solidFill>
                  <a:srgbClr val="EC4E20"/>
                </a:solidFill>
                <a:effectLst/>
                <a:latin typeface="urw-din"/>
                <a:hlinkClick r:id="rId2"/>
              </a:rPr>
              <a:t>if-else statement</a:t>
            </a:r>
            <a:r>
              <a:rPr lang="en-US" b="0" i="0">
                <a:solidFill>
                  <a:srgbClr val="40424E"/>
                </a:solidFill>
                <a:effectLst/>
                <a:latin typeface="urw-din"/>
              </a:rPr>
              <a:t> but the conditional operator takes less space and helps to write the if-else statements in the shortest way possible.</a:t>
            </a: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907EBEC-DD11-C84A-9391-82241158D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423" y="3429000"/>
            <a:ext cx="8507998" cy="326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06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D3358A-40B0-9641-A7A4-8B66B02B5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E767C5-59FA-1648-8134-0D2A95C01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469" y="2071688"/>
            <a:ext cx="11483578" cy="3394657"/>
          </a:xfrm>
        </p:spPr>
        <p:txBody>
          <a:bodyPr/>
          <a:lstStyle/>
          <a:p>
            <a:r>
              <a:rPr lang="en-US" b="0" i="0">
                <a:solidFill>
                  <a:srgbClr val="40424E"/>
                </a:solidFill>
                <a:effectLst/>
                <a:latin typeface="urw-din"/>
              </a:rPr>
              <a:t>Since the Conditional Operator ‘?:’ takes three operands to work, hence they are also called </a:t>
            </a:r>
            <a:r>
              <a:rPr lang="en-US" b="1" i="0">
                <a:solidFill>
                  <a:srgbClr val="40424E"/>
                </a:solidFill>
                <a:effectLst/>
                <a:latin typeface="urw-din"/>
              </a:rPr>
              <a:t>ternary operators</a:t>
            </a:r>
            <a:r>
              <a:rPr lang="en-US" b="0" i="0">
                <a:solidFill>
                  <a:srgbClr val="40424E"/>
                </a:solidFill>
                <a:effectLst/>
                <a:latin typeface="urw-din"/>
              </a:rPr>
              <a:t>.</a:t>
            </a:r>
          </a:p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4774D36A-FC4A-4F47-A5F5-DA41272EFA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3405571"/>
              </p:ext>
            </p:extLst>
          </p:nvPr>
        </p:nvGraphicFramePr>
        <p:xfrm>
          <a:off x="552138" y="2972878"/>
          <a:ext cx="5223020" cy="35330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3020">
                  <a:extLst>
                    <a:ext uri="{9D8B030D-6E8A-4147-A177-3AD203B41FA5}">
                      <a16:colId xmlns:a16="http://schemas.microsoft.com/office/drawing/2014/main" xmlns="" val="794766295"/>
                    </a:ext>
                  </a:extLst>
                </a:gridCol>
              </a:tblGrid>
              <a:tr h="353301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50" dirty="0">
                          <a:effectLst/>
                        </a:rPr>
                        <a:t>// C program to find largest among two</a:t>
                      </a:r>
                    </a:p>
                    <a:p>
                      <a:pPr algn="l" rtl="0" fontAlgn="base"/>
                      <a:r>
                        <a:rPr lang="en-US" sz="1250" dirty="0">
                          <a:effectLst/>
                        </a:rPr>
                        <a:t>// numbers using ternary operator</a:t>
                      </a:r>
                    </a:p>
                    <a:p>
                      <a:pPr algn="l" rtl="0" fontAlgn="base"/>
                      <a:r>
                        <a:rPr lang="en-US" sz="1250" dirty="0">
                          <a:effectLst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250" dirty="0">
                          <a:effectLst/>
                        </a:rPr>
                        <a:t>#include &lt;</a:t>
                      </a:r>
                      <a:r>
                        <a:rPr lang="en-US" sz="1250" dirty="0" err="1">
                          <a:effectLst/>
                        </a:rPr>
                        <a:t>stdio.h</a:t>
                      </a:r>
                      <a:r>
                        <a:rPr lang="en-US" sz="1250" dirty="0">
                          <a:effectLst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en-US" sz="1250" dirty="0">
                          <a:effectLst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250" dirty="0" err="1">
                          <a:effectLst/>
                        </a:rPr>
                        <a:t>int</a:t>
                      </a:r>
                      <a:r>
                        <a:rPr lang="en-US" sz="1250" dirty="0">
                          <a:effectLst/>
                        </a:rPr>
                        <a:t> main()</a:t>
                      </a:r>
                    </a:p>
                    <a:p>
                      <a:pPr algn="l" rtl="0" fontAlgn="base"/>
                      <a:r>
                        <a:rPr lang="en-US" sz="1250" dirty="0">
                          <a:effectLst/>
                        </a:rPr>
                        <a:t>{</a:t>
                      </a:r>
                    </a:p>
                    <a:p>
                      <a:pPr algn="l" rtl="0" fontAlgn="base"/>
                      <a:r>
                        <a:rPr lang="en-US" sz="1250" dirty="0">
                          <a:effectLst/>
                        </a:rPr>
                        <a:t>    </a:t>
                      </a:r>
                      <a:r>
                        <a:rPr lang="en-US" sz="1250" dirty="0" err="1">
                          <a:effectLst/>
                        </a:rPr>
                        <a:t>int</a:t>
                      </a:r>
                      <a:r>
                        <a:rPr lang="en-US" sz="1250" dirty="0">
                          <a:effectLst/>
                        </a:rPr>
                        <a:t> m = 5, n = 4;</a:t>
                      </a:r>
                    </a:p>
                    <a:p>
                      <a:pPr algn="l" rtl="0" fontAlgn="base"/>
                      <a:r>
                        <a:rPr lang="en-US" sz="1250" dirty="0">
                          <a:effectLst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250" dirty="0">
                          <a:effectLst/>
                        </a:rPr>
                        <a:t>    (m &gt; n) ? </a:t>
                      </a:r>
                      <a:r>
                        <a:rPr lang="en-US" sz="1250" dirty="0" err="1">
                          <a:effectLst/>
                        </a:rPr>
                        <a:t>printf</a:t>
                      </a:r>
                      <a:r>
                        <a:rPr lang="en-US" sz="1250" dirty="0">
                          <a:effectLst/>
                        </a:rPr>
                        <a:t>("m is greater than n that is %d &gt; %d",</a:t>
                      </a:r>
                    </a:p>
                    <a:p>
                      <a:pPr algn="l" rtl="0" fontAlgn="base"/>
                      <a:r>
                        <a:rPr lang="en-US" sz="1250" dirty="0">
                          <a:effectLst/>
                        </a:rPr>
                        <a:t>                     m, n)</a:t>
                      </a:r>
                    </a:p>
                    <a:p>
                      <a:pPr algn="l" rtl="0" fontAlgn="base"/>
                      <a:r>
                        <a:rPr lang="en-US" sz="1250" dirty="0">
                          <a:effectLst/>
                        </a:rPr>
                        <a:t>            : </a:t>
                      </a:r>
                      <a:r>
                        <a:rPr lang="en-US" sz="1250" dirty="0" err="1">
                          <a:effectLst/>
                        </a:rPr>
                        <a:t>printf</a:t>
                      </a:r>
                      <a:r>
                        <a:rPr lang="en-US" sz="1250" dirty="0">
                          <a:effectLst/>
                        </a:rPr>
                        <a:t>("n is greater than m that is %d &gt; %d",</a:t>
                      </a:r>
                    </a:p>
                    <a:p>
                      <a:pPr algn="l" rtl="0" fontAlgn="base"/>
                      <a:r>
                        <a:rPr lang="en-US" sz="1250" dirty="0">
                          <a:effectLst/>
                        </a:rPr>
                        <a:t>                     n, m);</a:t>
                      </a:r>
                    </a:p>
                    <a:p>
                      <a:pPr algn="l" rtl="0" fontAlgn="base"/>
                      <a:r>
                        <a:rPr lang="en-US" sz="1250" dirty="0">
                          <a:effectLst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250" dirty="0">
                          <a:effectLst/>
                        </a:rPr>
                        <a:t>    return 0;</a:t>
                      </a:r>
                    </a:p>
                    <a:p>
                      <a:pPr algn="l" rtl="0" fontAlgn="base"/>
                      <a:r>
                        <a:rPr lang="en-US" sz="1250" dirty="0">
                          <a:effectLst/>
                        </a:rPr>
                        <a:t>}</a:t>
                      </a:r>
                      <a:endParaRPr lang="en-US" sz="1250" b="0" i="0" dirty="0">
                        <a:effectLst/>
                        <a:latin typeface="Consolas" panose="02000000000000000000" pitchFamily="2" charset="0"/>
                      </a:endParaRPr>
                    </a:p>
                  </a:txBody>
                  <a:tcPr marL="47625" marR="47625" marT="66675" marB="66675" anchor="ctr"/>
                </a:tc>
                <a:extLst>
                  <a:ext uri="{0D108BD9-81ED-4DB2-BD59-A6C34878D82A}">
                    <a16:rowId xmlns:a16="http://schemas.microsoft.com/office/drawing/2014/main" xmlns="" val="378259432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930189" y="3777916"/>
            <a:ext cx="116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: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930189" y="4391526"/>
            <a:ext cx="424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</a:t>
            </a:r>
            <a:r>
              <a:rPr lang="en-US" b="1" dirty="0" smtClean="0"/>
              <a:t> is greater than n that is 5&gt;4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31241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A6DF4B-D739-614B-8E00-EBA467ED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57400"/>
            <a:ext cx="9100116" cy="401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80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232" y="551855"/>
            <a:ext cx="9603275" cy="1049235"/>
          </a:xfrm>
        </p:spPr>
        <p:txBody>
          <a:bodyPr/>
          <a:lstStyle/>
          <a:p>
            <a:r>
              <a:rPr lang="en-IN" b="1" dirty="0"/>
              <a:t>Increment and Decrement Operators</a:t>
            </a:r>
            <a:br>
              <a:rPr lang="en-IN" b="1" dirty="0"/>
            </a:b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203157" y="2834444"/>
            <a:ext cx="94568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 programming has two operators increment ++ and decrement -- to change the value of an operand (constant or variable) by 1.</a:t>
            </a:r>
          </a:p>
          <a:p>
            <a:endParaRPr lang="en-IN" dirty="0"/>
          </a:p>
          <a:p>
            <a:r>
              <a:rPr lang="en-IN" dirty="0"/>
              <a:t>Increment ++ increases the value by 1 whereas decrement -- decreases the value by 1. These two operators are unary operators, meaning they only operate on a single operand.</a:t>
            </a:r>
          </a:p>
        </p:txBody>
      </p:sp>
    </p:spTree>
    <p:extLst>
      <p:ext uri="{BB962C8B-B14F-4D97-AF65-F5344CB8AC3E}">
        <p14:creationId xmlns:p14="http://schemas.microsoft.com/office/powerpoint/2010/main" val="3700011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221" y="287162"/>
            <a:ext cx="10537497" cy="651302"/>
          </a:xfrm>
        </p:spPr>
        <p:txBody>
          <a:bodyPr>
            <a:normAutofit/>
          </a:bodyPr>
          <a:lstStyle/>
          <a:p>
            <a:r>
              <a:rPr lang="en-IN" sz="2800" b="1" dirty="0"/>
              <a:t>Increment and Decrement </a:t>
            </a:r>
            <a:r>
              <a:rPr lang="en-IN" sz="2800" b="1" dirty="0" smtClean="0"/>
              <a:t>Operators – example 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11" y="1197392"/>
            <a:ext cx="6003757" cy="43732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233" y="2583906"/>
            <a:ext cx="3669630" cy="22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99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95" y="990599"/>
            <a:ext cx="10238873" cy="573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71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7AB24C5-20FD-3044-901E-A0941EA6F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535781"/>
            <a:ext cx="9018984" cy="58400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611" y="5491914"/>
            <a:ext cx="2458452" cy="58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7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204018"/>
            <a:ext cx="9603275" cy="710382"/>
          </a:xfrm>
        </p:spPr>
        <p:txBody>
          <a:bodyPr/>
          <a:lstStyle/>
          <a:p>
            <a:r>
              <a:rPr lang="en-US" dirty="0" err="1" smtClean="0"/>
              <a:t>Arithmatic</a:t>
            </a:r>
            <a:r>
              <a:rPr lang="en-US" dirty="0" smtClean="0"/>
              <a:t>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89" y="1037230"/>
            <a:ext cx="10890912" cy="4429115"/>
          </a:xfrm>
        </p:spPr>
        <p:txBody>
          <a:bodyPr/>
          <a:lstStyle/>
          <a:p>
            <a:r>
              <a:rPr lang="en-IN" dirty="0"/>
              <a:t>The following table shows all the arithmetic operators supported by the C language. Assume variable </a:t>
            </a:r>
            <a:r>
              <a:rPr lang="en-IN" b="1" dirty="0"/>
              <a:t>A</a:t>
            </a:r>
            <a:r>
              <a:rPr lang="en-IN" dirty="0"/>
              <a:t> holds </a:t>
            </a:r>
            <a:r>
              <a:rPr lang="en-IN" b="1" dirty="0"/>
              <a:t>10</a:t>
            </a:r>
            <a:r>
              <a:rPr lang="en-IN" dirty="0"/>
              <a:t> and variable </a:t>
            </a:r>
            <a:r>
              <a:rPr lang="en-IN" b="1" dirty="0"/>
              <a:t>B</a:t>
            </a:r>
            <a:r>
              <a:rPr lang="en-IN" dirty="0"/>
              <a:t> holds </a:t>
            </a:r>
            <a:r>
              <a:rPr lang="en-IN" b="1" dirty="0"/>
              <a:t>20,</a:t>
            </a:r>
            <a:r>
              <a:rPr lang="en-IN" dirty="0"/>
              <a:t> then −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073622"/>
              </p:ext>
            </p:extLst>
          </p:nvPr>
        </p:nvGraphicFramePr>
        <p:xfrm>
          <a:off x="1554328" y="2275511"/>
          <a:ext cx="812799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Adds two operands.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A + B = 30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−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Subtracts second operand from the first.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A − B = -10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*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Multiplies both operands.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A * B = 200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/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Divides numerator by de-numerator.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B / A = 2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                  %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Modulus Operator and remainder of after an integer division.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          B </a:t>
                      </a:r>
                      <a:r>
                        <a:rPr lang="en-IN" dirty="0">
                          <a:effectLst/>
                        </a:rPr>
                        <a:t>% A = 0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151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27239"/>
          </a:xfrm>
        </p:spPr>
        <p:txBody>
          <a:bodyPr/>
          <a:lstStyle/>
          <a:p>
            <a:r>
              <a:rPr lang="en-US" dirty="0" smtClean="0"/>
              <a:t>Size of operator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42" y="1431758"/>
            <a:ext cx="8602579" cy="5022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028" y="3241257"/>
            <a:ext cx="2619375" cy="216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48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 Precedence in C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Operator </a:t>
            </a:r>
            <a:r>
              <a:rPr lang="en-IN" dirty="0"/>
              <a:t>precedence determines the grouping of terms in an expression and decides how an expression is evaluated. Certain operators have higher precedence than others; for example, the multiplication operator has a higher precedence than the addition operator.</a:t>
            </a:r>
          </a:p>
          <a:p>
            <a:r>
              <a:rPr lang="en-IN" dirty="0"/>
              <a:t>For example, x = 7 + 3 * 2; here, x is assigned 13, not 20 because operator * has a higher precedence than +, so it first gets multiplied with 3*2 and then adds into 7.</a:t>
            </a:r>
          </a:p>
          <a:p>
            <a:r>
              <a:rPr lang="en-IN" dirty="0"/>
              <a:t>Here, operators with the highest precedence appear at the top of the table, those with the lowest appear at the bottom. Within an expression, higher precedence operators will be evaluated first.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117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322" y="956761"/>
            <a:ext cx="6343650" cy="4848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372" y="5804986"/>
            <a:ext cx="63246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58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27239"/>
          </a:xfrm>
        </p:spPr>
        <p:txBody>
          <a:bodyPr/>
          <a:lstStyle/>
          <a:p>
            <a:r>
              <a:rPr lang="en-US" dirty="0" smtClean="0"/>
              <a:t>Operator precedence - example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90" y="1612233"/>
            <a:ext cx="5935810" cy="5101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239" y="3676148"/>
            <a:ext cx="4133349" cy="22554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43010" y="3092116"/>
            <a:ext cx="240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6503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75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599984"/>
            <a:ext cx="9603275" cy="543018"/>
          </a:xfrm>
        </p:spPr>
        <p:txBody>
          <a:bodyPr/>
          <a:lstStyle/>
          <a:p>
            <a:r>
              <a:rPr lang="en-US" dirty="0" err="1"/>
              <a:t>Arithmatic</a:t>
            </a:r>
            <a:r>
              <a:rPr lang="en-US" dirty="0"/>
              <a:t> </a:t>
            </a:r>
            <a:r>
              <a:rPr lang="en-US" dirty="0" smtClean="0"/>
              <a:t>operators - example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52" y="1423486"/>
            <a:ext cx="4867275" cy="3914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933" y="2302292"/>
            <a:ext cx="3853614" cy="273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8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49" y="239035"/>
            <a:ext cx="11393904" cy="11686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Relational operators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IN" sz="1800" dirty="0"/>
              <a:t>Relational operators are used in </a:t>
            </a:r>
            <a:r>
              <a:rPr lang="en-IN" sz="1800" dirty="0">
                <a:hlinkClick r:id="rId2" tooltip="C if else"/>
              </a:rPr>
              <a:t>decision making</a:t>
            </a:r>
            <a:r>
              <a:rPr lang="en-IN" sz="1800" dirty="0"/>
              <a:t> and </a:t>
            </a:r>
            <a:r>
              <a:rPr lang="en-IN" sz="1800" dirty="0">
                <a:hlinkClick r:id="rId3" tooltip="C for loop"/>
              </a:rPr>
              <a:t>loops</a:t>
            </a:r>
            <a:r>
              <a:rPr lang="en-IN" sz="1800" dirty="0" smtClean="0"/>
              <a:t>.  The </a:t>
            </a:r>
            <a:r>
              <a:rPr lang="en-IN" sz="1800" dirty="0"/>
              <a:t>following table shows all the relational operators supported by C. Assume variable </a:t>
            </a:r>
            <a:r>
              <a:rPr lang="en-IN" sz="1800" b="1" dirty="0"/>
              <a:t>A</a:t>
            </a:r>
            <a:r>
              <a:rPr lang="en-IN" sz="1800" dirty="0"/>
              <a:t> holds </a:t>
            </a:r>
            <a:r>
              <a:rPr lang="en-IN" sz="1800" b="1" dirty="0"/>
              <a:t>10 </a:t>
            </a:r>
            <a:r>
              <a:rPr lang="en-IN" sz="1800" dirty="0"/>
              <a:t>and variable </a:t>
            </a:r>
            <a:r>
              <a:rPr lang="en-IN" sz="1800" b="1" dirty="0"/>
              <a:t>B</a:t>
            </a:r>
            <a:r>
              <a:rPr lang="en-IN" sz="1800" dirty="0"/>
              <a:t> holds </a:t>
            </a:r>
            <a:r>
              <a:rPr lang="en-IN" sz="1800" b="1" dirty="0"/>
              <a:t>20</a:t>
            </a:r>
            <a:r>
              <a:rPr lang="en-IN" sz="1800" dirty="0"/>
              <a:t> then </a:t>
            </a:r>
            <a:r>
              <a:rPr lang="en-IN" dirty="0"/>
              <a:t>−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259963"/>
              </p:ext>
            </p:extLst>
          </p:nvPr>
        </p:nvGraphicFramePr>
        <p:xfrm>
          <a:off x="360949" y="1778444"/>
          <a:ext cx="11393904" cy="497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420"/>
                <a:gridCol w="7303169"/>
                <a:gridCol w="2406315"/>
              </a:tblGrid>
              <a:tr h="394084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</a:tr>
              <a:tr h="66355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==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Checks if the values of two operands are equal or not. If yes, then the condition becomes true.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(A == B) is not true.</a:t>
                      </a:r>
                    </a:p>
                  </a:txBody>
                  <a:tcPr marL="76200" marR="76200" marT="76200" marB="76200"/>
                </a:tc>
              </a:tr>
              <a:tr h="647424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!=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Checks if the values of two operands are equal or not. If the values are not equal, then the condition becomes true.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(A != B) is true.</a:t>
                      </a:r>
                    </a:p>
                  </a:txBody>
                  <a:tcPr marL="76200" marR="76200" marT="76200" marB="76200"/>
                </a:tc>
              </a:tr>
              <a:tr h="647424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&gt;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Checks if the value of left operand is greater than the value of right operand. If yes, then the condition becomes true.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(A &gt; B) is not true.</a:t>
                      </a:r>
                    </a:p>
                  </a:txBody>
                  <a:tcPr marL="76200" marR="76200" marT="76200" marB="76200"/>
                </a:tc>
              </a:tr>
              <a:tr h="694092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&lt;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Checks if the value of left operand is less than the value of right operand. If yes, then the condition becomes true.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(A &lt; B) is true.</a:t>
                      </a:r>
                    </a:p>
                  </a:txBody>
                  <a:tcPr marL="76200" marR="76200" marT="76200" marB="76200"/>
                </a:tc>
              </a:tr>
              <a:tr h="711129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&gt;=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Checks if the value of left operand is greater than or equal to the value of right operand. If yes, then the condition becomes true.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(A &gt;= B) is not true.</a:t>
                      </a:r>
                    </a:p>
                  </a:txBody>
                  <a:tcPr marL="76200" marR="76200" marT="76200" marB="76200"/>
                </a:tc>
              </a:tr>
              <a:tr h="103309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&lt;=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Checks if the value of left operand is less than or equal to the value of right operand. If yes, then the condition becomes true.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(A &lt;= B) is true.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9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5207"/>
          </a:xfrm>
        </p:spPr>
        <p:txBody>
          <a:bodyPr/>
          <a:lstStyle/>
          <a:p>
            <a:r>
              <a:rPr lang="en-US" dirty="0" smtClean="0"/>
              <a:t>Relational operator- example 1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74" y="1419725"/>
            <a:ext cx="5570621" cy="48366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140" y="2122319"/>
            <a:ext cx="3810501" cy="379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1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299192"/>
            <a:ext cx="9603275" cy="579113"/>
          </a:xfrm>
        </p:spPr>
        <p:txBody>
          <a:bodyPr/>
          <a:lstStyle/>
          <a:p>
            <a:r>
              <a:rPr lang="en-US" dirty="0" smtClean="0"/>
              <a:t>Relational operator - example 2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01" y="1061284"/>
            <a:ext cx="5843087" cy="45333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831" y="2697176"/>
            <a:ext cx="4105275" cy="2028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46758" y="2033337"/>
            <a:ext cx="2165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Output :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1274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359351"/>
            <a:ext cx="9603275" cy="675365"/>
          </a:xfrm>
        </p:spPr>
        <p:txBody>
          <a:bodyPr/>
          <a:lstStyle/>
          <a:p>
            <a:r>
              <a:rPr lang="en-US" dirty="0" smtClean="0"/>
              <a:t>Logical operators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1" y="1034716"/>
            <a:ext cx="10284832" cy="484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1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515" y="202941"/>
            <a:ext cx="9603275" cy="650550"/>
          </a:xfrm>
        </p:spPr>
        <p:txBody>
          <a:bodyPr/>
          <a:lstStyle/>
          <a:p>
            <a:r>
              <a:rPr lang="en-US" dirty="0"/>
              <a:t>Logical </a:t>
            </a:r>
            <a:r>
              <a:rPr lang="en-US" dirty="0" smtClean="0"/>
              <a:t>operators – example 1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52" y="1094121"/>
            <a:ext cx="6992585" cy="4886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911" y="2390775"/>
            <a:ext cx="3606215" cy="289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64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83" y="385011"/>
            <a:ext cx="10746205" cy="561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844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0B6D4394FF704CB72743115C9476CC" ma:contentTypeVersion="4" ma:contentTypeDescription="Create a new document." ma:contentTypeScope="" ma:versionID="6568b9e87cf2da4426a268691f39ff61">
  <xsd:schema xmlns:xsd="http://www.w3.org/2001/XMLSchema" xmlns:xs="http://www.w3.org/2001/XMLSchema" xmlns:p="http://schemas.microsoft.com/office/2006/metadata/properties" xmlns:ns2="c452fa03-dad4-45ea-8352-6ef8a6deee98" targetNamespace="http://schemas.microsoft.com/office/2006/metadata/properties" ma:root="true" ma:fieldsID="97c58882321bc75be979619d8c1cd0af" ns2:_="">
    <xsd:import namespace="c452fa03-dad4-45ea-8352-6ef8a6deee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52fa03-dad4-45ea-8352-6ef8a6deee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DDFCBB-E66A-460F-BA4E-0029EBFC1A4D}"/>
</file>

<file path=customXml/itemProps2.xml><?xml version="1.0" encoding="utf-8"?>
<ds:datastoreItem xmlns:ds="http://schemas.openxmlformats.org/officeDocument/2006/customXml" ds:itemID="{D182C3C9-F860-4FFF-8C2A-704DA389200A}"/>
</file>

<file path=customXml/itemProps3.xml><?xml version="1.0" encoding="utf-8"?>
<ds:datastoreItem xmlns:ds="http://schemas.openxmlformats.org/officeDocument/2006/customXml" ds:itemID="{1B1784A1-5475-409F-A9DD-A0C15B8E07C1}"/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874</Words>
  <Application>Microsoft Office PowerPoint</Application>
  <PresentationFormat>Widescreen</PresentationFormat>
  <Paragraphs>119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Consolas</vt:lpstr>
      <vt:lpstr>Gill Sans MT</vt:lpstr>
      <vt:lpstr>urw-din</vt:lpstr>
      <vt:lpstr>Gallery</vt:lpstr>
      <vt:lpstr>Chapter 3- C operators &amp; Expression</vt:lpstr>
      <vt:lpstr>Arithmatic operators</vt:lpstr>
      <vt:lpstr>Arithmatic operators - example</vt:lpstr>
      <vt:lpstr>Relational operators  Relational operators are used in decision making and loops.  The following table shows all the relational operators supported by C. Assume variable A holds 10 and variable B holds 20 then −</vt:lpstr>
      <vt:lpstr>Relational operator- example 1</vt:lpstr>
      <vt:lpstr>Relational operator - example 2</vt:lpstr>
      <vt:lpstr>Logical operators</vt:lpstr>
      <vt:lpstr>Logical operators – example 1</vt:lpstr>
      <vt:lpstr>PowerPoint Presentation</vt:lpstr>
      <vt:lpstr>Logical operator example -2</vt:lpstr>
      <vt:lpstr>Assignment operators</vt:lpstr>
      <vt:lpstr>Assignment operators – example 1</vt:lpstr>
      <vt:lpstr>Conditional operator</vt:lpstr>
      <vt:lpstr>Example 1</vt:lpstr>
      <vt:lpstr>Example 2</vt:lpstr>
      <vt:lpstr>Increment and Decrement Operators </vt:lpstr>
      <vt:lpstr>Increment and Decrement Operators – example </vt:lpstr>
      <vt:lpstr>PowerPoint Presentation</vt:lpstr>
      <vt:lpstr>PowerPoint Presentation</vt:lpstr>
      <vt:lpstr>Size of operator</vt:lpstr>
      <vt:lpstr>Operators Precedence in C </vt:lpstr>
      <vt:lpstr>PowerPoint Presentation</vt:lpstr>
      <vt:lpstr>Operator precedence - example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operators</dc:title>
  <dc:creator>krishna kansara</dc:creator>
  <cp:lastModifiedBy>Krishna</cp:lastModifiedBy>
  <cp:revision>44</cp:revision>
  <dcterms:created xsi:type="dcterms:W3CDTF">2021-01-15T18:03:18Z</dcterms:created>
  <dcterms:modified xsi:type="dcterms:W3CDTF">2021-01-22T18:41:55Z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0x010100F50B6D4394FF704CB72743115C9476CC</vt:lpwstr>
  </property>
</Properties>
</file>