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0" r:id="rId6"/>
    <p:sldId id="284" r:id="rId7"/>
    <p:sldId id="354" r:id="rId8"/>
    <p:sldId id="359" r:id="rId9"/>
    <p:sldId id="357" r:id="rId10"/>
    <p:sldId id="351" r:id="rId11"/>
    <p:sldId id="353" r:id="rId12"/>
    <p:sldId id="346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34" autoAdjust="0"/>
  </p:normalViewPr>
  <p:slideViewPr>
    <p:cSldViewPr snapToGrid="0">
      <p:cViewPr varScale="1">
        <p:scale>
          <a:sx n="79" d="100"/>
          <a:sy n="79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460" y="1081826"/>
            <a:ext cx="7776264" cy="1674253"/>
          </a:xfrm>
        </p:spPr>
        <p:txBody>
          <a:bodyPr>
            <a:normAutofit/>
          </a:bodyPr>
          <a:lstStyle/>
          <a:p>
            <a:r>
              <a:rPr lang="en-GB" sz="4800" dirty="0"/>
              <a:t>Security and Surveillance Drone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039414"/>
            <a:ext cx="10058400" cy="27487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Team : Mihir Panchal – t118</a:t>
            </a:r>
          </a:p>
          <a:p>
            <a:r>
              <a:rPr lang="en-US" sz="1800" dirty="0"/>
              <a:t>           prinkal </a:t>
            </a:r>
            <a:r>
              <a:rPr lang="en-US" sz="1800" dirty="0" err="1"/>
              <a:t>doshi</a:t>
            </a:r>
            <a:r>
              <a:rPr lang="en-US" sz="1800" dirty="0"/>
              <a:t> – t107</a:t>
            </a:r>
          </a:p>
          <a:p>
            <a:r>
              <a:rPr lang="en-US" sz="1800" dirty="0"/>
              <a:t>           </a:t>
            </a:r>
            <a:r>
              <a:rPr lang="en-US" sz="1800" dirty="0" err="1"/>
              <a:t>tanay</a:t>
            </a:r>
            <a:r>
              <a:rPr lang="en-US" sz="1800" dirty="0"/>
              <a:t> </a:t>
            </a:r>
            <a:r>
              <a:rPr lang="en-US" sz="1800" dirty="0" err="1"/>
              <a:t>desai</a:t>
            </a:r>
            <a:r>
              <a:rPr lang="en-US" sz="1800" dirty="0"/>
              <a:t> – t137</a:t>
            </a:r>
          </a:p>
          <a:p>
            <a:r>
              <a:rPr lang="en-US" sz="1800" dirty="0"/>
              <a:t>           </a:t>
            </a:r>
            <a:r>
              <a:rPr lang="en-US" sz="1800" dirty="0" err="1"/>
              <a:t>sarid</a:t>
            </a:r>
            <a:r>
              <a:rPr lang="en-US" sz="1800" dirty="0"/>
              <a:t> Qureshi – t154</a:t>
            </a:r>
          </a:p>
          <a:p>
            <a:r>
              <a:rPr lang="en-US" sz="1800" dirty="0"/>
              <a:t>           </a:t>
            </a:r>
            <a:r>
              <a:rPr lang="en-US" sz="1800" dirty="0" err="1"/>
              <a:t>arshkumar</a:t>
            </a:r>
            <a:r>
              <a:rPr lang="en-US" sz="1800" dirty="0"/>
              <a:t> Sakaria – t127</a:t>
            </a:r>
          </a:p>
          <a:p>
            <a:r>
              <a:rPr lang="en-US" sz="1800" dirty="0"/>
              <a:t>Project guide : </a:t>
            </a:r>
            <a:r>
              <a:rPr lang="en-US" sz="1800" dirty="0" err="1"/>
              <a:t>mr.</a:t>
            </a:r>
            <a:r>
              <a:rPr lang="en-US" sz="1800" dirty="0"/>
              <a:t> </a:t>
            </a:r>
            <a:r>
              <a:rPr lang="en-US" sz="1800" dirty="0" err="1"/>
              <a:t>abhijeet</a:t>
            </a:r>
            <a:r>
              <a:rPr lang="en-US" sz="1800" dirty="0"/>
              <a:t> </a:t>
            </a:r>
            <a:r>
              <a:rPr lang="en-US" sz="1800" dirty="0" err="1"/>
              <a:t>Dongaonkar</a:t>
            </a:r>
            <a:endParaRPr lang="en-US" sz="1800" dirty="0"/>
          </a:p>
          <a:p>
            <a:r>
              <a:rPr lang="en-US" dirty="0"/>
              <a:t>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4926221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66" y="3135206"/>
            <a:ext cx="5074634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276" y="831285"/>
            <a:ext cx="4016206" cy="5195425"/>
          </a:xfrm>
        </p:spPr>
        <p:txBody>
          <a:bodyPr>
            <a:normAutofit/>
          </a:bodyPr>
          <a:lstStyle/>
          <a:p>
            <a:pPr algn="just" fontAlgn="base"/>
            <a:r>
              <a:rPr lang="en-GB" sz="2000" dirty="0"/>
              <a:t>Finding Lost Individual in Mass Public Gathering</a:t>
            </a:r>
            <a:r>
              <a:rPr lang="en-US" sz="2000" dirty="0"/>
              <a:t>​ </a:t>
            </a:r>
          </a:p>
          <a:p>
            <a:pPr algn="just" fontAlgn="base"/>
            <a:r>
              <a:rPr lang="en-GB" sz="2000" dirty="0"/>
              <a:t>Analysing Depth and effects of Calamity occurred to save as many lives as possible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Lost Individual Detection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900246" cy="3633471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One of the primary goals of this project is to develop a drone that can help locate lost individuals in a crowd.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The drone will be equipped with facial recognition technology that can quickly scan a large group of people and identify any missing persons.​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Additionally, the drone will be able to track the movements of the individual once they have been located, making it easier for security personnel to reach them and provide assistance.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" b="713"/>
          <a:stretch>
            <a:fillRect/>
          </a:stretch>
        </p:blipFill>
        <p:spPr>
          <a:xfrm>
            <a:off x="6677590" y="1471002"/>
            <a:ext cx="3668796" cy="3641911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D5FEE-7CED-5592-48F2-7132A89A2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02" y="1693504"/>
            <a:ext cx="4934137" cy="240650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2897267-6FEB-C73B-1AB2-8C3906CF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WeB</a:t>
            </a:r>
            <a:r>
              <a:rPr lang="en-IN" b="1" dirty="0"/>
              <a:t> Application - </a:t>
            </a:r>
            <a:r>
              <a:rPr lang="en-IN" dirty="0"/>
              <a:t>Homepage</a:t>
            </a:r>
            <a:endParaRPr lang="en-IN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77FCBE3-5DAB-3693-2B2E-0ED32D8A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64" y="1693504"/>
            <a:ext cx="4971716" cy="2420762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08C27D7-5B0D-9403-A57F-0C45E51EA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367" y="4391880"/>
            <a:ext cx="4767633" cy="23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0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97267-6FEB-C73B-1AB2-8C3906CF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WeB</a:t>
            </a:r>
            <a:r>
              <a:rPr lang="en-IN" b="1" dirty="0"/>
              <a:t> Application – </a:t>
            </a:r>
            <a:r>
              <a:rPr lang="en-IN" dirty="0" err="1"/>
              <a:t>aBout</a:t>
            </a:r>
            <a:r>
              <a:rPr lang="en-IN" dirty="0"/>
              <a:t> Us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6E1770-4397-6AD9-287D-499678606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8" t="13786" r="4996" b="6359"/>
          <a:stretch/>
        </p:blipFill>
        <p:spPr>
          <a:xfrm>
            <a:off x="215153" y="2301420"/>
            <a:ext cx="6158753" cy="3003177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ABAE7D-F7EA-F050-CE09-9FF9CB158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9804" r="6029" b="7451"/>
          <a:stretch/>
        </p:blipFill>
        <p:spPr bwMode="auto">
          <a:xfrm>
            <a:off x="6490446" y="2301420"/>
            <a:ext cx="5396753" cy="27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08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97267-6FEB-C73B-1AB2-8C3906CF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DRONEGPT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89F4F2-F4D3-E8C0-2E65-D5F0F79BA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00784"/>
            <a:ext cx="6010127" cy="2796575"/>
          </a:xfr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FB3EE129-51AE-E024-2B6A-0856A3CE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61" y="3413490"/>
            <a:ext cx="5382315" cy="25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4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2189408"/>
            <a:ext cx="10058400" cy="3679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WORK DONE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 txBox="1">
            <a:spLocks/>
          </p:cNvSpPr>
          <p:nvPr/>
        </p:nvSpPr>
        <p:spPr>
          <a:xfrm>
            <a:off x="978794" y="1751527"/>
            <a:ext cx="10176886" cy="377351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buClrTx/>
              <a:buFont typeface="Arial" panose="020B0604020202020204" pitchFamily="34" charset="0"/>
              <a:buChar char="•"/>
            </a:pPr>
            <a:r>
              <a:rPr lang="en-GB" dirty="0"/>
              <a:t>Lost Individual Detection (</a:t>
            </a:r>
            <a:r>
              <a:rPr lang="en-GB" dirty="0" err="1"/>
              <a:t>Haar</a:t>
            </a:r>
            <a:r>
              <a:rPr lang="en-GB" dirty="0"/>
              <a:t> cascade)</a:t>
            </a:r>
          </a:p>
          <a:p>
            <a:pPr algn="just" fontAlgn="base">
              <a:buClrTx/>
              <a:buFont typeface="Arial" panose="020B0604020202020204" pitchFamily="34" charset="0"/>
              <a:buChar char="•"/>
            </a:pPr>
            <a:r>
              <a:rPr lang="en-GB" dirty="0"/>
              <a:t>Established communication channel between drone and device through MSP protocol</a:t>
            </a:r>
          </a:p>
          <a:p>
            <a:pPr algn="just" fontAlgn="base">
              <a:buClrTx/>
              <a:buFont typeface="Arial" panose="020B0604020202020204" pitchFamily="34" charset="0"/>
              <a:buChar char="•"/>
            </a:pPr>
            <a:r>
              <a:rPr lang="en-GB" dirty="0"/>
              <a:t>Drone Web Application (Frontend)</a:t>
            </a:r>
          </a:p>
          <a:p>
            <a:pPr algn="just" fontAlgn="base">
              <a:buClrTx/>
              <a:buFont typeface="Arial" panose="020B0604020202020204" pitchFamily="34" charset="0"/>
              <a:buChar char="•"/>
            </a:pPr>
            <a:r>
              <a:rPr lang="en-GB" dirty="0" err="1"/>
              <a:t>Metamask</a:t>
            </a:r>
            <a:r>
              <a:rPr lang="en-GB" dirty="0"/>
              <a:t> Integration with </a:t>
            </a:r>
            <a:r>
              <a:rPr lang="en-GB" dirty="0" err="1"/>
              <a:t>WebApp</a:t>
            </a:r>
            <a:r>
              <a:rPr lang="en-GB" dirty="0"/>
              <a:t> </a:t>
            </a:r>
          </a:p>
          <a:p>
            <a:pPr algn="just" fontAlgn="base">
              <a:buClrTx/>
              <a:buFont typeface="Arial" panose="020B0604020202020204" pitchFamily="34" charset="0"/>
              <a:buChar char="•"/>
            </a:pPr>
            <a:r>
              <a:rPr lang="en-GB" dirty="0" err="1"/>
              <a:t>DroneGPT</a:t>
            </a:r>
            <a:endParaRPr lang="en-GB" dirty="0"/>
          </a:p>
          <a:p>
            <a:pPr algn="just" fontAlgn="base">
              <a:buClrTx/>
              <a:buFont typeface="Arial" panose="020B0604020202020204" pitchFamily="34" charset="0"/>
              <a:buChar char="•"/>
            </a:pPr>
            <a:r>
              <a:rPr lang="en-GB" dirty="0"/>
              <a:t>Object Detection of COCO Dataset (</a:t>
            </a:r>
            <a:r>
              <a:rPr lang="en-GB" dirty="0" err="1"/>
              <a:t>Yolo</a:t>
            </a:r>
            <a:r>
              <a:rPr lang="en-GB" dirty="0"/>
              <a:t>)</a:t>
            </a:r>
          </a:p>
          <a:p>
            <a:pPr algn="just" fontAlgn="base">
              <a:buClrTx/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24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2189408"/>
            <a:ext cx="10058400" cy="3679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WORK Pending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 txBox="1">
            <a:spLocks/>
          </p:cNvSpPr>
          <p:nvPr/>
        </p:nvSpPr>
        <p:spPr>
          <a:xfrm>
            <a:off x="978794" y="1751527"/>
            <a:ext cx="10176886" cy="377351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Drone Web Application (Backend)</a:t>
            </a:r>
          </a:p>
          <a:p>
            <a:pPr algn="just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/>
              <a:t>PlutoX</a:t>
            </a:r>
            <a:r>
              <a:rPr lang="en-GB" dirty="0"/>
              <a:t> API  (</a:t>
            </a:r>
            <a:r>
              <a:rPr lang="en-GB" dirty="0" err="1"/>
              <a:t>Takeoff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900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172" y="942870"/>
            <a:ext cx="7250806" cy="16972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82" y="2295560"/>
            <a:ext cx="6031206" cy="330674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The benefits of using Security and Surveillance Drones include quick response time, cost-effectiveness, accuracy, and flexibility.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With quick deployment times and advanced technologies, drones can cover large areas quickly and efficiently, reducing the need for extensive ground-based search efforts or traditional surveying methods.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This can help reduce the overall cost of the search and rescue operation or disaster response effort, while also improving accuracy and flexibility.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 descr="Drone laws in India - iPleaders">
            <a:extLst>
              <a:ext uri="{FF2B5EF4-FFF2-40B4-BE49-F238E27FC236}">
                <a16:creationId xmlns:a16="http://schemas.microsoft.com/office/drawing/2014/main" id="{C6CCA15D-B3CF-6F11-FFC4-D87C2C341B7A}"/>
              </a:ext>
            </a:extLst>
          </p:cNvPr>
          <p:cNvPicPr>
            <a:picLocks noGrp="1" noChangeAspect="1" noChangeArrowheads="1"/>
          </p:cNvPicPr>
          <p:nvPr>
            <p:ph sz="half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0" r="17052"/>
          <a:stretch/>
        </p:blipFill>
        <p:spPr bwMode="auto">
          <a:xfrm>
            <a:off x="760712" y="1120302"/>
            <a:ext cx="4479366" cy="461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2" ma:contentTypeDescription="Create a new document." ma:contentTypeScope="" ma:versionID="96ceea233d10781906c6d31982509203">
  <xsd:schema xmlns:xsd="http://www.w3.org/2001/XMLSchema" xmlns:xs="http://www.w3.org/2001/XMLSchema" xmlns:p="http://schemas.microsoft.com/office/2006/metadata/properties" xmlns:ns2="d0d77eca-fb09-4c91-a0cf-c85fba2eb381" targetNamespace="http://schemas.microsoft.com/office/2006/metadata/properties" ma:root="true" ma:fieldsID="fadc24871f38907916fa2aa24be3d79e" ns2:_="">
    <xsd:import namespace="d0d77eca-fb09-4c91-a0cf-c85fba2eb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E324E10-06F7-436D-B6D6-496B953969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77eca-fb09-4c91-a0cf-c85fba2eb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287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RetrospectVTI</vt:lpstr>
      <vt:lpstr>Security and Surveillance Drone</vt:lpstr>
      <vt:lpstr>Problem statement</vt:lpstr>
      <vt:lpstr>Lost Individual Detection</vt:lpstr>
      <vt:lpstr>WeB Application - Homepage</vt:lpstr>
      <vt:lpstr>WeB Application – aBout Us</vt:lpstr>
      <vt:lpstr>DRONEGPT</vt:lpstr>
      <vt:lpstr>WORK DONE</vt:lpstr>
      <vt:lpstr>WORK Pending</vt:lpstr>
      <vt:lpstr>CONCLUSION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2023-03-31T03:02:20Z</dcterms:created>
  <dcterms:modified xsi:type="dcterms:W3CDTF">2023-03-31T04:31:50Z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