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61" r:id="rId5"/>
    <p:sldId id="271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8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6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57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0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9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3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4A6E46-63E5-494D-891D-05A65C15056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95C598-F4BD-4556-871A-E9C14AC01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5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164B-9E84-4225-1514-14C33D46E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INTERNSHIP @ Illinois INSTITUTE OF TECHNOLOGY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1122A-ECBA-559D-A426-460979884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726" y="4446812"/>
            <a:ext cx="3611338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Name 	: MIHIR PANCHAL</a:t>
            </a:r>
          </a:p>
          <a:p>
            <a:pPr algn="l"/>
            <a:r>
              <a:rPr lang="en-IN" dirty="0"/>
              <a:t>Roll no 	:  T118</a:t>
            </a:r>
          </a:p>
          <a:p>
            <a:pPr algn="l"/>
            <a:r>
              <a:rPr lang="en-IN" dirty="0"/>
              <a:t>SAP ID 	: 57498200018 </a:t>
            </a:r>
          </a:p>
        </p:txBody>
      </p:sp>
    </p:spTree>
    <p:extLst>
      <p:ext uri="{BB962C8B-B14F-4D97-AF65-F5344CB8AC3E}">
        <p14:creationId xmlns:p14="http://schemas.microsoft.com/office/powerpoint/2010/main" val="12519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7A0-E47B-929A-8EFD-BA5D24E8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957"/>
            <a:ext cx="7729728" cy="1188720"/>
          </a:xfrm>
        </p:spPr>
        <p:txBody>
          <a:bodyPr/>
          <a:lstStyle/>
          <a:p>
            <a:r>
              <a:rPr lang="en-IN" dirty="0"/>
              <a:t>Data visualizations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BEFC54-F2CC-A79F-0962-3623F395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24" y="1816498"/>
            <a:ext cx="7803152" cy="47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0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83-EBB0-6141-1EC3-DAEB2668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51" y="419918"/>
            <a:ext cx="7729728" cy="1188720"/>
          </a:xfrm>
        </p:spPr>
        <p:txBody>
          <a:bodyPr/>
          <a:lstStyle/>
          <a:p>
            <a:r>
              <a:rPr lang="en-IN" dirty="0"/>
              <a:t>DEVELOPING INSIGHTS AND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5777-115E-8660-8619-5868BA27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569" y="2168166"/>
            <a:ext cx="9106293" cy="3571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+mj-lt"/>
                <a:ea typeface="Helvetica Neue"/>
                <a:cs typeface="Helvetica Neue"/>
              </a:rPr>
              <a:t>Insights and predictions about each campaign were noted and discussed with the team</a:t>
            </a:r>
            <a:r>
              <a:rPr lang="en-US" sz="1800" dirty="0">
                <a:effectLst/>
                <a:latin typeface="Helvetica Neue"/>
                <a:ea typeface="Helvetica Neue"/>
                <a:cs typeface="Helvetica Neue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dirty="0"/>
              <a:t>Discussions about discontinuing any one of the ad campaigns were discussed.</a:t>
            </a:r>
          </a:p>
          <a:p>
            <a:pPr>
              <a:lnSpc>
                <a:spcPct val="150000"/>
              </a:lnSpc>
            </a:pPr>
            <a:r>
              <a:rPr lang="en-IN" dirty="0"/>
              <a:t>Presentations supporting our decision and its explanation will be presented with the marketing team of Illinois Institute of  Technology.</a:t>
            </a:r>
          </a:p>
          <a:p>
            <a:pPr>
              <a:lnSpc>
                <a:spcPct val="150000"/>
              </a:lnSpc>
            </a:pPr>
            <a:r>
              <a:rPr lang="en-IN" dirty="0"/>
              <a:t>Future Prediction of the ad campaigns using machine learning will be presented.</a:t>
            </a:r>
          </a:p>
          <a:p>
            <a:pPr>
              <a:lnSpc>
                <a:spcPct val="150000"/>
              </a:lnSpc>
            </a:pPr>
            <a:r>
              <a:rPr lang="en-IN" dirty="0"/>
              <a:t>Necessary decisions and suggestions will be put forth to improve business development of the ad campaigns by Illinois Institute of  Technology.</a:t>
            </a:r>
          </a:p>
        </p:txBody>
      </p:sp>
    </p:spTree>
    <p:extLst>
      <p:ext uri="{BB962C8B-B14F-4D97-AF65-F5344CB8AC3E}">
        <p14:creationId xmlns:p14="http://schemas.microsoft.com/office/powerpoint/2010/main" val="346459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83-EBB0-6141-1EC3-DAEB2668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51" y="419918"/>
            <a:ext cx="7729728" cy="1188720"/>
          </a:xfrm>
        </p:spPr>
        <p:txBody>
          <a:bodyPr/>
          <a:lstStyle/>
          <a:p>
            <a:r>
              <a:rPr lang="en-IN" dirty="0"/>
              <a:t>Learnings and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5777-115E-8660-8619-5868BA27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569" y="2168166"/>
            <a:ext cx="9106293" cy="3571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Upgraded Skills in presentation and communication amongst the team.</a:t>
            </a:r>
          </a:p>
          <a:p>
            <a:pPr>
              <a:lnSpc>
                <a:spcPct val="150000"/>
              </a:lnSpc>
            </a:pPr>
            <a:r>
              <a:rPr lang="en-IN" dirty="0"/>
              <a:t>Developed Skills in the field of Data Science and Analysis.</a:t>
            </a:r>
          </a:p>
          <a:p>
            <a:pPr>
              <a:lnSpc>
                <a:spcPct val="150000"/>
              </a:lnSpc>
            </a:pPr>
            <a:r>
              <a:rPr lang="en-IN" dirty="0"/>
              <a:t>Acquiring a scholarship of 1000$ USD boosted up my confidence.</a:t>
            </a:r>
          </a:p>
          <a:p>
            <a:pPr>
              <a:lnSpc>
                <a:spcPct val="150000"/>
              </a:lnSpc>
            </a:pPr>
            <a:r>
              <a:rPr lang="en-IN" dirty="0"/>
              <a:t>Got tons of experience by working in a team of International students.</a:t>
            </a:r>
          </a:p>
          <a:p>
            <a:pPr>
              <a:lnSpc>
                <a:spcPct val="150000"/>
              </a:lnSpc>
            </a:pPr>
            <a:r>
              <a:rPr lang="en-IN" dirty="0"/>
              <a:t>Got the exposure as a Team Lead in a working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824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83-EBB0-6141-1EC3-DAEB2668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51" y="419918"/>
            <a:ext cx="7729728" cy="11887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1A335-F022-3020-9AA2-940F9EA0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26" y="2045616"/>
            <a:ext cx="9737888" cy="36944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Along with the internship, I learnt more about the work culture and environment of foreign countries.</a:t>
            </a:r>
          </a:p>
          <a:p>
            <a:pPr>
              <a:lnSpc>
                <a:spcPct val="150000"/>
              </a:lnSpc>
            </a:pPr>
            <a:r>
              <a:rPr lang="en-IN" dirty="0"/>
              <a:t>Sub-dividing the tasks lead the team to achieve definitive but achievable goals.</a:t>
            </a:r>
          </a:p>
          <a:p>
            <a:pPr>
              <a:lnSpc>
                <a:spcPct val="150000"/>
              </a:lnSpc>
            </a:pPr>
            <a:r>
              <a:rPr lang="en-IN" dirty="0"/>
              <a:t>Along with weekly tasks, self analysis and critical thinking assignments were useful to bring out the values of a Data Analyst.</a:t>
            </a:r>
          </a:p>
          <a:p>
            <a:r>
              <a:rPr lang="en-IN" dirty="0"/>
              <a:t>The exposure of theoretical and practical knowledge made the virtual internship better in terms of academics and non academic terms.</a:t>
            </a:r>
          </a:p>
        </p:txBody>
      </p:sp>
    </p:spTree>
    <p:extLst>
      <p:ext uri="{BB962C8B-B14F-4D97-AF65-F5344CB8AC3E}">
        <p14:creationId xmlns:p14="http://schemas.microsoft.com/office/powerpoint/2010/main" val="13814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23BF-57B6-0553-6B65-3C026DF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31264"/>
            <a:ext cx="4486656" cy="882757"/>
          </a:xfrm>
        </p:spPr>
        <p:txBody>
          <a:bodyPr>
            <a:normAutofit/>
          </a:bodyPr>
          <a:lstStyle/>
          <a:p>
            <a:r>
              <a:rPr lang="en-IN" dirty="0"/>
              <a:t>About the institute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9F40-D928-81FC-C627-41A855F1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086" y="1602557"/>
            <a:ext cx="5599520" cy="5024486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Illinois Institute of  Technology is one of the prestigious research institutes in Chicago, USA.</a:t>
            </a:r>
          </a:p>
          <a:p>
            <a:pPr marL="285750" indent="-2857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Every Month Illinois Institute of  Technology admits 60-80 students from round the globe for its virtual internship.</a:t>
            </a:r>
          </a:p>
          <a:p>
            <a:pPr marL="285750" indent="-2857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The main purpose of Illinois Institute of  Technology is to embark new modernized skills to the students pursuing computer science in the 21</a:t>
            </a:r>
            <a:r>
              <a:rPr lang="en-IN" sz="1800" baseline="30000" dirty="0"/>
              <a:t>st</a:t>
            </a:r>
            <a:r>
              <a:rPr lang="en-IN" sz="1800" dirty="0"/>
              <a:t> century.</a:t>
            </a:r>
          </a:p>
          <a:p>
            <a:pPr marL="285750" indent="-2857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Illinois Institute of  Technology has provided a virtual internship in “</a:t>
            </a:r>
            <a:r>
              <a:rPr lang="en-IN" sz="1800" b="1" dirty="0"/>
              <a:t>Data Visualization</a:t>
            </a:r>
            <a:r>
              <a:rPr lang="en-IN" sz="1800" dirty="0"/>
              <a:t>” stream and a job role is as a “</a:t>
            </a:r>
            <a:r>
              <a:rPr lang="en-IN" sz="1800" b="1" dirty="0"/>
              <a:t>Data Analyst</a:t>
            </a:r>
            <a:r>
              <a:rPr lang="en-IN" sz="1800" dirty="0"/>
              <a:t>” in the internship.</a:t>
            </a:r>
          </a:p>
        </p:txBody>
      </p:sp>
      <p:pic>
        <p:nvPicPr>
          <p:cNvPr id="1026" name="Picture 2" descr="Illinois Institute Of Technology (Chicago) Courses &amp; Fees 2022-23">
            <a:extLst>
              <a:ext uri="{FF2B5EF4-FFF2-40B4-BE49-F238E27FC236}">
                <a16:creationId xmlns:a16="http://schemas.microsoft.com/office/drawing/2014/main" id="{826A58F7-3F17-E142-853B-626CDD698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74" y="972642"/>
            <a:ext cx="4230959" cy="28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B2B4D3-BB99-C805-F452-D1E5C8FF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61" y="4814131"/>
            <a:ext cx="3165984" cy="7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83-EBB0-6141-1EC3-DAEB2668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51" y="419918"/>
            <a:ext cx="7729728" cy="1188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Timeline of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5777-115E-8660-8619-5868BA27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50" y="2168166"/>
            <a:ext cx="9964132" cy="3544477"/>
          </a:xfrm>
        </p:spPr>
        <p:txBody>
          <a:bodyPr>
            <a:noAutofit/>
          </a:bodyPr>
          <a:lstStyle/>
          <a:p>
            <a:pPr marL="342900" marR="381000" lvl="0" indent="-342900"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Week 1	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: Introduction and overview to the internship and project team. </a:t>
            </a:r>
          </a:p>
          <a:p>
            <a:pPr marL="228600" marR="381000" lvl="1" indent="0">
              <a:buNone/>
            </a:pPr>
            <a:r>
              <a:rPr lang="en-IN" sz="1800" dirty="0">
                <a:solidFill>
                  <a:srgbClr val="222222"/>
                </a:solidFill>
                <a:ea typeface="Times New Roman" panose="02020603050405020304" pitchFamily="18" charset="0"/>
              </a:rPr>
              <a:t>		: </a:t>
            </a:r>
            <a:r>
              <a:rPr lang="en-IN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Review of sponsor’s data and business problem.</a:t>
            </a:r>
            <a:endParaRPr lang="en-IN" sz="1800" b="1" dirty="0">
              <a:solidFill>
                <a:srgbClr val="222222"/>
              </a:solidFill>
              <a:effectLst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381000" lvl="0" indent="-342900"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Week 2	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: Uncovering the challenge question and collecting further information. </a:t>
            </a:r>
          </a:p>
          <a:p>
            <a:pPr marL="0" marR="381000" lvl="0" indent="0">
              <a:buNone/>
            </a:pPr>
            <a:r>
              <a:rPr lang="en-IN" dirty="0">
                <a:solidFill>
                  <a:srgbClr val="222222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		: 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Professional and personal skills development.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81000" lvl="0" indent="-342900"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Week 3	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: Conducting relevant research and creating a preliminary analysis. </a:t>
            </a:r>
          </a:p>
          <a:p>
            <a:pPr marL="0" marR="381000" lvl="0" indent="0">
              <a:buNone/>
            </a:pPr>
            <a:r>
              <a:rPr lang="en-IN" dirty="0">
                <a:solidFill>
                  <a:srgbClr val="222222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		: 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Preparing a draft report on the proposed solutions.</a:t>
            </a:r>
          </a:p>
          <a:p>
            <a:pPr marL="342900" marR="381000" lvl="0" indent="-342900"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Week 4	</a:t>
            </a:r>
            <a:r>
              <a:rPr lang="en-IN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: Group presentation on findings and recommendations for challenge questions. </a:t>
            </a:r>
            <a:endParaRPr lang="en-IN" dirty="0">
              <a:solidFill>
                <a:srgbClr val="222222"/>
              </a:solidFill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28600" marR="381000" lvl="1" indent="0">
              <a:buNone/>
            </a:pPr>
            <a:r>
              <a:rPr lang="en-IN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		: Reflective video on internship journey.</a:t>
            </a:r>
            <a:endParaRPr lang="en-IN" sz="18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27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23BF-57B6-0553-6B65-3C026DF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31264"/>
            <a:ext cx="4486656" cy="882757"/>
          </a:xfrm>
        </p:spPr>
        <p:txBody>
          <a:bodyPr>
            <a:normAutofit/>
          </a:bodyPr>
          <a:lstStyle/>
          <a:p>
            <a:r>
              <a:rPr lang="en-IN" dirty="0"/>
              <a:t>TASK ASSIGNED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9F40-D928-81FC-C627-41A855F1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1743959"/>
            <a:ext cx="4486656" cy="4741682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IN" sz="1800" dirty="0"/>
              <a:t>Collect raw data from the finance team of Illinois Institute of  Technology.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IN" sz="1800" dirty="0"/>
              <a:t>Remove anomalies and inconsistency in the raw data.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IN" sz="1800" dirty="0"/>
              <a:t>Clean the data by creating a pandas data frame and applying data cleaning algorithm.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IN" sz="1800" dirty="0"/>
              <a:t>Export the data to a .csv and visualize it in Tableau.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IN" sz="1800" dirty="0"/>
              <a:t>Generate Data Visualizations and create insights and predictions about the ad campaigns.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IN" sz="1800" dirty="0"/>
              <a:t>Convey and explain insights and predictions to the marketing team of Illinois Institute of  Technology.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C750D5-BA0E-5D66-23D7-0D02C4E3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74" y="612234"/>
            <a:ext cx="4373784" cy="58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83-EBB0-6141-1EC3-DAEB2668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51" y="419918"/>
            <a:ext cx="7729728" cy="1188720"/>
          </a:xfrm>
        </p:spPr>
        <p:txBody>
          <a:bodyPr/>
          <a:lstStyle/>
          <a:p>
            <a:r>
              <a:rPr lang="en-IN" dirty="0"/>
              <a:t>TEAM BUILDING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524BC-D558-C155-0A58-0C04EFB161B9}"/>
              </a:ext>
            </a:extLst>
          </p:cNvPr>
          <p:cNvGrpSpPr/>
          <p:nvPr/>
        </p:nvGrpSpPr>
        <p:grpSpPr>
          <a:xfrm>
            <a:off x="737371" y="1615650"/>
            <a:ext cx="10355528" cy="1195110"/>
            <a:chOff x="523003" y="1535104"/>
            <a:chExt cx="10355528" cy="1195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3B234E-B903-C45B-FFC6-F267CC8DA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03" y="1535104"/>
              <a:ext cx="1192676" cy="11951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1B15BD-F60C-71DC-A8FB-255E9EDF76CD}"/>
                </a:ext>
              </a:extLst>
            </p:cNvPr>
            <p:cNvSpPr txBox="1"/>
            <p:nvPr/>
          </p:nvSpPr>
          <p:spPr>
            <a:xfrm>
              <a:off x="2302498" y="1716389"/>
              <a:ext cx="857603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>
                  <a:effectLst/>
                  <a:latin typeface="+mj-lt"/>
                  <a:ea typeface="Helvetica Neue"/>
                  <a:cs typeface="Helvetica Neue"/>
                </a:rPr>
                <a:t>Mihir Panchal</a:t>
              </a:r>
              <a:r>
                <a:rPr lang="en-US" sz="1800" b="1" i="1" dirty="0">
                  <a:effectLst/>
                  <a:latin typeface="+mj-lt"/>
                  <a:ea typeface="Helvetica Neue"/>
                  <a:cs typeface="Helvetica Neue"/>
                </a:rPr>
                <a:t> 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- </a:t>
              </a:r>
              <a:r>
                <a:rPr lang="en-US" sz="1800" dirty="0">
                  <a:solidFill>
                    <a:srgbClr val="C00000"/>
                  </a:solidFill>
                  <a:effectLst/>
                  <a:latin typeface="+mj-lt"/>
                  <a:ea typeface="Helvetica Neue"/>
                  <a:cs typeface="Helvetica Neue"/>
                </a:rPr>
                <a:t>Team Leader</a:t>
              </a:r>
            </a:p>
            <a:p>
              <a:pPr marL="0" indent="0">
                <a:buNone/>
              </a:pP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Represents the team and communicates between the finance and marketing team, overall team representation, </a:t>
              </a:r>
              <a:r>
                <a:rPr lang="en-US" dirty="0">
                  <a:latin typeface="+mj-lt"/>
                  <a:ea typeface="Helvetica Neue"/>
                  <a:cs typeface="Helvetica Neue"/>
                </a:rPr>
                <a:t>develop 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team strategy. </a:t>
              </a:r>
              <a:endParaRPr lang="en-IN" sz="1800" dirty="0">
                <a:effectLst/>
                <a:latin typeface="+mj-lt"/>
                <a:ea typeface="Calibri" panose="020F050202020403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C99340-DCFA-9E9A-D3E8-83BC4566FD29}"/>
              </a:ext>
            </a:extLst>
          </p:cNvPr>
          <p:cNvGrpSpPr/>
          <p:nvPr/>
        </p:nvGrpSpPr>
        <p:grpSpPr>
          <a:xfrm>
            <a:off x="504845" y="2950972"/>
            <a:ext cx="10411392" cy="923330"/>
            <a:chOff x="297456" y="2989699"/>
            <a:chExt cx="10411392" cy="92333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2FD537B-A5F7-08BB-7C32-1D18D9DD2AE6}"/>
                </a:ext>
              </a:extLst>
            </p:cNvPr>
            <p:cNvGrpSpPr/>
            <p:nvPr/>
          </p:nvGrpSpPr>
          <p:grpSpPr>
            <a:xfrm>
              <a:off x="297456" y="2989699"/>
              <a:ext cx="10411392" cy="923330"/>
              <a:chOff x="297456" y="2989699"/>
              <a:chExt cx="10411392" cy="92333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8F06A0B-9DD4-EEF8-B9C1-6FEBDEA33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456" y="3059314"/>
                <a:ext cx="716438" cy="717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D2FE6F-9352-3294-FF09-2E573A2C1A24}"/>
                  </a:ext>
                </a:extLst>
              </p:cNvPr>
              <p:cNvSpPr txBox="1"/>
              <p:nvPr/>
            </p:nvSpPr>
            <p:spPr>
              <a:xfrm>
                <a:off x="2302497" y="2989699"/>
                <a:ext cx="840635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effectLst/>
                    <a:latin typeface="+mj-lt"/>
                    <a:ea typeface="Helvetica Neue"/>
                    <a:cs typeface="Helvetica Neue"/>
                  </a:rPr>
                  <a:t>Kyle </a:t>
                </a:r>
                <a:r>
                  <a:rPr lang="en-US" sz="1800" b="1" dirty="0" err="1">
                    <a:effectLst/>
                    <a:latin typeface="+mj-lt"/>
                    <a:ea typeface="Helvetica Neue"/>
                    <a:cs typeface="Helvetica Neue"/>
                  </a:rPr>
                  <a:t>Pingue</a:t>
                </a:r>
                <a:r>
                  <a:rPr lang="en-US" sz="1800" b="1" dirty="0">
                    <a:effectLst/>
                    <a:latin typeface="+mj-lt"/>
                    <a:ea typeface="Helvetica Neue"/>
                    <a:cs typeface="Helvetica Neue"/>
                  </a:rPr>
                  <a:t>, Lily Watson</a:t>
                </a:r>
                <a:r>
                  <a:rPr lang="en-US" sz="1800" dirty="0">
                    <a:effectLst/>
                    <a:latin typeface="+mj-lt"/>
                    <a:ea typeface="Helvetica Neue"/>
                    <a:cs typeface="Helvetica Neue"/>
                  </a:rPr>
                  <a:t>- </a:t>
                </a:r>
                <a:r>
                  <a:rPr lang="en-US" sz="1800" dirty="0">
                    <a:solidFill>
                      <a:srgbClr val="C00000"/>
                    </a:solidFill>
                    <a:effectLst/>
                    <a:latin typeface="+mj-lt"/>
                    <a:ea typeface="Helvetica Neue"/>
                    <a:cs typeface="Helvetica Neue"/>
                  </a:rPr>
                  <a:t>Project Managers</a:t>
                </a:r>
                <a:r>
                  <a:rPr lang="en-US" sz="1800" dirty="0">
                    <a:effectLst/>
                    <a:latin typeface="+mj-lt"/>
                    <a:ea typeface="Helvetica Neue"/>
                    <a:cs typeface="Helvetica Neue"/>
                  </a:rPr>
                  <a:t> </a:t>
                </a:r>
              </a:p>
              <a:p>
                <a:r>
                  <a:rPr lang="en-US" dirty="0">
                    <a:latin typeface="+mj-lt"/>
                    <a:ea typeface="Helvetica Neue"/>
                    <a:cs typeface="Helvetica Neue"/>
                  </a:rPr>
                  <a:t>P</a:t>
                </a:r>
                <a:r>
                  <a:rPr lang="en-US" sz="1800" dirty="0">
                    <a:effectLst/>
                    <a:latin typeface="+mj-lt"/>
                    <a:ea typeface="Helvetica Neue"/>
                    <a:cs typeface="Helvetica Neue"/>
                  </a:rPr>
                  <a:t>rovides guidance and draws out insight from other team members, ensures that the project execution remains on track. </a:t>
                </a:r>
                <a:endParaRPr lang="en-IN" sz="1800" dirty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5012E1-B3C1-32C6-64DE-96D267F0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8832" y="3022402"/>
              <a:ext cx="842122" cy="80289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EF1455-745B-DC77-4CBC-6C6BAD68966F}"/>
              </a:ext>
            </a:extLst>
          </p:cNvPr>
          <p:cNvGrpSpPr/>
          <p:nvPr/>
        </p:nvGrpSpPr>
        <p:grpSpPr>
          <a:xfrm>
            <a:off x="504845" y="4136090"/>
            <a:ext cx="10486808" cy="1077218"/>
            <a:chOff x="297456" y="4120811"/>
            <a:chExt cx="10486808" cy="10772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E3C534-B9B7-A622-37C1-E8C8F1DEAB91}"/>
                </a:ext>
              </a:extLst>
            </p:cNvPr>
            <p:cNvSpPr txBox="1"/>
            <p:nvPr/>
          </p:nvSpPr>
          <p:spPr>
            <a:xfrm>
              <a:off x="2302496" y="4120811"/>
              <a:ext cx="848176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800" b="1" dirty="0" err="1">
                  <a:effectLst/>
                  <a:latin typeface="+mj-lt"/>
                  <a:ea typeface="Helvetica Neue"/>
                  <a:cs typeface="Helvetica Neue"/>
                </a:rPr>
                <a:t>Gunnika</a:t>
              </a:r>
              <a:r>
                <a:rPr lang="en-US" sz="1800" b="1" dirty="0">
                  <a:effectLst/>
                  <a:latin typeface="+mj-lt"/>
                  <a:ea typeface="Helvetica Neue"/>
                  <a:cs typeface="Helvetica Neue"/>
                </a:rPr>
                <a:t> Singh, Noor </a:t>
              </a:r>
              <a:r>
                <a:rPr lang="en-US" sz="1800" b="1" dirty="0" err="1">
                  <a:effectLst/>
                  <a:latin typeface="+mj-lt"/>
                  <a:ea typeface="Helvetica Neue"/>
                  <a:cs typeface="Helvetica Neue"/>
                </a:rPr>
                <a:t>Tantawy</a:t>
              </a:r>
              <a:r>
                <a:rPr lang="en-US" b="1" dirty="0">
                  <a:latin typeface="+mj-lt"/>
                  <a:ea typeface="Helvetica Neue"/>
                  <a:cs typeface="Helvetica Neue"/>
                </a:rPr>
                <a:t> 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- </a:t>
              </a:r>
              <a:r>
                <a:rPr lang="en-US" sz="1800" dirty="0">
                  <a:solidFill>
                    <a:srgbClr val="C00000"/>
                  </a:solidFill>
                  <a:effectLst/>
                  <a:latin typeface="+mj-lt"/>
                  <a:ea typeface="Helvetica Neue"/>
                  <a:cs typeface="Helvetica Neue"/>
                </a:rPr>
                <a:t>Project Scribe</a:t>
              </a:r>
            </a:p>
            <a:p>
              <a:pPr marL="0" indent="0">
                <a:buNone/>
              </a:pPr>
              <a:endParaRPr lang="en-US" sz="1000" dirty="0">
                <a:latin typeface="+mj-lt"/>
                <a:ea typeface="Helvetica Neue"/>
                <a:cs typeface="Helvetica Neue"/>
              </a:endParaRPr>
            </a:p>
            <a:p>
              <a:pPr marL="0" indent="0">
                <a:buNone/>
              </a:pPr>
              <a:r>
                <a:rPr lang="en-US" dirty="0">
                  <a:latin typeface="+mj-lt"/>
                  <a:ea typeface="Helvetica Neue"/>
                  <a:cs typeface="Helvetica Neue"/>
                </a:rPr>
                <a:t>R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esponsible to taking meeting minutes and distributing notes/assignments. Can assist Team Lead in drafting emails and communication between sponsor and group. </a:t>
              </a:r>
              <a:endParaRPr lang="en-IN" sz="1800" dirty="0">
                <a:effectLst/>
                <a:latin typeface="+mj-lt"/>
                <a:ea typeface="Calibri" panose="020F050202020403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A28172-C21F-D46A-1308-BF4002E5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56" y="4183173"/>
              <a:ext cx="842122" cy="80289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8CF89C-3937-5188-7C95-50A64410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8832" y="4183173"/>
              <a:ext cx="842122" cy="80289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D88C20-5A28-B81E-1BE3-56CE0B2BC013}"/>
              </a:ext>
            </a:extLst>
          </p:cNvPr>
          <p:cNvGrpSpPr/>
          <p:nvPr/>
        </p:nvGrpSpPr>
        <p:grpSpPr>
          <a:xfrm>
            <a:off x="984669" y="5390689"/>
            <a:ext cx="9931568" cy="923330"/>
            <a:chOff x="777279" y="5514752"/>
            <a:chExt cx="993156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C21963-59F1-7904-3931-353E2FD83B4C}"/>
                </a:ext>
              </a:extLst>
            </p:cNvPr>
            <p:cNvSpPr txBox="1"/>
            <p:nvPr/>
          </p:nvSpPr>
          <p:spPr>
            <a:xfrm>
              <a:off x="2302496" y="5514752"/>
              <a:ext cx="84063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effectLst/>
                  <a:latin typeface="+mj-lt"/>
                  <a:ea typeface="Helvetica Neue"/>
                  <a:cs typeface="Helvetica Neue"/>
                </a:rPr>
                <a:t>Natalia </a:t>
              </a:r>
              <a:r>
                <a:rPr lang="en-US" sz="1800" b="1" dirty="0" err="1">
                  <a:effectLst/>
                  <a:latin typeface="+mj-lt"/>
                  <a:ea typeface="Helvetica Neue"/>
                  <a:cs typeface="Helvetica Neue"/>
                </a:rPr>
                <a:t>Bartela</a:t>
              </a:r>
              <a:r>
                <a:rPr lang="en-US" sz="1800" i="1" dirty="0">
                  <a:effectLst/>
                  <a:latin typeface="+mj-lt"/>
                  <a:ea typeface="Helvetica Neue"/>
                  <a:cs typeface="Helvetica Neue"/>
                </a:rPr>
                <a:t>-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 </a:t>
              </a:r>
              <a:r>
                <a:rPr lang="en-US" sz="1800" dirty="0">
                  <a:solidFill>
                    <a:srgbClr val="C00000"/>
                  </a:solidFill>
                  <a:effectLst/>
                  <a:latin typeface="+mj-lt"/>
                  <a:ea typeface="Helvetica Neue"/>
                  <a:cs typeface="Helvetica Neue"/>
                </a:rPr>
                <a:t>Project Lead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 </a:t>
              </a:r>
            </a:p>
            <a:p>
              <a:r>
                <a:rPr lang="en-US" dirty="0">
                  <a:latin typeface="+mj-lt"/>
                  <a:ea typeface="Helvetica Neue"/>
                  <a:cs typeface="Helvetica Neue"/>
                </a:rPr>
                <a:t>R</a:t>
              </a:r>
              <a:r>
                <a:rPr lang="en-US" sz="1800" dirty="0">
                  <a:effectLst/>
                  <a:latin typeface="+mj-lt"/>
                  <a:ea typeface="Helvetica Neue"/>
                  <a:cs typeface="Helvetica Neue"/>
                </a:rPr>
                <a:t>esponsible for holding the group accountable for meeting deadlines and ensures that the project deliverables are being met. </a:t>
              </a:r>
              <a:endParaRPr lang="en-IN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604B3D-E608-2F1F-1944-E896CD89C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79" y="5514752"/>
              <a:ext cx="842122" cy="802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1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7A0-E47B-929A-8EFD-BA5D24E8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957"/>
            <a:ext cx="7729728" cy="1188720"/>
          </a:xfrm>
        </p:spPr>
        <p:txBody>
          <a:bodyPr/>
          <a:lstStyle/>
          <a:p>
            <a:r>
              <a:rPr lang="en-IN" dirty="0"/>
              <a:t>Technology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E504B-66EB-3D68-4AAC-41BE7FC0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2657475"/>
            <a:ext cx="2952750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FFEE0-5C1E-00C3-B885-1BA6F0A1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72" y="2733675"/>
            <a:ext cx="3286125" cy="1390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C90AD-CA7C-92B6-9D6E-25330D5E3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430" y="2571750"/>
            <a:ext cx="2208068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85E0F-A902-C4FF-D410-810C256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5" y="4829552"/>
            <a:ext cx="295275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F0329E-C5D8-4AD5-077E-1A67620BE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72" y="4905752"/>
            <a:ext cx="3286125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752A4-7B08-2307-2C84-96982C533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392" y="478192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9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7A0-E47B-929A-8EFD-BA5D24E8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957"/>
            <a:ext cx="7729728" cy="1188720"/>
          </a:xfrm>
        </p:spPr>
        <p:txBody>
          <a:bodyPr/>
          <a:lstStyle/>
          <a:p>
            <a:r>
              <a:rPr lang="en-IN" dirty="0"/>
              <a:t>RAW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2AED9C-BCCC-4A0C-FB7E-914E96A2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77" y="1892757"/>
            <a:ext cx="8597245" cy="45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7A0-E47B-929A-8EFD-BA5D24E8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957"/>
            <a:ext cx="7729728" cy="1188720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57AB70-94BD-6681-37CE-2D808771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91" y="1821289"/>
            <a:ext cx="8751217" cy="46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5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7A0-E47B-929A-8EFD-BA5D24E8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957"/>
            <a:ext cx="7729728" cy="1188720"/>
          </a:xfrm>
        </p:spPr>
        <p:txBody>
          <a:bodyPr/>
          <a:lstStyle/>
          <a:p>
            <a:r>
              <a:rPr lang="en-IN" dirty="0"/>
              <a:t>TABLEAU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8D73A-9BA6-B2F5-AE57-32A0A446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66" y="1888336"/>
            <a:ext cx="8323868" cy="44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770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221</TotalTime>
  <Words>634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Helvetica Neue</vt:lpstr>
      <vt:lpstr>Symbol</vt:lpstr>
      <vt:lpstr>Parcel</vt:lpstr>
      <vt:lpstr>INTERNSHIP @ Illinois INSTITUTE OF TECHNOLOGY  </vt:lpstr>
      <vt:lpstr>About the institute</vt:lpstr>
      <vt:lpstr>Timeline of internship</vt:lpstr>
      <vt:lpstr>TASK ASSIGNED</vt:lpstr>
      <vt:lpstr>TEAM BUILDING</vt:lpstr>
      <vt:lpstr>Technology USED</vt:lpstr>
      <vt:lpstr>RAW DATA</vt:lpstr>
      <vt:lpstr>DATA CLEANING</vt:lpstr>
      <vt:lpstr>TABLEAU </vt:lpstr>
      <vt:lpstr>Data visualizations </vt:lpstr>
      <vt:lpstr>DEVELOPING INSIGHTS AND Presentation</vt:lpstr>
      <vt:lpstr>Learnings and EXPERIENCES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INSTITUTE OF TECHNOLOGY INTERNSHIP </dc:title>
  <dc:creator>Mihir Panchal</dc:creator>
  <cp:lastModifiedBy>Mihir Panchal</cp:lastModifiedBy>
  <cp:revision>17</cp:revision>
  <dcterms:created xsi:type="dcterms:W3CDTF">2022-07-28T07:30:56Z</dcterms:created>
  <dcterms:modified xsi:type="dcterms:W3CDTF">2022-07-28T17:18:54Z</dcterms:modified>
</cp:coreProperties>
</file>