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1"/>
  </p:notesMasterIdLst>
  <p:sldIdLst>
    <p:sldId id="256" r:id="rId2"/>
    <p:sldId id="258" r:id="rId3"/>
    <p:sldId id="261" r:id="rId4"/>
    <p:sldId id="259" r:id="rId5"/>
    <p:sldId id="284" r:id="rId6"/>
    <p:sldId id="305" r:id="rId7"/>
    <p:sldId id="328" r:id="rId8"/>
    <p:sldId id="304" r:id="rId9"/>
    <p:sldId id="329" r:id="rId10"/>
    <p:sldId id="330" r:id="rId11"/>
    <p:sldId id="331" r:id="rId12"/>
    <p:sldId id="332" r:id="rId13"/>
    <p:sldId id="327" r:id="rId14"/>
    <p:sldId id="334" r:id="rId15"/>
    <p:sldId id="335" r:id="rId16"/>
    <p:sldId id="333" r:id="rId17"/>
    <p:sldId id="336" r:id="rId18"/>
    <p:sldId id="337" r:id="rId19"/>
    <p:sldId id="338" r:id="rId20"/>
    <p:sldId id="339" r:id="rId21"/>
    <p:sldId id="340" r:id="rId22"/>
    <p:sldId id="341" r:id="rId23"/>
    <p:sldId id="342" r:id="rId24"/>
    <p:sldId id="343" r:id="rId25"/>
    <p:sldId id="344" r:id="rId26"/>
    <p:sldId id="345" r:id="rId27"/>
    <p:sldId id="346" r:id="rId28"/>
    <p:sldId id="279" r:id="rId29"/>
    <p:sldId id="280" r:id="rId30"/>
  </p:sldIdLst>
  <p:sldSz cx="9144000" cy="6858000" type="screen4x3"/>
  <p:notesSz cx="6858000" cy="9144000"/>
  <p:embeddedFontLst>
    <p:embeddedFont>
      <p:font typeface="Lat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53C"/>
    <a:srgbClr val="F40CC2"/>
    <a:srgbClr val="FF6699"/>
    <a:srgbClr val="795080"/>
    <a:srgbClr val="A93F92"/>
    <a:srgbClr val="12BE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1B6FF1-C885-4967-8E5E-6EABFE361E7F}">
  <a:tblStyle styleId="{641B6FF1-C885-4967-8E5E-6EABFE361E7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2460768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113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6564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0436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040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23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7102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98600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1111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48224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4840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627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5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7714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9946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3527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895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162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481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417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8966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32396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25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1694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882400"/>
            <a:ext cx="5723699" cy="1093199"/>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575225"/>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2132900"/>
            <a:ext cx="17103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2132900"/>
            <a:ext cx="17103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2132900"/>
            <a:ext cx="17103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Manish_ratilal2002@yahoo.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304801" y="3785246"/>
            <a:ext cx="8610600" cy="1546500"/>
          </a:xfrm>
          <a:prstGeom prst="rect">
            <a:avLst/>
          </a:prstGeom>
        </p:spPr>
        <p:txBody>
          <a:bodyPr lIns="91425" tIns="91425" rIns="91425" bIns="91425" anchor="t" anchorCtr="0">
            <a:noAutofit/>
          </a:bodyPr>
          <a:lstStyle/>
          <a:p>
            <a:pPr algn="ctr"/>
            <a:r>
              <a:rPr lang="en-US" sz="4000" b="1" dirty="0"/>
              <a:t>A Closer Look at Methods and Classes</a:t>
            </a:r>
            <a:endParaRPr lang="en"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600200" y="4572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Automatic Type Promotion in Method Overloading</a:t>
            </a:r>
            <a:endParaRPr lang="en" sz="2800" b="1" dirty="0">
              <a:solidFill>
                <a:srgbClr val="002060"/>
              </a:solidFill>
            </a:endParaRPr>
          </a:p>
        </p:txBody>
      </p:sp>
      <p:pic>
        <p:nvPicPr>
          <p:cNvPr id="5" name="Picture 2"/>
          <p:cNvPicPr>
            <a:picLocks noChangeAspect="1" noChangeArrowheads="1"/>
          </p:cNvPicPr>
          <p:nvPr/>
        </p:nvPicPr>
        <p:blipFill>
          <a:blip r:embed="rId3"/>
          <a:srcRect/>
          <a:stretch>
            <a:fillRect/>
          </a:stretch>
        </p:blipFill>
        <p:spPr bwMode="auto">
          <a:xfrm>
            <a:off x="762000" y="1447800"/>
            <a:ext cx="7543800" cy="3295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Overloading Constructors</a:t>
            </a:r>
            <a:endParaRPr lang="en" sz="2800" b="1" dirty="0">
              <a:solidFill>
                <a:srgbClr val="002060"/>
              </a:solidFill>
            </a:endParaRPr>
          </a:p>
        </p:txBody>
      </p:sp>
      <p:sp>
        <p:nvSpPr>
          <p:cNvPr id="7" name="TextBox 6"/>
          <p:cNvSpPr txBox="1"/>
          <p:nvPr/>
        </p:nvSpPr>
        <p:spPr>
          <a:xfrm>
            <a:off x="228600" y="457200"/>
            <a:ext cx="8763000" cy="1446550"/>
          </a:xfrm>
          <a:prstGeom prst="rect">
            <a:avLst/>
          </a:prstGeom>
          <a:noFill/>
        </p:spPr>
        <p:txBody>
          <a:bodyPr wrap="square" rtlCol="0">
            <a:spAutoFit/>
          </a:bodyPr>
          <a:lstStyle/>
          <a:p>
            <a:pPr algn="just">
              <a:buFont typeface="Wingdings" pitchFamily="2" charset="2"/>
              <a:buChar char="ü"/>
            </a:pPr>
            <a:r>
              <a:rPr lang="en-US" sz="2200" b="1" dirty="0">
                <a:solidFill>
                  <a:srgbClr val="00B050"/>
                </a:solidFill>
              </a:rPr>
              <a:t>In addition to overloading normal methods, you can also overload constructor methods. </a:t>
            </a:r>
          </a:p>
          <a:p>
            <a:pPr algn="just">
              <a:buFont typeface="Wingdings" pitchFamily="2" charset="2"/>
              <a:buChar char="ü"/>
            </a:pPr>
            <a:r>
              <a:rPr lang="en-US" sz="2200" b="1" dirty="0">
                <a:solidFill>
                  <a:srgbClr val="0070C0"/>
                </a:solidFill>
              </a:rPr>
              <a:t>In fact, for most real-world classes that you create, overloaded constructors will be the norm, not the exception</a:t>
            </a:r>
          </a:p>
        </p:txBody>
      </p:sp>
      <p:pic>
        <p:nvPicPr>
          <p:cNvPr id="4099" name="Picture 3"/>
          <p:cNvPicPr>
            <a:picLocks noChangeAspect="1" noChangeArrowheads="1"/>
          </p:cNvPicPr>
          <p:nvPr/>
        </p:nvPicPr>
        <p:blipFill>
          <a:blip r:embed="rId3"/>
          <a:srcRect t="9890" r="53148" b="3297"/>
          <a:stretch>
            <a:fillRect/>
          </a:stretch>
        </p:blipFill>
        <p:spPr bwMode="auto">
          <a:xfrm>
            <a:off x="76200" y="1905000"/>
            <a:ext cx="8915400"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Applications of overloaded methods</a:t>
            </a:r>
            <a:endParaRPr lang="en" sz="2800" b="1" dirty="0">
              <a:solidFill>
                <a:srgbClr val="002060"/>
              </a:solidFill>
            </a:endParaRPr>
          </a:p>
        </p:txBody>
      </p:sp>
      <p:sp>
        <p:nvSpPr>
          <p:cNvPr id="7" name="TextBox 6"/>
          <p:cNvSpPr txBox="1"/>
          <p:nvPr/>
        </p:nvSpPr>
        <p:spPr>
          <a:xfrm>
            <a:off x="152400" y="685800"/>
            <a:ext cx="8763000" cy="3754874"/>
          </a:xfrm>
          <a:prstGeom prst="rect">
            <a:avLst/>
          </a:prstGeom>
          <a:noFill/>
        </p:spPr>
        <p:txBody>
          <a:bodyPr wrap="square" rtlCol="0">
            <a:spAutoFit/>
          </a:bodyPr>
          <a:lstStyle/>
          <a:p>
            <a:pPr algn="just">
              <a:buFont typeface="Wingdings" pitchFamily="2" charset="2"/>
              <a:buChar char="ü"/>
            </a:pPr>
            <a:r>
              <a:rPr lang="en-US" sz="2200" b="1" dirty="0">
                <a:solidFill>
                  <a:srgbClr val="0070C0"/>
                </a:solidFill>
              </a:rPr>
              <a:t> </a:t>
            </a:r>
            <a:r>
              <a:rPr lang="en-US" sz="2400" b="1" dirty="0">
                <a:solidFill>
                  <a:srgbClr val="C5053C"/>
                </a:solidFill>
              </a:rPr>
              <a:t>In languages that do not support method overloading, each method must be given a unique name. i.e. consider the absolute value function. For instance, in C, the function abs( ) returns the absolute value of an integer, labs( ) returns the absolute value of a long integer, and </a:t>
            </a:r>
            <a:r>
              <a:rPr lang="en-US" sz="2400" b="1" dirty="0" err="1">
                <a:solidFill>
                  <a:srgbClr val="C5053C"/>
                </a:solidFill>
              </a:rPr>
              <a:t>fabs</a:t>
            </a:r>
            <a:r>
              <a:rPr lang="en-US" sz="2400" b="1" dirty="0">
                <a:solidFill>
                  <a:srgbClr val="C5053C"/>
                </a:solidFill>
              </a:rPr>
              <a:t>( ) returns the absolute value of a floating-point value</a:t>
            </a:r>
          </a:p>
          <a:p>
            <a:pPr algn="just">
              <a:buFont typeface="Wingdings" pitchFamily="2" charset="2"/>
              <a:buChar char="ü"/>
            </a:pPr>
            <a:r>
              <a:rPr lang="en-US" sz="2400" b="1" dirty="0"/>
              <a:t> In Java, </a:t>
            </a:r>
            <a:r>
              <a:rPr lang="en-US" sz="2400" b="1" dirty="0">
                <a:solidFill>
                  <a:srgbClr val="00B050"/>
                </a:solidFill>
              </a:rPr>
              <a:t>there is only one abs() method which is overloaded by Java’s Math class to handle all numeric types</a:t>
            </a:r>
          </a:p>
          <a:p>
            <a:pPr algn="just">
              <a:buFont typeface="Wingdings" pitchFamily="2" charset="2"/>
              <a:buChar char="ü"/>
            </a:pPr>
            <a:endParaRPr lang="en-US" sz="2200" b="1"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Call-by-Value Vs Call-by-Reference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Call-by-value</a:t>
            </a:r>
            <a:endParaRPr lang="en" sz="2800" b="1" dirty="0">
              <a:solidFill>
                <a:srgbClr val="002060"/>
              </a:solidFill>
            </a:endParaRPr>
          </a:p>
        </p:txBody>
      </p:sp>
      <p:sp>
        <p:nvSpPr>
          <p:cNvPr id="7" name="TextBox 6"/>
          <p:cNvSpPr txBox="1"/>
          <p:nvPr/>
        </p:nvSpPr>
        <p:spPr>
          <a:xfrm>
            <a:off x="152400" y="533400"/>
            <a:ext cx="8763000" cy="6093976"/>
          </a:xfrm>
          <a:prstGeom prst="rect">
            <a:avLst/>
          </a:prstGeom>
          <a:noFill/>
        </p:spPr>
        <p:txBody>
          <a:bodyPr wrap="square" rtlCol="0">
            <a:spAutoFit/>
          </a:bodyPr>
          <a:lstStyle/>
          <a:p>
            <a:pPr algn="just">
              <a:buFont typeface="Wingdings" pitchFamily="2" charset="2"/>
              <a:buChar char="ü"/>
            </a:pPr>
            <a:r>
              <a:rPr lang="en-US" sz="2200" b="1" i="1" dirty="0">
                <a:solidFill>
                  <a:srgbClr val="00B050"/>
                </a:solidFill>
              </a:rPr>
              <a:t>This approach copies the value of an argument into the formal </a:t>
            </a:r>
            <a:r>
              <a:rPr lang="en-US" sz="2200" b="1" dirty="0">
                <a:solidFill>
                  <a:srgbClr val="00B050"/>
                </a:solidFill>
              </a:rPr>
              <a:t>parameter of the method. Therefore, changes made to the parameter of the method have no effect on the argument</a:t>
            </a:r>
          </a:p>
          <a:p>
            <a:pPr algn="just">
              <a:buFont typeface="Wingdings" pitchFamily="2" charset="2"/>
              <a:buChar char="ü"/>
            </a:pPr>
            <a:r>
              <a:rPr lang="en-US" sz="2400" b="1" dirty="0">
                <a:solidFill>
                  <a:srgbClr val="0070C0"/>
                </a:solidFill>
              </a:rPr>
              <a:t>Example:</a:t>
            </a:r>
          </a:p>
          <a:p>
            <a:pPr indent="1776413" algn="just"/>
            <a:r>
              <a:rPr lang="en-US" sz="2000" b="1" dirty="0">
                <a:solidFill>
                  <a:srgbClr val="0070C0"/>
                </a:solidFill>
              </a:rPr>
              <a:t>class Test {</a:t>
            </a:r>
          </a:p>
          <a:p>
            <a:pPr indent="1776413" algn="just"/>
            <a:r>
              <a:rPr lang="sv-SE" sz="2000" b="1" dirty="0">
                <a:solidFill>
                  <a:srgbClr val="0070C0"/>
                </a:solidFill>
              </a:rPr>
              <a:t>void meth(int i, int j) {</a:t>
            </a:r>
          </a:p>
          <a:p>
            <a:pPr indent="1776413" algn="just"/>
            <a:r>
              <a:rPr lang="en-US" sz="2000" b="1" dirty="0" err="1">
                <a:solidFill>
                  <a:srgbClr val="0070C0"/>
                </a:solidFill>
              </a:rPr>
              <a:t>i</a:t>
            </a:r>
            <a:r>
              <a:rPr lang="en-US" sz="2000" b="1" dirty="0">
                <a:solidFill>
                  <a:srgbClr val="0070C0"/>
                </a:solidFill>
              </a:rPr>
              <a:t> *= 2;</a:t>
            </a:r>
          </a:p>
          <a:p>
            <a:pPr indent="1776413" algn="just"/>
            <a:r>
              <a:rPr lang="en-US" sz="2000" b="1" dirty="0">
                <a:solidFill>
                  <a:srgbClr val="0070C0"/>
                </a:solidFill>
              </a:rPr>
              <a:t>j /= 2;</a:t>
            </a:r>
          </a:p>
          <a:p>
            <a:pPr indent="1776413" algn="just"/>
            <a:r>
              <a:rPr lang="en-US" sz="2000" b="1" dirty="0">
                <a:solidFill>
                  <a:srgbClr val="0070C0"/>
                </a:solidFill>
              </a:rPr>
              <a:t>} }</a:t>
            </a:r>
          </a:p>
          <a:p>
            <a:pPr indent="1776413" algn="just"/>
            <a:r>
              <a:rPr lang="en-US" sz="2000" b="1" dirty="0">
                <a:solidFill>
                  <a:srgbClr val="C5053C"/>
                </a:solidFill>
              </a:rPr>
              <a:t>class </a:t>
            </a:r>
            <a:r>
              <a:rPr lang="en-US" sz="2000" b="1" dirty="0" err="1">
                <a:solidFill>
                  <a:srgbClr val="C5053C"/>
                </a:solidFill>
              </a:rPr>
              <a:t>CallByValue</a:t>
            </a:r>
            <a:r>
              <a:rPr lang="en-US" sz="2000" b="1" dirty="0">
                <a:solidFill>
                  <a:srgbClr val="C5053C"/>
                </a:solidFill>
              </a:rPr>
              <a:t> {</a:t>
            </a:r>
          </a:p>
          <a:p>
            <a:pPr indent="1776413" algn="just"/>
            <a:r>
              <a:rPr lang="en-US" sz="2000" b="1" dirty="0">
                <a:solidFill>
                  <a:srgbClr val="C5053C"/>
                </a:solidFill>
              </a:rPr>
              <a:t>public static void main(String </a:t>
            </a:r>
            <a:r>
              <a:rPr lang="en-US" sz="2000" b="1" dirty="0" err="1">
                <a:solidFill>
                  <a:srgbClr val="C5053C"/>
                </a:solidFill>
              </a:rPr>
              <a:t>args</a:t>
            </a:r>
            <a:r>
              <a:rPr lang="en-US" sz="2000" b="1" dirty="0">
                <a:solidFill>
                  <a:srgbClr val="C5053C"/>
                </a:solidFill>
              </a:rPr>
              <a:t>[]) {</a:t>
            </a:r>
          </a:p>
          <a:p>
            <a:pPr indent="1776413" algn="just"/>
            <a:r>
              <a:rPr lang="en-US" sz="2000" b="1" dirty="0">
                <a:solidFill>
                  <a:srgbClr val="C5053C"/>
                </a:solidFill>
              </a:rPr>
              <a:t>Test ob = new Test();</a:t>
            </a:r>
          </a:p>
          <a:p>
            <a:pPr indent="1776413" algn="just"/>
            <a:r>
              <a:rPr lang="en-US" sz="2000" b="1" dirty="0">
                <a:solidFill>
                  <a:srgbClr val="C5053C"/>
                </a:solidFill>
              </a:rPr>
              <a:t>int a = 15, b = 20;</a:t>
            </a:r>
          </a:p>
          <a:p>
            <a:pPr indent="1776413" algn="just"/>
            <a:r>
              <a:rPr lang="en-US" sz="2000" b="1" dirty="0" err="1">
                <a:solidFill>
                  <a:srgbClr val="C5053C"/>
                </a:solidFill>
              </a:rPr>
              <a:t>System.out.println</a:t>
            </a:r>
            <a:r>
              <a:rPr lang="en-US" sz="2000" b="1" dirty="0">
                <a:solidFill>
                  <a:srgbClr val="C5053C"/>
                </a:solidFill>
              </a:rPr>
              <a:t>("a and b before call: " +</a:t>
            </a:r>
          </a:p>
          <a:p>
            <a:pPr indent="1776413" algn="just"/>
            <a:r>
              <a:rPr lang="en-US" sz="2000" b="1" dirty="0">
                <a:solidFill>
                  <a:srgbClr val="C5053C"/>
                </a:solidFill>
              </a:rPr>
              <a:t>a + " " + b);</a:t>
            </a:r>
          </a:p>
          <a:p>
            <a:pPr indent="1776413" algn="just"/>
            <a:r>
              <a:rPr lang="en-US" sz="2000" b="1" dirty="0" err="1">
                <a:solidFill>
                  <a:srgbClr val="C5053C"/>
                </a:solidFill>
              </a:rPr>
              <a:t>ob.meth</a:t>
            </a:r>
            <a:r>
              <a:rPr lang="en-US" sz="2000" b="1" dirty="0">
                <a:solidFill>
                  <a:srgbClr val="C5053C"/>
                </a:solidFill>
              </a:rPr>
              <a:t>(a, b);</a:t>
            </a:r>
          </a:p>
          <a:p>
            <a:pPr indent="1776413" algn="just"/>
            <a:r>
              <a:rPr lang="en-US" sz="2000" b="1" dirty="0" err="1">
                <a:solidFill>
                  <a:srgbClr val="C5053C"/>
                </a:solidFill>
              </a:rPr>
              <a:t>System.out.println</a:t>
            </a:r>
            <a:r>
              <a:rPr lang="en-US" sz="2000" b="1" dirty="0">
                <a:solidFill>
                  <a:srgbClr val="C5053C"/>
                </a:solidFill>
              </a:rPr>
              <a:t>("a and b after call: " +</a:t>
            </a:r>
          </a:p>
          <a:p>
            <a:pPr indent="1776413" algn="just"/>
            <a:r>
              <a:rPr lang="en-US" sz="2000" b="1" dirty="0">
                <a:solidFill>
                  <a:srgbClr val="C5053C"/>
                </a:solidFill>
              </a:rPr>
              <a:t>a + " " + b);</a:t>
            </a:r>
          </a:p>
          <a:p>
            <a:pPr indent="1776413" algn="just"/>
            <a:r>
              <a:rPr lang="en-US" sz="2000" b="1" dirty="0">
                <a:solidFill>
                  <a:srgbClr val="C5053C"/>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lgn="just">
              <a:buFont typeface="Lato" charset="0"/>
              <a:buChar char="#"/>
            </a:pPr>
            <a:r>
              <a:rPr lang="en-US" sz="2400" b="1" dirty="0">
                <a:solidFill>
                  <a:srgbClr val="C00000"/>
                </a:solidFill>
              </a:rPr>
              <a:t>Java uses call-by-value to pass all arguments</a:t>
            </a:r>
            <a:r>
              <a:rPr lang="en-US" sz="2400" b="1" dirty="0"/>
              <a:t>, </a:t>
            </a:r>
            <a:r>
              <a:rPr lang="en-US" sz="2400" b="1" dirty="0">
                <a:solidFill>
                  <a:srgbClr val="00B050"/>
                </a:solidFill>
              </a:rPr>
              <a:t>the precise effect differs between whether a primitive type or a reference type is passed</a:t>
            </a:r>
          </a:p>
          <a:p>
            <a:pPr algn="just">
              <a:buFont typeface="Lato" charset="0"/>
              <a:buChar char="#"/>
            </a:pPr>
            <a:r>
              <a:rPr lang="en-US" sz="2400" b="1" dirty="0">
                <a:solidFill>
                  <a:srgbClr val="0070C0"/>
                </a:solidFill>
              </a:rPr>
              <a:t>When primitive types are passed to the method, they are passed by value </a:t>
            </a:r>
            <a:endParaRPr lang="en-US" sz="2400" b="1" dirty="0">
              <a:solidFill>
                <a:srgbClr val="C5053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Call-by-reference</a:t>
            </a:r>
            <a:endParaRPr lang="en" sz="2800" b="1" dirty="0">
              <a:solidFill>
                <a:srgbClr val="002060"/>
              </a:solidFill>
            </a:endParaRPr>
          </a:p>
        </p:txBody>
      </p:sp>
      <p:sp>
        <p:nvSpPr>
          <p:cNvPr id="7" name="TextBox 6"/>
          <p:cNvSpPr txBox="1"/>
          <p:nvPr/>
        </p:nvSpPr>
        <p:spPr>
          <a:xfrm>
            <a:off x="0" y="685800"/>
            <a:ext cx="8763000" cy="5786199"/>
          </a:xfrm>
          <a:prstGeom prst="rect">
            <a:avLst/>
          </a:prstGeom>
          <a:noFill/>
        </p:spPr>
        <p:txBody>
          <a:bodyPr wrap="square" rtlCol="0">
            <a:spAutoFit/>
          </a:bodyPr>
          <a:lstStyle/>
          <a:p>
            <a:pPr algn="just">
              <a:buFont typeface="Wingdings" pitchFamily="2" charset="2"/>
              <a:buChar char="ü"/>
            </a:pPr>
            <a:r>
              <a:rPr lang="en-US" sz="2200" dirty="0">
                <a:solidFill>
                  <a:srgbClr val="00B050"/>
                </a:solidFill>
              </a:rPr>
              <a:t>In this approach, a reference to an argument (not the value of the argument) is passed to the parameter. Inside the method, this reference is used to access the actual argument specified in the call. </a:t>
            </a:r>
          </a:p>
          <a:p>
            <a:pPr algn="just">
              <a:buFont typeface="Wingdings" pitchFamily="2" charset="2"/>
              <a:buChar char="ü"/>
            </a:pPr>
            <a:r>
              <a:rPr lang="en-US" sz="2200" dirty="0">
                <a:solidFill>
                  <a:srgbClr val="C00000"/>
                </a:solidFill>
              </a:rPr>
              <a:t>This means that changes made to the parameter will affect the argument used to call the method</a:t>
            </a:r>
          </a:p>
          <a:p>
            <a:pPr algn="just"/>
            <a:r>
              <a:rPr lang="en-US" sz="2000" b="1" dirty="0">
                <a:solidFill>
                  <a:srgbClr val="0070C0"/>
                </a:solidFill>
              </a:rPr>
              <a:t>Example: </a:t>
            </a:r>
          </a:p>
          <a:p>
            <a:pPr indent="2403475"/>
            <a:r>
              <a:rPr lang="en-US" sz="2000" b="1" dirty="0">
                <a:solidFill>
                  <a:schemeClr val="accent2"/>
                </a:solidFill>
              </a:rPr>
              <a:t>class Test {</a:t>
            </a:r>
          </a:p>
          <a:p>
            <a:pPr indent="2403475"/>
            <a:r>
              <a:rPr lang="en-US" sz="2000" b="1" dirty="0">
                <a:solidFill>
                  <a:srgbClr val="0070C0"/>
                </a:solidFill>
              </a:rPr>
              <a:t>int a, b;</a:t>
            </a:r>
          </a:p>
          <a:p>
            <a:pPr indent="2403475"/>
            <a:r>
              <a:rPr lang="en-US" sz="2000" b="1" dirty="0">
                <a:solidFill>
                  <a:schemeClr val="accent6"/>
                </a:solidFill>
              </a:rPr>
              <a:t>Test(int </a:t>
            </a:r>
            <a:r>
              <a:rPr lang="en-US" sz="2000" b="1" dirty="0" err="1">
                <a:solidFill>
                  <a:schemeClr val="accent6"/>
                </a:solidFill>
              </a:rPr>
              <a:t>i</a:t>
            </a:r>
            <a:r>
              <a:rPr lang="en-US" sz="2000" b="1" dirty="0">
                <a:solidFill>
                  <a:schemeClr val="accent6"/>
                </a:solidFill>
              </a:rPr>
              <a:t>, int j) {</a:t>
            </a:r>
          </a:p>
          <a:p>
            <a:pPr indent="2403475"/>
            <a:r>
              <a:rPr lang="en-US" sz="2000" b="1" dirty="0">
                <a:solidFill>
                  <a:schemeClr val="accent6"/>
                </a:solidFill>
              </a:rPr>
              <a:t>a = </a:t>
            </a:r>
            <a:r>
              <a:rPr lang="en-US" sz="2000" b="1" dirty="0" err="1">
                <a:solidFill>
                  <a:schemeClr val="accent6"/>
                </a:solidFill>
              </a:rPr>
              <a:t>i</a:t>
            </a:r>
            <a:r>
              <a:rPr lang="en-US" sz="2000" b="1" dirty="0">
                <a:solidFill>
                  <a:schemeClr val="accent6"/>
                </a:solidFill>
              </a:rPr>
              <a:t>;</a:t>
            </a:r>
          </a:p>
          <a:p>
            <a:pPr indent="2403475"/>
            <a:r>
              <a:rPr lang="en-US" sz="2000" b="1" dirty="0">
                <a:solidFill>
                  <a:schemeClr val="accent6"/>
                </a:solidFill>
              </a:rPr>
              <a:t>b = j;</a:t>
            </a:r>
          </a:p>
          <a:p>
            <a:pPr indent="2403475"/>
            <a:r>
              <a:rPr lang="en-US" sz="2000" b="1" dirty="0">
                <a:solidFill>
                  <a:schemeClr val="accent6"/>
                </a:solidFill>
              </a:rPr>
              <a:t>}</a:t>
            </a:r>
          </a:p>
          <a:p>
            <a:pPr indent="2403475"/>
            <a:r>
              <a:rPr lang="en-US" sz="2000" b="1" dirty="0">
                <a:solidFill>
                  <a:srgbClr val="0070C0"/>
                </a:solidFill>
              </a:rPr>
              <a:t>// pass an object</a:t>
            </a:r>
          </a:p>
          <a:p>
            <a:pPr indent="2403475"/>
            <a:r>
              <a:rPr lang="en-US" sz="2000" b="1" dirty="0">
                <a:solidFill>
                  <a:srgbClr val="A93F92"/>
                </a:solidFill>
              </a:rPr>
              <a:t>void meth(Test o) {</a:t>
            </a:r>
          </a:p>
          <a:p>
            <a:pPr indent="2403475"/>
            <a:r>
              <a:rPr lang="en-US" sz="2000" b="1" dirty="0" err="1">
                <a:solidFill>
                  <a:srgbClr val="A93F92"/>
                </a:solidFill>
              </a:rPr>
              <a:t>o.a</a:t>
            </a:r>
            <a:r>
              <a:rPr lang="en-US" sz="2000" b="1" dirty="0">
                <a:solidFill>
                  <a:srgbClr val="A93F92"/>
                </a:solidFill>
              </a:rPr>
              <a:t> *= 2;</a:t>
            </a:r>
          </a:p>
          <a:p>
            <a:pPr indent="2403475"/>
            <a:r>
              <a:rPr lang="en-US" sz="2000" b="1" dirty="0" err="1">
                <a:solidFill>
                  <a:srgbClr val="A93F92"/>
                </a:solidFill>
              </a:rPr>
              <a:t>o.b</a:t>
            </a:r>
            <a:r>
              <a:rPr lang="en-US" sz="2000" b="1" dirty="0">
                <a:solidFill>
                  <a:srgbClr val="A93F92"/>
                </a:solidFill>
              </a:rPr>
              <a:t> /= 2;</a:t>
            </a:r>
          </a:p>
          <a:p>
            <a:pPr indent="2403475"/>
            <a:r>
              <a:rPr lang="en-US" sz="2000" b="1" dirty="0">
                <a:solidFill>
                  <a:srgbClr val="A93F92"/>
                </a:solidFill>
              </a:rPr>
              <a:t>}</a:t>
            </a:r>
          </a:p>
          <a:p>
            <a:pPr indent="2403475"/>
            <a:r>
              <a:rPr lang="en-US" sz="2000" b="1" dirty="0">
                <a:solidFill>
                  <a:schemeClr val="accent2"/>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Call-by-reference</a:t>
            </a:r>
            <a:endParaRPr lang="en" sz="2800" b="1" dirty="0">
              <a:solidFill>
                <a:srgbClr val="002060"/>
              </a:solidFill>
            </a:endParaRPr>
          </a:p>
        </p:txBody>
      </p:sp>
      <p:sp>
        <p:nvSpPr>
          <p:cNvPr id="7" name="TextBox 6"/>
          <p:cNvSpPr txBox="1"/>
          <p:nvPr/>
        </p:nvSpPr>
        <p:spPr>
          <a:xfrm>
            <a:off x="0" y="533400"/>
            <a:ext cx="8991600" cy="4708981"/>
          </a:xfrm>
          <a:prstGeom prst="rect">
            <a:avLst/>
          </a:prstGeom>
          <a:noFill/>
        </p:spPr>
        <p:txBody>
          <a:bodyPr wrap="square" rtlCol="0">
            <a:spAutoFit/>
          </a:bodyPr>
          <a:lstStyle/>
          <a:p>
            <a:pPr algn="just"/>
            <a:r>
              <a:rPr lang="en-US" sz="2000" b="1" dirty="0">
                <a:solidFill>
                  <a:srgbClr val="0070C0"/>
                </a:solidFill>
              </a:rPr>
              <a:t>Example: 	</a:t>
            </a:r>
            <a:r>
              <a:rPr lang="en-US" sz="2000" b="1" dirty="0">
                <a:solidFill>
                  <a:schemeClr val="accent2"/>
                </a:solidFill>
              </a:rPr>
              <a:t>   class </a:t>
            </a:r>
            <a:r>
              <a:rPr lang="en-US" sz="2000" b="1" dirty="0" err="1">
                <a:solidFill>
                  <a:schemeClr val="accent2"/>
                </a:solidFill>
              </a:rPr>
              <a:t>PassObjRef</a:t>
            </a:r>
            <a:r>
              <a:rPr lang="en-US" sz="2000" b="1" dirty="0">
                <a:solidFill>
                  <a:schemeClr val="accent2"/>
                </a:solidFill>
              </a:rPr>
              <a:t> {</a:t>
            </a:r>
          </a:p>
          <a:p>
            <a:pPr indent="1998663" algn="just"/>
            <a:r>
              <a:rPr lang="en-US" sz="2000" b="1" dirty="0">
                <a:solidFill>
                  <a:schemeClr val="accent5"/>
                </a:solidFill>
              </a:rPr>
              <a:t>public static void main(String </a:t>
            </a:r>
            <a:r>
              <a:rPr lang="en-US" sz="2000" b="1" dirty="0" err="1">
                <a:solidFill>
                  <a:schemeClr val="accent5"/>
                </a:solidFill>
              </a:rPr>
              <a:t>args</a:t>
            </a:r>
            <a:r>
              <a:rPr lang="en-US" sz="2000" b="1" dirty="0">
                <a:solidFill>
                  <a:schemeClr val="accent5"/>
                </a:solidFill>
              </a:rPr>
              <a:t>[]) {</a:t>
            </a:r>
          </a:p>
          <a:p>
            <a:pPr indent="1998663" algn="just"/>
            <a:r>
              <a:rPr lang="en-US" sz="2000" b="1" dirty="0">
                <a:solidFill>
                  <a:srgbClr val="FF6699"/>
                </a:solidFill>
              </a:rPr>
              <a:t>Test ob = new Test(15, 20);</a:t>
            </a:r>
          </a:p>
          <a:p>
            <a:pPr indent="1998663" algn="just"/>
            <a:r>
              <a:rPr lang="en-US" sz="2000" b="1" dirty="0" err="1">
                <a:solidFill>
                  <a:srgbClr val="FF6699"/>
                </a:solidFill>
              </a:rPr>
              <a:t>System.out.println</a:t>
            </a:r>
            <a:r>
              <a:rPr lang="en-US" sz="2000" b="1" dirty="0">
                <a:solidFill>
                  <a:srgbClr val="FF6699"/>
                </a:solidFill>
              </a:rPr>
              <a:t>("</a:t>
            </a:r>
            <a:r>
              <a:rPr lang="en-US" sz="2000" b="1" dirty="0" err="1">
                <a:solidFill>
                  <a:srgbClr val="FF6699"/>
                </a:solidFill>
              </a:rPr>
              <a:t>ob.a</a:t>
            </a:r>
            <a:r>
              <a:rPr lang="en-US" sz="2000" b="1" dirty="0">
                <a:solidFill>
                  <a:srgbClr val="FF6699"/>
                </a:solidFill>
              </a:rPr>
              <a:t> and </a:t>
            </a:r>
            <a:r>
              <a:rPr lang="en-US" sz="2000" b="1" dirty="0" err="1">
                <a:solidFill>
                  <a:srgbClr val="FF6699"/>
                </a:solidFill>
              </a:rPr>
              <a:t>ob.b</a:t>
            </a:r>
            <a:r>
              <a:rPr lang="en-US" sz="2000" b="1" dirty="0">
                <a:solidFill>
                  <a:srgbClr val="FF6699"/>
                </a:solidFill>
              </a:rPr>
              <a:t> before call: " +</a:t>
            </a:r>
          </a:p>
          <a:p>
            <a:pPr indent="1998663" algn="just"/>
            <a:r>
              <a:rPr lang="en-US" sz="2000" b="1" dirty="0" err="1">
                <a:solidFill>
                  <a:srgbClr val="FF6699"/>
                </a:solidFill>
              </a:rPr>
              <a:t>ob.a</a:t>
            </a:r>
            <a:r>
              <a:rPr lang="en-US" sz="2000" b="1" dirty="0">
                <a:solidFill>
                  <a:srgbClr val="FF6699"/>
                </a:solidFill>
              </a:rPr>
              <a:t> + " " + </a:t>
            </a:r>
            <a:r>
              <a:rPr lang="en-US" sz="2000" b="1" dirty="0" err="1">
                <a:solidFill>
                  <a:srgbClr val="FF6699"/>
                </a:solidFill>
              </a:rPr>
              <a:t>ob.b</a:t>
            </a:r>
            <a:r>
              <a:rPr lang="en-US" sz="2000" b="1" dirty="0">
                <a:solidFill>
                  <a:srgbClr val="FF6699"/>
                </a:solidFill>
              </a:rPr>
              <a:t>);</a:t>
            </a:r>
          </a:p>
          <a:p>
            <a:pPr indent="1998663" algn="just"/>
            <a:r>
              <a:rPr lang="en-US" sz="2000" b="1" dirty="0" err="1">
                <a:solidFill>
                  <a:srgbClr val="FF6699"/>
                </a:solidFill>
              </a:rPr>
              <a:t>ob.meth</a:t>
            </a:r>
            <a:r>
              <a:rPr lang="en-US" sz="2000" b="1" dirty="0">
                <a:solidFill>
                  <a:srgbClr val="FF6699"/>
                </a:solidFill>
              </a:rPr>
              <a:t>(ob);</a:t>
            </a:r>
          </a:p>
          <a:p>
            <a:pPr indent="1998663" algn="just"/>
            <a:r>
              <a:rPr lang="en-US" sz="2000" b="1" dirty="0" err="1">
                <a:solidFill>
                  <a:srgbClr val="FF6699"/>
                </a:solidFill>
              </a:rPr>
              <a:t>System.out.println</a:t>
            </a:r>
            <a:r>
              <a:rPr lang="en-US" sz="2000" b="1" dirty="0">
                <a:solidFill>
                  <a:srgbClr val="FF6699"/>
                </a:solidFill>
              </a:rPr>
              <a:t>("</a:t>
            </a:r>
            <a:r>
              <a:rPr lang="en-US" sz="2000" b="1" dirty="0" err="1">
                <a:solidFill>
                  <a:srgbClr val="FF6699"/>
                </a:solidFill>
              </a:rPr>
              <a:t>ob.a</a:t>
            </a:r>
            <a:r>
              <a:rPr lang="en-US" sz="2000" b="1" dirty="0">
                <a:solidFill>
                  <a:srgbClr val="FF6699"/>
                </a:solidFill>
              </a:rPr>
              <a:t> and </a:t>
            </a:r>
            <a:r>
              <a:rPr lang="en-US" sz="2000" b="1" dirty="0" err="1">
                <a:solidFill>
                  <a:srgbClr val="FF6699"/>
                </a:solidFill>
              </a:rPr>
              <a:t>ob.b</a:t>
            </a:r>
            <a:r>
              <a:rPr lang="en-US" sz="2000" b="1" dirty="0">
                <a:solidFill>
                  <a:srgbClr val="FF6699"/>
                </a:solidFill>
              </a:rPr>
              <a:t> after call: " +</a:t>
            </a:r>
          </a:p>
          <a:p>
            <a:pPr indent="1998663" algn="just"/>
            <a:r>
              <a:rPr lang="en-US" sz="2000" b="1" dirty="0" err="1">
                <a:solidFill>
                  <a:srgbClr val="FF6699"/>
                </a:solidFill>
              </a:rPr>
              <a:t>ob.a</a:t>
            </a:r>
            <a:r>
              <a:rPr lang="en-US" sz="2000" b="1" dirty="0">
                <a:solidFill>
                  <a:srgbClr val="FF6699"/>
                </a:solidFill>
              </a:rPr>
              <a:t> + " " + </a:t>
            </a:r>
            <a:r>
              <a:rPr lang="en-US" sz="2000" b="1" dirty="0" err="1">
                <a:solidFill>
                  <a:srgbClr val="FF6699"/>
                </a:solidFill>
              </a:rPr>
              <a:t>ob.b</a:t>
            </a:r>
            <a:r>
              <a:rPr lang="en-US" sz="2000" b="1" dirty="0">
                <a:solidFill>
                  <a:srgbClr val="FF6699"/>
                </a:solidFill>
              </a:rPr>
              <a:t>);</a:t>
            </a:r>
          </a:p>
          <a:p>
            <a:pPr indent="1998663" algn="just"/>
            <a:r>
              <a:rPr lang="en-US" sz="2000" b="1" dirty="0">
                <a:solidFill>
                  <a:schemeClr val="accent5"/>
                </a:solidFill>
              </a:rPr>
              <a:t>}</a:t>
            </a:r>
          </a:p>
          <a:p>
            <a:pPr indent="1998663" algn="just"/>
            <a:r>
              <a:rPr lang="en-US" sz="2000" b="1" dirty="0">
                <a:solidFill>
                  <a:schemeClr val="accent2"/>
                </a:solidFill>
              </a:rPr>
              <a:t>}</a:t>
            </a:r>
          </a:p>
          <a:p>
            <a:pPr indent="1998663" algn="just"/>
            <a:endParaRPr lang="en-US" sz="2000" dirty="0">
              <a:solidFill>
                <a:schemeClr val="accent2"/>
              </a:solidFill>
            </a:endParaRPr>
          </a:p>
          <a:p>
            <a:pPr algn="just"/>
            <a:r>
              <a:rPr lang="en-US" sz="2000" b="1" u="sng" dirty="0">
                <a:solidFill>
                  <a:schemeClr val="accent2"/>
                </a:solidFill>
              </a:rPr>
              <a:t>Note:</a:t>
            </a:r>
            <a:r>
              <a:rPr lang="en-US" sz="2000" b="1" dirty="0">
                <a:solidFill>
                  <a:schemeClr val="accent2"/>
                </a:solidFill>
              </a:rPr>
              <a:t> </a:t>
            </a:r>
            <a:r>
              <a:rPr lang="en-US" sz="2000" b="1" dirty="0">
                <a:solidFill>
                  <a:srgbClr val="C00000"/>
                </a:solidFill>
              </a:rPr>
              <a:t>When you pass reference to a method, the parameter that receives it will refer to the same object as that referred to by the argument. This effectively means that objects act as if they are passed to methods by use of call-by-reference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1676400"/>
          </a:xfrm>
          <a:prstGeom prst="rect">
            <a:avLst/>
          </a:prstGeom>
        </p:spPr>
        <p:txBody>
          <a:bodyPr lIns="91425" tIns="91425" rIns="91425" bIns="91425" anchor="t" anchorCtr="0">
            <a:noAutofit/>
          </a:bodyPr>
          <a:lstStyle/>
          <a:p>
            <a:pPr algn="just">
              <a:buNone/>
            </a:pPr>
            <a:r>
              <a:rPr lang="en-US" sz="2400" b="1" dirty="0">
                <a:solidFill>
                  <a:srgbClr val="00B050"/>
                </a:solidFill>
              </a:rPr>
              <a:t>When an object reference is passed to a method, the reference itself is passed by use of call-by-value</a:t>
            </a:r>
            <a:r>
              <a:rPr lang="en-US" sz="2400" b="1" dirty="0">
                <a:solidFill>
                  <a:srgbClr val="FF0000"/>
                </a:solidFill>
              </a:rPr>
              <a:t>. </a:t>
            </a:r>
            <a:r>
              <a:rPr lang="en-US" sz="2400" b="1" dirty="0">
                <a:solidFill>
                  <a:srgbClr val="7030A0"/>
                </a:solidFill>
              </a:rPr>
              <a:t>However, since the value being passed refers to an object, the copy of that value will still refer to the same object that its corresponding argument does</a:t>
            </a:r>
            <a:endParaRPr lang="en-US" sz="24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45720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Passing and returning objects to and from the method</a:t>
            </a:r>
            <a:endParaRPr lang="en" sz="2800" b="1" dirty="0">
              <a:solidFill>
                <a:srgbClr val="002060"/>
              </a:solidFill>
            </a:endParaRPr>
          </a:p>
        </p:txBody>
      </p:sp>
      <p:sp>
        <p:nvSpPr>
          <p:cNvPr id="7" name="TextBox 6"/>
          <p:cNvSpPr txBox="1"/>
          <p:nvPr/>
        </p:nvSpPr>
        <p:spPr>
          <a:xfrm>
            <a:off x="152400" y="990600"/>
            <a:ext cx="8991600" cy="3785652"/>
          </a:xfrm>
          <a:prstGeom prst="rect">
            <a:avLst/>
          </a:prstGeom>
          <a:noFill/>
        </p:spPr>
        <p:txBody>
          <a:bodyPr wrap="square" rtlCol="0">
            <a:spAutoFit/>
          </a:bodyPr>
          <a:lstStyle/>
          <a:p>
            <a:pPr algn="just">
              <a:buFont typeface="Wingdings" pitchFamily="2" charset="2"/>
              <a:buChar char="ü"/>
            </a:pPr>
            <a:r>
              <a:rPr lang="en-US" sz="2400" b="1" dirty="0">
                <a:solidFill>
                  <a:srgbClr val="7030A0"/>
                </a:solidFill>
              </a:rPr>
              <a:t> While passing object(reference) as a parameter, the formal argument type must be same as the class type of the actual argument</a:t>
            </a:r>
          </a:p>
          <a:p>
            <a:pPr algn="just">
              <a:buFont typeface="Wingdings" pitchFamily="2" charset="2"/>
              <a:buChar char="ü"/>
            </a:pPr>
            <a:r>
              <a:rPr lang="en-US" sz="2400" b="1" dirty="0">
                <a:solidFill>
                  <a:srgbClr val="00B050"/>
                </a:solidFill>
              </a:rPr>
              <a:t> While returning object(reference) from the method, the return type of the method must be same as the type of object being returned. The same rule is applied to  the recipient reference (inside the caller)</a:t>
            </a:r>
          </a:p>
          <a:p>
            <a:pPr algn="just"/>
            <a:endParaRPr lang="en-US" sz="2400" b="1" dirty="0">
              <a:solidFill>
                <a:srgbClr val="0070C0"/>
              </a:solidFill>
            </a:endParaRPr>
          </a:p>
          <a:p>
            <a:pPr algn="just"/>
            <a:endParaRPr lang="en-US" sz="2400" b="1" dirty="0">
              <a:solidFill>
                <a:srgbClr val="0070C0"/>
              </a:solidFill>
            </a:endParaRPr>
          </a:p>
          <a:p>
            <a:pPr algn="just"/>
            <a:r>
              <a:rPr lang="en-US" sz="2400" b="1" dirty="0">
                <a:solidFill>
                  <a:srgbClr val="0070C0"/>
                </a:solidFill>
              </a:rPr>
              <a:t>Example:  </a:t>
            </a:r>
            <a:r>
              <a:rPr lang="en-US" sz="2400" b="1" dirty="0">
                <a:solidFill>
                  <a:srgbClr val="C5053C"/>
                </a:solidFill>
              </a:rPr>
              <a:t>Addition of 2 Complex numbers program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subTitle" idx="4294967295"/>
          </p:nvPr>
        </p:nvSpPr>
        <p:spPr>
          <a:xfrm>
            <a:off x="916025" y="1957950"/>
            <a:ext cx="5561100" cy="1046400"/>
          </a:xfrm>
          <a:prstGeom prst="rect">
            <a:avLst/>
          </a:prstGeom>
        </p:spPr>
        <p:txBody>
          <a:bodyPr lIns="91425" tIns="91425" rIns="91425" bIns="91425" anchor="t" anchorCtr="0">
            <a:noAutofit/>
          </a:bodyPr>
          <a:lstStyle/>
          <a:p>
            <a:pPr lvl="0">
              <a:spcBef>
                <a:spcPts val="0"/>
              </a:spcBef>
              <a:buNone/>
            </a:pPr>
            <a:r>
              <a:rPr lang="en" sz="4800" b="1" dirty="0">
                <a:solidFill>
                  <a:srgbClr val="2185C5"/>
                </a:solidFill>
              </a:rPr>
              <a:t>Mr. M.R. Solanki</a:t>
            </a:r>
          </a:p>
        </p:txBody>
      </p:sp>
      <p:sp>
        <p:nvSpPr>
          <p:cNvPr id="93" name="Shape 93"/>
          <p:cNvSpPr txBox="1">
            <a:spLocks noGrp="1"/>
          </p:cNvSpPr>
          <p:nvPr>
            <p:ph type="body" idx="4294967295"/>
          </p:nvPr>
        </p:nvSpPr>
        <p:spPr>
          <a:xfrm>
            <a:off x="990600" y="2895600"/>
            <a:ext cx="6781800" cy="2660700"/>
          </a:xfrm>
          <a:prstGeom prst="rect">
            <a:avLst/>
          </a:prstGeom>
        </p:spPr>
        <p:txBody>
          <a:bodyPr lIns="91425" tIns="91425" rIns="91425" bIns="91425" anchor="t" anchorCtr="0">
            <a:noAutofit/>
          </a:bodyPr>
          <a:lstStyle/>
          <a:p>
            <a:pPr lvl="0" rtl="0">
              <a:spcBef>
                <a:spcPts val="0"/>
              </a:spcBef>
              <a:buNone/>
            </a:pPr>
            <a:r>
              <a:rPr lang="en" sz="2800" dirty="0"/>
              <a:t>Sr. Lecturer, Information Technology,</a:t>
            </a:r>
          </a:p>
          <a:p>
            <a:pPr lvl="0" rtl="0">
              <a:spcBef>
                <a:spcPts val="0"/>
              </a:spcBef>
              <a:buNone/>
            </a:pPr>
            <a:r>
              <a:rPr lang="en-US" sz="2800" dirty="0">
                <a:hlinkClick r:id="rId3"/>
              </a:rPr>
              <a:t>manish_ratilal2002@yahoo.com</a:t>
            </a:r>
            <a:endParaRPr sz="2800" dirty="0"/>
          </a:p>
          <a:p>
            <a:pPr lvl="0">
              <a:spcBef>
                <a:spcPts val="0"/>
              </a:spcBef>
              <a:buNone/>
            </a:pPr>
            <a:r>
              <a:rPr lang="en" sz="2800" dirty="0"/>
              <a:t>SBMP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Static data members and methods</a:t>
            </a:r>
          </a:p>
        </p:txBody>
      </p:sp>
    </p:spTree>
    <p:extLst>
      <p:ext uri="{BB962C8B-B14F-4D97-AF65-F5344CB8AC3E}">
        <p14:creationId xmlns:p14="http://schemas.microsoft.com/office/powerpoint/2010/main" val="384855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members</a:t>
            </a:r>
            <a:endParaRPr lang="en" sz="2800" b="1" dirty="0">
              <a:solidFill>
                <a:srgbClr val="002060"/>
              </a:solidFill>
            </a:endParaRPr>
          </a:p>
        </p:txBody>
      </p:sp>
      <p:sp>
        <p:nvSpPr>
          <p:cNvPr id="7" name="TextBox 6"/>
          <p:cNvSpPr txBox="1"/>
          <p:nvPr/>
        </p:nvSpPr>
        <p:spPr>
          <a:xfrm>
            <a:off x="152400" y="457200"/>
            <a:ext cx="8991600"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solidFill>
                  <a:srgbClr val="0070C0"/>
                </a:solidFill>
              </a:rPr>
              <a:t>Normally, a class member must be accessed only in conjunction with an object of its class. However, it is possible to create a member that can be used by itself, without reference to a specific instance</a:t>
            </a:r>
            <a:r>
              <a:rPr lang="en-IN" sz="2400" b="1" dirty="0"/>
              <a:t>. </a:t>
            </a:r>
          </a:p>
          <a:p>
            <a:pPr marL="342900" indent="-342900" algn="just">
              <a:buFont typeface="Wingdings" panose="05000000000000000000" pitchFamily="2" charset="2"/>
              <a:buChar char="ü"/>
            </a:pPr>
            <a:r>
              <a:rPr lang="en-IN" sz="2400" b="1" dirty="0">
                <a:solidFill>
                  <a:srgbClr val="7030A0"/>
                </a:solidFill>
              </a:rPr>
              <a:t>To create such a member, precede its declaration with the keyword </a:t>
            </a:r>
            <a:r>
              <a:rPr lang="en-IN" sz="2400" b="1" i="1" u="sng" dirty="0">
                <a:solidFill>
                  <a:srgbClr val="7030A0"/>
                </a:solidFill>
              </a:rPr>
              <a:t>static</a:t>
            </a:r>
          </a:p>
          <a:p>
            <a:pPr marL="342900" indent="-342900" algn="just">
              <a:buFont typeface="Wingdings" panose="05000000000000000000" pitchFamily="2" charset="2"/>
              <a:buChar char="ü"/>
            </a:pPr>
            <a:r>
              <a:rPr lang="en-IN" sz="2400" b="1" dirty="0"/>
              <a:t>When a member is declared static, </a:t>
            </a:r>
            <a:r>
              <a:rPr lang="en-IN" sz="2400" b="1" dirty="0">
                <a:solidFill>
                  <a:srgbClr val="C5053C"/>
                </a:solidFill>
              </a:rPr>
              <a:t>it can be accessed before any objects of its class are created, and without reference to any object </a:t>
            </a:r>
          </a:p>
          <a:p>
            <a:pPr marL="342900" indent="-342900" algn="just">
              <a:buFont typeface="Wingdings" panose="05000000000000000000" pitchFamily="2" charset="2"/>
              <a:buChar char="ü"/>
            </a:pPr>
            <a:r>
              <a:rPr lang="en-IN" sz="2400" b="1" dirty="0"/>
              <a:t>We can declare </a:t>
            </a:r>
            <a:r>
              <a:rPr lang="en-IN" sz="2400" b="1" dirty="0">
                <a:solidFill>
                  <a:srgbClr val="FF6699"/>
                </a:solidFill>
              </a:rPr>
              <a:t>both methods and variables to be static</a:t>
            </a:r>
            <a:r>
              <a:rPr lang="en-IN" sz="2400" b="1" dirty="0"/>
              <a:t> </a:t>
            </a:r>
          </a:p>
          <a:p>
            <a:pPr marL="342900" indent="-342900" algn="just">
              <a:buFont typeface="Wingdings" panose="05000000000000000000" pitchFamily="2" charset="2"/>
              <a:buChar char="ü"/>
            </a:pPr>
            <a:r>
              <a:rPr lang="en-IN" sz="2400" b="1" dirty="0"/>
              <a:t>The most common example of a static member </a:t>
            </a:r>
            <a:r>
              <a:rPr lang="en-IN" sz="2400" b="1" dirty="0">
                <a:solidFill>
                  <a:schemeClr val="tx1"/>
                </a:solidFill>
              </a:rPr>
              <a:t>is</a:t>
            </a:r>
            <a:r>
              <a:rPr lang="en-IN" sz="2400" b="1" dirty="0">
                <a:solidFill>
                  <a:srgbClr val="00B050"/>
                </a:solidFill>
              </a:rPr>
              <a:t> main( ) </a:t>
            </a:r>
            <a:r>
              <a:rPr lang="en-IN" sz="2400" b="1" dirty="0">
                <a:solidFill>
                  <a:srgbClr val="795080"/>
                </a:solidFill>
              </a:rPr>
              <a:t>main( ) is declared as static because it must be called before any objects exist</a:t>
            </a:r>
            <a:endParaRPr lang="en-US" sz="2400" b="1" dirty="0">
              <a:solidFill>
                <a:srgbClr val="795080"/>
              </a:solidFill>
            </a:endParaRPr>
          </a:p>
        </p:txBody>
      </p:sp>
    </p:spTree>
    <p:extLst>
      <p:ext uri="{BB962C8B-B14F-4D97-AF65-F5344CB8AC3E}">
        <p14:creationId xmlns:p14="http://schemas.microsoft.com/office/powerpoint/2010/main" val="61742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members</a:t>
            </a:r>
            <a:endParaRPr lang="en" sz="2800" b="1" dirty="0">
              <a:solidFill>
                <a:srgbClr val="002060"/>
              </a:solidFill>
            </a:endParaRPr>
          </a:p>
        </p:txBody>
      </p:sp>
      <p:sp>
        <p:nvSpPr>
          <p:cNvPr id="7" name="TextBox 6"/>
          <p:cNvSpPr txBox="1"/>
          <p:nvPr/>
        </p:nvSpPr>
        <p:spPr>
          <a:xfrm>
            <a:off x="152400" y="546080"/>
            <a:ext cx="8991600"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solidFill>
                  <a:srgbClr val="00B050"/>
                </a:solidFill>
              </a:rPr>
              <a:t>Instance variables declared as static are, essentially, global variables </a:t>
            </a:r>
          </a:p>
          <a:p>
            <a:pPr marL="342900" indent="-342900" algn="just">
              <a:buFont typeface="Wingdings" panose="05000000000000000000" pitchFamily="2" charset="2"/>
              <a:buChar char="ü"/>
            </a:pPr>
            <a:r>
              <a:rPr lang="en-IN" sz="2400" b="1" dirty="0"/>
              <a:t>When objects of its class are declared</a:t>
            </a:r>
            <a:r>
              <a:rPr lang="en-IN" sz="2400" b="1" dirty="0">
                <a:solidFill>
                  <a:srgbClr val="C5053C"/>
                </a:solidFill>
              </a:rPr>
              <a:t>, no copy of a static variable is made. Instead, all instances of the class share the same static variable</a:t>
            </a:r>
          </a:p>
          <a:p>
            <a:pPr marL="342900" indent="-342900" algn="just">
              <a:buFont typeface="Wingdings" panose="05000000000000000000" pitchFamily="2" charset="2"/>
              <a:buChar char="ü"/>
            </a:pPr>
            <a:r>
              <a:rPr lang="en-IN" sz="2400" b="1" dirty="0"/>
              <a:t>Methods declared as static have several restrictions:</a:t>
            </a:r>
          </a:p>
          <a:p>
            <a:pPr marL="982663" indent="-90488" algn="just">
              <a:buFont typeface="Wingdings" panose="05000000000000000000" pitchFamily="2" charset="2"/>
              <a:buChar char="Ø"/>
            </a:pPr>
            <a:r>
              <a:rPr lang="en-IN" sz="2400" b="1" dirty="0">
                <a:solidFill>
                  <a:srgbClr val="7030A0"/>
                </a:solidFill>
              </a:rPr>
              <a:t>They can only directly call other static methods</a:t>
            </a:r>
          </a:p>
          <a:p>
            <a:pPr marL="982663" indent="-90488" algn="just">
              <a:buFont typeface="Wingdings" panose="05000000000000000000" pitchFamily="2" charset="2"/>
              <a:buChar char="Ø"/>
            </a:pPr>
            <a:r>
              <a:rPr lang="en-IN" sz="2400" b="1" dirty="0">
                <a:solidFill>
                  <a:srgbClr val="7030A0"/>
                </a:solidFill>
              </a:rPr>
              <a:t>They can only directly access static data</a:t>
            </a:r>
          </a:p>
          <a:p>
            <a:pPr marL="982663" indent="-90488" algn="just">
              <a:buFont typeface="Wingdings" panose="05000000000000000000" pitchFamily="2" charset="2"/>
              <a:buChar char="Ø"/>
            </a:pPr>
            <a:r>
              <a:rPr lang="en-IN" sz="2400" b="1" dirty="0">
                <a:solidFill>
                  <a:srgbClr val="7030A0"/>
                </a:solidFill>
              </a:rPr>
              <a:t>They cannot refer (access) to this or super in any way</a:t>
            </a:r>
            <a:endParaRPr lang="en-US" sz="2400" b="1" dirty="0">
              <a:solidFill>
                <a:srgbClr val="7030A0"/>
              </a:solidFill>
            </a:endParaRPr>
          </a:p>
          <a:p>
            <a:r>
              <a:rPr lang="en-US" sz="2400" b="1" u="sng" dirty="0">
                <a:solidFill>
                  <a:srgbClr val="7030A0"/>
                </a:solidFill>
              </a:rPr>
              <a:t>Note:</a:t>
            </a:r>
            <a:r>
              <a:rPr lang="en-US" sz="2400" b="1" dirty="0">
                <a:solidFill>
                  <a:srgbClr val="7030A0"/>
                </a:solidFill>
              </a:rPr>
              <a:t> </a:t>
            </a:r>
            <a:r>
              <a:rPr lang="en-IN" sz="2400" b="1" dirty="0"/>
              <a:t>if you wish to call a static method from outside its class, you can do so using the following general form:</a:t>
            </a:r>
          </a:p>
          <a:p>
            <a:r>
              <a:rPr lang="en-IN" sz="2400" b="1" i="1" dirty="0"/>
              <a:t>		</a:t>
            </a:r>
            <a:r>
              <a:rPr lang="en-IN" sz="2400" b="1" i="1" dirty="0" err="1">
                <a:solidFill>
                  <a:srgbClr val="FF6699"/>
                </a:solidFill>
              </a:rPr>
              <a:t>classname.method</a:t>
            </a:r>
            <a:r>
              <a:rPr lang="en-IN" sz="2400" b="1" dirty="0">
                <a:solidFill>
                  <a:srgbClr val="FF6699"/>
                </a:solidFill>
              </a:rPr>
              <a:t>( )</a:t>
            </a:r>
          </a:p>
          <a:p>
            <a:r>
              <a:rPr lang="en-IN" sz="2400" b="1" dirty="0"/>
              <a:t>Here, </a:t>
            </a:r>
            <a:r>
              <a:rPr lang="en-IN" sz="2400" b="1" i="1" dirty="0" err="1">
                <a:solidFill>
                  <a:srgbClr val="0070C0"/>
                </a:solidFill>
              </a:rPr>
              <a:t>classname</a:t>
            </a:r>
            <a:r>
              <a:rPr lang="en-IN" sz="2400" b="1" i="1" dirty="0">
                <a:solidFill>
                  <a:srgbClr val="0070C0"/>
                </a:solidFill>
              </a:rPr>
              <a:t> </a:t>
            </a:r>
            <a:r>
              <a:rPr lang="en-IN" sz="2400" b="1" dirty="0">
                <a:solidFill>
                  <a:srgbClr val="0070C0"/>
                </a:solidFill>
              </a:rPr>
              <a:t>is the name of the class in which the static method is declared</a:t>
            </a:r>
          </a:p>
        </p:txBody>
      </p:sp>
    </p:spTree>
    <p:extLst>
      <p:ext uri="{BB962C8B-B14F-4D97-AF65-F5344CB8AC3E}">
        <p14:creationId xmlns:p14="http://schemas.microsoft.com/office/powerpoint/2010/main" val="429163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data and  method example</a:t>
            </a:r>
            <a:endParaRPr lang="en" sz="2800" b="1" dirty="0">
              <a:solidFill>
                <a:srgbClr val="002060"/>
              </a:solidFill>
            </a:endParaRPr>
          </a:p>
        </p:txBody>
      </p:sp>
      <p:sp>
        <p:nvSpPr>
          <p:cNvPr id="7" name="TextBox 6"/>
          <p:cNvSpPr txBox="1"/>
          <p:nvPr/>
        </p:nvSpPr>
        <p:spPr>
          <a:xfrm>
            <a:off x="152400" y="546080"/>
            <a:ext cx="8991600" cy="4893647"/>
          </a:xfrm>
          <a:prstGeom prst="rect">
            <a:avLst/>
          </a:prstGeom>
          <a:noFill/>
        </p:spPr>
        <p:txBody>
          <a:bodyPr wrap="square" rtlCol="0">
            <a:spAutoFit/>
          </a:bodyPr>
          <a:lstStyle/>
          <a:p>
            <a:pPr indent="1319213"/>
            <a:r>
              <a:rPr lang="en-US" sz="2400" b="1" dirty="0">
                <a:solidFill>
                  <a:srgbClr val="7030A0"/>
                </a:solidFill>
              </a:rPr>
              <a:t>class </a:t>
            </a:r>
            <a:r>
              <a:rPr lang="en-US" sz="2400" b="1" dirty="0" err="1">
                <a:solidFill>
                  <a:srgbClr val="7030A0"/>
                </a:solidFill>
              </a:rPr>
              <a:t>StaticDemo</a:t>
            </a:r>
            <a:r>
              <a:rPr lang="en-US" sz="2400" b="1" dirty="0">
                <a:solidFill>
                  <a:srgbClr val="7030A0"/>
                </a:solidFill>
              </a:rPr>
              <a:t> {</a:t>
            </a:r>
          </a:p>
          <a:p>
            <a:pPr indent="1319213"/>
            <a:r>
              <a:rPr lang="en-US" sz="2400" b="1" dirty="0">
                <a:solidFill>
                  <a:srgbClr val="7030A0"/>
                </a:solidFill>
              </a:rPr>
              <a:t>static int a = 42;</a:t>
            </a:r>
          </a:p>
          <a:p>
            <a:pPr indent="1319213"/>
            <a:r>
              <a:rPr lang="en-US" sz="2400" b="1" dirty="0">
                <a:solidFill>
                  <a:srgbClr val="7030A0"/>
                </a:solidFill>
              </a:rPr>
              <a:t>static int b = 99;</a:t>
            </a:r>
          </a:p>
          <a:p>
            <a:pPr indent="1319213"/>
            <a:r>
              <a:rPr lang="en-US" sz="2400" b="1" dirty="0">
                <a:solidFill>
                  <a:srgbClr val="7030A0"/>
                </a:solidFill>
              </a:rPr>
              <a:t>static void </a:t>
            </a:r>
            <a:r>
              <a:rPr lang="en-US" sz="2400" b="1" dirty="0" err="1">
                <a:solidFill>
                  <a:srgbClr val="7030A0"/>
                </a:solidFill>
              </a:rPr>
              <a:t>callme</a:t>
            </a:r>
            <a:r>
              <a:rPr lang="en-US" sz="2400" b="1" dirty="0">
                <a:solidFill>
                  <a:srgbClr val="7030A0"/>
                </a:solidFill>
              </a:rPr>
              <a:t>() {</a:t>
            </a:r>
          </a:p>
          <a:p>
            <a:pPr indent="1319213"/>
            <a:r>
              <a:rPr lang="en-US" sz="2400" b="1" dirty="0" err="1">
                <a:solidFill>
                  <a:srgbClr val="7030A0"/>
                </a:solidFill>
              </a:rPr>
              <a:t>System.out.println</a:t>
            </a:r>
            <a:r>
              <a:rPr lang="en-US" sz="2400" b="1" dirty="0">
                <a:solidFill>
                  <a:srgbClr val="7030A0"/>
                </a:solidFill>
              </a:rPr>
              <a:t>("a = " + a);</a:t>
            </a:r>
          </a:p>
          <a:p>
            <a:pPr indent="1319213"/>
            <a:r>
              <a:rPr lang="en-US" sz="2400" b="1" dirty="0">
                <a:solidFill>
                  <a:srgbClr val="7030A0"/>
                </a:solidFill>
              </a:rPr>
              <a:t>}</a:t>
            </a:r>
          </a:p>
          <a:p>
            <a:pPr indent="1319213"/>
            <a:r>
              <a:rPr lang="en-US" sz="2400" b="1" dirty="0">
                <a:solidFill>
                  <a:srgbClr val="7030A0"/>
                </a:solidFill>
              </a:rPr>
              <a:t>}</a:t>
            </a:r>
          </a:p>
          <a:p>
            <a:pPr indent="1319213"/>
            <a:r>
              <a:rPr lang="en-US" sz="2400" b="1" dirty="0">
                <a:solidFill>
                  <a:srgbClr val="C00000"/>
                </a:solidFill>
              </a:rPr>
              <a:t>class </a:t>
            </a:r>
            <a:r>
              <a:rPr lang="en-US" sz="2400" b="1" dirty="0" err="1">
                <a:solidFill>
                  <a:srgbClr val="C00000"/>
                </a:solidFill>
              </a:rPr>
              <a:t>StaticMain</a:t>
            </a:r>
            <a:r>
              <a:rPr lang="en-US" sz="2400" b="1" dirty="0">
                <a:solidFill>
                  <a:srgbClr val="C00000"/>
                </a:solidFill>
              </a:rPr>
              <a:t> {</a:t>
            </a:r>
          </a:p>
          <a:p>
            <a:pPr indent="1319213"/>
            <a:r>
              <a:rPr lang="en-US" sz="2400" b="1" dirty="0">
                <a:solidFill>
                  <a:srgbClr val="C00000"/>
                </a:solidFill>
              </a:rPr>
              <a:t>public static void main(String </a:t>
            </a:r>
            <a:r>
              <a:rPr lang="en-US" sz="2400" b="1" dirty="0" err="1">
                <a:solidFill>
                  <a:srgbClr val="C00000"/>
                </a:solidFill>
              </a:rPr>
              <a:t>args</a:t>
            </a:r>
            <a:r>
              <a:rPr lang="en-US" sz="2400" b="1" dirty="0">
                <a:solidFill>
                  <a:srgbClr val="C00000"/>
                </a:solidFill>
              </a:rPr>
              <a:t>[]) {</a:t>
            </a:r>
          </a:p>
          <a:p>
            <a:pPr indent="1319213"/>
            <a:r>
              <a:rPr lang="en-US" sz="2400" b="1" dirty="0" err="1">
                <a:solidFill>
                  <a:srgbClr val="C00000"/>
                </a:solidFill>
              </a:rPr>
              <a:t>StaticDemo.callme</a:t>
            </a:r>
            <a:r>
              <a:rPr lang="en-US" sz="2400" b="1" dirty="0">
                <a:solidFill>
                  <a:srgbClr val="C00000"/>
                </a:solidFill>
              </a:rPr>
              <a:t>();</a:t>
            </a:r>
          </a:p>
          <a:p>
            <a:pPr indent="1319213"/>
            <a:r>
              <a:rPr lang="en-US" sz="2400" b="1" dirty="0" err="1">
                <a:solidFill>
                  <a:srgbClr val="C00000"/>
                </a:solidFill>
              </a:rPr>
              <a:t>System.out.println</a:t>
            </a:r>
            <a:r>
              <a:rPr lang="en-US" sz="2400" b="1" dirty="0">
                <a:solidFill>
                  <a:srgbClr val="C00000"/>
                </a:solidFill>
              </a:rPr>
              <a:t>("b = " + </a:t>
            </a:r>
            <a:r>
              <a:rPr lang="en-US" sz="2400" b="1" dirty="0" err="1">
                <a:solidFill>
                  <a:srgbClr val="C00000"/>
                </a:solidFill>
              </a:rPr>
              <a:t>StaticDemo.b</a:t>
            </a:r>
            <a:r>
              <a:rPr lang="en-US" sz="2400" b="1" dirty="0">
                <a:solidFill>
                  <a:srgbClr val="C00000"/>
                </a:solidFill>
              </a:rPr>
              <a:t>);</a:t>
            </a:r>
          </a:p>
          <a:p>
            <a:pPr indent="1319213"/>
            <a:r>
              <a:rPr lang="en-US" sz="2400" b="1" dirty="0">
                <a:solidFill>
                  <a:srgbClr val="C00000"/>
                </a:solidFill>
              </a:rPr>
              <a:t>}</a:t>
            </a:r>
          </a:p>
          <a:p>
            <a:pPr indent="1319213"/>
            <a:r>
              <a:rPr lang="en-US" sz="2400" b="1" dirty="0">
                <a:solidFill>
                  <a:srgbClr val="C00000"/>
                </a:solidFill>
              </a:rPr>
              <a:t>}</a:t>
            </a:r>
            <a:endParaRPr lang="en-IN" sz="2400" b="1" dirty="0">
              <a:solidFill>
                <a:srgbClr val="C00000"/>
              </a:solidFill>
            </a:endParaRPr>
          </a:p>
        </p:txBody>
      </p:sp>
    </p:spTree>
    <p:extLst>
      <p:ext uri="{BB962C8B-B14F-4D97-AF65-F5344CB8AC3E}">
        <p14:creationId xmlns:p14="http://schemas.microsoft.com/office/powerpoint/2010/main" val="429163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Applications of static data members</a:t>
            </a:r>
            <a:endParaRPr lang="en" sz="2800" b="1" dirty="0">
              <a:solidFill>
                <a:srgbClr val="002060"/>
              </a:solidFill>
            </a:endParaRPr>
          </a:p>
        </p:txBody>
      </p:sp>
      <p:sp>
        <p:nvSpPr>
          <p:cNvPr id="7" name="TextBox 6"/>
          <p:cNvSpPr txBox="1"/>
          <p:nvPr/>
        </p:nvSpPr>
        <p:spPr>
          <a:xfrm>
            <a:off x="152400" y="546080"/>
            <a:ext cx="8991600" cy="3416320"/>
          </a:xfrm>
          <a:prstGeom prst="rect">
            <a:avLst/>
          </a:prstGeom>
          <a:noFill/>
        </p:spPr>
        <p:txBody>
          <a:bodyPr wrap="square" rtlCol="0">
            <a:spAutoFit/>
          </a:bodyPr>
          <a:lstStyle/>
          <a:p>
            <a:pPr marL="404813" indent="-344488" algn="just">
              <a:buFont typeface="Wingdings" pitchFamily="2" charset="2"/>
              <a:buChar char="ü"/>
            </a:pPr>
            <a:r>
              <a:rPr lang="en-IN" sz="2400" b="1" dirty="0">
                <a:solidFill>
                  <a:srgbClr val="00B050"/>
                </a:solidFill>
              </a:rPr>
              <a:t>All mathematical methods defined by Math class are static</a:t>
            </a:r>
          </a:p>
          <a:p>
            <a:pPr marL="404813" indent="-344488" algn="just">
              <a:buFont typeface="Wingdings" pitchFamily="2" charset="2"/>
              <a:buChar char="ü"/>
            </a:pPr>
            <a:r>
              <a:rPr lang="en-IN" sz="2400" b="1" dirty="0">
                <a:solidFill>
                  <a:srgbClr val="7030A0"/>
                </a:solidFill>
              </a:rPr>
              <a:t>We can keep track of number of objects created in the code</a:t>
            </a:r>
          </a:p>
          <a:p>
            <a:pPr marL="404813" indent="-344488" algn="just">
              <a:buFont typeface="Wingdings" pitchFamily="2" charset="2"/>
              <a:buChar char="ü"/>
            </a:pPr>
            <a:r>
              <a:rPr lang="en-IN" sz="2400" b="1" dirty="0">
                <a:solidFill>
                  <a:srgbClr val="C00000"/>
                </a:solidFill>
              </a:rPr>
              <a:t> </a:t>
            </a:r>
            <a:r>
              <a:rPr lang="en-IN" sz="2400" b="1" dirty="0">
                <a:solidFill>
                  <a:srgbClr val="0070C0"/>
                </a:solidFill>
              </a:rPr>
              <a:t>We can keep one Scanner reference in a class which can be used throughout the code </a:t>
            </a:r>
          </a:p>
          <a:p>
            <a:pPr marL="404813" indent="-344488" algn="just">
              <a:buFont typeface="Wingdings" pitchFamily="2" charset="2"/>
              <a:buChar char="ü"/>
            </a:pPr>
            <a:r>
              <a:rPr lang="en-IN" sz="2400" b="1" dirty="0">
                <a:solidFill>
                  <a:srgbClr val="F40CC2"/>
                </a:solidFill>
              </a:rPr>
              <a:t> We can keep reference of an array of objects and can be used throughout the code</a:t>
            </a:r>
          </a:p>
          <a:p>
            <a:pPr indent="404813" algn="just">
              <a:buFont typeface="Wingdings" pitchFamily="2" charset="2"/>
              <a:buChar char="ü"/>
            </a:pPr>
            <a:endParaRPr lang="en-IN" sz="2400" b="1" dirty="0">
              <a:solidFill>
                <a:srgbClr val="C00000"/>
              </a:solidFill>
            </a:endParaRPr>
          </a:p>
        </p:txBody>
      </p:sp>
    </p:spTree>
    <p:extLst>
      <p:ext uri="{BB962C8B-B14F-4D97-AF65-F5344CB8AC3E}">
        <p14:creationId xmlns:p14="http://schemas.microsoft.com/office/powerpoint/2010/main" val="429163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a:t>
            </a:r>
            <a:endParaRPr lang="en" sz="2800" b="1" dirty="0">
              <a:solidFill>
                <a:srgbClr val="002060"/>
              </a:solidFill>
            </a:endParaRPr>
          </a:p>
        </p:txBody>
      </p:sp>
      <p:sp>
        <p:nvSpPr>
          <p:cNvPr id="7" name="TextBox 6"/>
          <p:cNvSpPr txBox="1"/>
          <p:nvPr/>
        </p:nvSpPr>
        <p:spPr>
          <a:xfrm>
            <a:off x="152400" y="546080"/>
            <a:ext cx="8991600" cy="4524315"/>
          </a:xfrm>
          <a:prstGeom prst="rect">
            <a:avLst/>
          </a:prstGeom>
          <a:noFill/>
        </p:spPr>
        <p:txBody>
          <a:bodyPr wrap="square" rtlCol="0">
            <a:spAutoFit/>
          </a:bodyPr>
          <a:lstStyle/>
          <a:p>
            <a:pPr algn="just">
              <a:buFont typeface="Wingdings" pitchFamily="2" charset="2"/>
              <a:buChar char="ü"/>
            </a:pPr>
            <a:r>
              <a:rPr lang="en-US" sz="2400" b="1" dirty="0">
                <a:solidFill>
                  <a:srgbClr val="7030A0"/>
                </a:solidFill>
              </a:rPr>
              <a:t>Sometimes you will want to pass information into a program when you run it </a:t>
            </a:r>
          </a:p>
          <a:p>
            <a:pPr algn="just">
              <a:buFont typeface="Wingdings" pitchFamily="2" charset="2"/>
              <a:buChar char="ü"/>
            </a:pPr>
            <a:r>
              <a:rPr lang="en-US" sz="2400" b="1" dirty="0">
                <a:solidFill>
                  <a:srgbClr val="00B050"/>
                </a:solidFill>
              </a:rPr>
              <a:t>This is accomplished by passing </a:t>
            </a:r>
            <a:r>
              <a:rPr lang="en-US" sz="2400" b="1" i="1" dirty="0">
                <a:solidFill>
                  <a:srgbClr val="00B050"/>
                </a:solidFill>
              </a:rPr>
              <a:t>command-line arguments to main( ). </a:t>
            </a:r>
          </a:p>
          <a:p>
            <a:pPr algn="just">
              <a:buFont typeface="Wingdings" pitchFamily="2" charset="2"/>
              <a:buChar char="ü"/>
            </a:pPr>
            <a:r>
              <a:rPr lang="en-US" sz="2400" b="1" i="1" dirty="0"/>
              <a:t>A command-line argument is </a:t>
            </a:r>
            <a:r>
              <a:rPr lang="en-US" sz="2400" b="1" dirty="0">
                <a:solidFill>
                  <a:srgbClr val="C5053C"/>
                </a:solidFill>
              </a:rPr>
              <a:t>the information that directly follows the program’s name on the command line when it is</a:t>
            </a:r>
          </a:p>
          <a:p>
            <a:pPr algn="just"/>
            <a:r>
              <a:rPr lang="en-US" sz="2400" b="1" dirty="0">
                <a:solidFill>
                  <a:srgbClr val="C5053C"/>
                </a:solidFill>
              </a:rPr>
              <a:t>executed. </a:t>
            </a:r>
          </a:p>
          <a:p>
            <a:pPr algn="just">
              <a:buFont typeface="Wingdings" pitchFamily="2" charset="2"/>
              <a:buChar char="ü"/>
            </a:pPr>
            <a:r>
              <a:rPr lang="en-US" sz="2400" b="1" dirty="0"/>
              <a:t> The command-line arguments inside a Java program are stored as strings in a </a:t>
            </a:r>
            <a:r>
              <a:rPr lang="en-US" sz="2400" b="1" u="sng" dirty="0">
                <a:solidFill>
                  <a:srgbClr val="00B0F0"/>
                </a:solidFill>
              </a:rPr>
              <a:t>String array passed to the </a:t>
            </a:r>
            <a:r>
              <a:rPr lang="en-US" sz="2400" b="1" u="sng" dirty="0" err="1">
                <a:solidFill>
                  <a:srgbClr val="00B0F0"/>
                </a:solidFill>
              </a:rPr>
              <a:t>args</a:t>
            </a:r>
            <a:r>
              <a:rPr lang="en-US" sz="2400" b="1" u="sng" dirty="0">
                <a:solidFill>
                  <a:srgbClr val="00B0F0"/>
                </a:solidFill>
              </a:rPr>
              <a:t> parameter of main( ) </a:t>
            </a:r>
          </a:p>
          <a:p>
            <a:pPr algn="just">
              <a:buFont typeface="Wingdings" pitchFamily="2" charset="2"/>
              <a:buChar char="ü"/>
            </a:pPr>
            <a:r>
              <a:rPr lang="en-US" sz="2400" b="1" dirty="0">
                <a:solidFill>
                  <a:srgbClr val="00B050"/>
                </a:solidFill>
              </a:rPr>
              <a:t>The first command-line argument is stored at </a:t>
            </a:r>
            <a:r>
              <a:rPr lang="en-US" sz="2400" b="1" dirty="0" err="1">
                <a:solidFill>
                  <a:srgbClr val="00B050"/>
                </a:solidFill>
              </a:rPr>
              <a:t>args</a:t>
            </a:r>
            <a:r>
              <a:rPr lang="en-US" sz="2400" b="1" dirty="0">
                <a:solidFill>
                  <a:srgbClr val="00B050"/>
                </a:solidFill>
              </a:rPr>
              <a:t>[0], the second at </a:t>
            </a:r>
            <a:r>
              <a:rPr lang="en-US" sz="2400" b="1" dirty="0" err="1">
                <a:solidFill>
                  <a:srgbClr val="00B050"/>
                </a:solidFill>
              </a:rPr>
              <a:t>args</a:t>
            </a:r>
            <a:r>
              <a:rPr lang="en-US" sz="2400" b="1" dirty="0">
                <a:solidFill>
                  <a:srgbClr val="00B050"/>
                </a:solidFill>
              </a:rPr>
              <a:t>[1], and so on</a:t>
            </a:r>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 Example</a:t>
            </a:r>
            <a:endParaRPr lang="en" sz="2800" b="1" dirty="0">
              <a:solidFill>
                <a:srgbClr val="002060"/>
              </a:solidFill>
            </a:endParaRPr>
          </a:p>
        </p:txBody>
      </p:sp>
      <p:sp>
        <p:nvSpPr>
          <p:cNvPr id="7" name="TextBox 6"/>
          <p:cNvSpPr txBox="1"/>
          <p:nvPr/>
        </p:nvSpPr>
        <p:spPr>
          <a:xfrm>
            <a:off x="152400" y="457200"/>
            <a:ext cx="8991600" cy="7109639"/>
          </a:xfrm>
          <a:prstGeom prst="rect">
            <a:avLst/>
          </a:prstGeom>
          <a:noFill/>
        </p:spPr>
        <p:txBody>
          <a:bodyPr wrap="square" rtlCol="0">
            <a:spAutoFit/>
          </a:bodyPr>
          <a:lstStyle/>
          <a:p>
            <a:pPr indent="1544638"/>
            <a:r>
              <a:rPr lang="en-US" sz="2400" b="1" dirty="0"/>
              <a:t>// Display all command-line arguments.</a:t>
            </a:r>
          </a:p>
          <a:p>
            <a:pPr indent="1544638"/>
            <a:r>
              <a:rPr lang="en-US" sz="2400" b="1" dirty="0">
                <a:solidFill>
                  <a:srgbClr val="C00000"/>
                </a:solidFill>
              </a:rPr>
              <a:t>class </a:t>
            </a:r>
            <a:r>
              <a:rPr lang="en-US" sz="2400" b="1" dirty="0" err="1">
                <a:solidFill>
                  <a:srgbClr val="C00000"/>
                </a:solidFill>
              </a:rPr>
              <a:t>CommandLine</a:t>
            </a:r>
            <a:r>
              <a:rPr lang="en-US" sz="2400" b="1" dirty="0">
                <a:solidFill>
                  <a:srgbClr val="C00000"/>
                </a:solidFill>
              </a:rPr>
              <a:t> {</a:t>
            </a:r>
          </a:p>
          <a:p>
            <a:pPr indent="1544638"/>
            <a:r>
              <a:rPr lang="en-US" sz="2400" b="1" dirty="0">
                <a:solidFill>
                  <a:srgbClr val="C00000"/>
                </a:solidFill>
              </a:rPr>
              <a:t>public static void main(String </a:t>
            </a:r>
            <a:r>
              <a:rPr lang="en-US" sz="2400" b="1" dirty="0" err="1">
                <a:solidFill>
                  <a:srgbClr val="C00000"/>
                </a:solidFill>
              </a:rPr>
              <a:t>args</a:t>
            </a:r>
            <a:r>
              <a:rPr lang="en-US" sz="2400" b="1" dirty="0">
                <a:solidFill>
                  <a:srgbClr val="C00000"/>
                </a:solidFill>
              </a:rPr>
              <a:t>[]) </a:t>
            </a:r>
          </a:p>
          <a:p>
            <a:pPr indent="1544638"/>
            <a:r>
              <a:rPr lang="en-US" sz="2400" b="1" dirty="0">
                <a:solidFill>
                  <a:srgbClr val="C00000"/>
                </a:solidFill>
              </a:rPr>
              <a:t>{</a:t>
            </a:r>
          </a:p>
          <a:p>
            <a:pPr indent="1544638"/>
            <a:r>
              <a:rPr lang="en-US" sz="2400" b="1" dirty="0">
                <a:solidFill>
                  <a:srgbClr val="C00000"/>
                </a:solidFill>
              </a:rPr>
              <a:t>for(int </a:t>
            </a:r>
            <a:r>
              <a:rPr lang="en-US" sz="2400" b="1" dirty="0" err="1">
                <a:solidFill>
                  <a:srgbClr val="C00000"/>
                </a:solidFill>
              </a:rPr>
              <a:t>i</a:t>
            </a:r>
            <a:r>
              <a:rPr lang="en-US" sz="2400" b="1" dirty="0">
                <a:solidFill>
                  <a:srgbClr val="C00000"/>
                </a:solidFill>
              </a:rPr>
              <a:t>=0; </a:t>
            </a:r>
            <a:r>
              <a:rPr lang="en-US" sz="2400" b="1" dirty="0" err="1">
                <a:solidFill>
                  <a:srgbClr val="C00000"/>
                </a:solidFill>
              </a:rPr>
              <a:t>i</a:t>
            </a:r>
            <a:r>
              <a:rPr lang="en-US" sz="2400" b="1" dirty="0">
                <a:solidFill>
                  <a:srgbClr val="C00000"/>
                </a:solidFill>
              </a:rPr>
              <a:t>&lt;</a:t>
            </a:r>
            <a:r>
              <a:rPr lang="en-US" sz="2400" b="1" dirty="0" err="1">
                <a:solidFill>
                  <a:srgbClr val="C00000"/>
                </a:solidFill>
              </a:rPr>
              <a:t>args.length</a:t>
            </a:r>
            <a:r>
              <a:rPr lang="en-US" sz="2400" b="1" dirty="0">
                <a:solidFill>
                  <a:srgbClr val="C00000"/>
                </a:solidFill>
              </a:rPr>
              <a:t>; </a:t>
            </a:r>
            <a:r>
              <a:rPr lang="en-US" sz="2400" b="1" dirty="0" err="1">
                <a:solidFill>
                  <a:srgbClr val="C00000"/>
                </a:solidFill>
              </a:rPr>
              <a:t>i</a:t>
            </a:r>
            <a:r>
              <a:rPr lang="en-US" sz="2400" b="1" dirty="0">
                <a:solidFill>
                  <a:srgbClr val="C00000"/>
                </a:solidFill>
              </a:rPr>
              <a:t>++)</a:t>
            </a:r>
          </a:p>
          <a:p>
            <a:pPr indent="1544638"/>
            <a:r>
              <a:rPr lang="en-US" sz="2400" b="1" dirty="0" err="1">
                <a:solidFill>
                  <a:srgbClr val="C00000"/>
                </a:solidFill>
              </a:rPr>
              <a:t>System.out.println</a:t>
            </a:r>
            <a:r>
              <a:rPr lang="en-US" sz="2400" b="1" dirty="0">
                <a:solidFill>
                  <a:srgbClr val="C00000"/>
                </a:solidFill>
              </a:rPr>
              <a:t>("</a:t>
            </a:r>
            <a:r>
              <a:rPr lang="en-US" sz="2400" b="1" dirty="0" err="1">
                <a:solidFill>
                  <a:srgbClr val="C00000"/>
                </a:solidFill>
              </a:rPr>
              <a:t>args</a:t>
            </a:r>
            <a:r>
              <a:rPr lang="en-US" sz="2400" b="1" dirty="0">
                <a:solidFill>
                  <a:srgbClr val="C00000"/>
                </a:solidFill>
              </a:rPr>
              <a:t>[" + </a:t>
            </a:r>
            <a:r>
              <a:rPr lang="en-US" sz="2400" b="1" dirty="0" err="1">
                <a:solidFill>
                  <a:srgbClr val="C00000"/>
                </a:solidFill>
              </a:rPr>
              <a:t>i</a:t>
            </a:r>
            <a:r>
              <a:rPr lang="en-US" sz="2400" b="1" dirty="0">
                <a:solidFill>
                  <a:srgbClr val="C00000"/>
                </a:solidFill>
              </a:rPr>
              <a:t> + "]: " + </a:t>
            </a:r>
            <a:r>
              <a:rPr lang="en-US" sz="2400" b="1" dirty="0" err="1">
                <a:solidFill>
                  <a:srgbClr val="C00000"/>
                </a:solidFill>
              </a:rPr>
              <a:t>args</a:t>
            </a:r>
            <a:r>
              <a:rPr lang="en-US" sz="2400" b="1" dirty="0">
                <a:solidFill>
                  <a:srgbClr val="C00000"/>
                </a:solidFill>
              </a:rPr>
              <a:t>[</a:t>
            </a:r>
            <a:r>
              <a:rPr lang="en-US" sz="2400" b="1" dirty="0" err="1">
                <a:solidFill>
                  <a:srgbClr val="C00000"/>
                </a:solidFill>
              </a:rPr>
              <a:t>i</a:t>
            </a:r>
            <a:r>
              <a:rPr lang="en-US" sz="2400" b="1" dirty="0">
                <a:solidFill>
                  <a:srgbClr val="C00000"/>
                </a:solidFill>
              </a:rPr>
              <a:t>]);</a:t>
            </a:r>
          </a:p>
          <a:p>
            <a:pPr indent="1544638"/>
            <a:r>
              <a:rPr lang="en-US" sz="2400" b="1" dirty="0">
                <a:solidFill>
                  <a:srgbClr val="C00000"/>
                </a:solidFill>
              </a:rPr>
              <a:t>}</a:t>
            </a:r>
          </a:p>
          <a:p>
            <a:pPr indent="1544638"/>
            <a:r>
              <a:rPr lang="en-US" sz="2400" b="1" dirty="0">
                <a:solidFill>
                  <a:srgbClr val="C00000"/>
                </a:solidFill>
              </a:rPr>
              <a:t>}</a:t>
            </a:r>
          </a:p>
          <a:p>
            <a:pPr indent="120650"/>
            <a:r>
              <a:rPr lang="en-US" sz="2400" b="1" u="sng" dirty="0"/>
              <a:t>Note:</a:t>
            </a:r>
            <a:r>
              <a:rPr lang="en-US" sz="2400" b="1" dirty="0"/>
              <a:t> </a:t>
            </a:r>
            <a:r>
              <a:rPr lang="en-US" sz="2400" b="1" dirty="0">
                <a:solidFill>
                  <a:srgbClr val="7030A0"/>
                </a:solidFill>
              </a:rPr>
              <a:t>length variable displays the size(length) of an array</a:t>
            </a:r>
          </a:p>
          <a:p>
            <a:pPr indent="120650"/>
            <a:r>
              <a:rPr lang="en-US" sz="2400" b="1" dirty="0">
                <a:solidFill>
                  <a:srgbClr val="7030A0"/>
                </a:solidFill>
              </a:rPr>
              <a:t>Execution : 	</a:t>
            </a:r>
            <a:r>
              <a:rPr lang="en-US" sz="2400" b="1" dirty="0">
                <a:solidFill>
                  <a:srgbClr val="00B050"/>
                </a:solidFill>
              </a:rPr>
              <a:t>java </a:t>
            </a:r>
            <a:r>
              <a:rPr lang="en-US" sz="2400" b="1" dirty="0" err="1">
                <a:solidFill>
                  <a:srgbClr val="00B050"/>
                </a:solidFill>
              </a:rPr>
              <a:t>CommandLine</a:t>
            </a:r>
            <a:r>
              <a:rPr lang="en-US" sz="2400" b="1" dirty="0">
                <a:solidFill>
                  <a:srgbClr val="00B050"/>
                </a:solidFill>
              </a:rPr>
              <a:t> this is a test 100 -1</a:t>
            </a:r>
          </a:p>
          <a:p>
            <a:r>
              <a:rPr lang="en-US" sz="2400" b="1" dirty="0"/>
              <a:t>O/P:		</a:t>
            </a:r>
          </a:p>
          <a:p>
            <a:r>
              <a:rPr lang="en-US" sz="2400" b="1" dirty="0"/>
              <a:t>		</a:t>
            </a:r>
            <a:r>
              <a:rPr lang="en-US" sz="2400" b="1" dirty="0" err="1">
                <a:solidFill>
                  <a:srgbClr val="0070C0"/>
                </a:solidFill>
              </a:rPr>
              <a:t>args</a:t>
            </a:r>
            <a:r>
              <a:rPr lang="en-US" sz="2400" b="1" dirty="0">
                <a:solidFill>
                  <a:srgbClr val="0070C0"/>
                </a:solidFill>
              </a:rPr>
              <a:t>[0]: this</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[1]: is</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[2]: a</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[3]: test</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[4]: 100</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[5]: -1</a:t>
            </a:r>
          </a:p>
          <a:p>
            <a:pPr indent="120650"/>
            <a:endParaRPr lang="en-US" sz="2400" b="1" dirty="0">
              <a:solidFill>
                <a:srgbClr val="7030A0"/>
              </a:solidFill>
            </a:endParaRPr>
          </a:p>
          <a:p>
            <a:pPr indent="1544638"/>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 Example</a:t>
            </a:r>
            <a:endParaRPr lang="en" sz="2800" b="1" dirty="0">
              <a:solidFill>
                <a:srgbClr val="002060"/>
              </a:solidFill>
            </a:endParaRPr>
          </a:p>
        </p:txBody>
      </p:sp>
      <p:sp>
        <p:nvSpPr>
          <p:cNvPr id="7" name="TextBox 6"/>
          <p:cNvSpPr txBox="1"/>
          <p:nvPr/>
        </p:nvSpPr>
        <p:spPr>
          <a:xfrm>
            <a:off x="152400" y="457200"/>
            <a:ext cx="8991600" cy="4154984"/>
          </a:xfrm>
          <a:prstGeom prst="rect">
            <a:avLst/>
          </a:prstGeom>
          <a:noFill/>
        </p:spPr>
        <p:txBody>
          <a:bodyPr wrap="square" rtlCol="0">
            <a:spAutoFit/>
          </a:bodyPr>
          <a:lstStyle/>
          <a:p>
            <a:pPr algn="just"/>
            <a:r>
              <a:rPr lang="en-US" sz="2400" b="1" dirty="0"/>
              <a:t>Exercise 1: </a:t>
            </a:r>
            <a:r>
              <a:rPr lang="en-US" sz="2400" b="1" dirty="0">
                <a:solidFill>
                  <a:srgbClr val="0070C0"/>
                </a:solidFill>
              </a:rPr>
              <a:t>Write a program to add two numbers. Read the values of input numbers through command line arguments</a:t>
            </a:r>
          </a:p>
          <a:p>
            <a:pPr algn="just"/>
            <a:endParaRPr lang="en-US" sz="2400" b="1" dirty="0">
              <a:solidFill>
                <a:srgbClr val="F40CC2"/>
              </a:solidFill>
            </a:endParaRPr>
          </a:p>
          <a:p>
            <a:pPr algn="just"/>
            <a:r>
              <a:rPr lang="en-US" sz="2400" b="1" dirty="0"/>
              <a:t>Exercise 2: </a:t>
            </a:r>
            <a:r>
              <a:rPr lang="en-US" sz="2400" b="1" dirty="0">
                <a:solidFill>
                  <a:srgbClr val="C5053C"/>
                </a:solidFill>
              </a:rPr>
              <a:t>Write a static method to find factorial of a number. Read number through command line</a:t>
            </a:r>
          </a:p>
          <a:p>
            <a:pPr algn="just"/>
            <a:endParaRPr lang="en-US" sz="2400" b="1" dirty="0">
              <a:solidFill>
                <a:srgbClr val="F40CC2"/>
              </a:solidFill>
            </a:endParaRPr>
          </a:p>
          <a:p>
            <a:pPr algn="just"/>
            <a:endParaRPr lang="en-US" sz="2400" b="1" dirty="0">
              <a:solidFill>
                <a:srgbClr val="F40CC2"/>
              </a:solidFill>
            </a:endParaRPr>
          </a:p>
          <a:p>
            <a:pPr algn="just"/>
            <a:r>
              <a:rPr lang="en-US" sz="2400" b="1" u="sng" dirty="0">
                <a:solidFill>
                  <a:srgbClr val="F40CC2"/>
                </a:solidFill>
              </a:rPr>
              <a:t>Hint:</a:t>
            </a:r>
            <a:r>
              <a:rPr lang="en-US" sz="2400" b="1" dirty="0">
                <a:solidFill>
                  <a:srgbClr val="F40CC2"/>
                </a:solidFill>
              </a:rPr>
              <a:t> </a:t>
            </a:r>
            <a:r>
              <a:rPr lang="en-US" sz="2400" b="1" dirty="0">
                <a:solidFill>
                  <a:srgbClr val="00B050"/>
                </a:solidFill>
              </a:rPr>
              <a:t>Use </a:t>
            </a:r>
            <a:r>
              <a:rPr lang="en-US" sz="2400" b="1" dirty="0" err="1">
                <a:solidFill>
                  <a:srgbClr val="00B050"/>
                </a:solidFill>
              </a:rPr>
              <a:t>Integer.parseInt</a:t>
            </a:r>
            <a:r>
              <a:rPr lang="en-US" sz="2400" b="1" dirty="0">
                <a:solidFill>
                  <a:srgbClr val="00B050"/>
                </a:solidFill>
              </a:rPr>
              <a:t>() for type casting from String to integer.  </a:t>
            </a:r>
            <a:r>
              <a:rPr lang="en-US" sz="2400" b="1" dirty="0" err="1">
                <a:solidFill>
                  <a:srgbClr val="00B050"/>
                </a:solidFill>
              </a:rPr>
              <a:t>Float.parseFloat</a:t>
            </a:r>
            <a:r>
              <a:rPr lang="en-US" sz="2400" b="1" dirty="0">
                <a:solidFill>
                  <a:srgbClr val="00B050"/>
                </a:solidFill>
              </a:rPr>
              <a:t>()  is used for </a:t>
            </a:r>
            <a:r>
              <a:rPr lang="en-US" sz="2400" b="1" dirty="0" err="1">
                <a:solidFill>
                  <a:srgbClr val="00B050"/>
                </a:solidFill>
              </a:rPr>
              <a:t>flaoting</a:t>
            </a:r>
            <a:r>
              <a:rPr lang="en-US" sz="2400" b="1" dirty="0">
                <a:solidFill>
                  <a:srgbClr val="00B050"/>
                </a:solidFill>
              </a:rPr>
              <a:t> point numbers</a:t>
            </a:r>
          </a:p>
          <a:p>
            <a:pPr indent="1544638" algn="just"/>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idx="4294967295"/>
          </p:nvPr>
        </p:nvSpPr>
        <p:spPr>
          <a:xfrm>
            <a:off x="916025" y="968125"/>
            <a:ext cx="5561100" cy="1546500"/>
          </a:xfrm>
          <a:prstGeom prst="rect">
            <a:avLst/>
          </a:prstGeom>
        </p:spPr>
        <p:txBody>
          <a:bodyPr lIns="91425" tIns="91425" rIns="91425" bIns="91425" anchor="b" anchorCtr="0">
            <a:noAutofit/>
          </a:bodyPr>
          <a:lstStyle/>
          <a:p>
            <a:pPr lvl="0" rtl="0">
              <a:spcBef>
                <a:spcPts val="0"/>
              </a:spcBef>
              <a:buNone/>
            </a:pPr>
            <a:r>
              <a:rPr lang="en" sz="6000">
                <a:solidFill>
                  <a:srgbClr val="7ECEFD"/>
                </a:solidFill>
              </a:rPr>
              <a:t>Thanks!</a:t>
            </a:r>
          </a:p>
        </p:txBody>
      </p:sp>
      <p:sp>
        <p:nvSpPr>
          <p:cNvPr id="294" name="Shape 294"/>
          <p:cNvSpPr txBox="1">
            <a:spLocks noGrp="1"/>
          </p:cNvSpPr>
          <p:nvPr>
            <p:ph type="subTitle" idx="4294967295"/>
          </p:nvPr>
        </p:nvSpPr>
        <p:spPr>
          <a:xfrm>
            <a:off x="916025" y="2338950"/>
            <a:ext cx="5561100" cy="1046400"/>
          </a:xfrm>
          <a:prstGeom prst="rect">
            <a:avLst/>
          </a:prstGeom>
        </p:spPr>
        <p:txBody>
          <a:bodyPr lIns="91425" tIns="91425" rIns="91425" bIns="91425" anchor="t" anchorCtr="0">
            <a:noAutofit/>
          </a:bodyPr>
          <a:lstStyle/>
          <a:p>
            <a:pPr lvl="0" rtl="0">
              <a:spcBef>
                <a:spcPts val="0"/>
              </a:spcBef>
              <a:buNone/>
            </a:pPr>
            <a:r>
              <a:rPr lang="en" sz="4800" b="1">
                <a:solidFill>
                  <a:srgbClr val="FFFFFF"/>
                </a:solidFill>
              </a:rPr>
              <a:t>Any questions?</a:t>
            </a:r>
          </a:p>
        </p:txBody>
      </p:sp>
      <p:sp>
        <p:nvSpPr>
          <p:cNvPr id="295" name="Shape 295"/>
          <p:cNvSpPr txBox="1">
            <a:spLocks noGrp="1"/>
          </p:cNvSpPr>
          <p:nvPr>
            <p:ph type="body" idx="4294967295"/>
          </p:nvPr>
        </p:nvSpPr>
        <p:spPr>
          <a:xfrm>
            <a:off x="916025" y="3678675"/>
            <a:ext cx="5561100" cy="1121925"/>
          </a:xfrm>
          <a:prstGeom prst="rect">
            <a:avLst/>
          </a:prstGeom>
        </p:spPr>
        <p:txBody>
          <a:bodyPr lIns="91425" tIns="91425" rIns="91425" bIns="91425" anchor="t" anchorCtr="0">
            <a:noAutofit/>
          </a:bodyPr>
          <a:lstStyle/>
          <a:p>
            <a:pPr lvl="0" rtl="0">
              <a:spcBef>
                <a:spcPts val="0"/>
              </a:spcBef>
              <a:buNone/>
            </a:pPr>
            <a:r>
              <a:rPr lang="en" sz="2400" dirty="0">
                <a:solidFill>
                  <a:srgbClr val="FFFFFF"/>
                </a:solidFill>
              </a:rPr>
              <a:t>You can find me at:</a:t>
            </a:r>
          </a:p>
          <a:p>
            <a:pPr lvl="0" rtl="0">
              <a:spcBef>
                <a:spcPts val="0"/>
              </a:spcBef>
              <a:buNone/>
            </a:pPr>
            <a:r>
              <a:rPr lang="en-US" sz="2400" dirty="0">
                <a:solidFill>
                  <a:srgbClr val="FFFFFF"/>
                </a:solidFill>
              </a:rPr>
              <a:t>m</a:t>
            </a:r>
            <a:r>
              <a:rPr lang="en" sz="2400" dirty="0">
                <a:solidFill>
                  <a:srgbClr val="FFFFFF"/>
                </a:solidFill>
              </a:rPr>
              <a:t>anish_ratilal2002@yahoo.com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93700" y="685800"/>
            <a:ext cx="6462600" cy="1143000"/>
          </a:xfrm>
          <a:prstGeom prst="rect">
            <a:avLst/>
          </a:prstGeom>
        </p:spPr>
        <p:txBody>
          <a:bodyPr lIns="91425" tIns="91425" rIns="91425" bIns="91425" anchor="b" anchorCtr="0">
            <a:noAutofit/>
          </a:bodyPr>
          <a:lstStyle/>
          <a:p>
            <a:pPr lvl="0" rtl="0">
              <a:spcBef>
                <a:spcPts val="0"/>
              </a:spcBef>
              <a:buNone/>
            </a:pPr>
            <a:r>
              <a:rPr lang="en" b="1" dirty="0">
                <a:solidFill>
                  <a:srgbClr val="C5053C"/>
                </a:solidFill>
              </a:rPr>
              <a:t>Credits</a:t>
            </a:r>
          </a:p>
        </p:txBody>
      </p:sp>
      <p:sp>
        <p:nvSpPr>
          <p:cNvPr id="301" name="Shape 301"/>
          <p:cNvSpPr txBox="1">
            <a:spLocks noGrp="1"/>
          </p:cNvSpPr>
          <p:nvPr>
            <p:ph type="body" idx="1"/>
          </p:nvPr>
        </p:nvSpPr>
        <p:spPr>
          <a:xfrm>
            <a:off x="893700" y="1905000"/>
            <a:ext cx="6462600" cy="1905000"/>
          </a:xfrm>
          <a:prstGeom prst="rect">
            <a:avLst/>
          </a:prstGeom>
        </p:spPr>
        <p:txBody>
          <a:bodyPr lIns="91425" tIns="91425" rIns="91425" bIns="91425" anchor="t" anchorCtr="0">
            <a:noAutofit/>
          </a:bodyPr>
          <a:lstStyle/>
          <a:p>
            <a:pPr marL="457200" lvl="0" indent="-381000" algn="just" rtl="0">
              <a:lnSpc>
                <a:spcPct val="115000"/>
              </a:lnSpc>
              <a:spcBef>
                <a:spcPts val="0"/>
              </a:spcBef>
              <a:buSzPct val="100000"/>
              <a:buFont typeface="Wingdings" pitchFamily="2" charset="2"/>
              <a:buChar char="q"/>
            </a:pPr>
            <a:r>
              <a:rPr lang="en" sz="2400" u="sng" dirty="0">
                <a:hlinkClick r:id="rId3"/>
              </a:rPr>
              <a:t>Java The Complete Reference, Ninth Edition, Herbert Schildt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073100" y="63900"/>
            <a:ext cx="4946700" cy="621900"/>
          </a:xfrm>
          <a:prstGeom prst="rect">
            <a:avLst/>
          </a:prstGeom>
        </p:spPr>
        <p:txBody>
          <a:bodyPr lIns="91425" tIns="91425" rIns="91425" bIns="91425" anchor="b" anchorCtr="0">
            <a:noAutofit/>
          </a:bodyPr>
          <a:lstStyle/>
          <a:p>
            <a:pPr lvl="0" algn="ctr" rtl="0">
              <a:spcBef>
                <a:spcPts val="0"/>
              </a:spcBef>
              <a:buNone/>
            </a:pPr>
            <a:r>
              <a:rPr lang="en" sz="3200" b="1" dirty="0">
                <a:solidFill>
                  <a:srgbClr val="002060"/>
                </a:solidFill>
              </a:rPr>
              <a:t>Learning Outcomes</a:t>
            </a:r>
          </a:p>
        </p:txBody>
      </p:sp>
      <p:sp>
        <p:nvSpPr>
          <p:cNvPr id="7" name="Shape 267"/>
          <p:cNvSpPr txBox="1">
            <a:spLocks noGrp="1"/>
          </p:cNvSpPr>
          <p:nvPr>
            <p:ph type="body" idx="4294967295"/>
          </p:nvPr>
        </p:nvSpPr>
        <p:spPr>
          <a:xfrm>
            <a:off x="457200" y="1295400"/>
            <a:ext cx="8382000" cy="3733800"/>
          </a:xfrm>
          <a:prstGeom prst="rect">
            <a:avLst/>
          </a:prstGeom>
        </p:spPr>
        <p:txBody>
          <a:bodyPr lIns="91425" tIns="91425" rIns="91425" bIns="91425" anchor="t" anchorCtr="0">
            <a:noAutofit/>
          </a:bodyPr>
          <a:lstStyle/>
          <a:p>
            <a:pPr lvl="0" algn="just" rtl="0">
              <a:spcBef>
                <a:spcPts val="0"/>
              </a:spcBef>
              <a:spcAft>
                <a:spcPts val="0"/>
              </a:spcAft>
              <a:buNone/>
            </a:pPr>
            <a:r>
              <a:rPr lang="en" sz="2800" b="1" dirty="0">
                <a:solidFill>
                  <a:schemeClr val="accent3">
                    <a:lumMod val="60000"/>
                    <a:lumOff val="40000"/>
                  </a:schemeClr>
                </a:solidFill>
              </a:rPr>
              <a:t>Students will be able to:</a:t>
            </a:r>
          </a:p>
          <a:p>
            <a:pPr marL="231775" lvl="2" indent="-231775" algn="just">
              <a:buFont typeface="Arial" pitchFamily="34" charset="0"/>
              <a:buChar char="•"/>
            </a:pPr>
            <a:r>
              <a:rPr lang="en-US" sz="2800" b="1" dirty="0">
                <a:solidFill>
                  <a:schemeClr val="accent6"/>
                </a:solidFill>
              </a:rPr>
              <a:t>Apply overloaded methods and constructors</a:t>
            </a:r>
          </a:p>
          <a:p>
            <a:pPr marL="231775" lvl="2" indent="-231775" algn="just">
              <a:buFont typeface="Arial" pitchFamily="34" charset="0"/>
              <a:buChar char="•"/>
            </a:pPr>
            <a:r>
              <a:rPr lang="en-US" sz="2800" b="1" dirty="0">
                <a:solidFill>
                  <a:schemeClr val="accent6"/>
                </a:solidFill>
              </a:rPr>
              <a:t>Acquire the knowledge of call-by-value and call-by-reference concept in Java</a:t>
            </a:r>
          </a:p>
          <a:p>
            <a:pPr marL="231775" lvl="2" indent="-231775" algn="just">
              <a:buFont typeface="Arial" pitchFamily="34" charset="0"/>
              <a:buChar char="•"/>
            </a:pPr>
            <a:r>
              <a:rPr lang="en-US" sz="2800" b="1" dirty="0">
                <a:solidFill>
                  <a:schemeClr val="accent6"/>
                </a:solidFill>
              </a:rPr>
              <a:t>Use static data members and member methods</a:t>
            </a:r>
          </a:p>
          <a:p>
            <a:pPr marL="231775" lvl="2" indent="-231775" algn="just">
              <a:buFont typeface="Arial" pitchFamily="34" charset="0"/>
              <a:buChar char="•"/>
            </a:pPr>
            <a:r>
              <a:rPr lang="en-US" sz="2800" b="1" dirty="0">
                <a:solidFill>
                  <a:schemeClr val="accent6"/>
                </a:solidFill>
              </a:rPr>
              <a:t>Use command line arguments in a program</a:t>
            </a:r>
          </a:p>
          <a:p>
            <a:pPr marL="231775" lvl="2" indent="-231775" algn="just">
              <a:buNone/>
            </a:pPr>
            <a:r>
              <a:rPr lang="en-US" sz="2800" b="1" dirty="0">
                <a:solidFill>
                  <a:schemeClr val="accent6"/>
                </a:solidFill>
              </a:rPr>
              <a:t> </a:t>
            </a:r>
          </a:p>
          <a:p>
            <a:pPr marL="231775" lvl="2" indent="-231775" algn="just">
              <a:buFont typeface="Arial" pitchFamily="34" charset="0"/>
              <a:buChar char="•"/>
            </a:pPr>
            <a:endParaRPr lang="en-US" sz="2800" b="1" dirty="0">
              <a:solidFill>
                <a:schemeClr val="accent6"/>
              </a:solidFill>
            </a:endParaRPr>
          </a:p>
          <a:p>
            <a:pPr marL="231775" lvl="2" indent="-231775" algn="just">
              <a:buNone/>
            </a:pPr>
            <a:endParaRPr lang="en-US" sz="2800" b="1" dirty="0">
              <a:solidFill>
                <a:schemeClr val="accent6"/>
              </a:solidFill>
            </a:endParaRPr>
          </a:p>
        </p:txBody>
      </p:sp>
      <p:grpSp>
        <p:nvGrpSpPr>
          <p:cNvPr id="8" name="Shape 314"/>
          <p:cNvGrpSpPr/>
          <p:nvPr/>
        </p:nvGrpSpPr>
        <p:grpSpPr>
          <a:xfrm>
            <a:off x="7806293" y="228600"/>
            <a:ext cx="1032907" cy="990600"/>
            <a:chOff x="584925" y="238125"/>
            <a:chExt cx="415200" cy="525100"/>
          </a:xfrm>
        </p:grpSpPr>
        <p:sp>
          <p:nvSpPr>
            <p:cNvPr id="9" name="Shape 315"/>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0" name="Shape 316"/>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1" name="Shape 317"/>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2" name="Shape 318"/>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3" name="Shape 319"/>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4" name="Shape 320"/>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Overloaded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4958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00B050"/>
                </a:solidFill>
              </a:rPr>
              <a:t>In Java, it is possible to define two or more methods within the same class that share the same name, as long as their parameter declarations are different</a:t>
            </a:r>
          </a:p>
          <a:p>
            <a:pPr algn="just">
              <a:buFont typeface="Wingdings" pitchFamily="2" charset="2"/>
              <a:buChar char="ü"/>
            </a:pPr>
            <a:r>
              <a:rPr lang="en-US" sz="2400" b="1" dirty="0">
                <a:solidFill>
                  <a:srgbClr val="7030A0"/>
                </a:solidFill>
              </a:rPr>
              <a:t>When this is the case, the methods are said to be overloaded, and the process is referred to as </a:t>
            </a:r>
            <a:r>
              <a:rPr lang="en-US" sz="2400" b="1" i="1" u="sng" dirty="0">
                <a:solidFill>
                  <a:srgbClr val="7030A0"/>
                </a:solidFill>
              </a:rPr>
              <a:t>method overloading</a:t>
            </a:r>
          </a:p>
          <a:p>
            <a:pPr algn="just">
              <a:buFont typeface="Wingdings" pitchFamily="2" charset="2"/>
              <a:buChar char="ü"/>
            </a:pPr>
            <a:r>
              <a:rPr lang="en-US" sz="2400" b="1" dirty="0">
                <a:solidFill>
                  <a:srgbClr val="12BE6C"/>
                </a:solidFill>
              </a:rPr>
              <a:t>Method overloading is one of the ways that Java supports polymorphism </a:t>
            </a:r>
          </a:p>
          <a:p>
            <a:pPr algn="just">
              <a:buFont typeface="Wingdings" pitchFamily="2" charset="2"/>
              <a:buChar char="ü"/>
            </a:pPr>
            <a:r>
              <a:rPr lang="en-US" sz="2400" b="1" dirty="0"/>
              <a:t>When an overloaded method is invoked, </a:t>
            </a:r>
            <a:r>
              <a:rPr lang="en-US" sz="2400" b="1" dirty="0">
                <a:solidFill>
                  <a:srgbClr val="C5053C"/>
                </a:solidFill>
              </a:rPr>
              <a:t>Java uses the type and/or number of arguments as its guide to determine which version of the overloaded method to actually call</a:t>
            </a:r>
            <a:r>
              <a:rPr lang="en-US" sz="2400" b="1" dirty="0"/>
              <a:t> </a:t>
            </a:r>
          </a:p>
          <a:p>
            <a:pPr algn="just">
              <a:buFont typeface="Wingdings" pitchFamily="2" charset="2"/>
              <a:buChar char="ü"/>
            </a:pPr>
            <a:r>
              <a:rPr lang="en-US" sz="2400" b="1" dirty="0"/>
              <a:t>Thus, </a:t>
            </a:r>
            <a:r>
              <a:rPr lang="en-US" sz="2400" b="1" dirty="0">
                <a:solidFill>
                  <a:srgbClr val="F40CC2"/>
                </a:solidFill>
              </a:rPr>
              <a:t>overloaded methods must differ in the type and/or number of their parameters</a:t>
            </a:r>
            <a:r>
              <a:rPr lang="en-US" sz="2400" b="1" dirty="0"/>
              <a:t>. </a:t>
            </a:r>
          </a:p>
          <a:p>
            <a:pPr algn="just">
              <a:buFont typeface="Wingdings" pitchFamily="2" charset="2"/>
              <a:buChar char="ü"/>
            </a:pPr>
            <a:r>
              <a:rPr lang="en-US" sz="2400" b="1" dirty="0"/>
              <a:t>While </a:t>
            </a:r>
            <a:r>
              <a:rPr lang="en-US" sz="2400" b="1" dirty="0">
                <a:solidFill>
                  <a:srgbClr val="0070C0"/>
                </a:solidFill>
              </a:rPr>
              <a:t>overloaded methods may have different return types, the return type alone is insufficient to distinguish two versions of a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 Program</a:t>
            </a:r>
            <a:endParaRPr lang="en" sz="2800" b="1" dirty="0">
              <a:solidFill>
                <a:srgbClr val="002060"/>
              </a:solidFill>
            </a:endParaRPr>
          </a:p>
        </p:txBody>
      </p:sp>
      <p:pic>
        <p:nvPicPr>
          <p:cNvPr id="1026" name="Picture 2"/>
          <p:cNvPicPr>
            <a:picLocks noChangeAspect="1" noChangeArrowheads="1"/>
          </p:cNvPicPr>
          <p:nvPr/>
        </p:nvPicPr>
        <p:blipFill>
          <a:blip r:embed="rId3"/>
          <a:srcRect t="12088" r="55490" b="3297"/>
          <a:stretch>
            <a:fillRect/>
          </a:stretch>
        </p:blipFill>
        <p:spPr bwMode="auto">
          <a:xfrm>
            <a:off x="76200" y="533400"/>
            <a:ext cx="8991600" cy="6172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 Program</a:t>
            </a:r>
            <a:endParaRPr lang="en" sz="2800" b="1" dirty="0">
              <a:solidFill>
                <a:srgbClr val="002060"/>
              </a:solidFill>
            </a:endParaRPr>
          </a:p>
        </p:txBody>
      </p:sp>
      <p:pic>
        <p:nvPicPr>
          <p:cNvPr id="2050" name="Picture 2"/>
          <p:cNvPicPr>
            <a:picLocks noChangeAspect="1" noChangeArrowheads="1"/>
          </p:cNvPicPr>
          <p:nvPr/>
        </p:nvPicPr>
        <p:blipFill>
          <a:blip r:embed="rId3"/>
          <a:srcRect/>
          <a:stretch>
            <a:fillRect/>
          </a:stretch>
        </p:blipFill>
        <p:spPr bwMode="auto">
          <a:xfrm>
            <a:off x="381000" y="914400"/>
            <a:ext cx="8534400" cy="3810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lgn="just">
              <a:buFont typeface="Lato" charset="0"/>
              <a:buChar char="#"/>
            </a:pPr>
            <a:r>
              <a:rPr lang="en-US" sz="2800" b="1" dirty="0">
                <a:solidFill>
                  <a:srgbClr val="0070C0"/>
                </a:solidFill>
              </a:rPr>
              <a:t>When an overloaded method is called, Java looks for a match between the arguments used to call the method and the method’s parameters. However, this match need not always be exact. </a:t>
            </a:r>
          </a:p>
          <a:p>
            <a:pPr algn="just">
              <a:buFont typeface="Lato" charset="0"/>
              <a:buChar char="#"/>
            </a:pPr>
            <a:r>
              <a:rPr lang="en-US" sz="2800" b="1" dirty="0">
                <a:solidFill>
                  <a:srgbClr val="C5053C"/>
                </a:solidFill>
              </a:rPr>
              <a:t>In some cases, Java’s automatic type conversions can play a role in overload resolution</a:t>
            </a:r>
            <a:endParaRPr lang="en-US" sz="2600" b="1" dirty="0">
              <a:solidFill>
                <a:srgbClr val="C5053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457200"/>
            <a:ext cx="8534400" cy="469500"/>
          </a:xfrm>
          <a:prstGeom prst="rect">
            <a:avLst/>
          </a:prstGeom>
        </p:spPr>
        <p:txBody>
          <a:bodyPr lIns="91425" tIns="91425" rIns="91425" bIns="91425" anchor="b" anchorCtr="0">
            <a:noAutofit/>
          </a:bodyPr>
          <a:lstStyle/>
          <a:p>
            <a:pPr lvl="0" algn="ctr"/>
            <a:r>
              <a:rPr lang="en-US" sz="2800" b="1" dirty="0">
                <a:solidFill>
                  <a:srgbClr val="002060"/>
                </a:solidFill>
              </a:rPr>
              <a:t>Automatic Type Promotion in Method Overloading </a:t>
            </a:r>
            <a:endParaRPr lang="en" sz="2800" b="1" dirty="0">
              <a:solidFill>
                <a:srgbClr val="002060"/>
              </a:solidFill>
            </a:endParaRPr>
          </a:p>
        </p:txBody>
      </p:sp>
      <p:pic>
        <p:nvPicPr>
          <p:cNvPr id="4" name="Picture 2"/>
          <p:cNvPicPr>
            <a:picLocks noChangeAspect="1" noChangeArrowheads="1"/>
          </p:cNvPicPr>
          <p:nvPr/>
        </p:nvPicPr>
        <p:blipFill>
          <a:blip r:embed="rId3"/>
          <a:srcRect t="10989" r="52562" b="6593"/>
          <a:stretch>
            <a:fillRect/>
          </a:stretch>
        </p:blipFill>
        <p:spPr bwMode="auto">
          <a:xfrm>
            <a:off x="76200" y="914400"/>
            <a:ext cx="8915400" cy="571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307D95545A1F4184D126B1D8FD2DB8" ma:contentTypeVersion="2" ma:contentTypeDescription="Create a new document." ma:contentTypeScope="" ma:versionID="e803a5b6f0e2c81f0f2deebe146006d1">
  <xsd:schema xmlns:xsd="http://www.w3.org/2001/XMLSchema" xmlns:xs="http://www.w3.org/2001/XMLSchema" xmlns:p="http://schemas.microsoft.com/office/2006/metadata/properties" xmlns:ns2="23c40818-116c-41c3-b097-f61654eaa8ad" targetNamespace="http://schemas.microsoft.com/office/2006/metadata/properties" ma:root="true" ma:fieldsID="c148b34ed9427c02a8a6d567383192b7" ns2:_="">
    <xsd:import namespace="23c40818-116c-41c3-b097-f61654eaa8a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40818-116c-41c3-b097-f61654eaa8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24CC53-0247-468A-B6D9-A03B6FB20EE4}"/>
</file>

<file path=customXml/itemProps2.xml><?xml version="1.0" encoding="utf-8"?>
<ds:datastoreItem xmlns:ds="http://schemas.openxmlformats.org/officeDocument/2006/customXml" ds:itemID="{51FB15EE-3C6E-48D6-BB8B-A1DAC39962E5}"/>
</file>

<file path=customXml/itemProps3.xml><?xml version="1.0" encoding="utf-8"?>
<ds:datastoreItem xmlns:ds="http://schemas.openxmlformats.org/officeDocument/2006/customXml" ds:itemID="{4BC76F2C-3E5E-4C5C-BDDC-0829F6A7E086}"/>
</file>

<file path=docProps/app.xml><?xml version="1.0" encoding="utf-8"?>
<Properties xmlns="http://schemas.openxmlformats.org/officeDocument/2006/extended-properties" xmlns:vt="http://schemas.openxmlformats.org/officeDocument/2006/docPropsVTypes">
  <TotalTime>2146</TotalTime>
  <Words>1700</Words>
  <Application>Microsoft Office PowerPoint</Application>
  <PresentationFormat>On-screen Show (4:3)</PresentationFormat>
  <Paragraphs>163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Lato</vt:lpstr>
      <vt:lpstr>Wingdings</vt:lpstr>
      <vt:lpstr>Raleway</vt:lpstr>
      <vt:lpstr>Antonio template</vt:lpstr>
      <vt:lpstr>A Closer Look at Methods and Classes</vt:lpstr>
      <vt:lpstr>PowerPoint Presentation</vt:lpstr>
      <vt:lpstr>Learning Outcomes</vt:lpstr>
      <vt:lpstr>Overloaded Methods</vt:lpstr>
      <vt:lpstr>Method Overloading</vt:lpstr>
      <vt:lpstr>Method Overloading Program</vt:lpstr>
      <vt:lpstr>Method Overloading Program</vt:lpstr>
      <vt:lpstr>PowerPoint Presentation</vt:lpstr>
      <vt:lpstr>Automatic Type Promotion in Method Overloading </vt:lpstr>
      <vt:lpstr>Automatic Type Promotion in Method Overloading</vt:lpstr>
      <vt:lpstr>Overloading Constructors</vt:lpstr>
      <vt:lpstr>Applications of overloaded methods</vt:lpstr>
      <vt:lpstr>Call-by-Value Vs Call-by-Reference</vt:lpstr>
      <vt:lpstr>Call-by-value</vt:lpstr>
      <vt:lpstr>PowerPoint Presentation</vt:lpstr>
      <vt:lpstr>Call-by-reference</vt:lpstr>
      <vt:lpstr>Call-by-reference</vt:lpstr>
      <vt:lpstr>PowerPoint Presentation</vt:lpstr>
      <vt:lpstr>   Passing and returning objects to and from the method</vt:lpstr>
      <vt:lpstr>Static data members and methods</vt:lpstr>
      <vt:lpstr>   static members</vt:lpstr>
      <vt:lpstr>   static members</vt:lpstr>
      <vt:lpstr>   static data and  method example</vt:lpstr>
      <vt:lpstr>   Applications of static data members</vt:lpstr>
      <vt:lpstr>   Command-Line Arguments</vt:lpstr>
      <vt:lpstr>   Command-Line Arguments Example</vt:lpstr>
      <vt:lpstr>   Command-Line Arguments Example</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mrs</dc:creator>
  <cp:lastModifiedBy>Manish Solanki</cp:lastModifiedBy>
  <cp:revision>166</cp:revision>
  <dcterms:modified xsi:type="dcterms:W3CDTF">2021-02-08T03:16:14Z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0x0101000B307D95545A1F4184D126B1D8FD2DB8</vt:lpwstr>
  </property>
</Properties>
</file>