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58" r:id="rId3"/>
    <p:sldId id="261" r:id="rId4"/>
    <p:sldId id="259" r:id="rId5"/>
    <p:sldId id="284" r:id="rId6"/>
    <p:sldId id="285" r:id="rId7"/>
    <p:sldId id="324" r:id="rId8"/>
    <p:sldId id="325" r:id="rId9"/>
    <p:sldId id="326" r:id="rId10"/>
    <p:sldId id="327" r:id="rId11"/>
    <p:sldId id="328" r:id="rId12"/>
    <p:sldId id="338" r:id="rId13"/>
    <p:sldId id="329" r:id="rId14"/>
    <p:sldId id="330" r:id="rId15"/>
    <p:sldId id="331" r:id="rId16"/>
    <p:sldId id="286" r:id="rId17"/>
    <p:sldId id="334" r:id="rId18"/>
    <p:sldId id="333" r:id="rId19"/>
    <p:sldId id="335" r:id="rId20"/>
    <p:sldId id="336" r:id="rId21"/>
    <p:sldId id="337" r:id="rId22"/>
    <p:sldId id="279" r:id="rId23"/>
    <p:sldId id="280" r:id="rId24"/>
  </p:sldIdLst>
  <p:sldSz cx="9144000" cy="6858000" type="screen4x3"/>
  <p:notesSz cx="6858000" cy="9144000"/>
  <p:embeddedFontLst>
    <p:embeddedFont>
      <p:font typeface="Lato" panose="020B0604020202020204" charset="0"/>
      <p:regular r:id="rId26"/>
      <p:bold r:id="rId27"/>
      <p:italic r:id="rId28"/>
      <p:boldItalic r:id="rId29"/>
    </p:embeddedFont>
    <p:embeddedFont>
      <p:font typeface="Raleway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CC2"/>
    <a:srgbClr val="FF3300"/>
    <a:srgbClr val="C5053C"/>
    <a:srgbClr val="795080"/>
    <a:srgbClr val="12B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1B6FF1-C885-4967-8E5E-6EABFE361E7F}">
  <a:tblStyle styleId="{641B6FF1-C885-4967-8E5E-6EABFE361E7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3154" autoAdjust="0"/>
  </p:normalViewPr>
  <p:slideViewPr>
    <p:cSldViewPr>
      <p:cViewPr varScale="1">
        <p:scale>
          <a:sx n="64" d="100"/>
          <a:sy n="64" d="100"/>
        </p:scale>
        <p:origin x="126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610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_ratilal2002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6593775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>
                <a:solidFill>
                  <a:srgbClr val="002060"/>
                </a:solidFill>
              </a:rPr>
              <a:t>Applets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7589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Applet Life Cycle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533400"/>
            <a:ext cx="8458200" cy="594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algn="just">
              <a:buAutoNum type="arabicPeriod" startAt="3"/>
            </a:pPr>
            <a:r>
              <a:rPr lang="en-US" sz="2400" b="1" dirty="0">
                <a:solidFill>
                  <a:srgbClr val="F40CC2"/>
                </a:solidFill>
              </a:rPr>
              <a:t>paint( )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Called each time your applet’s </a:t>
            </a:r>
            <a:r>
              <a:rPr lang="en-US" sz="2400" b="1" u="sng" dirty="0">
                <a:solidFill>
                  <a:srgbClr val="FFC000"/>
                </a:solidFill>
              </a:rPr>
              <a:t>output must be redrawn</a:t>
            </a:r>
            <a:r>
              <a:rPr lang="en-US" sz="2400" b="1" dirty="0">
                <a:solidFill>
                  <a:srgbClr val="7030A0"/>
                </a:solidFill>
              </a:rPr>
              <a:t>.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This situation can occur for several reasons i.e., the window in which the applet is running may be overwritten by another window and then </a:t>
            </a:r>
            <a:r>
              <a:rPr lang="en-US" sz="2400" b="1" dirty="0">
                <a:solidFill>
                  <a:srgbClr val="00B0F0"/>
                </a:solidFill>
              </a:rPr>
              <a:t>uncovered</a:t>
            </a:r>
            <a:r>
              <a:rPr lang="en-US" sz="2400" b="1" dirty="0">
                <a:solidFill>
                  <a:srgbClr val="00B050"/>
                </a:solidFill>
              </a:rPr>
              <a:t>. Or the applet window may be </a:t>
            </a:r>
            <a:r>
              <a:rPr lang="en-US" sz="2400" b="1" dirty="0">
                <a:solidFill>
                  <a:srgbClr val="00B0F0"/>
                </a:solidFill>
              </a:rPr>
              <a:t>minimized</a:t>
            </a:r>
            <a:r>
              <a:rPr lang="en-US" sz="2400" b="1" dirty="0">
                <a:solidFill>
                  <a:srgbClr val="00B050"/>
                </a:solidFill>
              </a:rPr>
              <a:t> and then </a:t>
            </a:r>
            <a:r>
              <a:rPr lang="en-US" sz="2400" b="1" dirty="0">
                <a:solidFill>
                  <a:srgbClr val="00B0F0"/>
                </a:solidFill>
              </a:rPr>
              <a:t>restored</a:t>
            </a:r>
          </a:p>
          <a:p>
            <a:pPr marL="457200" lvl="2" indent="-457200" algn="just">
              <a:buFont typeface="Wingdings" pitchFamily="2" charset="2"/>
              <a:buChar char="ü"/>
            </a:pPr>
            <a:r>
              <a:rPr lang="en-US" b="1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Also called when the applet begins execution.</a:t>
            </a:r>
          </a:p>
          <a:p>
            <a:pPr marL="457200" lvl="1" indent="-457200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FF0000"/>
                </a:solidFill>
              </a:rPr>
              <a:t>whenever the applet must redraw its output, paint( ) is called. </a:t>
            </a:r>
          </a:p>
          <a:p>
            <a:pPr marL="457200" lvl="1" indent="-457200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7030A0"/>
                </a:solidFill>
              </a:rPr>
              <a:t>The paint( ) method has one parameter of type </a:t>
            </a:r>
            <a:r>
              <a:rPr lang="en-US" b="1" dirty="0">
                <a:solidFill>
                  <a:schemeClr val="accent6"/>
                </a:solidFill>
              </a:rPr>
              <a:t>Graphics</a:t>
            </a:r>
            <a:r>
              <a:rPr lang="en-US" b="1" dirty="0"/>
              <a:t>. </a:t>
            </a:r>
            <a:r>
              <a:rPr lang="en-US" b="1" dirty="0">
                <a:solidFill>
                  <a:srgbClr val="7030A0"/>
                </a:solidFill>
              </a:rPr>
              <a:t>This parameter will contain the graphics context, which describes the graphics environment in which the applet is running. </a:t>
            </a:r>
            <a:r>
              <a:rPr lang="en-US" b="1" dirty="0">
                <a:solidFill>
                  <a:srgbClr val="C5053C"/>
                </a:solidFill>
              </a:rPr>
              <a:t>This context is used whenever output to the applet is required.</a:t>
            </a:r>
          </a:p>
          <a:p>
            <a:pPr marL="457200" indent="-457200" algn="just">
              <a:buNone/>
            </a:pPr>
            <a:endParaRPr lang="en-US" sz="2400" b="1" dirty="0">
              <a:solidFill>
                <a:srgbClr val="00B0F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7589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Applet Life Cycle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609600"/>
            <a:ext cx="8458200" cy="563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algn="just">
              <a:buNone/>
            </a:pPr>
            <a:r>
              <a:rPr lang="en-US" sz="2400" b="1" dirty="0">
                <a:solidFill>
                  <a:srgbClr val="C5053C"/>
                </a:solidFill>
              </a:rPr>
              <a:t>4.	stop( )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</a:rPr>
              <a:t>Called when a web browser leaves the HTML document containing the applet—</a:t>
            </a:r>
            <a:r>
              <a:rPr lang="en-US" sz="2400" b="1" dirty="0">
                <a:solidFill>
                  <a:srgbClr val="00B050"/>
                </a:solidFill>
              </a:rPr>
              <a:t>when it goes to another page, for example.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</a:rPr>
              <a:t>When stop( ) is called, the </a:t>
            </a:r>
            <a:r>
              <a:rPr lang="en-US" sz="2400" b="1" dirty="0">
                <a:solidFill>
                  <a:srgbClr val="F40CC2"/>
                </a:solidFill>
              </a:rPr>
              <a:t>applet is probably running</a:t>
            </a:r>
            <a:r>
              <a:rPr lang="en-US" sz="2400" b="1" dirty="0">
                <a:solidFill>
                  <a:srgbClr val="0070C0"/>
                </a:solidFill>
              </a:rPr>
              <a:t>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</a:rPr>
              <a:t>You should use stop( ) to </a:t>
            </a:r>
            <a:r>
              <a:rPr lang="en-US" sz="2400" b="1" dirty="0">
                <a:solidFill>
                  <a:srgbClr val="FF3300"/>
                </a:solidFill>
              </a:rPr>
              <a:t>suspend threads </a:t>
            </a:r>
            <a:r>
              <a:rPr lang="en-US" sz="2400" b="1" dirty="0">
                <a:solidFill>
                  <a:srgbClr val="0070C0"/>
                </a:solidFill>
              </a:rPr>
              <a:t>that </a:t>
            </a:r>
            <a:r>
              <a:rPr lang="en-US" sz="2400" b="1" dirty="0">
                <a:solidFill>
                  <a:srgbClr val="FFC000"/>
                </a:solidFill>
              </a:rPr>
              <a:t>don’t need to run when the applet is not visible.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</a:rPr>
              <a:t>You can </a:t>
            </a:r>
            <a:r>
              <a:rPr lang="en-US" sz="2400" b="1" dirty="0">
                <a:solidFill>
                  <a:srgbClr val="FF3300"/>
                </a:solidFill>
              </a:rPr>
              <a:t>restart them </a:t>
            </a:r>
            <a:r>
              <a:rPr lang="en-US" sz="2400" b="1" dirty="0">
                <a:solidFill>
                  <a:srgbClr val="0070C0"/>
                </a:solidFill>
              </a:rPr>
              <a:t>when start( ) is called if the user returns to the page.</a:t>
            </a:r>
          </a:p>
          <a:p>
            <a:pPr marL="457200" indent="-457200" algn="just">
              <a:buNone/>
            </a:pP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7589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Applet Life Cycle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609600"/>
            <a:ext cx="8458200" cy="563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algn="just">
              <a:buNone/>
            </a:pPr>
            <a:r>
              <a:rPr lang="en-US" sz="2400" b="1" dirty="0">
                <a:solidFill>
                  <a:srgbClr val="00B050"/>
                </a:solidFill>
              </a:rPr>
              <a:t>5.	destroy( )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40CC2"/>
                </a:solidFill>
              </a:rPr>
              <a:t>Called when the environment determines that your applet needs to be </a:t>
            </a:r>
            <a:r>
              <a:rPr lang="en-US" sz="2400" b="1" dirty="0">
                <a:solidFill>
                  <a:srgbClr val="00B0F0"/>
                </a:solidFill>
              </a:rPr>
              <a:t>removed completely from memory</a:t>
            </a:r>
            <a:r>
              <a:rPr lang="en-US" sz="2400" b="1" dirty="0">
                <a:solidFill>
                  <a:srgbClr val="F40CC2"/>
                </a:solidFill>
              </a:rPr>
              <a:t>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40CC2"/>
                </a:solidFill>
              </a:rPr>
              <a:t>At this point, you should </a:t>
            </a:r>
            <a:r>
              <a:rPr lang="en-US" sz="2400" b="1" dirty="0">
                <a:solidFill>
                  <a:srgbClr val="7030A0"/>
                </a:solidFill>
              </a:rPr>
              <a:t>free up any resources </a:t>
            </a:r>
            <a:r>
              <a:rPr lang="en-US" sz="2400" b="1" dirty="0">
                <a:solidFill>
                  <a:srgbClr val="F40CC2"/>
                </a:solidFill>
              </a:rPr>
              <a:t>the applet may be using.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</a:rPr>
              <a:t>The stop( ) method is always called before destroy( ).</a:t>
            </a:r>
          </a:p>
        </p:txBody>
      </p:sp>
    </p:spTree>
    <p:extLst>
      <p:ext uri="{BB962C8B-B14F-4D97-AF65-F5344CB8AC3E}">
        <p14:creationId xmlns:p14="http://schemas.microsoft.com/office/powerpoint/2010/main" val="231451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Sample Applet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600" y="1437144"/>
            <a:ext cx="6553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import java.awt.*;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import </a:t>
            </a:r>
            <a:r>
              <a:rPr lang="en-US" sz="2400" b="1" dirty="0" err="1">
                <a:solidFill>
                  <a:srgbClr val="00B050"/>
                </a:solidFill>
              </a:rPr>
              <a:t>java.applet</a:t>
            </a:r>
            <a:r>
              <a:rPr lang="en-US" sz="2400" b="1" dirty="0">
                <a:solidFill>
                  <a:srgbClr val="00B050"/>
                </a:solidFill>
              </a:rPr>
              <a:t>.*;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public class </a:t>
            </a:r>
            <a:r>
              <a:rPr lang="en-US" sz="2400" b="1" dirty="0" err="1">
                <a:solidFill>
                  <a:schemeClr val="accent6"/>
                </a:solidFill>
              </a:rPr>
              <a:t>SimpleApplet</a:t>
            </a:r>
            <a:r>
              <a:rPr lang="en-US" sz="2400" b="1" dirty="0">
                <a:solidFill>
                  <a:schemeClr val="accent6"/>
                </a:solidFill>
              </a:rPr>
              <a:t> extends Applet </a:t>
            </a:r>
          </a:p>
          <a:p>
            <a:r>
              <a:rPr lang="en-US" sz="2400" dirty="0"/>
              <a:t>{</a:t>
            </a:r>
          </a:p>
          <a:p>
            <a:endParaRPr lang="en-US" sz="2400" dirty="0"/>
          </a:p>
          <a:p>
            <a:r>
              <a:rPr lang="en-US" sz="2400" dirty="0"/>
              <a:t>public void paint(</a:t>
            </a:r>
            <a:r>
              <a:rPr lang="en-US" sz="2400" b="1" dirty="0">
                <a:solidFill>
                  <a:srgbClr val="00B0F0"/>
                </a:solidFill>
              </a:rPr>
              <a:t>Graphics g</a:t>
            </a:r>
            <a:r>
              <a:rPr lang="en-US" sz="2400" dirty="0"/>
              <a:t>) 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 err="1">
                <a:solidFill>
                  <a:srgbClr val="C5053C"/>
                </a:solidFill>
              </a:rPr>
              <a:t>g.drawString</a:t>
            </a:r>
            <a:r>
              <a:rPr lang="en-US" sz="2400" dirty="0">
                <a:solidFill>
                  <a:srgbClr val="C5053C"/>
                </a:solidFill>
              </a:rPr>
              <a:t>("A Simple Applet", 20, 20);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Compiling and Running Sample Applet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809685"/>
            <a:ext cx="8763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Applet program is saved as .java file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Applet is compiled through </a:t>
            </a:r>
            <a:r>
              <a:rPr lang="en-US" sz="2400" b="1" dirty="0" err="1">
                <a:solidFill>
                  <a:srgbClr val="00B0F0"/>
                </a:solidFill>
              </a:rPr>
              <a:t>javac</a:t>
            </a:r>
            <a:r>
              <a:rPr lang="en-US" sz="2400" b="1" dirty="0">
                <a:solidFill>
                  <a:srgbClr val="00B0F0"/>
                </a:solidFill>
              </a:rPr>
              <a:t> command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F40CC2"/>
                </a:solidFill>
              </a:rPr>
              <a:t>Applet can be executed by two ways:</a:t>
            </a:r>
          </a:p>
          <a:p>
            <a:pPr marL="457200" indent="-169863">
              <a:buFont typeface="+mj-lt"/>
              <a:buAutoNum type="arabicPeriod"/>
            </a:pPr>
            <a:r>
              <a:rPr lang="en-US" sz="2400" b="1" dirty="0">
                <a:solidFill>
                  <a:srgbClr val="7030A0"/>
                </a:solidFill>
              </a:rPr>
              <a:t> Using </a:t>
            </a:r>
            <a:r>
              <a:rPr lang="en-US" sz="2400" b="1" dirty="0" err="1">
                <a:solidFill>
                  <a:srgbClr val="7030A0"/>
                </a:solidFill>
              </a:rPr>
              <a:t>appletviewer</a:t>
            </a:r>
            <a:r>
              <a:rPr lang="en-US" sz="2400" b="1" dirty="0">
                <a:solidFill>
                  <a:srgbClr val="7030A0"/>
                </a:solidFill>
              </a:rPr>
              <a:t> command</a:t>
            </a:r>
          </a:p>
          <a:p>
            <a:pPr marL="457200" indent="-169863">
              <a:buFont typeface="+mj-lt"/>
              <a:buAutoNum type="arabicPeriod"/>
            </a:pPr>
            <a:r>
              <a:rPr lang="en-US" sz="2400" b="1" dirty="0">
                <a:solidFill>
                  <a:srgbClr val="7030A0"/>
                </a:solidFill>
              </a:rPr>
              <a:t> Using a web browser</a:t>
            </a:r>
          </a:p>
          <a:p>
            <a:pPr marL="287337"/>
            <a:endParaRPr lang="en-US" sz="2400" b="1" dirty="0">
              <a:solidFill>
                <a:srgbClr val="7030A0"/>
              </a:solidFill>
            </a:endParaRPr>
          </a:p>
          <a:p>
            <a:pPr indent="52388">
              <a:buFont typeface="Wingdings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We have to write the following tag in a html file:</a:t>
            </a:r>
          </a:p>
          <a:p>
            <a:pPr indent="52388"/>
            <a:endParaRPr lang="en-US" sz="2400" b="1" dirty="0">
              <a:solidFill>
                <a:srgbClr val="7030A0"/>
              </a:solidFill>
            </a:endParaRPr>
          </a:p>
          <a:p>
            <a:pPr indent="52388"/>
            <a:r>
              <a:rPr lang="en-US" sz="2400" b="1" dirty="0">
                <a:solidFill>
                  <a:schemeClr val="accent6"/>
                </a:solidFill>
              </a:rPr>
              <a:t>&lt;applet code=“</a:t>
            </a:r>
            <a:r>
              <a:rPr lang="en-US" sz="2400" b="1" dirty="0" err="1">
                <a:solidFill>
                  <a:schemeClr val="accent6"/>
                </a:solidFill>
              </a:rPr>
              <a:t>class_name</a:t>
            </a:r>
            <a:r>
              <a:rPr lang="en-US" sz="2400" b="1" dirty="0">
                <a:solidFill>
                  <a:schemeClr val="accent6"/>
                </a:solidFill>
              </a:rPr>
              <a:t>” width=width height=height &gt; </a:t>
            </a:r>
          </a:p>
          <a:p>
            <a:pPr indent="52388"/>
            <a:r>
              <a:rPr lang="en-US" sz="2400" b="1" dirty="0">
                <a:solidFill>
                  <a:schemeClr val="accent6"/>
                </a:solidFill>
              </a:rPr>
              <a:t>&lt;/applet&gt;</a:t>
            </a:r>
          </a:p>
          <a:p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Here, width and height are integer parameters which specifies size of an applet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pPr indent="52388"/>
            <a:r>
              <a:rPr lang="en-US" sz="2400" b="1" dirty="0">
                <a:solidFill>
                  <a:schemeClr val="accent6"/>
                </a:solidFill>
              </a:rPr>
              <a:t>&lt;applet code=“</a:t>
            </a:r>
            <a:r>
              <a:rPr lang="en-US" sz="2400" b="1" dirty="0" err="1">
                <a:solidFill>
                  <a:schemeClr val="accent6"/>
                </a:solidFill>
              </a:rPr>
              <a:t>SampleApplet</a:t>
            </a:r>
            <a:r>
              <a:rPr lang="en-US" sz="2400" b="1" dirty="0">
                <a:solidFill>
                  <a:schemeClr val="accent6"/>
                </a:solidFill>
              </a:rPr>
              <a:t>” width=350 height=200 &gt; </a:t>
            </a:r>
          </a:p>
          <a:p>
            <a:pPr indent="52388"/>
            <a:r>
              <a:rPr lang="en-US" sz="2400" b="1" dirty="0">
                <a:solidFill>
                  <a:schemeClr val="accent6"/>
                </a:solidFill>
              </a:rPr>
              <a:t>&lt;/applet&gt;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 Running Sample Applet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838200"/>
            <a:ext cx="83820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505200"/>
            <a:ext cx="8382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Demonstartion of Applet Life Cycle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685800"/>
            <a:ext cx="6934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import java.awt.*;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import </a:t>
            </a:r>
            <a:r>
              <a:rPr lang="en-US" sz="2400" dirty="0" err="1">
                <a:solidFill>
                  <a:srgbClr val="00B050"/>
                </a:solidFill>
              </a:rPr>
              <a:t>java.applet</a:t>
            </a:r>
            <a:r>
              <a:rPr lang="en-US" sz="2400" dirty="0">
                <a:solidFill>
                  <a:srgbClr val="00B050"/>
                </a:solidFill>
              </a:rPr>
              <a:t>.*;</a:t>
            </a:r>
          </a:p>
          <a:p>
            <a:r>
              <a:rPr lang="en-US" sz="2400" dirty="0">
                <a:solidFill>
                  <a:srgbClr val="C5053C"/>
                </a:solidFill>
              </a:rPr>
              <a:t>public class </a:t>
            </a:r>
            <a:r>
              <a:rPr lang="en-US" sz="2400" dirty="0" err="1">
                <a:solidFill>
                  <a:srgbClr val="C5053C"/>
                </a:solidFill>
              </a:rPr>
              <a:t>LifeCycleApplet</a:t>
            </a:r>
            <a:r>
              <a:rPr lang="en-US" sz="2400" dirty="0">
                <a:solidFill>
                  <a:srgbClr val="C5053C"/>
                </a:solidFill>
              </a:rPr>
              <a:t> extends Applet</a:t>
            </a:r>
            <a:r>
              <a:rPr lang="en-US" sz="2400" dirty="0"/>
              <a:t>{</a:t>
            </a:r>
          </a:p>
          <a:p>
            <a:r>
              <a:rPr lang="en-US" sz="2400" dirty="0"/>
              <a:t>String </a:t>
            </a:r>
            <a:r>
              <a:rPr lang="en-US" sz="2400" dirty="0" err="1"/>
              <a:t>msg</a:t>
            </a:r>
            <a:r>
              <a:rPr lang="en-US" sz="2400" dirty="0"/>
              <a:t>;</a:t>
            </a:r>
          </a:p>
          <a:p>
            <a:r>
              <a:rPr lang="en-US" sz="2400" dirty="0"/>
              <a:t>// set the foreground and background colors.</a:t>
            </a:r>
          </a:p>
          <a:p>
            <a:endParaRPr lang="en-US" sz="2400" dirty="0"/>
          </a:p>
          <a:p>
            <a:r>
              <a:rPr lang="en-US" sz="2400" dirty="0"/>
              <a:t>public void init() {</a:t>
            </a:r>
          </a:p>
          <a:p>
            <a:r>
              <a:rPr lang="en-US" sz="2400" dirty="0"/>
              <a:t>//Color c1=new Color(120,255,240);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setBackground</a:t>
            </a:r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dirty="0" err="1">
                <a:solidFill>
                  <a:srgbClr val="7030A0"/>
                </a:solidFill>
              </a:rPr>
              <a:t>Color.cyan</a:t>
            </a:r>
            <a:r>
              <a:rPr lang="en-US" sz="2400" dirty="0">
                <a:solidFill>
                  <a:srgbClr val="7030A0"/>
                </a:solidFill>
              </a:rPr>
              <a:t>);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setForeground</a:t>
            </a:r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dirty="0" err="1">
                <a:solidFill>
                  <a:srgbClr val="7030A0"/>
                </a:solidFill>
              </a:rPr>
              <a:t>Color.red</a:t>
            </a:r>
            <a:r>
              <a:rPr lang="en-US" sz="2400" dirty="0">
                <a:solidFill>
                  <a:srgbClr val="7030A0"/>
                </a:solidFill>
              </a:rPr>
              <a:t>);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msg</a:t>
            </a:r>
            <a:r>
              <a:rPr lang="en-US" sz="2400" dirty="0">
                <a:solidFill>
                  <a:srgbClr val="7030A0"/>
                </a:solidFill>
              </a:rPr>
              <a:t> = "Inside init( ) --";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public void start() {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msg</a:t>
            </a:r>
            <a:r>
              <a:rPr lang="en-US" sz="2400" dirty="0">
                <a:solidFill>
                  <a:srgbClr val="7030A0"/>
                </a:solidFill>
              </a:rPr>
              <a:t> += " Inside start( ) --";</a:t>
            </a:r>
          </a:p>
          <a:p>
            <a:r>
              <a:rPr lang="en-US" sz="2400" dirty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Demonstartion of Applet Life Cycle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685800"/>
            <a:ext cx="74676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public void stop() {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msg</a:t>
            </a:r>
            <a:r>
              <a:rPr lang="en-US" sz="2400" dirty="0">
                <a:solidFill>
                  <a:srgbClr val="7030A0"/>
                </a:solidFill>
              </a:rPr>
              <a:t> += " Inside stop( ) --";	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System.out.println</a:t>
            </a:r>
            <a:r>
              <a:rPr lang="en-US" sz="2400" dirty="0">
                <a:solidFill>
                  <a:srgbClr val="7030A0"/>
                </a:solidFill>
              </a:rPr>
              <a:t>("Applet Stopped");</a:t>
            </a:r>
          </a:p>
          <a:p>
            <a:r>
              <a:rPr lang="en-US" sz="2400" dirty="0">
                <a:solidFill>
                  <a:srgbClr val="7030A0"/>
                </a:solidFill>
              </a:rPr>
              <a:t>}</a:t>
            </a:r>
          </a:p>
          <a:p>
            <a:endParaRPr lang="en-US" sz="2400" dirty="0"/>
          </a:p>
          <a:p>
            <a:r>
              <a:rPr lang="en-US" sz="2400" dirty="0"/>
              <a:t>public void destroy() {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System.out.println</a:t>
            </a:r>
            <a:r>
              <a:rPr lang="en-US" sz="2400" dirty="0">
                <a:solidFill>
                  <a:srgbClr val="7030A0"/>
                </a:solidFill>
              </a:rPr>
              <a:t>("Applet Destroyed");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// Display </a:t>
            </a:r>
            <a:r>
              <a:rPr lang="en-US" sz="2400" dirty="0" err="1"/>
              <a:t>msg</a:t>
            </a:r>
            <a:r>
              <a:rPr lang="en-US" sz="2400" dirty="0"/>
              <a:t> in applet window.</a:t>
            </a:r>
          </a:p>
          <a:p>
            <a:r>
              <a:rPr lang="en-US" sz="2400" dirty="0"/>
              <a:t>public void paint(Graphics g) {</a:t>
            </a:r>
          </a:p>
          <a:p>
            <a:r>
              <a:rPr lang="en-US" sz="2400" dirty="0" err="1"/>
              <a:t>g.setColor</a:t>
            </a:r>
            <a:r>
              <a:rPr lang="en-US" sz="2400" dirty="0"/>
              <a:t>(</a:t>
            </a:r>
            <a:r>
              <a:rPr lang="en-US" sz="2400" dirty="0" err="1"/>
              <a:t>Color.red</a:t>
            </a:r>
            <a:r>
              <a:rPr lang="en-US" sz="2400" dirty="0"/>
              <a:t>);</a:t>
            </a:r>
          </a:p>
          <a:p>
            <a:r>
              <a:rPr lang="en-US" sz="2400" dirty="0" err="1">
                <a:solidFill>
                  <a:srgbClr val="00B0F0"/>
                </a:solidFill>
              </a:rPr>
              <a:t>msg</a:t>
            </a:r>
            <a:r>
              <a:rPr lang="en-US" sz="2400" dirty="0">
                <a:solidFill>
                  <a:srgbClr val="00B0F0"/>
                </a:solidFill>
              </a:rPr>
              <a:t> += " Inside paint( ).";</a:t>
            </a:r>
          </a:p>
          <a:p>
            <a:r>
              <a:rPr lang="en-US" sz="2400" dirty="0" err="1">
                <a:solidFill>
                  <a:srgbClr val="00B0F0"/>
                </a:solidFill>
              </a:rPr>
              <a:t>g.drawString</a:t>
            </a:r>
            <a:r>
              <a:rPr lang="en-US" sz="2400" dirty="0">
                <a:solidFill>
                  <a:srgbClr val="00B0F0"/>
                </a:solidFill>
              </a:rPr>
              <a:t>(</a:t>
            </a:r>
            <a:r>
              <a:rPr lang="en-US" sz="2400" dirty="0" err="1">
                <a:solidFill>
                  <a:srgbClr val="00B0F0"/>
                </a:solidFill>
              </a:rPr>
              <a:t>msg</a:t>
            </a:r>
            <a:r>
              <a:rPr lang="en-US" sz="2400" dirty="0">
                <a:solidFill>
                  <a:srgbClr val="00B0F0"/>
                </a:solidFill>
              </a:rPr>
              <a:t>, 10, 30);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} //end of class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Demonstartion of Applet Life Cycle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219200"/>
            <a:ext cx="45720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3400" y="13716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Applet Loaded 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71800" y="15240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4029075"/>
            <a:ext cx="44196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" y="4340423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Applet minimized and maximized 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71800" y="48768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 b="1" dirty="0">
                <a:solidFill>
                  <a:schemeClr val="bg1"/>
                </a:solidFill>
              </a:rPr>
              <a:t>Passing Parameters to Applet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2185C5"/>
                </a:solidFill>
              </a:rPr>
              <a:t>Mr. M.R. Solanki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990600" y="2895600"/>
            <a:ext cx="67818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/>
              <a:t>Sr. Lecturer, Information Technology,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800" dirty="0">
                <a:hlinkClick r:id="rId3"/>
              </a:rPr>
              <a:t>manish_ratilal2002@yahoo.com</a:t>
            </a:r>
            <a:endParaRPr sz="2800" dirty="0"/>
          </a:p>
          <a:p>
            <a:pPr lvl="0">
              <a:spcBef>
                <a:spcPts val="0"/>
              </a:spcBef>
              <a:buNone/>
            </a:pPr>
            <a:r>
              <a:rPr lang="en" sz="2800" dirty="0"/>
              <a:t>SBMP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Passing Parameters to Applet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685800"/>
            <a:ext cx="7467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import java.awt.*;</a:t>
            </a:r>
          </a:p>
          <a:p>
            <a:r>
              <a:rPr lang="en-US" sz="2400" dirty="0"/>
              <a:t>import </a:t>
            </a:r>
            <a:r>
              <a:rPr lang="en-US" sz="2400" dirty="0" err="1"/>
              <a:t>java.applet</a:t>
            </a:r>
            <a:r>
              <a:rPr lang="en-US" sz="2400" dirty="0"/>
              <a:t>.*;</a:t>
            </a:r>
          </a:p>
          <a:p>
            <a:r>
              <a:rPr lang="en-US" sz="2400" dirty="0"/>
              <a:t>public class </a:t>
            </a:r>
            <a:r>
              <a:rPr lang="en-US" sz="2400" dirty="0" err="1"/>
              <a:t>ParamAddApplet</a:t>
            </a:r>
            <a:r>
              <a:rPr lang="en-US" sz="2400" dirty="0"/>
              <a:t> extends Applet{</a:t>
            </a:r>
          </a:p>
          <a:p>
            <a:r>
              <a:rPr lang="en-US" sz="2400" dirty="0"/>
              <a:t>int num1,num2,result;</a:t>
            </a:r>
          </a:p>
          <a:p>
            <a:r>
              <a:rPr lang="en-US" sz="2400" dirty="0"/>
              <a:t>public void start() {</a:t>
            </a:r>
          </a:p>
          <a:p>
            <a:r>
              <a:rPr lang="en-US" sz="2400" dirty="0"/>
              <a:t>num1= </a:t>
            </a:r>
            <a:r>
              <a:rPr lang="en-US" sz="2400" dirty="0" err="1">
                <a:solidFill>
                  <a:srgbClr val="7030A0"/>
                </a:solidFill>
              </a:rPr>
              <a:t>Integer.parseInt</a:t>
            </a:r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dirty="0" err="1">
                <a:solidFill>
                  <a:srgbClr val="7030A0"/>
                </a:solidFill>
              </a:rPr>
              <a:t>getParameter</a:t>
            </a:r>
            <a:r>
              <a:rPr lang="en-US" sz="2400" dirty="0">
                <a:solidFill>
                  <a:srgbClr val="7030A0"/>
                </a:solidFill>
              </a:rPr>
              <a:t>("num1")</a:t>
            </a:r>
            <a:r>
              <a:rPr lang="en-US" sz="2400" dirty="0"/>
              <a:t>);</a:t>
            </a:r>
          </a:p>
          <a:p>
            <a:r>
              <a:rPr lang="en-US" sz="2400" dirty="0"/>
              <a:t>num2= </a:t>
            </a:r>
            <a:r>
              <a:rPr lang="en-US" sz="2400" dirty="0" err="1">
                <a:solidFill>
                  <a:srgbClr val="7030A0"/>
                </a:solidFill>
              </a:rPr>
              <a:t>Integer.parseInt</a:t>
            </a:r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dirty="0" err="1">
                <a:solidFill>
                  <a:srgbClr val="7030A0"/>
                </a:solidFill>
              </a:rPr>
              <a:t>getParameter</a:t>
            </a:r>
            <a:r>
              <a:rPr lang="en-US" sz="2400" dirty="0">
                <a:solidFill>
                  <a:srgbClr val="7030A0"/>
                </a:solidFill>
              </a:rPr>
              <a:t>("num2")</a:t>
            </a:r>
            <a:r>
              <a:rPr lang="en-US" sz="2400" dirty="0"/>
              <a:t>);</a:t>
            </a:r>
          </a:p>
          <a:p>
            <a:r>
              <a:rPr lang="en-US" sz="2400" dirty="0"/>
              <a:t>result = num1+num2;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public void paint(Graphics g) {</a:t>
            </a:r>
          </a:p>
          <a:p>
            <a:r>
              <a:rPr lang="en-US" sz="2400" dirty="0" err="1"/>
              <a:t>g.drawString</a:t>
            </a:r>
            <a:r>
              <a:rPr lang="en-US" sz="2400" dirty="0"/>
              <a:t>("Num1: " + num1, 0, 10);</a:t>
            </a:r>
          </a:p>
          <a:p>
            <a:r>
              <a:rPr lang="en-US" sz="2400" dirty="0" err="1"/>
              <a:t>g.drawString</a:t>
            </a:r>
            <a:r>
              <a:rPr lang="en-US" sz="2400" dirty="0"/>
              <a:t>("Num2: " + num2, 0, 26);</a:t>
            </a:r>
          </a:p>
          <a:p>
            <a:r>
              <a:rPr lang="en-US" sz="2400" dirty="0" err="1"/>
              <a:t>g.drawString</a:t>
            </a:r>
            <a:r>
              <a:rPr lang="en-US" sz="2400" dirty="0"/>
              <a:t>("Addition : " + result, 0, 42);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Passing Parameters to Applet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880408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&lt;applet code="</a:t>
            </a:r>
            <a:r>
              <a:rPr lang="en-US" sz="2400" dirty="0" err="1"/>
              <a:t>ParamAddApplet</a:t>
            </a:r>
            <a:r>
              <a:rPr lang="en-US" sz="2400" dirty="0"/>
              <a:t>" width=300 height=80&gt;</a:t>
            </a:r>
          </a:p>
          <a:p>
            <a:r>
              <a:rPr lang="en-US" sz="2400" dirty="0"/>
              <a:t>&lt;</a:t>
            </a:r>
            <a:r>
              <a:rPr lang="en-US" sz="2400" dirty="0" err="1">
                <a:solidFill>
                  <a:srgbClr val="C00000"/>
                </a:solidFill>
              </a:rPr>
              <a:t>param</a:t>
            </a:r>
            <a:r>
              <a:rPr lang="en-US" sz="2400" dirty="0">
                <a:solidFill>
                  <a:srgbClr val="C00000"/>
                </a:solidFill>
              </a:rPr>
              <a:t> name=num1 value=5</a:t>
            </a:r>
            <a:r>
              <a:rPr lang="en-US" sz="2400" dirty="0"/>
              <a:t>&gt;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param</a:t>
            </a:r>
            <a:r>
              <a:rPr lang="en-US" sz="2400" dirty="0"/>
              <a:t> name=num2 value=14&gt;</a:t>
            </a:r>
          </a:p>
          <a:p>
            <a:r>
              <a:rPr lang="en-US" sz="2400" dirty="0"/>
              <a:t>&lt;/applet&gt;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971800"/>
            <a:ext cx="73152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11219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r>
              <a:rPr lang="en" sz="2400" dirty="0">
                <a:solidFill>
                  <a:srgbClr val="FFFFFF"/>
                </a:solidFill>
              </a:rPr>
              <a:t>anish_ratilal2002@yahoo.com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93700" y="68580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C5053C"/>
                </a:solidFill>
              </a:rPr>
              <a:t>Credits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893700" y="1905000"/>
            <a:ext cx="64626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" sz="2400" dirty="0"/>
              <a:t>My Degree classmate Mr. Vimal Parakhiya (served as a scientist at BARC, Mumbai) who taught me C++ concepts 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" sz="2400" dirty="0"/>
              <a:t>My degree Professor Mr. D.G. Thakor who taught me Java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" sz="2400" dirty="0"/>
              <a:t>Java The Complete Reference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" sz="2400" u="sng" dirty="0">
                <a:hlinkClick r:id="rId3"/>
              </a:rPr>
              <a:t> Tutorials and Forums available on Internet</a:t>
            </a:r>
          </a:p>
          <a:p>
            <a:pPr marL="457200" lvl="0" indent="-381000">
              <a:lnSpc>
                <a:spcPct val="115000"/>
              </a:lnSpc>
              <a:buFont typeface="Wingdings" pitchFamily="2" charset="2"/>
              <a:buChar char="q"/>
            </a:pPr>
            <a:r>
              <a:rPr lang="en-US" sz="2400" u="sng" dirty="0">
                <a:hlinkClick r:id="rId3"/>
              </a:rPr>
              <a:t>https://www.tutorialspoint.com/java/java_applet_basics.htm</a:t>
            </a:r>
            <a:endParaRPr lang="en" sz="2400" u="sng" dirty="0">
              <a:hlinkClick r:id="rId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0731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Learning Outcomes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457200" y="1295400"/>
            <a:ext cx="8382000" cy="373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Students will be able to: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2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Define and write features of an applet</a:t>
            </a:r>
          </a:p>
          <a:p>
            <a:pPr marL="231775" indent="-231775" algn="just">
              <a:buFont typeface="Arial" pitchFamily="34" charset="0"/>
              <a:buChar char="•"/>
              <a:tabLst>
                <a:tab pos="176213" algn="l"/>
              </a:tabLst>
            </a:pPr>
            <a:r>
              <a:rPr lang="en-US" sz="2800" b="1" dirty="0">
                <a:solidFill>
                  <a:schemeClr val="accent6"/>
                </a:solidFill>
              </a:rPr>
              <a:t>Demonstrate the life cycle of an applet</a:t>
            </a:r>
          </a:p>
          <a:p>
            <a:pPr marL="231775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Pass parameters to an applet</a:t>
            </a:r>
          </a:p>
        </p:txBody>
      </p:sp>
      <p:grpSp>
        <p:nvGrpSpPr>
          <p:cNvPr id="8" name="Shape 314"/>
          <p:cNvGrpSpPr/>
          <p:nvPr/>
        </p:nvGrpSpPr>
        <p:grpSpPr>
          <a:xfrm>
            <a:off x="7806293" y="228600"/>
            <a:ext cx="1032907" cy="990600"/>
            <a:chOff x="584925" y="238125"/>
            <a:chExt cx="415200" cy="525100"/>
          </a:xfrm>
        </p:grpSpPr>
        <p:sp>
          <p:nvSpPr>
            <p:cNvPr id="9" name="Shape 31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1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1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1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1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2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 b="1" dirty="0">
                <a:solidFill>
                  <a:schemeClr val="bg1"/>
                </a:solidFill>
              </a:rPr>
              <a:t>Definition and Features of an Applet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Applet</a:t>
            </a:r>
            <a:r>
              <a:rPr lang="en" sz="3200" b="1" dirty="0"/>
              <a:t>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1066800"/>
            <a:ext cx="8610600" cy="579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  <a:latin typeface="+mn-lt"/>
              </a:rPr>
              <a:t>applets are small applications that are accessed on an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00B050"/>
                </a:solidFill>
                <a:latin typeface="+mn-lt"/>
              </a:rPr>
              <a:t>Internet server, transported over the Internet, automatically installed, and run as part of a web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00B050"/>
                </a:solidFill>
                <a:latin typeface="+mn-lt"/>
              </a:rPr>
              <a:t>Document</a:t>
            </a:r>
          </a:p>
          <a:p>
            <a:pPr algn="just">
              <a:buNone/>
            </a:pPr>
            <a:endParaRPr lang="en-US" sz="2400" b="1" dirty="0">
              <a:solidFill>
                <a:srgbClr val="00B050"/>
              </a:solidFill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C00000"/>
                </a:solidFill>
                <a:latin typeface="+mn-lt"/>
              </a:rPr>
              <a:t>After an applet arrives on the client, it has limited access to resources so that it can produce a graphical user interface and run complex computations without introducing the risk of viruses or breaching data integrity.</a:t>
            </a:r>
          </a:p>
          <a:p>
            <a:pPr marL="225425" indent="-225425" algn="just">
              <a:buNone/>
            </a:pPr>
            <a:endParaRPr lang="en-US" sz="2400" b="1" dirty="0">
              <a:solidFill>
                <a:srgbClr val="00B05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7589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Features of an Applet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762000"/>
            <a:ext cx="8458200" cy="54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F40CC2"/>
                </a:solidFill>
                <a:latin typeface="+mn-lt"/>
              </a:rPr>
              <a:t>An applet is a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Java class </a:t>
            </a:r>
            <a:r>
              <a:rPr lang="en-US" sz="2400" b="1" dirty="0">
                <a:solidFill>
                  <a:srgbClr val="F40CC2"/>
                </a:solidFill>
                <a:latin typeface="+mn-lt"/>
              </a:rPr>
              <a:t>that extends the </a:t>
            </a:r>
            <a:r>
              <a:rPr lang="en-US" sz="2400" b="1" dirty="0">
                <a:solidFill>
                  <a:srgbClr val="FFC000"/>
                </a:solidFill>
                <a:latin typeface="+mn-lt"/>
              </a:rPr>
              <a:t>java.applet.Applet </a:t>
            </a:r>
            <a:r>
              <a:rPr lang="en-US" sz="2400" b="1" dirty="0">
                <a:solidFill>
                  <a:srgbClr val="F40CC2"/>
                </a:solidFill>
                <a:latin typeface="+mn-lt"/>
              </a:rPr>
              <a:t>class</a:t>
            </a:r>
            <a:endParaRPr lang="en-US" sz="2400" b="1" dirty="0">
              <a:solidFill>
                <a:srgbClr val="00B050"/>
              </a:solidFill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An applet class can not define </a:t>
            </a:r>
            <a:r>
              <a:rPr lang="en-US" sz="2400" b="1" dirty="0">
                <a:solidFill>
                  <a:srgbClr val="FFC000"/>
                </a:solidFill>
                <a:latin typeface="+mn-lt"/>
              </a:rPr>
              <a:t>main()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C00000"/>
                </a:solidFill>
                <a:latin typeface="+mn-lt"/>
              </a:rPr>
              <a:t>Applets are designed to be embedded within an HTML page.</a:t>
            </a:r>
            <a:endParaRPr lang="en-US" sz="2400" b="1" dirty="0">
              <a:solidFill>
                <a:srgbClr val="00B050"/>
              </a:solidFill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795080"/>
                </a:solidFill>
                <a:latin typeface="+mn-lt"/>
              </a:rPr>
              <a:t>When a user views an HTML page that contains an applet, the code for the applet is downloaded to the user's machine.</a:t>
            </a:r>
            <a:endParaRPr lang="en-US" sz="2400" b="1" dirty="0">
              <a:solidFill>
                <a:srgbClr val="00B050"/>
              </a:solidFill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  <a:latin typeface="+mn-lt"/>
              </a:rPr>
              <a:t>A JVM is required to view an applet. The JVM can be either a plug-in of the Web browser or a separate runtime environment.</a:t>
            </a:r>
          </a:p>
          <a:p>
            <a:pPr marL="225425" indent="-225425" algn="just">
              <a:buFont typeface="Wingdings" pitchFamily="2" charset="2"/>
              <a:buChar char="Ø"/>
            </a:pPr>
            <a:endParaRPr lang="en-US" sz="2400" b="1" dirty="0">
              <a:solidFill>
                <a:srgbClr val="00B05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7589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Features of an Applet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914400"/>
            <a:ext cx="8458200" cy="441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The JVM on the user's machine creates an </a:t>
            </a:r>
            <a:r>
              <a:rPr lang="en-US" sz="2400" b="1" dirty="0">
                <a:solidFill>
                  <a:srgbClr val="F40CC2"/>
                </a:solidFill>
                <a:latin typeface="+mn-lt"/>
              </a:rPr>
              <a:t>instance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of the applet class and invokes various methods during the applet's lifetime.</a:t>
            </a:r>
          </a:p>
          <a:p>
            <a:pPr algn="just">
              <a:buFont typeface="Wingdings" pitchFamily="2" charset="2"/>
              <a:buChar char="Ø"/>
            </a:pPr>
            <a:endParaRPr lang="en-US" sz="2400" b="1" dirty="0">
              <a:solidFill>
                <a:srgbClr val="12BE6C"/>
              </a:solidFill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  <a:latin typeface="+mn-lt"/>
              </a:rPr>
              <a:t>Applets have strict security rules that are enforced by the Web browser. 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Applets can not access the local file system of client</a:t>
            </a:r>
            <a:r>
              <a:rPr lang="en-US" sz="2400" b="1" dirty="0">
                <a:solidFill>
                  <a:srgbClr val="7030A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(digitally signed applets can do this)</a:t>
            </a:r>
          </a:p>
          <a:p>
            <a:pPr algn="just">
              <a:buNone/>
            </a:pPr>
            <a:endParaRPr lang="en-US" sz="2400" b="1" dirty="0">
              <a:solidFill>
                <a:srgbClr val="7030A0"/>
              </a:solidFill>
              <a:latin typeface="+mn-lt"/>
            </a:endParaRPr>
          </a:p>
          <a:p>
            <a:pPr algn="just">
              <a:buNone/>
            </a:pPr>
            <a:endParaRPr lang="en-US" sz="2400" b="1" dirty="0">
              <a:solidFill>
                <a:srgbClr val="00B05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 b="1" dirty="0">
                <a:solidFill>
                  <a:schemeClr val="bg1"/>
                </a:solidFill>
              </a:rPr>
              <a:t>Applet Life Cycle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7589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Applet Life Cycle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762000"/>
            <a:ext cx="8458200" cy="563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b="1" dirty="0">
                <a:solidFill>
                  <a:srgbClr val="C5053C"/>
                </a:solidFill>
              </a:rPr>
              <a:t>init( )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The first method to be called. This is where you should </a:t>
            </a:r>
            <a:r>
              <a:rPr lang="en-US" sz="2400" b="1" dirty="0">
                <a:solidFill>
                  <a:srgbClr val="00B0F0"/>
                </a:solidFill>
              </a:rPr>
              <a:t>initialize variables.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40CC2"/>
                </a:solidFill>
              </a:rPr>
              <a:t>Called </a:t>
            </a:r>
            <a:r>
              <a:rPr lang="en-US" sz="2400" b="1" u="sng" dirty="0">
                <a:solidFill>
                  <a:srgbClr val="FFC000"/>
                </a:solidFill>
              </a:rPr>
              <a:t>only once </a:t>
            </a:r>
            <a:r>
              <a:rPr lang="en-US" sz="2400" b="1" dirty="0">
                <a:solidFill>
                  <a:srgbClr val="F40CC2"/>
                </a:solidFill>
              </a:rPr>
              <a:t>during the run time of your applet</a:t>
            </a:r>
          </a:p>
          <a:p>
            <a:pPr marL="457200" indent="-457200" algn="just">
              <a:buNone/>
            </a:pPr>
            <a:endParaRPr lang="en-US" sz="2400" b="1" dirty="0">
              <a:solidFill>
                <a:srgbClr val="F40CC2"/>
              </a:solidFill>
            </a:endParaRPr>
          </a:p>
          <a:p>
            <a:pPr marL="457200" indent="-457200" algn="just">
              <a:buNone/>
            </a:pPr>
            <a:r>
              <a:rPr lang="en-US" sz="2400" b="1" dirty="0"/>
              <a:t>2.   </a:t>
            </a:r>
            <a:r>
              <a:rPr lang="en-US" sz="2400" b="1" dirty="0">
                <a:solidFill>
                  <a:srgbClr val="00B050"/>
                </a:solidFill>
              </a:rPr>
              <a:t>start( )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Called after init( ). Also called to restart an applet after it has been stopped. 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40CC2"/>
                </a:solidFill>
              </a:rPr>
              <a:t>Called each time an applet’s HTML document is displayed onscreen</a:t>
            </a:r>
            <a:r>
              <a:rPr lang="en-US" sz="2400" b="1" dirty="0"/>
              <a:t>. </a:t>
            </a:r>
            <a:r>
              <a:rPr lang="en-US" sz="2400" b="1" dirty="0">
                <a:solidFill>
                  <a:srgbClr val="FF3300"/>
                </a:solidFill>
              </a:rPr>
              <a:t>So, if a user leaves a web page</a:t>
            </a:r>
          </a:p>
          <a:p>
            <a:pPr marL="457200" indent="-457200" algn="just">
              <a:buNone/>
            </a:pPr>
            <a:r>
              <a:rPr lang="en-US" sz="2400" b="1" dirty="0">
                <a:solidFill>
                  <a:srgbClr val="FF3300"/>
                </a:solidFill>
              </a:rPr>
              <a:t>	and comes back, the applet resumes execution at start( )</a:t>
            </a:r>
            <a:endParaRPr lang="en-US" sz="2400" b="1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307D95545A1F4184D126B1D8FD2DB8" ma:contentTypeVersion="4" ma:contentTypeDescription="Create a new document." ma:contentTypeScope="" ma:versionID="0c4a29f4ae5f82669a5b60b382d20f62">
  <xsd:schema xmlns:xsd="http://www.w3.org/2001/XMLSchema" xmlns:xs="http://www.w3.org/2001/XMLSchema" xmlns:p="http://schemas.microsoft.com/office/2006/metadata/properties" xmlns:ns2="23c40818-116c-41c3-b097-f61654eaa8ad" targetNamespace="http://schemas.microsoft.com/office/2006/metadata/properties" ma:root="true" ma:fieldsID="5cfc107bd0cc72e5bebcd01647dea266" ns2:_="">
    <xsd:import namespace="23c40818-116c-41c3-b097-f61654eaa8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40818-116c-41c3-b097-f61654eaa8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2AF903-C387-4C94-8B02-E3ABE6C7090C}"/>
</file>

<file path=customXml/itemProps2.xml><?xml version="1.0" encoding="utf-8"?>
<ds:datastoreItem xmlns:ds="http://schemas.openxmlformats.org/officeDocument/2006/customXml" ds:itemID="{BCE60D1F-F36E-4527-BAE4-12DF03A395F6}"/>
</file>

<file path=customXml/itemProps3.xml><?xml version="1.0" encoding="utf-8"?>
<ds:datastoreItem xmlns:ds="http://schemas.openxmlformats.org/officeDocument/2006/customXml" ds:itemID="{23302614-6091-4600-B53C-63804D5A75D7}"/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1179</Words>
  <Application>Microsoft Office PowerPoint</Application>
  <PresentationFormat>On-screen Show (4:3)</PresentationFormat>
  <Paragraphs>156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Raleway</vt:lpstr>
      <vt:lpstr>Arial</vt:lpstr>
      <vt:lpstr>Wingdings</vt:lpstr>
      <vt:lpstr>Lato</vt:lpstr>
      <vt:lpstr>Antonio template</vt:lpstr>
      <vt:lpstr>Applets</vt:lpstr>
      <vt:lpstr>PowerPoint Presentation</vt:lpstr>
      <vt:lpstr>Learning Outcomes</vt:lpstr>
      <vt:lpstr>Definition and Features of an Applet</vt:lpstr>
      <vt:lpstr>Applet </vt:lpstr>
      <vt:lpstr>Features of an Applet </vt:lpstr>
      <vt:lpstr>Features of an Applet </vt:lpstr>
      <vt:lpstr>Applet Life Cycle</vt:lpstr>
      <vt:lpstr>Applet Life Cycle</vt:lpstr>
      <vt:lpstr>Applet Life Cycle</vt:lpstr>
      <vt:lpstr>Applet Life Cycle</vt:lpstr>
      <vt:lpstr>Applet Life Cycle</vt:lpstr>
      <vt:lpstr>Sample Applet </vt:lpstr>
      <vt:lpstr>Compiling and Running Sample Applet </vt:lpstr>
      <vt:lpstr> Running Sample Applet </vt:lpstr>
      <vt:lpstr>Demonstartion of Applet Life Cycle </vt:lpstr>
      <vt:lpstr>Demonstartion of Applet Life Cycle </vt:lpstr>
      <vt:lpstr>Demonstartion of Applet Life Cycle </vt:lpstr>
      <vt:lpstr>Passing Parameters to Applet </vt:lpstr>
      <vt:lpstr>Passing Parameters to Applet </vt:lpstr>
      <vt:lpstr>Passing Parameters to Applet 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mrs</dc:creator>
  <cp:lastModifiedBy>Manish Solanki</cp:lastModifiedBy>
  <cp:revision>35</cp:revision>
  <dcterms:modified xsi:type="dcterms:W3CDTF">2020-09-23T11:30:09Z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0x0101000B307D95545A1F4184D126B1D8FD2DB8</vt:lpwstr>
  </property>
</Properties>
</file>