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46"/>
    <a:srgbClr val="FF0066"/>
    <a:srgbClr val="B50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39259C-BC54-4432-94FA-86CA8C8FAD17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160" y="2358918"/>
            <a:ext cx="4892040" cy="5366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IO Handling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60" y="4038600"/>
            <a:ext cx="7406640" cy="1752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Mr. </a:t>
            </a:r>
            <a:r>
              <a:rPr lang="en-US" dirty="0" err="1">
                <a:solidFill>
                  <a:srgbClr val="C00000"/>
                </a:solidFill>
              </a:rPr>
              <a:t>M.R.Solanki</a:t>
            </a:r>
            <a:r>
              <a:rPr lang="en-US" dirty="0">
                <a:solidFill>
                  <a:srgbClr val="C00000"/>
                </a:solidFill>
              </a:rPr>
              <a:t>,</a:t>
            </a:r>
          </a:p>
          <a:p>
            <a:r>
              <a:rPr lang="en-US" dirty="0">
                <a:solidFill>
                  <a:srgbClr val="C00000"/>
                </a:solidFill>
              </a:rPr>
              <a:t>Sr. Lecturer, Information Technology,</a:t>
            </a:r>
          </a:p>
          <a:p>
            <a:r>
              <a:rPr lang="en-US" dirty="0">
                <a:solidFill>
                  <a:srgbClr val="C00000"/>
                </a:solidFill>
              </a:rPr>
              <a:t>SBMP.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543050"/>
            <a:ext cx="7820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 dirty="0">
                <a:solidFill>
                  <a:srgbClr val="FFC000"/>
                </a:solidFill>
              </a:rPr>
              <a:t>Reading Strings: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 To read a string from the keyboard, use the version of </a:t>
            </a:r>
            <a:r>
              <a:rPr lang="en-US" sz="2800" b="1" dirty="0" err="1"/>
              <a:t>readLine</a:t>
            </a:r>
            <a:r>
              <a:rPr lang="en-US" sz="2800" b="1" dirty="0"/>
              <a:t>( ) </a:t>
            </a:r>
            <a:r>
              <a:rPr lang="en-US" sz="2800" dirty="0"/>
              <a:t>that is a member of the </a:t>
            </a:r>
            <a:r>
              <a:rPr lang="en-US" sz="2800" b="1" dirty="0" err="1"/>
              <a:t>BufferedReader</a:t>
            </a:r>
            <a:r>
              <a:rPr lang="en-US" sz="2800" b="1" dirty="0"/>
              <a:t> </a:t>
            </a:r>
            <a:r>
              <a:rPr lang="en-US" sz="2800" dirty="0"/>
              <a:t>class. Its general form is shown here:</a:t>
            </a:r>
          </a:p>
          <a:p>
            <a:pPr algn="just"/>
            <a:r>
              <a:rPr lang="en-US" sz="2800" dirty="0"/>
              <a:t> 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String </a:t>
            </a:r>
            <a:r>
              <a:rPr lang="en-US" sz="2800" dirty="0" err="1">
                <a:solidFill>
                  <a:srgbClr val="C00000"/>
                </a:solidFill>
              </a:rPr>
              <a:t>readLine</a:t>
            </a:r>
            <a:r>
              <a:rPr lang="en-US" sz="2800" dirty="0">
                <a:solidFill>
                  <a:srgbClr val="C00000"/>
                </a:solidFill>
              </a:rPr>
              <a:t>( ) throws IOException</a:t>
            </a:r>
          </a:p>
          <a:p>
            <a:pPr algn="just"/>
            <a:r>
              <a:rPr lang="en-US" sz="2800" dirty="0"/>
              <a:t> </a:t>
            </a:r>
          </a:p>
          <a:p>
            <a:pPr algn="just"/>
            <a:r>
              <a:rPr lang="en-US" sz="2800" dirty="0"/>
              <a:t>	As you can see, it returns a </a:t>
            </a:r>
            <a:r>
              <a:rPr lang="en-US" sz="2800" b="1" dirty="0"/>
              <a:t>String </a:t>
            </a:r>
            <a:r>
              <a:rPr lang="en-US" sz="2800" dirty="0"/>
              <a:t>object.</a:t>
            </a:r>
            <a:r>
              <a:rPr lang="en-US" sz="2400" dirty="0"/>
              <a:t> It can throw 	an IOException.</a:t>
            </a:r>
            <a:endParaRPr lang="en-US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 dirty="0">
                <a:solidFill>
                  <a:srgbClr val="FFC000"/>
                </a:solidFill>
              </a:rPr>
              <a:t>Reading Strings:</a:t>
            </a:r>
          </a:p>
          <a:p>
            <a:r>
              <a:rPr lang="en-US" sz="2400" dirty="0"/>
              <a:t>import java.io.*;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BRReadLines</a:t>
            </a:r>
            <a:r>
              <a:rPr lang="en-US" sz="2400" dirty="0"/>
              <a:t> {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IOException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create a </a:t>
            </a:r>
            <a:r>
              <a:rPr lang="en-US" sz="2400" dirty="0" err="1"/>
              <a:t>BufferedReader</a:t>
            </a:r>
            <a:r>
              <a:rPr lang="en-US" sz="2400" dirty="0"/>
              <a:t> using </a:t>
            </a:r>
            <a:r>
              <a:rPr lang="en-US" sz="2400" dirty="0" err="1"/>
              <a:t>System.in</a:t>
            </a:r>
            <a:endParaRPr lang="en-US" sz="2400" dirty="0"/>
          </a:p>
          <a:p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 = new </a:t>
            </a:r>
            <a:r>
              <a:rPr lang="en-US" sz="2400" dirty="0" err="1"/>
              <a:t>BufferedReader</a:t>
            </a:r>
            <a:r>
              <a:rPr lang="en-US" sz="2400" dirty="0"/>
              <a:t>(new </a:t>
            </a:r>
          </a:p>
          <a:p>
            <a:r>
              <a:rPr lang="en-US" sz="2400" dirty="0"/>
              <a:t>					</a:t>
            </a: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System.in</a:t>
            </a:r>
            <a:r>
              <a:rPr lang="en-US" sz="2400" dirty="0"/>
              <a:t>));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("Enter lines of text.");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("Enter 'stop' to quit.");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do {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str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br.readLine</a:t>
            </a:r>
            <a:r>
              <a:rPr lang="en-US" sz="2400" dirty="0">
                <a:solidFill>
                  <a:srgbClr val="C00000"/>
                </a:solidFill>
              </a:rPr>
              <a:t>();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System.out.println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str</a:t>
            </a:r>
            <a:r>
              <a:rPr lang="en-US" sz="2400" dirty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 while(!</a:t>
            </a:r>
            <a:r>
              <a:rPr lang="en-US" sz="2400" dirty="0" err="1">
                <a:solidFill>
                  <a:srgbClr val="C00000"/>
                </a:solidFill>
              </a:rPr>
              <a:t>str.equals</a:t>
            </a:r>
            <a:r>
              <a:rPr lang="en-US" sz="2400" dirty="0">
                <a:solidFill>
                  <a:srgbClr val="C00000"/>
                </a:solidFill>
              </a:rPr>
              <a:t>("stop"));</a:t>
            </a:r>
          </a:p>
          <a:p>
            <a:r>
              <a:rPr lang="en-US" sz="2400" dirty="0"/>
              <a:t>} }</a:t>
            </a:r>
            <a:endParaRPr lang="en-U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3390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File class does not operate on streams.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It deals directly with files and the file system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 File object is used to obtain or manipulate the information associated with a disk file, such as the permissions, time, date, and directory path, and to navigate subdirectory hierarchies. File(String </a:t>
            </a:r>
            <a:r>
              <a:rPr lang="en-US" sz="2400" dirty="0" err="1">
                <a:solidFill>
                  <a:srgbClr val="0070C0"/>
                </a:solidFill>
              </a:rPr>
              <a:t>directoryPath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indent="914400" algn="just"/>
            <a:endParaRPr lang="en-US" sz="2400" dirty="0"/>
          </a:p>
          <a:p>
            <a:pPr indent="1035050"/>
            <a:r>
              <a:rPr lang="en-US" sz="2400" dirty="0">
                <a:solidFill>
                  <a:srgbClr val="FF0066"/>
                </a:solidFill>
              </a:rPr>
              <a:t>File(String </a:t>
            </a:r>
            <a:r>
              <a:rPr lang="en-US" sz="2400" dirty="0" err="1">
                <a:solidFill>
                  <a:srgbClr val="FF0066"/>
                </a:solidFill>
              </a:rPr>
              <a:t>directoryPath</a:t>
            </a:r>
            <a:r>
              <a:rPr lang="en-US" sz="2400" dirty="0">
                <a:solidFill>
                  <a:srgbClr val="FF0066"/>
                </a:solidFill>
              </a:rPr>
              <a:t>)</a:t>
            </a:r>
          </a:p>
          <a:p>
            <a:pPr indent="1035050"/>
            <a:r>
              <a:rPr lang="en-US" sz="2400" dirty="0">
                <a:solidFill>
                  <a:srgbClr val="FF0066"/>
                </a:solidFill>
              </a:rPr>
              <a:t>File(String </a:t>
            </a:r>
            <a:r>
              <a:rPr lang="en-US" sz="2400" dirty="0" err="1">
                <a:solidFill>
                  <a:srgbClr val="FF0066"/>
                </a:solidFill>
              </a:rPr>
              <a:t>directoryPath</a:t>
            </a:r>
            <a:r>
              <a:rPr lang="en-US" sz="2400" dirty="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 dirty="0">
                <a:solidFill>
                  <a:srgbClr val="FF0066"/>
                </a:solidFill>
              </a:rPr>
              <a:t>File(File </a:t>
            </a:r>
            <a:r>
              <a:rPr lang="en-US" sz="2400" dirty="0" err="1">
                <a:solidFill>
                  <a:srgbClr val="FF0066"/>
                </a:solidFill>
              </a:rPr>
              <a:t>dirObj</a:t>
            </a:r>
            <a:r>
              <a:rPr lang="en-US" sz="2400" dirty="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 dirty="0">
                <a:solidFill>
                  <a:srgbClr val="FF0066"/>
                </a:solidFill>
              </a:rPr>
              <a:t>File(URI </a:t>
            </a:r>
            <a:r>
              <a:rPr lang="en-US" sz="2400" dirty="0" err="1">
                <a:solidFill>
                  <a:srgbClr val="FF0066"/>
                </a:solidFill>
              </a:rPr>
              <a:t>uriObj</a:t>
            </a:r>
            <a:r>
              <a:rPr lang="en-US" sz="2400" dirty="0">
                <a:solidFill>
                  <a:srgbClr val="FF0066"/>
                </a:solidFill>
              </a:rPr>
              <a:t>)</a:t>
            </a:r>
          </a:p>
          <a:p>
            <a:pPr algn="just"/>
            <a:r>
              <a:rPr lang="en-US" sz="2400" dirty="0"/>
              <a:t> </a:t>
            </a:r>
          </a:p>
          <a:p>
            <a:pPr algn="just"/>
            <a:r>
              <a:rPr lang="en-US" sz="2400" dirty="0"/>
              <a:t>Here, </a:t>
            </a:r>
            <a:r>
              <a:rPr lang="en-US" sz="2400" dirty="0" err="1"/>
              <a:t>directoryPath</a:t>
            </a:r>
            <a:r>
              <a:rPr lang="en-US" sz="2400" dirty="0"/>
              <a:t> is the path name of the file, filename is the name of the file, </a:t>
            </a:r>
            <a:r>
              <a:rPr lang="en-US" sz="2400" dirty="0" err="1"/>
              <a:t>dirObj</a:t>
            </a:r>
            <a:r>
              <a:rPr lang="en-US" sz="2400" dirty="0"/>
              <a:t> is a File object that specifies a directory, and </a:t>
            </a:r>
            <a:r>
              <a:rPr lang="en-US" sz="2400" dirty="0" err="1"/>
              <a:t>uriObj</a:t>
            </a:r>
            <a:r>
              <a:rPr lang="en-US" sz="2400" dirty="0"/>
              <a:t> is a URI object that describes a file. 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 dirty="0"/>
              <a:t>The following example creates three files: f1, f2, and f3.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first File object is constructed with a directory path as the only argument.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The second includes two arguments—the path and the filename.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The third includes the file path assigned to f1 and a filename; f3 refers to the same file as f2.</a:t>
            </a:r>
          </a:p>
          <a:p>
            <a:pPr algn="just"/>
            <a:r>
              <a:rPr lang="en-US" sz="2400" dirty="0"/>
              <a:t> </a:t>
            </a:r>
          </a:p>
          <a:p>
            <a:pPr marL="974725" indent="223838" algn="just"/>
            <a:r>
              <a:rPr lang="en-US" sz="2400" dirty="0">
                <a:solidFill>
                  <a:srgbClr val="002060"/>
                </a:solidFill>
              </a:rPr>
              <a:t>File f1 = new File("/");</a:t>
            </a:r>
          </a:p>
          <a:p>
            <a:pPr marL="974725" indent="223838" algn="just"/>
            <a:r>
              <a:rPr lang="en-US" sz="2400" dirty="0">
                <a:solidFill>
                  <a:srgbClr val="002060"/>
                </a:solidFill>
              </a:rPr>
              <a:t>File f2 = new File("/","autoexec.bat");</a:t>
            </a:r>
          </a:p>
          <a:p>
            <a:pPr marL="974725" indent="223838" algn="just"/>
            <a:r>
              <a:rPr lang="en-US" sz="2400" dirty="0">
                <a:solidFill>
                  <a:srgbClr val="002060"/>
                </a:solidFill>
              </a:rPr>
              <a:t>File f3 = new File(f1,"autoexec.bat");</a:t>
            </a:r>
          </a:p>
          <a:p>
            <a:pPr algn="just"/>
            <a:r>
              <a:rPr lang="en-US" sz="2400" dirty="0"/>
              <a:t> 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 File defines many methods that obtain the standard properties of a File object.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66"/>
                </a:solidFill>
              </a:rPr>
              <a:t>getName</a:t>
            </a:r>
            <a:r>
              <a:rPr lang="en-US" sz="2400" dirty="0">
                <a:solidFill>
                  <a:srgbClr val="FF0066"/>
                </a:solidFill>
              </a:rPr>
              <a:t>( ) returns the name of the file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66"/>
                </a:solidFill>
              </a:rPr>
              <a:t>getParent</a:t>
            </a:r>
            <a:r>
              <a:rPr lang="en-US" sz="2400" dirty="0">
                <a:solidFill>
                  <a:srgbClr val="FF0066"/>
                </a:solidFill>
              </a:rPr>
              <a:t>( ) returns the name of the parent directory,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exists( ) returns true if the file exists, false if it does not</a:t>
            </a:r>
            <a:r>
              <a:rPr lang="en-US" sz="2400" dirty="0"/>
              <a:t>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There are many methods that allow you to examine the properties of a simple file object, but no corresponding function exists to change those attributes.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java.io.File</a:t>
            </a:r>
            <a:r>
              <a:rPr lang="en-US" sz="2400" dirty="0"/>
              <a:t>;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FileDemo</a:t>
            </a:r>
            <a:r>
              <a:rPr lang="en-US" sz="2400" dirty="0"/>
              <a:t> {</a:t>
            </a:r>
          </a:p>
          <a:p>
            <a:r>
              <a:rPr lang="en-US" sz="2400" dirty="0"/>
              <a:t>static void p(String s) 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File f1 = new File("C:\\Users\\mrs\\Desktop\\IO\\javaio\\strem1.txt");</a:t>
            </a:r>
          </a:p>
          <a:p>
            <a:r>
              <a:rPr lang="en-US" sz="2400" dirty="0"/>
              <a:t>p("File Name: " + </a:t>
            </a:r>
            <a:r>
              <a:rPr lang="en-US" sz="2400" dirty="0">
                <a:solidFill>
                  <a:srgbClr val="C00000"/>
                </a:solidFill>
              </a:rPr>
              <a:t>f1.getName()</a:t>
            </a:r>
            <a:r>
              <a:rPr lang="en-US" sz="2400" dirty="0"/>
              <a:t>);</a:t>
            </a:r>
          </a:p>
          <a:p>
            <a:r>
              <a:rPr lang="en-US" sz="2400" dirty="0"/>
              <a:t>p("Path: " + </a:t>
            </a:r>
            <a:r>
              <a:rPr lang="en-US" sz="2400" dirty="0">
                <a:solidFill>
                  <a:srgbClr val="92D050"/>
                </a:solidFill>
              </a:rPr>
              <a:t>f1.getPath()</a:t>
            </a:r>
            <a:r>
              <a:rPr lang="en-US" sz="2400" dirty="0"/>
              <a:t>);</a:t>
            </a:r>
          </a:p>
          <a:p>
            <a:r>
              <a:rPr lang="en-US" sz="2400" dirty="0"/>
              <a:t>p("Abs Path: " + </a:t>
            </a:r>
            <a:r>
              <a:rPr lang="en-US" sz="2400" dirty="0">
                <a:solidFill>
                  <a:srgbClr val="0070C0"/>
                </a:solidFill>
              </a:rPr>
              <a:t>f1.getAbsolutePath()</a:t>
            </a:r>
            <a:r>
              <a:rPr lang="en-US" sz="2400" dirty="0"/>
              <a:t>);</a:t>
            </a:r>
          </a:p>
          <a:p>
            <a:r>
              <a:rPr lang="en-US" sz="2400" dirty="0"/>
              <a:t>p("Parent: " + </a:t>
            </a:r>
            <a:r>
              <a:rPr lang="en-US" sz="2400" dirty="0">
                <a:solidFill>
                  <a:srgbClr val="7030A0"/>
                </a:solidFill>
              </a:rPr>
              <a:t>f1.getParent()</a:t>
            </a:r>
            <a:r>
              <a:rPr lang="en-US" sz="2400" dirty="0"/>
              <a:t>);</a:t>
            </a:r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f1.exists()</a:t>
            </a:r>
            <a:r>
              <a:rPr lang="en-US" sz="2400" dirty="0"/>
              <a:t> ? "exists" : "does not exist");</a:t>
            </a:r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FF0066"/>
                </a:solidFill>
              </a:rPr>
              <a:t>f1.canWrite()</a:t>
            </a:r>
            <a:r>
              <a:rPr lang="en-US" sz="2400" dirty="0"/>
              <a:t> ? "is writeable" : "is not writeable");</a:t>
            </a:r>
          </a:p>
          <a:p>
            <a:r>
              <a:rPr lang="en-US" sz="2400" dirty="0"/>
              <a:t>p(</a:t>
            </a:r>
            <a:r>
              <a:rPr lang="en-US" sz="2400" dirty="0">
                <a:solidFill>
                  <a:srgbClr val="00B050"/>
                </a:solidFill>
              </a:rPr>
              <a:t>f1.canRead()</a:t>
            </a:r>
            <a:r>
              <a:rPr lang="en-US" sz="2400" dirty="0"/>
              <a:t> ? "is readable" : "is not readable");</a:t>
            </a:r>
          </a:p>
          <a:p>
            <a:r>
              <a:rPr lang="en-US" sz="2400" dirty="0"/>
              <a:t>p("is " + (</a:t>
            </a:r>
            <a:r>
              <a:rPr lang="en-US" sz="2400" dirty="0">
                <a:solidFill>
                  <a:schemeClr val="accent6"/>
                </a:solidFill>
              </a:rPr>
              <a:t>f1.isDirectory()</a:t>
            </a:r>
            <a:r>
              <a:rPr lang="en-US" sz="2400" dirty="0"/>
              <a:t> ? "" : "not" + " a directory"));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 dirty="0"/>
              <a:t>p(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f1.isFile()</a:t>
            </a:r>
            <a:r>
              <a:rPr lang="en-US" sz="2400" dirty="0"/>
              <a:t> ? "is normal file" : "might be a named pipe");</a:t>
            </a:r>
          </a:p>
          <a:p>
            <a:pPr algn="just"/>
            <a:r>
              <a:rPr lang="en-US" sz="2400" dirty="0"/>
              <a:t>p(</a:t>
            </a:r>
            <a:r>
              <a:rPr lang="en-US" sz="2400" dirty="0">
                <a:solidFill>
                  <a:srgbClr val="7030A0"/>
                </a:solidFill>
              </a:rPr>
              <a:t>f1.isAbsolute()</a:t>
            </a:r>
            <a:r>
              <a:rPr lang="en-US" sz="2400" dirty="0"/>
              <a:t> ? "is absolute" : "is not absolute");</a:t>
            </a:r>
          </a:p>
          <a:p>
            <a:pPr algn="just"/>
            <a:r>
              <a:rPr lang="en-US" sz="2400" dirty="0"/>
              <a:t>p("File last modified: " + </a:t>
            </a:r>
            <a:r>
              <a:rPr lang="en-US" sz="2400" dirty="0">
                <a:solidFill>
                  <a:srgbClr val="FF0000"/>
                </a:solidFill>
              </a:rPr>
              <a:t>f1.lastModified()</a:t>
            </a:r>
            <a:r>
              <a:rPr lang="en-US" sz="2400" dirty="0"/>
              <a:t>);</a:t>
            </a:r>
          </a:p>
          <a:p>
            <a:pPr algn="just"/>
            <a:r>
              <a:rPr lang="en-US" sz="2400" dirty="0"/>
              <a:t>p("File size: " + </a:t>
            </a:r>
            <a:r>
              <a:rPr lang="en-US" sz="2400" dirty="0">
                <a:solidFill>
                  <a:srgbClr val="0070C0"/>
                </a:solidFill>
              </a:rPr>
              <a:t>f1.length()</a:t>
            </a:r>
            <a:r>
              <a:rPr lang="en-US" sz="2400" dirty="0"/>
              <a:t> + " Bytes");</a:t>
            </a:r>
          </a:p>
          <a:p>
            <a:pPr algn="just"/>
            <a:r>
              <a:rPr lang="en-US" sz="2400" dirty="0"/>
              <a:t>}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2971800"/>
            <a:ext cx="81010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 Relative Path</a:t>
            </a:r>
          </a:p>
          <a:p>
            <a:pPr algn="just"/>
            <a:r>
              <a:rPr lang="en-US" sz="2400" dirty="0"/>
              <a:t>		</a:t>
            </a:r>
            <a:r>
              <a:rPr lang="en-US" sz="2500" dirty="0">
                <a:solidFill>
                  <a:srgbClr val="0070C0"/>
                </a:solidFill>
              </a:rPr>
              <a:t>File f1 = new File("javaio/streams.txt");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00"/>
            <a:ext cx="8305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stream </a:t>
            </a:r>
            <a:r>
              <a:rPr lang="en-US" sz="2400" dirty="0"/>
              <a:t>is an abstraction that either produces or consumes information.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 stream is linked to a physical device by the Java I/O system.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All streams behave in the same manner, even if the actual physical devices to which they are linked differ. Thus, the same I/O classes and methods can be applied to any type of device.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 input stream can abstract many different kinds of input: from a disk file, a keyboard, or a network socket</a:t>
            </a:r>
            <a:r>
              <a:rPr lang="en-US" sz="2400" dirty="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Likewise, an output stream may refer to the console, a disk file, or a network connection.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Streams are a clean way to deal with input/output without having every part of your code understand the difference between a keyboard and a network.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Java implements streams within class hierarchies defined in the </a:t>
            </a:r>
            <a:r>
              <a:rPr lang="en-US" sz="2400" b="1" dirty="0">
                <a:solidFill>
                  <a:srgbClr val="00B050"/>
                </a:solidFill>
              </a:rPr>
              <a:t>java.io </a:t>
            </a:r>
            <a:r>
              <a:rPr lang="en-US" sz="2400" dirty="0">
                <a:solidFill>
                  <a:srgbClr val="00B050"/>
                </a:solidFill>
              </a:rPr>
              <a:t>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File: </a:t>
            </a:r>
            <a:r>
              <a:rPr lang="en-US" sz="2400" dirty="0"/>
              <a:t>		</a:t>
            </a:r>
            <a:endParaRPr lang="en-US" sz="25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19200"/>
          <a:ext cx="8610600" cy="530482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Method</a:t>
                      </a:r>
                      <a:endParaRPr lang="en-US" sz="1600" dirty="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Description</a:t>
                      </a:r>
                      <a:endParaRPr lang="en-US" sz="1600" dirty="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renameTo</a:t>
                      </a:r>
                      <a:r>
                        <a:rPr kumimoji="0"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kumimoji="0"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rename a given </a:t>
                      </a:r>
                      <a:r>
                        <a:rPr kumimoji="0"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file.The</a:t>
                      </a:r>
                      <a:r>
                        <a:rPr kumimoji="0"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filename specified by </a:t>
                      </a:r>
                      <a:r>
                        <a:rPr kumimoji="0"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becomes the new name of the invoking File object. It returns true upon success and false if the file cannot be renamed.</a:t>
                      </a:r>
                      <a:endParaRPr lang="en-US" sz="16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delete( 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Deletes the disk file represented by the path of the invoking File object. Also used to delete a directory if the directory is empty. delete( ) returns true if it deletes the file and false if the file cannot be removed.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deleteOnExit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Removes the file associated with the invoking object when the Java Virtual Machine terminates.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isHidden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true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if the invoking file is hidden. 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false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otherwise.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13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setLastModified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(long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)</a:t>
                      </a: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time stamp on the invoking file to that specified by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, which is the number of milliseconds from January 1, 1970, Coordinated Universal Time (UTC).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setReadOnly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invoking file to read-only.</a:t>
                      </a:r>
                      <a:endParaRPr lang="en-US" sz="16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Directories: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A directory is a File that contains a list of other files and directories</a:t>
            </a:r>
            <a:r>
              <a:rPr lang="en-US" sz="2400" dirty="0"/>
              <a:t>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When you create a File object and it is a directory, the </a:t>
            </a:r>
            <a:r>
              <a:rPr lang="en-US" sz="2400" dirty="0" err="1">
                <a:solidFill>
                  <a:srgbClr val="FFC000"/>
                </a:solidFill>
              </a:rPr>
              <a:t>isDirectory</a:t>
            </a:r>
            <a:r>
              <a:rPr lang="en-US" sz="2400" dirty="0">
                <a:solidFill>
                  <a:srgbClr val="FFC000"/>
                </a:solidFill>
              </a:rPr>
              <a:t>( ) method will return true.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In this case, you can call list( ) on that object to extract the list of other files and directories inside.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It has two forms. The first is shown here:</a:t>
            </a:r>
          </a:p>
          <a:p>
            <a:pPr algn="just"/>
            <a:r>
              <a:rPr lang="en-US" sz="2400" dirty="0"/>
              <a:t> </a:t>
            </a:r>
          </a:p>
          <a:p>
            <a:pPr algn="just"/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String[ ] list( )</a:t>
            </a:r>
          </a:p>
          <a:p>
            <a:pPr algn="just"/>
            <a:r>
              <a:rPr lang="en-US" sz="2400" dirty="0"/>
              <a:t> </a:t>
            </a:r>
          </a:p>
          <a:p>
            <a:pPr algn="just"/>
            <a:r>
              <a:rPr lang="en-US" sz="2400" dirty="0"/>
              <a:t>	The list of files is returned in an array of String objects. 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java.io.File</a:t>
            </a:r>
            <a:r>
              <a:rPr lang="en-US" sz="2400" dirty="0"/>
              <a:t>;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DirList</a:t>
            </a:r>
            <a:r>
              <a:rPr lang="en-US" sz="2400" dirty="0"/>
              <a:t> {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dirname</a:t>
            </a:r>
            <a:r>
              <a:rPr lang="en-US" sz="2400" dirty="0"/>
              <a:t> = “c:\\</a:t>
            </a:r>
            <a:r>
              <a:rPr lang="en-US" sz="2400" dirty="0" err="1"/>
              <a:t>iofiles</a:t>
            </a:r>
            <a:r>
              <a:rPr lang="en-US" sz="2400" dirty="0"/>
              <a:t>";</a:t>
            </a:r>
          </a:p>
          <a:p>
            <a:r>
              <a:rPr lang="en-US" sz="2400" dirty="0"/>
              <a:t>File f1 = new File(</a:t>
            </a:r>
            <a:r>
              <a:rPr lang="en-US" sz="2400" dirty="0" err="1"/>
              <a:t>dirname</a:t>
            </a:r>
            <a:r>
              <a:rPr lang="en-US" sz="2400" dirty="0"/>
              <a:t>);</a:t>
            </a:r>
          </a:p>
          <a:p>
            <a:r>
              <a:rPr lang="en-US" sz="2400" dirty="0"/>
              <a:t>if (f1.isDirectory()) 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("Directory of " + </a:t>
            </a:r>
            <a:r>
              <a:rPr lang="en-US" sz="2400" dirty="0" err="1"/>
              <a:t>dirname</a:t>
            </a:r>
            <a:r>
              <a:rPr lang="en-US" sz="2400" dirty="0"/>
              <a:t>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String s[] = f1.list();</a:t>
            </a:r>
          </a:p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>
                <a:solidFill>
                  <a:srgbClr val="B50B48"/>
                </a:solidFill>
              </a:rPr>
              <a:t>File f = new File(</a:t>
            </a:r>
            <a:r>
              <a:rPr lang="en-US" sz="2400" dirty="0" err="1">
                <a:solidFill>
                  <a:srgbClr val="B50B48"/>
                </a:solidFill>
              </a:rPr>
              <a:t>dirname</a:t>
            </a:r>
            <a:r>
              <a:rPr lang="en-US" sz="2400" dirty="0">
                <a:solidFill>
                  <a:srgbClr val="B50B48"/>
                </a:solidFill>
              </a:rPr>
              <a:t> + "/" + s[</a:t>
            </a:r>
            <a:r>
              <a:rPr lang="en-US" sz="2400" dirty="0" err="1">
                <a:solidFill>
                  <a:srgbClr val="B50B48"/>
                </a:solidFill>
              </a:rPr>
              <a:t>i</a:t>
            </a:r>
            <a:r>
              <a:rPr lang="en-US" sz="2400" dirty="0">
                <a:solidFill>
                  <a:srgbClr val="B50B48"/>
                </a:solidFill>
              </a:rPr>
              <a:t>]);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 dirty="0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 dirty="0"/>
              <a:t>if (</a:t>
            </a:r>
            <a:r>
              <a:rPr lang="en-US" sz="2400" dirty="0" err="1">
                <a:solidFill>
                  <a:srgbClr val="B50B48"/>
                </a:solidFill>
              </a:rPr>
              <a:t>f.isDirectory</a:t>
            </a:r>
            <a:r>
              <a:rPr lang="en-US" sz="2400" dirty="0">
                <a:solidFill>
                  <a:srgbClr val="B50B48"/>
                </a:solidFill>
              </a:rPr>
              <a:t>()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(s[</a:t>
            </a:r>
            <a:r>
              <a:rPr lang="en-US" sz="2400" dirty="0" err="1"/>
              <a:t>i</a:t>
            </a:r>
            <a:r>
              <a:rPr lang="en-US" sz="2400" dirty="0"/>
              <a:t>] + " is a directory");</a:t>
            </a:r>
          </a:p>
          <a:p>
            <a:r>
              <a:rPr lang="en-US" sz="2400" dirty="0"/>
              <a:t>} else {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(s[</a:t>
            </a:r>
            <a:r>
              <a:rPr lang="en-US" sz="2400" dirty="0" err="1"/>
              <a:t>i</a:t>
            </a:r>
            <a:r>
              <a:rPr lang="en-US" sz="2400" dirty="0"/>
              <a:t>] + " is a file");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 else 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dirname</a:t>
            </a:r>
            <a:r>
              <a:rPr lang="en-US" sz="2400" dirty="0"/>
              <a:t> + " is not a directory");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File Handling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import java.io.*;</a:t>
            </a:r>
          </a:p>
          <a:p>
            <a:r>
              <a:rPr lang="en-US" sz="2600" dirty="0"/>
              <a:t>class </a:t>
            </a:r>
            <a:r>
              <a:rPr lang="en-US" sz="2600" dirty="0" err="1"/>
              <a:t>FileInputStreamDemo</a:t>
            </a:r>
            <a:r>
              <a:rPr lang="en-US" sz="2600" dirty="0"/>
              <a:t> {</a:t>
            </a:r>
          </a:p>
          <a:p>
            <a:r>
              <a:rPr lang="en-US" sz="2600" dirty="0"/>
              <a:t>public static void main(String </a:t>
            </a:r>
            <a:r>
              <a:rPr lang="en-US" sz="2600" dirty="0" err="1"/>
              <a:t>args</a:t>
            </a:r>
            <a:r>
              <a:rPr lang="en-US" sz="2600" dirty="0"/>
              <a:t>[]) throws Exception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 err="1"/>
              <a:t>InputStream</a:t>
            </a:r>
            <a:r>
              <a:rPr lang="en-US" sz="2600" dirty="0"/>
              <a:t> fin = new FileInputStream(</a:t>
            </a:r>
            <a:r>
              <a:rPr lang="en-US" sz="2600" dirty="0" err="1"/>
              <a:t>args</a:t>
            </a:r>
            <a:r>
              <a:rPr lang="en-US" sz="2600" dirty="0"/>
              <a:t>[0]);</a:t>
            </a:r>
          </a:p>
          <a:p>
            <a:r>
              <a:rPr lang="en-US" sz="2600" dirty="0"/>
              <a:t>int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r>
              <a:rPr lang="en-US" sz="2600" dirty="0"/>
              <a:t>do {</a:t>
            </a:r>
          </a:p>
          <a:p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fin.read</a:t>
            </a:r>
            <a:r>
              <a:rPr lang="en-US" sz="2600" dirty="0"/>
              <a:t>();</a:t>
            </a:r>
          </a:p>
          <a:p>
            <a:r>
              <a:rPr lang="en-US" sz="2600" dirty="0"/>
              <a:t>if(</a:t>
            </a:r>
            <a:r>
              <a:rPr lang="en-US" sz="2600" dirty="0" err="1"/>
              <a:t>i</a:t>
            </a:r>
            <a:r>
              <a:rPr lang="en-US" sz="2600" dirty="0"/>
              <a:t> != -1) </a:t>
            </a:r>
            <a:r>
              <a:rPr lang="en-US" sz="2600" dirty="0" err="1"/>
              <a:t>System.out.print</a:t>
            </a:r>
            <a:r>
              <a:rPr lang="en-US" sz="2600" dirty="0"/>
              <a:t>((char) </a:t>
            </a:r>
            <a:r>
              <a:rPr lang="en-US" sz="2600" dirty="0" err="1"/>
              <a:t>i</a:t>
            </a:r>
            <a:r>
              <a:rPr lang="en-US" sz="2600" dirty="0"/>
              <a:t>);</a:t>
            </a:r>
          </a:p>
          <a:p>
            <a:r>
              <a:rPr lang="en-US" sz="2600" dirty="0"/>
              <a:t>} while(</a:t>
            </a:r>
            <a:r>
              <a:rPr lang="en-US" sz="2600" dirty="0" err="1"/>
              <a:t>i</a:t>
            </a:r>
            <a:r>
              <a:rPr lang="en-US" sz="2600" dirty="0"/>
              <a:t> != -1);</a:t>
            </a:r>
          </a:p>
          <a:p>
            <a:r>
              <a:rPr lang="en-US" sz="2600" dirty="0" err="1"/>
              <a:t>fin.close</a:t>
            </a:r>
            <a:r>
              <a:rPr lang="en-US" sz="2600" dirty="0"/>
              <a:t>();</a:t>
            </a: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}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1530" r="3711" b="9905"/>
          <a:stretch>
            <a:fillRect/>
          </a:stretch>
        </p:blipFill>
        <p:spPr bwMode="auto">
          <a:xfrm>
            <a:off x="685800" y="14478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Writing data to File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51557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java.io.*;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FileOutputStreamDemo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public static void main(String </a:t>
            </a:r>
            <a:r>
              <a:rPr lang="en-US" sz="2400" dirty="0" err="1">
                <a:solidFill>
                  <a:srgbClr val="00B050"/>
                </a:solidFill>
              </a:rPr>
              <a:t>args</a:t>
            </a:r>
            <a:r>
              <a:rPr lang="en-US" sz="2400" dirty="0">
                <a:solidFill>
                  <a:srgbClr val="00B050"/>
                </a:solidFill>
              </a:rPr>
              <a:t>[]) throws Exception {</a:t>
            </a:r>
          </a:p>
          <a:p>
            <a:r>
              <a:rPr lang="en-US" sz="2400" dirty="0"/>
              <a:t>String source = "Now is the time for all good men\n"</a:t>
            </a:r>
          </a:p>
          <a:p>
            <a:r>
              <a:rPr lang="en-US" sz="2400" dirty="0"/>
              <a:t>+ " to come to the aid of their country\n"</a:t>
            </a:r>
          </a:p>
          <a:p>
            <a:r>
              <a:rPr lang="en-US" sz="2400" dirty="0"/>
              <a:t>+ " and pay their due taxes.";</a:t>
            </a:r>
          </a:p>
          <a:p>
            <a:r>
              <a:rPr lang="en-US" sz="2400" dirty="0">
                <a:solidFill>
                  <a:srgbClr val="B50B48"/>
                </a:solidFill>
              </a:rPr>
              <a:t>byte </a:t>
            </a:r>
            <a:r>
              <a:rPr lang="en-US" sz="2400" dirty="0" err="1">
                <a:solidFill>
                  <a:srgbClr val="B50B48"/>
                </a:solidFill>
              </a:rPr>
              <a:t>buf</a:t>
            </a:r>
            <a:r>
              <a:rPr lang="en-US" sz="2400" dirty="0">
                <a:solidFill>
                  <a:srgbClr val="B50B48"/>
                </a:solidFill>
              </a:rPr>
              <a:t>[] = </a:t>
            </a:r>
            <a:r>
              <a:rPr lang="en-US" sz="2400" dirty="0" err="1">
                <a:solidFill>
                  <a:srgbClr val="B50B48"/>
                </a:solidFill>
              </a:rPr>
              <a:t>source.getBytes</a:t>
            </a:r>
            <a:r>
              <a:rPr lang="en-US" sz="2400" dirty="0">
                <a:solidFill>
                  <a:srgbClr val="B50B48"/>
                </a:solidFill>
              </a:rPr>
              <a:t>();</a:t>
            </a:r>
          </a:p>
          <a:p>
            <a:r>
              <a:rPr lang="en-US" sz="2400" dirty="0" err="1"/>
              <a:t>OutputStream</a:t>
            </a:r>
            <a:r>
              <a:rPr lang="en-US" sz="2400" dirty="0"/>
              <a:t> f0 = new FileOutputStream("file1.txt");</a:t>
            </a:r>
          </a:p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buf.length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 += 1)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f0.write(</a:t>
            </a:r>
            <a:r>
              <a:rPr lang="en-US" sz="2400" dirty="0" err="1">
                <a:solidFill>
                  <a:srgbClr val="7030A0"/>
                </a:solidFill>
              </a:rPr>
              <a:t>buf</a:t>
            </a:r>
            <a:r>
              <a:rPr lang="en-US" sz="2400" dirty="0">
                <a:solidFill>
                  <a:srgbClr val="7030A0"/>
                </a:solidFill>
              </a:rPr>
              <a:t>[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]);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f0.close();</a:t>
            </a:r>
          </a:p>
          <a:p>
            <a:r>
              <a:rPr lang="en-US" sz="2400" dirty="0" err="1"/>
              <a:t>OutputStream</a:t>
            </a:r>
            <a:r>
              <a:rPr lang="en-US" sz="2400" dirty="0"/>
              <a:t> f1 = new FileOutputStream("file2.txt");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f1.write(</a:t>
            </a:r>
            <a:r>
              <a:rPr lang="en-US" sz="2400" dirty="0" err="1">
                <a:solidFill>
                  <a:srgbClr val="7030A0"/>
                </a:solidFill>
              </a:rPr>
              <a:t>buf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/>
              <a:t>f1.close();</a:t>
            </a:r>
          </a:p>
          <a:p>
            <a:r>
              <a:rPr lang="en-US" sz="2400" dirty="0"/>
              <a:t>}}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File using 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959108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 java.io.*;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FileReaderCharDemo</a:t>
            </a:r>
            <a:r>
              <a:rPr lang="en-US" sz="2800" dirty="0"/>
              <a:t> {</a:t>
            </a:r>
          </a:p>
          <a:p>
            <a:r>
              <a:rPr lang="en-US" sz="2800" dirty="0">
                <a:solidFill>
                  <a:srgbClr val="FF0066"/>
                </a:solidFill>
              </a:rPr>
              <a:t>public static void main(String </a:t>
            </a:r>
            <a:r>
              <a:rPr lang="en-US" sz="2800" dirty="0" err="1">
                <a:solidFill>
                  <a:srgbClr val="FF0066"/>
                </a:solidFill>
              </a:rPr>
              <a:t>args</a:t>
            </a:r>
            <a:r>
              <a:rPr lang="en-US" sz="2800" dirty="0">
                <a:solidFill>
                  <a:srgbClr val="FF0066"/>
                </a:solidFill>
              </a:rPr>
              <a:t>[]) throws Exception {</a:t>
            </a:r>
          </a:p>
          <a:p>
            <a:r>
              <a:rPr lang="en-US" sz="2800" dirty="0"/>
              <a:t>FileReader </a:t>
            </a:r>
            <a:r>
              <a:rPr lang="en-US" sz="2800" dirty="0" err="1"/>
              <a:t>fr</a:t>
            </a:r>
            <a:r>
              <a:rPr lang="en-US" sz="2800" dirty="0"/>
              <a:t> = new FileReader(</a:t>
            </a:r>
            <a:r>
              <a:rPr lang="en-US" sz="2800" dirty="0" err="1"/>
              <a:t>args</a:t>
            </a:r>
            <a:r>
              <a:rPr lang="en-US" sz="2800" dirty="0"/>
              <a:t>[0]);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rgbClr val="7030A0"/>
                </a:solidFill>
              </a:rPr>
              <a:t>while((</a:t>
            </a:r>
            <a:r>
              <a:rPr lang="en-US" sz="2800" dirty="0" err="1">
                <a:solidFill>
                  <a:srgbClr val="7030A0"/>
                </a:solidFill>
              </a:rPr>
              <a:t>ch</a:t>
            </a:r>
            <a:r>
              <a:rPr lang="en-US" sz="2800" dirty="0">
                <a:solidFill>
                  <a:srgbClr val="7030A0"/>
                </a:solidFill>
              </a:rPr>
              <a:t> = </a:t>
            </a:r>
            <a:r>
              <a:rPr lang="en-US" sz="2800" dirty="0" err="1">
                <a:solidFill>
                  <a:srgbClr val="7030A0"/>
                </a:solidFill>
              </a:rPr>
              <a:t>fr.read</a:t>
            </a:r>
            <a:r>
              <a:rPr lang="en-US" sz="2800" dirty="0">
                <a:solidFill>
                  <a:srgbClr val="7030A0"/>
                </a:solidFill>
              </a:rPr>
              <a:t>()) != -1) {</a:t>
            </a:r>
          </a:p>
          <a:p>
            <a:r>
              <a:rPr lang="en-US" sz="2800" dirty="0" err="1">
                <a:solidFill>
                  <a:srgbClr val="7030A0"/>
                </a:solidFill>
              </a:rPr>
              <a:t>System.out.print</a:t>
            </a:r>
            <a:r>
              <a:rPr lang="en-US" sz="2800" dirty="0">
                <a:solidFill>
                  <a:srgbClr val="7030A0"/>
                </a:solidFill>
              </a:rPr>
              <a:t>((char)</a:t>
            </a:r>
            <a:r>
              <a:rPr lang="en-US" sz="2800" dirty="0" err="1">
                <a:solidFill>
                  <a:srgbClr val="7030A0"/>
                </a:solidFill>
              </a:rPr>
              <a:t>ch</a:t>
            </a:r>
            <a:r>
              <a:rPr lang="en-US" sz="28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800" dirty="0">
                <a:solidFill>
                  <a:srgbClr val="7030A0"/>
                </a:solidFill>
              </a:rPr>
              <a:t>}</a:t>
            </a:r>
          </a:p>
          <a:p>
            <a:r>
              <a:rPr lang="en-US" sz="2800" dirty="0" err="1"/>
              <a:t>fr.close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Output is same as in case of Byte stream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Writing data to File using Char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1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java.io.*;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FileWriterCharStreamDemo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FF0066"/>
                </a:solidFill>
              </a:rPr>
              <a:t>public static void main(String </a:t>
            </a:r>
            <a:r>
              <a:rPr lang="en-US" sz="2400" dirty="0" err="1">
                <a:solidFill>
                  <a:srgbClr val="FF0066"/>
                </a:solidFill>
              </a:rPr>
              <a:t>args</a:t>
            </a:r>
            <a:r>
              <a:rPr lang="en-US" sz="2400" dirty="0">
                <a:solidFill>
                  <a:srgbClr val="FF0066"/>
                </a:solidFill>
              </a:rPr>
              <a:t>[]) throws Exception {</a:t>
            </a:r>
          </a:p>
          <a:p>
            <a:r>
              <a:rPr lang="en-US" sz="2400" dirty="0"/>
              <a:t>String source = "Now is the time for all good men\n"</a:t>
            </a:r>
          </a:p>
          <a:p>
            <a:r>
              <a:rPr lang="en-US" sz="2400" dirty="0"/>
              <a:t>+ " to come to the aid of their country\n"</a:t>
            </a:r>
          </a:p>
          <a:p>
            <a:r>
              <a:rPr lang="en-US" sz="2400" dirty="0"/>
              <a:t>+ " and pay their due taxes.";</a:t>
            </a:r>
          </a:p>
          <a:p>
            <a:r>
              <a:rPr lang="en-US" sz="2400" dirty="0">
                <a:solidFill>
                  <a:srgbClr val="13AD46"/>
                </a:solidFill>
              </a:rPr>
              <a:t>char buffer[] = </a:t>
            </a:r>
            <a:r>
              <a:rPr lang="en-US" sz="2400" dirty="0" err="1">
                <a:solidFill>
                  <a:srgbClr val="13AD46"/>
                </a:solidFill>
              </a:rPr>
              <a:t>source.toCharArray</a:t>
            </a:r>
            <a:r>
              <a:rPr lang="en-US" sz="2400" dirty="0">
                <a:solidFill>
                  <a:srgbClr val="13AD46"/>
                </a:solidFill>
              </a:rPr>
              <a:t>();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FileWriter</a:t>
            </a:r>
            <a:r>
              <a:rPr lang="en-US" sz="2400" dirty="0">
                <a:solidFill>
                  <a:srgbClr val="7030A0"/>
                </a:solidFill>
              </a:rPr>
              <a:t> f0 = new </a:t>
            </a:r>
            <a:r>
              <a:rPr lang="en-US" sz="2400" dirty="0" err="1">
                <a:solidFill>
                  <a:srgbClr val="7030A0"/>
                </a:solidFill>
              </a:rPr>
              <a:t>FileWriter</a:t>
            </a:r>
            <a:r>
              <a:rPr lang="en-US" sz="2400" dirty="0">
                <a:solidFill>
                  <a:srgbClr val="7030A0"/>
                </a:solidFill>
              </a:rPr>
              <a:t>("file1.txt");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(int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=0;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&lt; </a:t>
            </a:r>
            <a:r>
              <a:rPr lang="en-US" sz="2400" dirty="0" err="1">
                <a:solidFill>
                  <a:srgbClr val="C00000"/>
                </a:solidFill>
              </a:rPr>
              <a:t>buffer.length</a:t>
            </a:r>
            <a:r>
              <a:rPr lang="en-US" sz="2400" dirty="0">
                <a:solidFill>
                  <a:srgbClr val="C00000"/>
                </a:solidFill>
              </a:rPr>
              <a:t>;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+= 1)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f0.write(buffer[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]);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sz="2400" dirty="0"/>
              <a:t>f0.close();</a:t>
            </a:r>
          </a:p>
          <a:p>
            <a:r>
              <a:rPr lang="en-US" sz="2400" dirty="0" err="1"/>
              <a:t>FileWriter</a:t>
            </a:r>
            <a:r>
              <a:rPr lang="en-US" sz="2400" dirty="0"/>
              <a:t> f1 = new </a:t>
            </a:r>
            <a:r>
              <a:rPr lang="en-US" sz="2400" dirty="0" err="1"/>
              <a:t>FileWriter</a:t>
            </a:r>
            <a:r>
              <a:rPr lang="en-US" sz="2400" dirty="0"/>
              <a:t>("file2.txt");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f1.write(buffer);</a:t>
            </a:r>
          </a:p>
          <a:p>
            <a:r>
              <a:rPr lang="en-US" sz="2400" dirty="0"/>
              <a:t>f1.close();</a:t>
            </a:r>
          </a:p>
          <a:p>
            <a:r>
              <a:rPr lang="en-US" sz="2400" dirty="0"/>
              <a:t> }}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Types of 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Java 2 defines two types of streams: byte and character: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Byte streams</a:t>
            </a:r>
            <a:r>
              <a:rPr lang="en-US" sz="2400" dirty="0">
                <a:solidFill>
                  <a:srgbClr val="C00000"/>
                </a:solidFill>
              </a:rPr>
              <a:t> provide a convenient means for handling input and output of bytes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 Byte streams are used, for example, when reading or writing binary data.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en-US" sz="2400" i="1" dirty="0">
                <a:solidFill>
                  <a:srgbClr val="002060"/>
                </a:solidFill>
              </a:rPr>
              <a:t>Character streams</a:t>
            </a:r>
            <a:r>
              <a:rPr lang="en-US" sz="2400" dirty="0">
                <a:solidFill>
                  <a:srgbClr val="002060"/>
                </a:solidFill>
              </a:rPr>
              <a:t> provide a convenient means for handling input and output of characters. They use Unicode and, therefore, can be internationalized.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character-based streams simply provide a convenient and efficient means for handling characters.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01025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845403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Write a Program which reads the contents of one file and writes it to other file. (Copying content of one file to other)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66895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1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Byte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At the top are two abstract classes: </a:t>
            </a:r>
            <a:r>
              <a:rPr lang="en-US" sz="2600" b="1" dirty="0" err="1">
                <a:solidFill>
                  <a:srgbClr val="00B0F0"/>
                </a:solidFill>
              </a:rPr>
              <a:t>InputStream</a:t>
            </a:r>
            <a:r>
              <a:rPr lang="en-US" sz="2600" dirty="0"/>
              <a:t> and </a:t>
            </a:r>
            <a:r>
              <a:rPr lang="en-US" sz="2600" b="1" dirty="0" err="1">
                <a:solidFill>
                  <a:srgbClr val="00B0F0"/>
                </a:solidFill>
              </a:rPr>
              <a:t>OutputStream</a:t>
            </a:r>
            <a:r>
              <a:rPr lang="en-US" sz="2600" dirty="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Each of these abstract classes has several concrete subclasses the examples are : </a:t>
            </a:r>
            <a:r>
              <a:rPr lang="en-US" sz="2600" dirty="0" err="1">
                <a:solidFill>
                  <a:srgbClr val="C00000"/>
                </a:solidFill>
              </a:rPr>
              <a:t>BufferedInputStream</a:t>
            </a:r>
            <a:r>
              <a:rPr lang="en-US" sz="2600" dirty="0">
                <a:solidFill>
                  <a:srgbClr val="C00000"/>
                </a:solidFill>
              </a:rPr>
              <a:t>, </a:t>
            </a:r>
            <a:r>
              <a:rPr lang="en-US" sz="2600" dirty="0" err="1">
                <a:solidFill>
                  <a:srgbClr val="C00000"/>
                </a:solidFill>
              </a:rPr>
              <a:t>BufferedOutputStream</a:t>
            </a:r>
            <a:r>
              <a:rPr lang="en-US" sz="2600" dirty="0">
                <a:solidFill>
                  <a:srgbClr val="C00000"/>
                </a:solidFill>
              </a:rPr>
              <a:t>, FileInputStream, FileOutputStream</a:t>
            </a:r>
            <a:r>
              <a:rPr lang="en-US" sz="2600" dirty="0"/>
              <a:t>, etc.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To use the stream classes, you must </a:t>
            </a:r>
            <a:r>
              <a:rPr lang="en-US" sz="2600" dirty="0">
                <a:solidFill>
                  <a:srgbClr val="FF0000"/>
                </a:solidFill>
              </a:rPr>
              <a:t>import java.io</a:t>
            </a:r>
            <a:endParaRPr lang="en-US" sz="2600" dirty="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The abstract classes </a:t>
            </a:r>
            <a:r>
              <a:rPr lang="en-US" sz="2600" dirty="0" err="1"/>
              <a:t>InputStream</a:t>
            </a:r>
            <a:r>
              <a:rPr lang="en-US" sz="2600" dirty="0"/>
              <a:t> and </a:t>
            </a:r>
            <a:r>
              <a:rPr lang="en-US" sz="2600" dirty="0" err="1"/>
              <a:t>OutputStream</a:t>
            </a:r>
            <a:r>
              <a:rPr lang="en-US" sz="2600" dirty="0"/>
              <a:t> define several key methods that the other stream classes implement.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Two of the most important are </a:t>
            </a:r>
            <a:r>
              <a:rPr lang="en-US" sz="2600" b="1" dirty="0">
                <a:solidFill>
                  <a:srgbClr val="00B050"/>
                </a:solidFill>
              </a:rPr>
              <a:t>read()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00B050"/>
                </a:solidFill>
              </a:rPr>
              <a:t>write()</a:t>
            </a:r>
            <a:r>
              <a:rPr lang="en-US" sz="2600" dirty="0">
                <a:solidFill>
                  <a:srgbClr val="00B050"/>
                </a:solidFill>
              </a:rPr>
              <a:t>, </a:t>
            </a:r>
            <a:r>
              <a:rPr lang="en-US" sz="2600" dirty="0"/>
              <a:t>which, respectively, read and write bytes of data. 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Character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 At the top are two abstract classes, </a:t>
            </a:r>
            <a:r>
              <a:rPr lang="en-US" sz="2500" b="1" dirty="0">
                <a:solidFill>
                  <a:srgbClr val="00B0F0"/>
                </a:solidFill>
              </a:rPr>
              <a:t>Reader</a:t>
            </a:r>
            <a:r>
              <a:rPr lang="en-US" sz="2500" dirty="0"/>
              <a:t> and </a:t>
            </a:r>
            <a:r>
              <a:rPr lang="en-US" sz="2500" b="1" dirty="0" err="1">
                <a:solidFill>
                  <a:srgbClr val="00B0F0"/>
                </a:solidFill>
              </a:rPr>
              <a:t>Writer.</a:t>
            </a:r>
            <a:r>
              <a:rPr lang="en-US" sz="2500" dirty="0" err="1"/>
              <a:t>These</a:t>
            </a:r>
            <a:r>
              <a:rPr lang="en-US" sz="2500" dirty="0"/>
              <a:t> abstract classes handle Unicode character streams.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 Java has several concrete subclasses of each of these. The examples are: </a:t>
            </a:r>
            <a:r>
              <a:rPr lang="en-US" sz="2500" dirty="0" err="1">
                <a:solidFill>
                  <a:srgbClr val="C00000"/>
                </a:solidFill>
              </a:rPr>
              <a:t>BufferedReader</a:t>
            </a:r>
            <a:r>
              <a:rPr lang="en-US" sz="2500" dirty="0">
                <a:solidFill>
                  <a:srgbClr val="C00000"/>
                </a:solidFill>
              </a:rPr>
              <a:t>, </a:t>
            </a:r>
            <a:r>
              <a:rPr lang="en-US" sz="2500" dirty="0" err="1">
                <a:solidFill>
                  <a:srgbClr val="C00000"/>
                </a:solidFill>
              </a:rPr>
              <a:t>BufferedWriter</a:t>
            </a:r>
            <a:r>
              <a:rPr lang="en-US" sz="2500" dirty="0">
                <a:solidFill>
                  <a:srgbClr val="C00000"/>
                </a:solidFill>
              </a:rPr>
              <a:t>, FileReader, </a:t>
            </a:r>
            <a:r>
              <a:rPr lang="en-US" sz="2500" dirty="0" err="1">
                <a:solidFill>
                  <a:srgbClr val="C00000"/>
                </a:solidFill>
              </a:rPr>
              <a:t>FileWriter</a:t>
            </a:r>
            <a:r>
              <a:rPr lang="en-US" sz="2500" dirty="0">
                <a:solidFill>
                  <a:srgbClr val="C00000"/>
                </a:solidFill>
              </a:rPr>
              <a:t>, </a:t>
            </a:r>
            <a:r>
              <a:rPr lang="en-US" sz="2500" dirty="0"/>
              <a:t>etc.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The abstract classes Reader and Writer define several key methods that the other stream classes implement. Two of the most important methods are </a:t>
            </a:r>
            <a:r>
              <a:rPr lang="en-US" sz="2500" b="1" dirty="0">
                <a:solidFill>
                  <a:srgbClr val="00B050"/>
                </a:solidFill>
              </a:rPr>
              <a:t>read()</a:t>
            </a: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dirty="0"/>
              <a:t>and </a:t>
            </a:r>
            <a:r>
              <a:rPr lang="en-US" sz="2500" b="1" dirty="0">
                <a:solidFill>
                  <a:srgbClr val="00B050"/>
                </a:solidFill>
              </a:rPr>
              <a:t>write() ,</a:t>
            </a: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dirty="0"/>
              <a:t>which read and write characters of data, respectively. These methods are overridden by derived stream classes.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500" dirty="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</a:pP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 dirty="0"/>
              <a:t>Java does not have a generalized console input method like standard C function </a:t>
            </a:r>
            <a:r>
              <a:rPr lang="en-US" sz="2800" i="1" dirty="0" err="1">
                <a:solidFill>
                  <a:srgbClr val="C00000"/>
                </a:solidFill>
              </a:rPr>
              <a:t>scanf</a:t>
            </a:r>
            <a:r>
              <a:rPr lang="en-US" sz="2800" i="1" dirty="0">
                <a:solidFill>
                  <a:srgbClr val="C00000"/>
                </a:solidFill>
              </a:rPr>
              <a:t>( ) </a:t>
            </a:r>
            <a:r>
              <a:rPr lang="en-US" sz="2800" i="1" dirty="0"/>
              <a:t>or C++ input operators </a:t>
            </a:r>
            <a:r>
              <a:rPr lang="en-US" sz="2800" i="1" dirty="0" err="1">
                <a:solidFill>
                  <a:srgbClr val="C00000"/>
                </a:solidFill>
              </a:rPr>
              <a:t>cin</a:t>
            </a:r>
            <a:r>
              <a:rPr lang="en-US" sz="2800" dirty="0"/>
              <a:t>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In Java, console input is accomplished by reading from </a:t>
            </a:r>
            <a:r>
              <a:rPr lang="en-US" sz="2800" dirty="0" err="1">
                <a:solidFill>
                  <a:srgbClr val="00B050"/>
                </a:solidFill>
              </a:rPr>
              <a:t>System.in</a:t>
            </a:r>
            <a:r>
              <a:rPr lang="en-US" sz="2800" dirty="0">
                <a:solidFill>
                  <a:srgbClr val="00B050"/>
                </a:solidFill>
              </a:rPr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To obtain a character-based stream that is attached to the console, </a:t>
            </a:r>
            <a:r>
              <a:rPr lang="en-US" sz="2800" dirty="0">
                <a:solidFill>
                  <a:srgbClr val="FF0066"/>
                </a:solidFill>
              </a:rPr>
              <a:t>you wrap </a:t>
            </a:r>
            <a:r>
              <a:rPr lang="en-US" sz="2800" i="1" dirty="0" err="1">
                <a:solidFill>
                  <a:srgbClr val="FF0066"/>
                </a:solidFill>
              </a:rPr>
              <a:t>System.in</a:t>
            </a:r>
            <a:r>
              <a:rPr lang="en-US" sz="2800" b="1" dirty="0">
                <a:solidFill>
                  <a:srgbClr val="FF0066"/>
                </a:solidFill>
              </a:rPr>
              <a:t> </a:t>
            </a:r>
            <a:r>
              <a:rPr lang="en-US" sz="2800" dirty="0">
                <a:solidFill>
                  <a:srgbClr val="FF0066"/>
                </a:solidFill>
              </a:rPr>
              <a:t>in a </a:t>
            </a:r>
            <a:r>
              <a:rPr lang="en-US" sz="2800" i="1" dirty="0" err="1">
                <a:solidFill>
                  <a:srgbClr val="FF0066"/>
                </a:solidFill>
              </a:rPr>
              <a:t>BufferedReader</a:t>
            </a:r>
            <a:r>
              <a:rPr lang="en-US" sz="2800" b="1" dirty="0">
                <a:solidFill>
                  <a:srgbClr val="FF0066"/>
                </a:solidFill>
              </a:rPr>
              <a:t> </a:t>
            </a:r>
            <a:r>
              <a:rPr lang="en-US" sz="2800" dirty="0">
                <a:solidFill>
                  <a:srgbClr val="FF0066"/>
                </a:solidFill>
              </a:rPr>
              <a:t>object</a:t>
            </a:r>
            <a:r>
              <a:rPr lang="en-US" sz="2800" dirty="0"/>
              <a:t>, to create a character stream.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 dirty="0" err="1"/>
              <a:t>BuffereredReader</a:t>
            </a:r>
            <a:r>
              <a:rPr lang="en-US" sz="2800" b="1" dirty="0"/>
              <a:t> </a:t>
            </a:r>
            <a:r>
              <a:rPr lang="en-US" sz="2800" dirty="0"/>
              <a:t>supports a buffered input stream. Its most commonly used constructor is shown here: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BufferedReader</a:t>
            </a:r>
            <a:r>
              <a:rPr lang="en-US" sz="2800" dirty="0">
                <a:solidFill>
                  <a:srgbClr val="00B050"/>
                </a:solidFill>
              </a:rPr>
              <a:t>(Reader </a:t>
            </a:r>
            <a:r>
              <a:rPr lang="en-US" sz="2800" i="1" dirty="0" err="1">
                <a:solidFill>
                  <a:srgbClr val="00B050"/>
                </a:solidFill>
              </a:rPr>
              <a:t>inputReader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Here, </a:t>
            </a:r>
            <a:r>
              <a:rPr lang="en-US" sz="2800" i="1" dirty="0" err="1">
                <a:solidFill>
                  <a:srgbClr val="C00000"/>
                </a:solidFill>
              </a:rPr>
              <a:t>inputReader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is the stream that is linked to the instance of </a:t>
            </a:r>
            <a:r>
              <a:rPr lang="en-US" sz="2800" dirty="0" err="1">
                <a:solidFill>
                  <a:srgbClr val="C00000"/>
                </a:solidFill>
              </a:rPr>
              <a:t>BufferedReader</a:t>
            </a:r>
            <a:r>
              <a:rPr lang="en-US" sz="2800" dirty="0">
                <a:solidFill>
                  <a:srgbClr val="C00000"/>
                </a:solidFill>
              </a:rPr>
              <a:t> that is being created. 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Reader is an abstract class. </a:t>
            </a:r>
            <a:r>
              <a:rPr lang="en-US" sz="2500" dirty="0">
                <a:solidFill>
                  <a:srgbClr val="FFC000"/>
                </a:solidFill>
              </a:rPr>
              <a:t>One of its concrete subclasses is </a:t>
            </a:r>
            <a:r>
              <a:rPr lang="en-US" sz="2500" dirty="0" err="1">
                <a:solidFill>
                  <a:srgbClr val="C00000"/>
                </a:solidFill>
              </a:rPr>
              <a:t>InputStreamReader</a:t>
            </a:r>
            <a:r>
              <a:rPr lang="en-US" sz="2500" dirty="0">
                <a:solidFill>
                  <a:srgbClr val="C00000"/>
                </a:solidFill>
              </a:rPr>
              <a:t>, which converts bytes to characters.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To obtain an </a:t>
            </a:r>
            <a:r>
              <a:rPr lang="en-US" sz="2500" dirty="0" err="1"/>
              <a:t>InputStreamReader</a:t>
            </a:r>
            <a:r>
              <a:rPr lang="en-US" sz="2500" dirty="0"/>
              <a:t> object that is linked to </a:t>
            </a:r>
            <a:r>
              <a:rPr lang="en-US" sz="2500" dirty="0" err="1"/>
              <a:t>System.in</a:t>
            </a:r>
            <a:r>
              <a:rPr lang="en-US" sz="2500" dirty="0"/>
              <a:t>, use the following constructor:</a:t>
            </a:r>
          </a:p>
          <a:p>
            <a:pPr marL="165100" indent="-165100" algn="just">
              <a:buClr>
                <a:schemeClr val="accent1"/>
              </a:buClr>
            </a:pPr>
            <a:r>
              <a:rPr lang="en-US" sz="2500" dirty="0"/>
              <a:t>		 </a:t>
            </a:r>
            <a:r>
              <a:rPr lang="en-US" sz="2500" dirty="0" err="1">
                <a:solidFill>
                  <a:srgbClr val="00B050"/>
                </a:solidFill>
              </a:rPr>
              <a:t>InputStreamReader</a:t>
            </a:r>
            <a:r>
              <a:rPr lang="en-US" sz="2500" dirty="0">
                <a:solidFill>
                  <a:srgbClr val="00B050"/>
                </a:solidFill>
              </a:rPr>
              <a:t>(</a:t>
            </a:r>
            <a:r>
              <a:rPr lang="en-US" sz="2500" dirty="0" err="1">
                <a:solidFill>
                  <a:srgbClr val="00B050"/>
                </a:solidFill>
              </a:rPr>
              <a:t>InputStream</a:t>
            </a: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i="1" dirty="0" err="1">
                <a:solidFill>
                  <a:srgbClr val="00B050"/>
                </a:solidFill>
              </a:rPr>
              <a:t>inputStream</a:t>
            </a:r>
            <a:r>
              <a:rPr lang="en-US" sz="2500" dirty="0">
                <a:solidFill>
                  <a:srgbClr val="00B050"/>
                </a:solidFill>
              </a:rPr>
              <a:t>)</a:t>
            </a:r>
            <a:endParaRPr lang="en-US" sz="2500" dirty="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>
                <a:solidFill>
                  <a:srgbClr val="FF0066"/>
                </a:solidFill>
              </a:rPr>
              <a:t>Because </a:t>
            </a:r>
            <a:r>
              <a:rPr lang="en-US" sz="2500" dirty="0" err="1">
                <a:solidFill>
                  <a:srgbClr val="FF0066"/>
                </a:solidFill>
              </a:rPr>
              <a:t>System.in</a:t>
            </a:r>
            <a:r>
              <a:rPr lang="en-US" sz="2500" dirty="0">
                <a:solidFill>
                  <a:srgbClr val="FF0066"/>
                </a:solidFill>
              </a:rPr>
              <a:t> refers to an object of type </a:t>
            </a:r>
            <a:r>
              <a:rPr lang="en-US" sz="2500" dirty="0" err="1">
                <a:solidFill>
                  <a:srgbClr val="FF0066"/>
                </a:solidFill>
              </a:rPr>
              <a:t>InputStream</a:t>
            </a:r>
            <a:r>
              <a:rPr lang="en-US" sz="2500" dirty="0">
                <a:solidFill>
                  <a:srgbClr val="FF0066"/>
                </a:solidFill>
              </a:rPr>
              <a:t>, it can be used for </a:t>
            </a:r>
            <a:r>
              <a:rPr lang="en-US" sz="2500" i="1" dirty="0" err="1">
                <a:solidFill>
                  <a:srgbClr val="FF0066"/>
                </a:solidFill>
              </a:rPr>
              <a:t>inputStream</a:t>
            </a:r>
            <a:r>
              <a:rPr lang="en-US" sz="2500" dirty="0">
                <a:solidFill>
                  <a:srgbClr val="FF0066"/>
                </a:solidFill>
              </a:rPr>
              <a:t>.</a:t>
            </a:r>
            <a:r>
              <a:rPr lang="en-US" sz="2500" dirty="0"/>
              <a:t>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 dirty="0"/>
              <a:t>Putting it all together, the following line of code creates a </a:t>
            </a:r>
            <a:r>
              <a:rPr lang="en-US" sz="2500" dirty="0" err="1"/>
              <a:t>BufferedReader</a:t>
            </a:r>
            <a:r>
              <a:rPr lang="en-US" sz="2500" dirty="0"/>
              <a:t> that is connected to the keyboard:</a:t>
            </a:r>
          </a:p>
          <a:p>
            <a:pPr algn="just"/>
            <a:r>
              <a:rPr lang="en-US" sz="2500" dirty="0"/>
              <a:t> </a:t>
            </a:r>
          </a:p>
          <a:p>
            <a:pPr algn="just"/>
            <a:r>
              <a:rPr lang="en-US" sz="2500" dirty="0"/>
              <a:t>	</a:t>
            </a:r>
            <a:r>
              <a:rPr lang="en-US" sz="2500" dirty="0" err="1">
                <a:solidFill>
                  <a:srgbClr val="0070C0"/>
                </a:solidFill>
              </a:rPr>
              <a:t>BufferedReader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br</a:t>
            </a:r>
            <a:r>
              <a:rPr lang="en-US" sz="2500" dirty="0">
                <a:solidFill>
                  <a:srgbClr val="0070C0"/>
                </a:solidFill>
              </a:rPr>
              <a:t> = new </a:t>
            </a:r>
            <a:r>
              <a:rPr lang="en-US" sz="2500" dirty="0" err="1">
                <a:solidFill>
                  <a:srgbClr val="0070C0"/>
                </a:solidFill>
              </a:rPr>
              <a:t>BufferedReader</a:t>
            </a:r>
            <a:r>
              <a:rPr lang="en-US" sz="2500" dirty="0">
                <a:solidFill>
                  <a:srgbClr val="0070C0"/>
                </a:solidFill>
              </a:rPr>
              <a:t>(new 							</a:t>
            </a:r>
            <a:r>
              <a:rPr lang="en-US" sz="2500" dirty="0" err="1">
                <a:solidFill>
                  <a:srgbClr val="0070C0"/>
                </a:solidFill>
              </a:rPr>
              <a:t>InputStreamReader</a:t>
            </a:r>
            <a:r>
              <a:rPr lang="en-US" sz="2500" dirty="0">
                <a:solidFill>
                  <a:srgbClr val="0070C0"/>
                </a:solidFill>
              </a:rPr>
              <a:t>(</a:t>
            </a:r>
            <a:r>
              <a:rPr lang="en-US" sz="2500" dirty="0" err="1">
                <a:solidFill>
                  <a:srgbClr val="0070C0"/>
                </a:solidFill>
              </a:rPr>
              <a:t>System.in</a:t>
            </a:r>
            <a:r>
              <a:rPr lang="en-US" sz="2500" dirty="0">
                <a:solidFill>
                  <a:srgbClr val="0070C0"/>
                </a:solidFill>
              </a:rPr>
              <a:t>));</a:t>
            </a:r>
          </a:p>
          <a:p>
            <a:pPr algn="just"/>
            <a:r>
              <a:rPr lang="en-US" sz="2500" dirty="0"/>
              <a:t> </a:t>
            </a:r>
          </a:p>
          <a:p>
            <a:pPr algn="just"/>
            <a:r>
              <a:rPr lang="en-US" sz="2500" dirty="0"/>
              <a:t>	</a:t>
            </a:r>
            <a:r>
              <a:rPr lang="en-US" sz="2500" dirty="0">
                <a:solidFill>
                  <a:srgbClr val="7030A0"/>
                </a:solidFill>
              </a:rPr>
              <a:t>After this statement executes, </a:t>
            </a:r>
            <a:r>
              <a:rPr lang="en-US" sz="2500" dirty="0" err="1">
                <a:solidFill>
                  <a:srgbClr val="7030A0"/>
                </a:solidFill>
              </a:rPr>
              <a:t>br</a:t>
            </a:r>
            <a:r>
              <a:rPr lang="en-US" sz="2500" dirty="0">
                <a:solidFill>
                  <a:srgbClr val="7030A0"/>
                </a:solidFill>
              </a:rPr>
              <a:t> is a character-based 	stream that is linked to the console through </a:t>
            </a:r>
            <a:r>
              <a:rPr lang="en-US" sz="2500" dirty="0" err="1">
                <a:solidFill>
                  <a:srgbClr val="7030A0"/>
                </a:solidFill>
              </a:rPr>
              <a:t>System.in</a:t>
            </a:r>
            <a:r>
              <a:rPr lang="en-US" sz="2500" dirty="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800" b="1" dirty="0">
                <a:solidFill>
                  <a:srgbClr val="FFC000"/>
                </a:solidFill>
              </a:rPr>
              <a:t>Reading Characters: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/>
              <a:t>To read a character from a </a:t>
            </a:r>
            <a:r>
              <a:rPr lang="en-US" sz="2800" dirty="0" err="1"/>
              <a:t>BufferedReader</a:t>
            </a:r>
            <a:r>
              <a:rPr lang="en-US" sz="2800" dirty="0"/>
              <a:t>, use read( ). The version of read( ) that we will be using is</a:t>
            </a:r>
          </a:p>
          <a:p>
            <a:pPr algn="just"/>
            <a:r>
              <a:rPr lang="en-US" sz="2800" dirty="0"/>
              <a:t> </a:t>
            </a:r>
          </a:p>
          <a:p>
            <a:pPr algn="just"/>
            <a:r>
              <a:rPr lang="en-US" sz="2800" dirty="0"/>
              <a:t>		</a:t>
            </a:r>
            <a:r>
              <a:rPr lang="en-US" sz="2800" dirty="0">
                <a:solidFill>
                  <a:srgbClr val="FF0066"/>
                </a:solidFill>
              </a:rPr>
              <a:t>int read( ) throws IOException</a:t>
            </a:r>
          </a:p>
          <a:p>
            <a:pPr algn="just"/>
            <a:r>
              <a:rPr lang="en-US" sz="2800" dirty="0"/>
              <a:t> </a:t>
            </a:r>
          </a:p>
          <a:p>
            <a:pPr algn="just"/>
            <a:r>
              <a:rPr lang="en-US" sz="2800" dirty="0">
                <a:solidFill>
                  <a:srgbClr val="00B050"/>
                </a:solidFill>
              </a:rPr>
              <a:t>Each time that read( ) is called, it reads a character from the input stream and returns it as an integer value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0000"/>
                </a:solidFill>
              </a:rPr>
              <a:t>It returns –1 when the end of the stream is encountered.</a:t>
            </a:r>
            <a:r>
              <a:rPr lang="en-US" sz="2800" dirty="0"/>
              <a:t> It can throw an IOException.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dirty="0">
                <a:solidFill>
                  <a:srgbClr val="FFC000"/>
                </a:solidFill>
              </a:rPr>
              <a:t>Reading Characters:</a:t>
            </a:r>
          </a:p>
          <a:p>
            <a:r>
              <a:rPr lang="en-US" sz="2500" dirty="0"/>
              <a:t>import java.io.*;</a:t>
            </a:r>
          </a:p>
          <a:p>
            <a:r>
              <a:rPr lang="en-US" sz="2500" dirty="0"/>
              <a:t>class </a:t>
            </a:r>
            <a:r>
              <a:rPr lang="en-US" sz="2500" dirty="0" err="1"/>
              <a:t>BRRead</a:t>
            </a:r>
            <a:r>
              <a:rPr lang="en-US" sz="2500" dirty="0"/>
              <a:t> {</a:t>
            </a:r>
          </a:p>
          <a:p>
            <a:r>
              <a:rPr lang="en-US" sz="2500" dirty="0"/>
              <a:t>public static void main(String </a:t>
            </a:r>
            <a:r>
              <a:rPr lang="en-US" sz="2500" dirty="0" err="1"/>
              <a:t>args</a:t>
            </a:r>
            <a:r>
              <a:rPr lang="en-US" sz="2500" dirty="0"/>
              <a:t>[]) throws IOException</a:t>
            </a:r>
          </a:p>
          <a:p>
            <a:r>
              <a:rPr lang="en-US" sz="2500" dirty="0"/>
              <a:t>{</a:t>
            </a:r>
          </a:p>
          <a:p>
            <a:r>
              <a:rPr lang="en-US" sz="2500" dirty="0"/>
              <a:t>char c;</a:t>
            </a:r>
          </a:p>
          <a:p>
            <a:r>
              <a:rPr lang="en-US" sz="2500" dirty="0" err="1">
                <a:solidFill>
                  <a:srgbClr val="0070C0"/>
                </a:solidFill>
              </a:rPr>
              <a:t>BufferedReader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br</a:t>
            </a:r>
            <a:r>
              <a:rPr lang="en-US" sz="2500" dirty="0">
                <a:solidFill>
                  <a:srgbClr val="0070C0"/>
                </a:solidFill>
              </a:rPr>
              <a:t> = new </a:t>
            </a:r>
            <a:r>
              <a:rPr lang="en-US" sz="2500" dirty="0" err="1">
                <a:solidFill>
                  <a:srgbClr val="0070C0"/>
                </a:solidFill>
              </a:rPr>
              <a:t>BufferedReader</a:t>
            </a:r>
            <a:r>
              <a:rPr lang="en-US" sz="2500" dirty="0">
                <a:solidFill>
                  <a:srgbClr val="0070C0"/>
                </a:solidFill>
              </a:rPr>
              <a:t>(new 								</a:t>
            </a:r>
            <a:r>
              <a:rPr lang="en-US" sz="2500" dirty="0" err="1">
                <a:solidFill>
                  <a:srgbClr val="0070C0"/>
                </a:solidFill>
              </a:rPr>
              <a:t>InputStreamReader</a:t>
            </a:r>
            <a:r>
              <a:rPr lang="en-US" sz="2500" dirty="0">
                <a:solidFill>
                  <a:srgbClr val="0070C0"/>
                </a:solidFill>
              </a:rPr>
              <a:t>(</a:t>
            </a:r>
            <a:r>
              <a:rPr lang="en-US" sz="2500" dirty="0" err="1">
                <a:solidFill>
                  <a:srgbClr val="0070C0"/>
                </a:solidFill>
              </a:rPr>
              <a:t>System.in</a:t>
            </a:r>
            <a:r>
              <a:rPr lang="en-US" sz="2500" dirty="0">
                <a:solidFill>
                  <a:srgbClr val="0070C0"/>
                </a:solidFill>
              </a:rPr>
              <a:t>));</a:t>
            </a:r>
          </a:p>
          <a:p>
            <a:r>
              <a:rPr lang="en-US" sz="2500" dirty="0" err="1"/>
              <a:t>System.out.println</a:t>
            </a:r>
            <a:r>
              <a:rPr lang="en-US" sz="2500" dirty="0"/>
              <a:t>("Enter characters, 'q' to quit.");</a:t>
            </a:r>
          </a:p>
          <a:p>
            <a:r>
              <a:rPr lang="en-US" sz="2500" dirty="0"/>
              <a:t>// read characters</a:t>
            </a:r>
          </a:p>
          <a:p>
            <a:r>
              <a:rPr lang="en-US" sz="2500" dirty="0">
                <a:solidFill>
                  <a:srgbClr val="C00000"/>
                </a:solidFill>
              </a:rPr>
              <a:t>do {</a:t>
            </a:r>
          </a:p>
          <a:p>
            <a:r>
              <a:rPr lang="en-US" sz="2500" dirty="0">
                <a:solidFill>
                  <a:srgbClr val="C00000"/>
                </a:solidFill>
              </a:rPr>
              <a:t>c = (char) </a:t>
            </a:r>
            <a:r>
              <a:rPr lang="en-US" sz="2500" dirty="0" err="1">
                <a:solidFill>
                  <a:srgbClr val="C00000"/>
                </a:solidFill>
              </a:rPr>
              <a:t>br.read</a:t>
            </a:r>
            <a:r>
              <a:rPr lang="en-US" sz="2500" dirty="0">
                <a:solidFill>
                  <a:srgbClr val="C00000"/>
                </a:solidFill>
              </a:rPr>
              <a:t>();</a:t>
            </a:r>
          </a:p>
          <a:p>
            <a:r>
              <a:rPr lang="en-US" sz="2500" dirty="0" err="1">
                <a:solidFill>
                  <a:srgbClr val="C00000"/>
                </a:solidFill>
              </a:rPr>
              <a:t>System.out.println</a:t>
            </a:r>
            <a:r>
              <a:rPr lang="en-US" sz="2500" dirty="0">
                <a:solidFill>
                  <a:srgbClr val="C00000"/>
                </a:solidFill>
              </a:rPr>
              <a:t>(c);</a:t>
            </a:r>
          </a:p>
          <a:p>
            <a:r>
              <a:rPr lang="en-US" sz="2500" dirty="0">
                <a:solidFill>
                  <a:srgbClr val="C00000"/>
                </a:solidFill>
              </a:rPr>
              <a:t>} while(c != 'q');</a:t>
            </a:r>
          </a:p>
          <a:p>
            <a:r>
              <a:rPr lang="en-US" sz="2500" dirty="0"/>
              <a:t>}</a:t>
            </a:r>
          </a:p>
          <a:p>
            <a:r>
              <a:rPr lang="en-US" sz="2500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7" ma:contentTypeDescription="Create a new document." ma:contentTypeScope="" ma:versionID="567b42ed4757ddda62904dce34ff41e8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12de2a45db820af3729f3909b5f1f2ab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CFD93-1404-438F-B3C7-AA2D3B8DC980}"/>
</file>

<file path=customXml/itemProps2.xml><?xml version="1.0" encoding="utf-8"?>
<ds:datastoreItem xmlns:ds="http://schemas.openxmlformats.org/officeDocument/2006/customXml" ds:itemID="{92588D6E-2A49-43EA-A8EC-61C7563E4A94}"/>
</file>

<file path=customXml/itemProps3.xml><?xml version="1.0" encoding="utf-8"?>
<ds:datastoreItem xmlns:ds="http://schemas.openxmlformats.org/officeDocument/2006/customXml" ds:itemID="{4C531CA6-CC87-482F-912A-51CD14249060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605</TotalTime>
  <Words>2592</Words>
  <Application>Microsoft Office PowerPoint</Application>
  <PresentationFormat>On-screen Show (4:3)</PresentationFormat>
  <Paragraphs>276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IO Handling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Handling in Java</dc:title>
  <dc:creator>mrs</dc:creator>
  <cp:lastModifiedBy>Manish Solanki</cp:lastModifiedBy>
  <cp:revision>24</cp:revision>
  <dcterms:created xsi:type="dcterms:W3CDTF">2017-03-26T12:46:55Z</dcterms:created>
  <dcterms:modified xsi:type="dcterms:W3CDTF">2020-10-28T11:46:04Z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