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44.xml" ContentType="application/vnd.openxmlformats-officedocument.presentationml.slide+xml"/>
  <Override PartName="/ppt/slides/slide52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51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50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53.xml" ContentType="application/vnd.openxmlformats-officedocument.presentationml.slide+xml"/>
  <Override PartName="/ppt/slides/slide55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43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9.xml" ContentType="application/vnd.openxmlformats-officedocument.presentationml.slide+xml"/>
  <Override PartName="/ppt/slides/slide38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5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37.xml" ContentType="application/vnd.openxmlformats-officedocument.presentationml.slide+xml"/>
  <Override PartName="/ppt/slides/slide47.xml" ContentType="application/vnd.openxmlformats-officedocument.presentationml.slide+xml"/>
  <Override PartName="/ppt/slides/slide36.xml" ContentType="application/vnd.openxmlformats-officedocument.presentationml.slide+xml"/>
  <Override PartName="/ppt/slides/slide32.xml" ContentType="application/vnd.openxmlformats-officedocument.presentationml.slide+xml"/>
  <Override PartName="/ppt/slides/slide6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8.xml" ContentType="application/vnd.openxmlformats-officedocument.presentationml.slide+xml"/>
  <Override PartName="/ppt/slides/slide35.xml" ContentType="application/vnd.openxmlformats-officedocument.presentationml.slide+xml"/>
  <Override PartName="/ppt/slides/slide19.xml" ContentType="application/vnd.openxmlformats-officedocument.presentationml.slide+xml"/>
  <Override PartName="/ppt/slides/slide54.xml" ContentType="application/vnd.openxmlformats-officedocument.presentationml.slide+xml"/>
  <Override PartName="/ppt/slides/slide1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66.xml" ContentType="application/vnd.openxmlformats-officedocument.presentationml.slide+xml"/>
  <Override PartName="/ppt/slides/slide8.xml" ContentType="application/vnd.openxmlformats-officedocument.presentationml.slide+xml"/>
  <Override PartName="/ppt/slides/slide60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65.xml" ContentType="application/vnd.openxmlformats-officedocument.presentationml.slide+xml"/>
  <Override PartName="/ppt/slides/slide5.xml" ContentType="application/vnd.openxmlformats-officedocument.presentationml.slide+xml"/>
  <Override PartName="/ppt/slides/slide61.xml" ContentType="application/vnd.openxmlformats-officedocument.presentationml.slide+xml"/>
  <Override PartName="/ppt/slides/slide1.xml" ContentType="application/vnd.openxmlformats-officedocument.presentationml.slide+xml"/>
  <Override PartName="/ppt/slides/slide6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64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67.xml" ContentType="application/vnd.openxmlformats-officedocument.presentationml.slide+xml"/>
  <Override PartName="/ppt/slides/slide59.xml" ContentType="application/vnd.openxmlformats-officedocument.presentationml.slide+xml"/>
  <Override PartName="/ppt/slides/slide57.xml" ContentType="application/vnd.openxmlformats-officedocument.presentationml.slide+xml"/>
  <Override PartName="/ppt/slides/slide14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s/slide58.xml" ContentType="application/vnd.openxmlformats-officedocument.presentationml.slide+xml"/>
  <Override PartName="/ppt/slides/slide17.xml" ContentType="application/vnd.openxmlformats-officedocument.presentationml.slide+xml"/>
  <Override PartName="/ppt/slides/slide12.xml" ContentType="application/vnd.openxmlformats-officedocument.presentationml.slide+xml"/>
  <Override PartName="/ppt/slides/slide5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0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69"/>
  </p:notesMasterIdLst>
  <p:sldIdLst>
    <p:sldId id="256" r:id="rId2"/>
    <p:sldId id="258" r:id="rId3"/>
    <p:sldId id="261" r:id="rId4"/>
    <p:sldId id="259" r:id="rId5"/>
    <p:sldId id="284" r:id="rId6"/>
    <p:sldId id="331" r:id="rId7"/>
    <p:sldId id="306" r:id="rId8"/>
    <p:sldId id="332" r:id="rId9"/>
    <p:sldId id="307" r:id="rId10"/>
    <p:sldId id="308" r:id="rId11"/>
    <p:sldId id="304" r:id="rId12"/>
    <p:sldId id="309" r:id="rId13"/>
    <p:sldId id="333" r:id="rId14"/>
    <p:sldId id="310" r:id="rId15"/>
    <p:sldId id="334" r:id="rId16"/>
    <p:sldId id="311" r:id="rId17"/>
    <p:sldId id="312" r:id="rId18"/>
    <p:sldId id="349" r:id="rId19"/>
    <p:sldId id="313" r:id="rId20"/>
    <p:sldId id="335" r:id="rId21"/>
    <p:sldId id="336" r:id="rId22"/>
    <p:sldId id="337" r:id="rId23"/>
    <p:sldId id="315" r:id="rId24"/>
    <p:sldId id="338" r:id="rId25"/>
    <p:sldId id="316" r:id="rId26"/>
    <p:sldId id="339" r:id="rId27"/>
    <p:sldId id="340" r:id="rId28"/>
    <p:sldId id="317" r:id="rId29"/>
    <p:sldId id="318" r:id="rId30"/>
    <p:sldId id="341" r:id="rId31"/>
    <p:sldId id="319" r:id="rId32"/>
    <p:sldId id="314" r:id="rId33"/>
    <p:sldId id="363" r:id="rId34"/>
    <p:sldId id="364" r:id="rId35"/>
    <p:sldId id="350" r:id="rId36"/>
    <p:sldId id="320" r:id="rId37"/>
    <p:sldId id="321" r:id="rId38"/>
    <p:sldId id="343" r:id="rId39"/>
    <p:sldId id="322" r:id="rId40"/>
    <p:sldId id="328" r:id="rId41"/>
    <p:sldId id="342" r:id="rId42"/>
    <p:sldId id="329" r:id="rId43"/>
    <p:sldId id="360" r:id="rId44"/>
    <p:sldId id="323" r:id="rId45"/>
    <p:sldId id="330" r:id="rId46"/>
    <p:sldId id="344" r:id="rId47"/>
    <p:sldId id="346" r:id="rId48"/>
    <p:sldId id="345" r:id="rId49"/>
    <p:sldId id="347" r:id="rId50"/>
    <p:sldId id="348" r:id="rId51"/>
    <p:sldId id="361" r:id="rId52"/>
    <p:sldId id="362" r:id="rId53"/>
    <p:sldId id="324" r:id="rId54"/>
    <p:sldId id="351" r:id="rId55"/>
    <p:sldId id="325" r:id="rId56"/>
    <p:sldId id="352" r:id="rId57"/>
    <p:sldId id="353" r:id="rId58"/>
    <p:sldId id="354" r:id="rId59"/>
    <p:sldId id="355" r:id="rId60"/>
    <p:sldId id="356" r:id="rId61"/>
    <p:sldId id="357" r:id="rId62"/>
    <p:sldId id="358" r:id="rId63"/>
    <p:sldId id="326" r:id="rId64"/>
    <p:sldId id="327" r:id="rId65"/>
    <p:sldId id="359" r:id="rId66"/>
    <p:sldId id="279" r:id="rId67"/>
    <p:sldId id="280" r:id="rId68"/>
  </p:sldIdLst>
  <p:sldSz cx="9144000" cy="6858000" type="screen4x3"/>
  <p:notesSz cx="6858000" cy="9144000"/>
  <p:embeddedFontLst>
    <p:embeddedFont>
      <p:font typeface="Raleway" charset="0"/>
      <p:regular r:id="rId70"/>
      <p:bold r:id="rId71"/>
      <p:italic r:id="rId72"/>
      <p:boldItalic r:id="rId73"/>
    </p:embeddedFont>
    <p:embeddedFont>
      <p:font typeface="Lato" charset="0"/>
      <p:regular r:id="rId74"/>
      <p:bold r:id="rId75"/>
      <p:italic r:id="rId76"/>
      <p:boldItalic r:id="rId7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053C"/>
    <a:srgbClr val="F40CC2"/>
    <a:srgbClr val="FF0066"/>
    <a:srgbClr val="FF6699"/>
    <a:srgbClr val="12BE6C"/>
    <a:srgbClr val="A93F92"/>
    <a:srgbClr val="79508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641B6FF1-C885-4967-8E5E-6EABFE361E7F}">
  <a:tblStyle styleId="{641B6FF1-C885-4967-8E5E-6EABFE361E7F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24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customXml" Target="../customXml/item3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5.fntdata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customXml" Target="../customXml/item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77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3.fntdata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1.fntdata"/><Relationship Id="rId75" Type="http://schemas.openxmlformats.org/officeDocument/2006/relationships/font" Target="fonts/font6.fntdata"/><Relationship Id="rId83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4.fntdata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7.fntdata"/><Relationship Id="rId7" Type="http://schemas.openxmlformats.org/officeDocument/2006/relationships/slide" Target="slides/slide6.xml"/><Relationship Id="rId71" Type="http://schemas.openxmlformats.org/officeDocument/2006/relationships/font" Target="fonts/font2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9278298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40672265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40667708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6742621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5997306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4526919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6435951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2588869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3124838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6271837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3992017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2223414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4602092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1688032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5431015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96642381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26120579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24474950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24834305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354697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1298364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2179745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97584597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98423624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407821442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04279184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56145857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910001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47235904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00166590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72812558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54545967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5531830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5874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6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938246" y="3377550"/>
            <a:ext cx="721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659860" y="3377550"/>
            <a:ext cx="721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1" y="3377550"/>
            <a:ext cx="721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721424" y="3377550"/>
            <a:ext cx="5216699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3047703" y="5323800"/>
            <a:ext cx="30477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096270" y="5323800"/>
            <a:ext cx="30477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" y="5323800"/>
            <a:ext cx="30477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710425" y="2882400"/>
            <a:ext cx="5723699" cy="109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 i="1"/>
            </a:lvl1pPr>
            <a:lvl2pPr lvl="1" algn="ctr" rtl="0">
              <a:spcBef>
                <a:spcPts val="0"/>
              </a:spcBef>
              <a:defRPr i="1"/>
            </a:lvl2pPr>
            <a:lvl3pPr lvl="2" algn="ctr" rtl="0">
              <a:spcBef>
                <a:spcPts val="0"/>
              </a:spcBef>
              <a:defRPr i="1"/>
            </a:lvl3pPr>
            <a:lvl4pPr lvl="3" algn="ctr" rtl="0">
              <a:spcBef>
                <a:spcPts val="0"/>
              </a:spcBef>
              <a:defRPr i="1"/>
            </a:lvl4pPr>
            <a:lvl5pPr lvl="4" algn="ctr" rtl="0">
              <a:spcBef>
                <a:spcPts val="0"/>
              </a:spcBef>
              <a:defRPr i="1"/>
            </a:lvl5pPr>
            <a:lvl6pPr lvl="5" algn="ctr" rtl="0">
              <a:spcBef>
                <a:spcPts val="0"/>
              </a:spcBef>
              <a:defRPr i="1"/>
            </a:lvl6pPr>
            <a:lvl7pPr lvl="6" algn="ctr" rtl="0">
              <a:spcBef>
                <a:spcPts val="0"/>
              </a:spcBef>
              <a:defRPr i="1"/>
            </a:lvl7pPr>
            <a:lvl8pPr lvl="7" algn="ctr" rtl="0">
              <a:spcBef>
                <a:spcPts val="0"/>
              </a:spcBef>
              <a:defRPr i="1"/>
            </a:lvl8pPr>
            <a:lvl9pPr lvl="8" algn="ctr">
              <a:spcBef>
                <a:spcPts val="0"/>
              </a:spcBef>
              <a:defRPr i="1"/>
            </a:lvl9pPr>
          </a:lstStyle>
          <a:p>
            <a:endParaRPr/>
          </a:p>
        </p:txBody>
      </p:sp>
      <p:sp>
        <p:nvSpPr>
          <p:cNvPr id="23" name="Shape 23"/>
          <p:cNvSpPr txBox="1"/>
          <p:nvPr/>
        </p:nvSpPr>
        <p:spPr>
          <a:xfrm>
            <a:off x="3593400" y="1575225"/>
            <a:ext cx="1957200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 b="1">
                <a:solidFill>
                  <a:srgbClr val="97ABBC"/>
                </a:solidFill>
              </a:rPr>
              <a:t>“</a:t>
            </a:r>
          </a:p>
        </p:txBody>
      </p:sp>
      <p:sp>
        <p:nvSpPr>
          <p:cNvPr id="24" name="Shape 24"/>
          <p:cNvSpPr/>
          <p:nvPr/>
        </p:nvSpPr>
        <p:spPr>
          <a:xfrm>
            <a:off x="5723283" y="2132900"/>
            <a:ext cx="17103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434176" y="2132900"/>
            <a:ext cx="17103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2132900"/>
            <a:ext cx="17103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1710424" y="2132900"/>
            <a:ext cx="17103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 background">
    <p:bg>
      <p:bgPr>
        <a:solidFill>
          <a:srgbClr val="2185C5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77480"/>
              </a:buClr>
              <a:buSzPct val="100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  <p:sldLayoutId id="2147483657" r:id="rId6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anish_ratilal2002@yahoo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6593775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 b="1" dirty="0"/>
              <a:t>Java Basic Concepts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Primitive Data Types: </a:t>
            </a:r>
            <a:r>
              <a:rPr lang="en-US" sz="2800" b="1" dirty="0">
                <a:solidFill>
                  <a:srgbClr val="00B050"/>
                </a:solidFill>
              </a:rPr>
              <a:t>Character</a:t>
            </a:r>
            <a:endParaRPr lang="en" sz="2800" b="1" dirty="0">
              <a:solidFill>
                <a:srgbClr val="00B05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632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600" b="1" dirty="0">
                <a:solidFill>
                  <a:srgbClr val="00B050"/>
                </a:solidFill>
              </a:rPr>
              <a:t>The standard set of characters known as </a:t>
            </a:r>
            <a:r>
              <a:rPr lang="en-US" sz="2600" b="1" dirty="0">
                <a:solidFill>
                  <a:srgbClr val="F40CC2"/>
                </a:solidFill>
              </a:rPr>
              <a:t>ASCII still ranges from 0 to 127</a:t>
            </a:r>
            <a:r>
              <a:rPr lang="en-US" sz="2600" b="1" dirty="0">
                <a:solidFill>
                  <a:srgbClr val="00B050"/>
                </a:solidFill>
              </a:rPr>
              <a:t> </a:t>
            </a:r>
            <a:r>
              <a:rPr lang="en-US" sz="2600" dirty="0"/>
              <a:t>and </a:t>
            </a:r>
            <a:r>
              <a:rPr lang="en-US" sz="2600" b="1" dirty="0">
                <a:solidFill>
                  <a:srgbClr val="C00000"/>
                </a:solidFill>
              </a:rPr>
              <a:t>the extended 8-bit character set, ISO-Latin-1, ranges from 0 to 255.</a:t>
            </a:r>
          </a:p>
          <a:p>
            <a:pPr indent="1084263">
              <a:buNone/>
            </a:pPr>
            <a:r>
              <a:rPr lang="en-US" sz="2600" b="1" dirty="0">
                <a:solidFill>
                  <a:srgbClr val="FFC000"/>
                </a:solidFill>
              </a:rPr>
              <a:t> </a:t>
            </a:r>
            <a:r>
              <a:rPr lang="en-US" sz="2400" dirty="0">
                <a:solidFill>
                  <a:srgbClr val="FFC000"/>
                </a:solidFill>
              </a:rPr>
              <a:t>// Demonstrate char data type.</a:t>
            </a:r>
          </a:p>
          <a:p>
            <a:pPr indent="1084263">
              <a:buNone/>
            </a:pPr>
            <a:r>
              <a:rPr lang="en-US" sz="2400" dirty="0">
                <a:solidFill>
                  <a:srgbClr val="0070C0"/>
                </a:solidFill>
              </a:rPr>
              <a:t>class </a:t>
            </a:r>
            <a:r>
              <a:rPr lang="en-US" sz="2400" dirty="0" err="1">
                <a:solidFill>
                  <a:srgbClr val="0070C0"/>
                </a:solidFill>
              </a:rPr>
              <a:t>CharDemo</a:t>
            </a:r>
            <a:r>
              <a:rPr lang="en-US" sz="2400" dirty="0">
                <a:solidFill>
                  <a:srgbClr val="0070C0"/>
                </a:solidFill>
              </a:rPr>
              <a:t> {</a:t>
            </a:r>
          </a:p>
          <a:p>
            <a:pPr indent="1084263">
              <a:buNone/>
            </a:pPr>
            <a:r>
              <a:rPr lang="en-US" sz="2400" dirty="0">
                <a:solidFill>
                  <a:srgbClr val="0070C0"/>
                </a:solidFill>
              </a:rPr>
              <a:t>public static void main(String </a:t>
            </a:r>
            <a:r>
              <a:rPr lang="en-US" sz="2400" dirty="0" err="1">
                <a:solidFill>
                  <a:srgbClr val="0070C0"/>
                </a:solidFill>
              </a:rPr>
              <a:t>args</a:t>
            </a:r>
            <a:r>
              <a:rPr lang="en-US" sz="2400" dirty="0">
                <a:solidFill>
                  <a:srgbClr val="0070C0"/>
                </a:solidFill>
              </a:rPr>
              <a:t>[]) {</a:t>
            </a:r>
          </a:p>
          <a:p>
            <a:pPr indent="1084263">
              <a:buNone/>
            </a:pPr>
            <a:r>
              <a:rPr lang="en-US" sz="2400" dirty="0">
                <a:solidFill>
                  <a:srgbClr val="F40CC2"/>
                </a:solidFill>
              </a:rPr>
              <a:t>char ch1, ch2;</a:t>
            </a:r>
          </a:p>
          <a:p>
            <a:pPr indent="1084263">
              <a:buNone/>
            </a:pPr>
            <a:r>
              <a:rPr lang="en-US" sz="2400" dirty="0">
                <a:solidFill>
                  <a:srgbClr val="7030A0"/>
                </a:solidFill>
              </a:rPr>
              <a:t>ch1 = 88; // code for X</a:t>
            </a:r>
          </a:p>
          <a:p>
            <a:pPr indent="1084263">
              <a:buNone/>
            </a:pPr>
            <a:r>
              <a:rPr lang="en-US" sz="2400" dirty="0">
                <a:solidFill>
                  <a:srgbClr val="C00000"/>
                </a:solidFill>
              </a:rPr>
              <a:t>ch2 = 'Y';</a:t>
            </a:r>
          </a:p>
          <a:p>
            <a:pPr indent="1084263">
              <a:buNone/>
            </a:pPr>
            <a:r>
              <a:rPr lang="en-US" sz="2400" dirty="0" err="1">
                <a:solidFill>
                  <a:srgbClr val="0070C0"/>
                </a:solidFill>
              </a:rPr>
              <a:t>System.out.print</a:t>
            </a:r>
            <a:r>
              <a:rPr lang="en-US" sz="2400" dirty="0">
                <a:solidFill>
                  <a:srgbClr val="0070C0"/>
                </a:solidFill>
              </a:rPr>
              <a:t>("ch1 and ch2: ");</a:t>
            </a:r>
          </a:p>
          <a:p>
            <a:pPr indent="1084263">
              <a:buNone/>
            </a:pPr>
            <a:r>
              <a:rPr lang="en-US" sz="2400" dirty="0" err="1">
                <a:solidFill>
                  <a:srgbClr val="0070C0"/>
                </a:solidFill>
              </a:rPr>
              <a:t>System.out.print</a:t>
            </a:r>
            <a:r>
              <a:rPr lang="en-US" sz="2400" dirty="0">
                <a:solidFill>
                  <a:srgbClr val="0070C0"/>
                </a:solidFill>
              </a:rPr>
              <a:t>(ch1 + " " + ch2);</a:t>
            </a:r>
          </a:p>
          <a:p>
            <a:pPr indent="1084263">
              <a:buNone/>
            </a:pPr>
            <a:r>
              <a:rPr lang="en-US" sz="2400" dirty="0">
                <a:solidFill>
                  <a:srgbClr val="0070C0"/>
                </a:solidFill>
              </a:rPr>
              <a:t>} }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This program displays the following output:</a:t>
            </a:r>
          </a:p>
          <a:p>
            <a:pPr>
              <a:buNone/>
            </a:pPr>
            <a:r>
              <a:rPr lang="en-US" sz="2800" dirty="0"/>
              <a:t>                 </a:t>
            </a:r>
            <a:r>
              <a:rPr lang="en-US" sz="2800" dirty="0">
                <a:solidFill>
                  <a:srgbClr val="12BE6C"/>
                </a:solidFill>
              </a:rPr>
              <a:t>ch1 and ch2: X Y</a:t>
            </a:r>
            <a:endParaRPr lang="en-US" sz="2600" b="1" dirty="0">
              <a:solidFill>
                <a:srgbClr val="12BE6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6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2438400"/>
            <a:ext cx="9144000" cy="381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600" b="1" dirty="0">
                <a:solidFill>
                  <a:srgbClr val="FF0000"/>
                </a:solidFill>
              </a:rPr>
              <a:t>We can not write the following statement for characters:</a:t>
            </a:r>
          </a:p>
          <a:p>
            <a:pPr indent="1084263" algn="just">
              <a:buNone/>
            </a:pPr>
            <a:r>
              <a:rPr lang="en-US" sz="2600" b="1" dirty="0">
                <a:solidFill>
                  <a:srgbClr val="7030A0"/>
                </a:solidFill>
              </a:rPr>
              <a:t>char </a:t>
            </a:r>
            <a:r>
              <a:rPr lang="en-US" sz="2600" b="1" dirty="0" err="1">
                <a:solidFill>
                  <a:srgbClr val="7030A0"/>
                </a:solidFill>
              </a:rPr>
              <a:t>ch</a:t>
            </a:r>
            <a:r>
              <a:rPr lang="en-US" sz="2600" b="1" dirty="0">
                <a:solidFill>
                  <a:srgbClr val="7030A0"/>
                </a:solidFill>
              </a:rPr>
              <a:t>=‘A’;</a:t>
            </a:r>
          </a:p>
          <a:p>
            <a:pPr indent="1084263" algn="just">
              <a:buNone/>
            </a:pPr>
            <a:r>
              <a:rPr lang="en-US" sz="2600" b="1" dirty="0" err="1">
                <a:solidFill>
                  <a:srgbClr val="FF0000"/>
                </a:solidFill>
              </a:rPr>
              <a:t>ch</a:t>
            </a:r>
            <a:r>
              <a:rPr lang="en-US" sz="2600" b="1" dirty="0">
                <a:solidFill>
                  <a:srgbClr val="FF0000"/>
                </a:solidFill>
              </a:rPr>
              <a:t>=ch+1;</a:t>
            </a:r>
            <a:r>
              <a:rPr lang="en-US" sz="2600" b="1" dirty="0">
                <a:solidFill>
                  <a:srgbClr val="FF6699"/>
                </a:solidFill>
              </a:rPr>
              <a:t>  //Error 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600" b="1" dirty="0">
                <a:solidFill>
                  <a:srgbClr val="FFC000"/>
                </a:solidFill>
              </a:rPr>
              <a:t>Whereas,</a:t>
            </a:r>
            <a:r>
              <a:rPr lang="en-US" sz="2600" b="1" dirty="0">
                <a:solidFill>
                  <a:srgbClr val="FF6699"/>
                </a:solidFill>
              </a:rPr>
              <a:t>  </a:t>
            </a:r>
            <a:r>
              <a:rPr lang="en-US" sz="2600" b="1" dirty="0" err="1">
                <a:solidFill>
                  <a:srgbClr val="0070C0"/>
                </a:solidFill>
              </a:rPr>
              <a:t>ch</a:t>
            </a:r>
            <a:r>
              <a:rPr lang="en-US" sz="2600" b="1" dirty="0">
                <a:solidFill>
                  <a:srgbClr val="0070C0"/>
                </a:solidFill>
              </a:rPr>
              <a:t>++ </a:t>
            </a:r>
            <a:r>
              <a:rPr lang="en-US" sz="2600" b="1" dirty="0">
                <a:solidFill>
                  <a:srgbClr val="7030A0"/>
                </a:solidFill>
              </a:rPr>
              <a:t>or </a:t>
            </a:r>
            <a:r>
              <a:rPr lang="en-US" sz="2600" b="1" dirty="0" err="1">
                <a:solidFill>
                  <a:srgbClr val="0070C0"/>
                </a:solidFill>
              </a:rPr>
              <a:t>ch</a:t>
            </a:r>
            <a:r>
              <a:rPr lang="en-US" sz="2600" b="1" dirty="0">
                <a:solidFill>
                  <a:srgbClr val="0070C0"/>
                </a:solidFill>
              </a:rPr>
              <a:t>+=1 </a:t>
            </a:r>
            <a:r>
              <a:rPr lang="en-US" sz="2600" b="1" dirty="0">
                <a:solidFill>
                  <a:srgbClr val="12BE6C"/>
                </a:solidFill>
              </a:rPr>
              <a:t>is allowed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2ADAC7A-0920-4DCD-8788-CF042E617110}"/>
              </a:ext>
            </a:extLst>
          </p:cNvPr>
          <p:cNvSpPr txBox="1"/>
          <p:nvPr/>
        </p:nvSpPr>
        <p:spPr>
          <a:xfrm>
            <a:off x="609600" y="838200"/>
            <a:ext cx="708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600" b="1" dirty="0">
              <a:solidFill>
                <a:srgbClr val="F40CC2"/>
              </a:solidFill>
            </a:endParaRPr>
          </a:p>
          <a:p>
            <a:pPr algn="ctr"/>
            <a:r>
              <a:rPr lang="en-US" sz="3600" b="1" dirty="0">
                <a:solidFill>
                  <a:srgbClr val="F40CC2"/>
                </a:solidFill>
              </a:rPr>
              <a:t> </a:t>
            </a:r>
            <a:r>
              <a:rPr lang="en-US" sz="3600" b="1" dirty="0">
                <a:solidFill>
                  <a:srgbClr val="00B050"/>
                </a:solidFill>
              </a:rPr>
              <a:t>++/--</a:t>
            </a:r>
            <a:r>
              <a:rPr lang="en-US" sz="3600" b="1" dirty="0">
                <a:solidFill>
                  <a:srgbClr val="F40CC2"/>
                </a:solidFill>
              </a:rPr>
              <a:t> operator with char </a:t>
            </a:r>
            <a:endParaRPr lang="en-IN" sz="3600" b="1" dirty="0">
              <a:solidFill>
                <a:srgbClr val="F40CC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Primitive Data Types: </a:t>
            </a:r>
            <a:r>
              <a:rPr lang="en-US" sz="2800" b="1" dirty="0">
                <a:solidFill>
                  <a:srgbClr val="00B050"/>
                </a:solidFill>
              </a:rPr>
              <a:t>boolean</a:t>
            </a:r>
            <a:endParaRPr lang="en" sz="2800" b="1" dirty="0">
              <a:solidFill>
                <a:srgbClr val="00B05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403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600" b="1" dirty="0"/>
              <a:t>Java has a primitive type </a:t>
            </a:r>
            <a:r>
              <a:rPr lang="en-US" sz="2600" b="1" dirty="0">
                <a:solidFill>
                  <a:srgbClr val="7030A0"/>
                </a:solidFill>
              </a:rPr>
              <a:t>boolean </a:t>
            </a:r>
            <a:r>
              <a:rPr lang="en-US" sz="2600" b="1" dirty="0"/>
              <a:t> </a:t>
            </a:r>
            <a:r>
              <a:rPr lang="en-US" sz="2600" b="1" dirty="0">
                <a:solidFill>
                  <a:srgbClr val="F40CC2"/>
                </a:solidFill>
              </a:rPr>
              <a:t>for logical values.</a:t>
            </a:r>
          </a:p>
          <a:p>
            <a:pPr algn="just">
              <a:buNone/>
            </a:pPr>
            <a:endParaRPr lang="en-US" sz="2600" b="1" dirty="0"/>
          </a:p>
          <a:p>
            <a:pPr algn="just">
              <a:buFont typeface="Wingdings" pitchFamily="2" charset="2"/>
              <a:buChar char="ü"/>
            </a:pPr>
            <a:r>
              <a:rPr lang="en-US" sz="2600" b="1" dirty="0">
                <a:solidFill>
                  <a:schemeClr val="tx1"/>
                </a:solidFill>
              </a:rPr>
              <a:t>It can have only one of two </a:t>
            </a:r>
            <a:r>
              <a:rPr lang="en-US" sz="2600" b="1" dirty="0"/>
              <a:t>possible values, </a:t>
            </a:r>
            <a:r>
              <a:rPr lang="en-US" sz="2600" b="1" dirty="0">
                <a:solidFill>
                  <a:srgbClr val="00B050"/>
                </a:solidFill>
              </a:rPr>
              <a:t>true</a:t>
            </a:r>
            <a:r>
              <a:rPr lang="en-US" sz="2600" b="1" dirty="0">
                <a:solidFill>
                  <a:srgbClr val="C5053C"/>
                </a:solidFill>
              </a:rPr>
              <a:t> or </a:t>
            </a:r>
            <a:r>
              <a:rPr lang="en-US" sz="2600" b="1" dirty="0">
                <a:solidFill>
                  <a:srgbClr val="00B050"/>
                </a:solidFill>
              </a:rPr>
              <a:t>false.</a:t>
            </a:r>
          </a:p>
          <a:p>
            <a:pPr algn="just">
              <a:buNone/>
            </a:pPr>
            <a:r>
              <a:rPr lang="en-US" sz="2600" b="1" dirty="0"/>
              <a:t>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600" b="1" dirty="0">
                <a:solidFill>
                  <a:srgbClr val="FFC000"/>
                </a:solidFill>
              </a:rPr>
              <a:t>This is the type returned by all relational operators.</a:t>
            </a:r>
          </a:p>
          <a:p>
            <a:pPr algn="just">
              <a:buNone/>
            </a:pPr>
            <a:r>
              <a:rPr lang="en-US" sz="2600" b="1" dirty="0">
                <a:solidFill>
                  <a:srgbClr val="12BE6C"/>
                </a:solidFill>
              </a:rPr>
              <a:t>	</a:t>
            </a:r>
          </a:p>
          <a:p>
            <a:pPr algn="just">
              <a:buNone/>
            </a:pPr>
            <a:r>
              <a:rPr lang="en-US" sz="2600" b="1" dirty="0">
                <a:solidFill>
                  <a:srgbClr val="12BE6C"/>
                </a:solidFill>
              </a:rPr>
              <a:t>	int a=5,b=7;</a:t>
            </a:r>
          </a:p>
          <a:p>
            <a:pPr algn="just">
              <a:buNone/>
            </a:pPr>
            <a:r>
              <a:rPr lang="en-US" sz="2600" b="1" dirty="0">
                <a:solidFill>
                  <a:srgbClr val="12BE6C"/>
                </a:solidFill>
              </a:rPr>
              <a:t>	</a:t>
            </a:r>
            <a:r>
              <a:rPr lang="en-US" sz="2600" b="1" dirty="0" err="1">
                <a:solidFill>
                  <a:srgbClr val="12BE6C"/>
                </a:solidFill>
              </a:rPr>
              <a:t>System.out.print</a:t>
            </a:r>
            <a:r>
              <a:rPr lang="en-US" sz="2600" b="1" dirty="0">
                <a:solidFill>
                  <a:srgbClr val="12BE6C"/>
                </a:solidFill>
              </a:rPr>
              <a:t>(a&gt;b); // </a:t>
            </a:r>
            <a:r>
              <a:rPr lang="en-US" sz="2600" b="1" dirty="0">
                <a:solidFill>
                  <a:srgbClr val="7030A0"/>
                </a:solidFill>
              </a:rPr>
              <a:t>false      # </a:t>
            </a:r>
            <a:r>
              <a:rPr lang="en-US" sz="2600" b="1" dirty="0">
                <a:solidFill>
                  <a:srgbClr val="FF6699"/>
                </a:solidFill>
              </a:rPr>
              <a:t>in C/C++ =&gt;0</a:t>
            </a:r>
          </a:p>
          <a:p>
            <a:pPr algn="just">
              <a:buNone/>
            </a:pPr>
            <a:r>
              <a:rPr lang="en-US" sz="2600" b="1" dirty="0">
                <a:solidFill>
                  <a:srgbClr val="12BE6C"/>
                </a:solidFill>
              </a:rPr>
              <a:t>	</a:t>
            </a:r>
            <a:r>
              <a:rPr lang="en-US" sz="2600" b="1" dirty="0" err="1">
                <a:solidFill>
                  <a:srgbClr val="12BE6C"/>
                </a:solidFill>
              </a:rPr>
              <a:t>System.out.print</a:t>
            </a:r>
            <a:r>
              <a:rPr lang="en-US" sz="2600" b="1" dirty="0">
                <a:solidFill>
                  <a:srgbClr val="12BE6C"/>
                </a:solidFill>
              </a:rPr>
              <a:t>(a&lt;b); // </a:t>
            </a:r>
            <a:r>
              <a:rPr lang="en-US" sz="2600" b="1" dirty="0">
                <a:solidFill>
                  <a:srgbClr val="7030A0"/>
                </a:solidFill>
              </a:rPr>
              <a:t>true      # </a:t>
            </a:r>
            <a:r>
              <a:rPr lang="en-US" sz="2600" b="1" dirty="0">
                <a:solidFill>
                  <a:srgbClr val="FF6699"/>
                </a:solidFill>
              </a:rPr>
              <a:t>in C/C++ =&gt;1</a:t>
            </a:r>
          </a:p>
          <a:p>
            <a:pPr algn="just">
              <a:buNone/>
            </a:pPr>
            <a:r>
              <a:rPr lang="en-US" sz="2600" b="1" dirty="0">
                <a:solidFill>
                  <a:srgbClr val="12BE6C"/>
                </a:solidFill>
              </a:rPr>
              <a:t>	</a:t>
            </a:r>
            <a:r>
              <a:rPr lang="en-US" sz="2600" b="1" dirty="0" err="1">
                <a:solidFill>
                  <a:srgbClr val="12BE6C"/>
                </a:solidFill>
              </a:rPr>
              <a:t>System.out.print</a:t>
            </a:r>
            <a:r>
              <a:rPr lang="en-US" sz="2600" b="1" dirty="0">
                <a:solidFill>
                  <a:srgbClr val="12BE6C"/>
                </a:solidFill>
              </a:rPr>
              <a:t>(a!=b); // </a:t>
            </a:r>
            <a:r>
              <a:rPr lang="en-US" sz="2600" b="1" dirty="0">
                <a:solidFill>
                  <a:srgbClr val="7030A0"/>
                </a:solidFill>
              </a:rPr>
              <a:t>true</a:t>
            </a:r>
            <a:endParaRPr lang="en-US" sz="2600" b="1" dirty="0">
              <a:solidFill>
                <a:srgbClr val="12BE6C"/>
              </a:solidFill>
            </a:endParaRPr>
          </a:p>
          <a:p>
            <a:pPr algn="just">
              <a:buNone/>
            </a:pPr>
            <a:endParaRPr lang="en-US" sz="2600" b="1" dirty="0">
              <a:solidFill>
                <a:srgbClr val="12BE6C"/>
              </a:solidFill>
            </a:endParaRPr>
          </a:p>
          <a:p>
            <a:pPr algn="just">
              <a:buNone/>
            </a:pPr>
            <a:endParaRPr lang="en-US" sz="2600" b="1" dirty="0">
              <a:solidFill>
                <a:srgbClr val="12BE6C"/>
              </a:solidFill>
            </a:endParaRPr>
          </a:p>
          <a:p>
            <a:pPr algn="just">
              <a:buFont typeface="Wingdings" pitchFamily="2" charset="2"/>
              <a:buChar char="ü"/>
            </a:pPr>
            <a:endParaRPr lang="en-US" sz="2600" b="1" dirty="0">
              <a:solidFill>
                <a:srgbClr val="12BE6C"/>
              </a:solidFill>
            </a:endParaRPr>
          </a:p>
          <a:p>
            <a:pPr algn="just">
              <a:buNone/>
            </a:pPr>
            <a:endParaRPr lang="en-US" sz="26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5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2438400"/>
            <a:ext cx="9144000" cy="152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800" b="1" dirty="0">
                <a:solidFill>
                  <a:srgbClr val="7030A0"/>
                </a:solidFill>
              </a:rPr>
              <a:t>The result of the condition used in conditional and looping statements is boolean only .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40CC2"/>
                </a:solidFill>
              </a:rPr>
              <a:t>If(num%2==0)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C5053C"/>
                </a:solidFill>
              </a:rPr>
              <a:t>while(</a:t>
            </a:r>
            <a:r>
              <a:rPr lang="en-US" sz="2800" dirty="0" err="1">
                <a:solidFill>
                  <a:srgbClr val="C5053C"/>
                </a:solidFill>
              </a:rPr>
              <a:t>i</a:t>
            </a:r>
            <a:r>
              <a:rPr lang="en-US" sz="2800" dirty="0">
                <a:solidFill>
                  <a:srgbClr val="C5053C"/>
                </a:solidFill>
              </a:rPr>
              <a:t>&lt;=n)</a:t>
            </a:r>
          </a:p>
          <a:p>
            <a:pPr indent="457200" algn="just">
              <a:buNone/>
            </a:pPr>
            <a:r>
              <a:rPr lang="en-US" sz="2800" dirty="0">
                <a:solidFill>
                  <a:srgbClr val="C5053C"/>
                </a:solidFill>
              </a:rPr>
              <a:t>{</a:t>
            </a:r>
          </a:p>
          <a:p>
            <a:pPr indent="457200" algn="just">
              <a:buNone/>
            </a:pPr>
            <a:r>
              <a:rPr lang="en-US" sz="2800" dirty="0">
                <a:solidFill>
                  <a:srgbClr val="C5053C"/>
                </a:solidFill>
              </a:rPr>
              <a:t>          // </a:t>
            </a:r>
            <a:r>
              <a:rPr lang="en-US" sz="2800" dirty="0" err="1">
                <a:solidFill>
                  <a:srgbClr val="C5053C"/>
                </a:solidFill>
              </a:rPr>
              <a:t>stetements</a:t>
            </a:r>
            <a:endParaRPr lang="en-US" sz="2800" dirty="0">
              <a:solidFill>
                <a:srgbClr val="C5053C"/>
              </a:solidFill>
            </a:endParaRPr>
          </a:p>
          <a:p>
            <a:pPr indent="457200" algn="just">
              <a:buNone/>
            </a:pPr>
            <a:r>
              <a:rPr lang="en-US" sz="2800" dirty="0">
                <a:solidFill>
                  <a:srgbClr val="C5053C"/>
                </a:solidFill>
              </a:rPr>
              <a:t>}</a:t>
            </a:r>
          </a:p>
          <a:p>
            <a:pPr algn="just">
              <a:buNone/>
            </a:pPr>
            <a:endParaRPr lang="en-US" sz="2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344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Primitive Data Types: </a:t>
            </a:r>
            <a:r>
              <a:rPr lang="en-US" sz="2800" b="1" dirty="0">
                <a:solidFill>
                  <a:srgbClr val="00B050"/>
                </a:solidFill>
              </a:rPr>
              <a:t>boolean</a:t>
            </a:r>
            <a:endParaRPr lang="en" sz="2800" b="1" dirty="0">
              <a:solidFill>
                <a:srgbClr val="00B05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041F5312-511E-453B-8C19-9489F7B46A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400" r="36065" b="24541"/>
          <a:stretch/>
        </p:blipFill>
        <p:spPr>
          <a:xfrm>
            <a:off x="381000" y="533400"/>
            <a:ext cx="8305800" cy="5562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Primitive Data Types: </a:t>
            </a:r>
            <a:r>
              <a:rPr lang="en-US" sz="2800" b="1" dirty="0">
                <a:solidFill>
                  <a:srgbClr val="00B050"/>
                </a:solidFill>
              </a:rPr>
              <a:t>boolean</a:t>
            </a:r>
            <a:endParaRPr lang="en" sz="2800" b="1" dirty="0">
              <a:solidFill>
                <a:srgbClr val="00B05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E8A38B2-6B3B-45D5-A97A-687F8975F5C7}"/>
              </a:ext>
            </a:extLst>
          </p:cNvPr>
          <p:cNvSpPr txBox="1"/>
          <p:nvPr/>
        </p:nvSpPr>
        <p:spPr>
          <a:xfrm>
            <a:off x="7088" y="762000"/>
            <a:ext cx="853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Applications :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FF0066"/>
                </a:solidFill>
              </a:rPr>
              <a:t>Used by Java internally as a result of all relational operators</a:t>
            </a:r>
          </a:p>
          <a:p>
            <a:pPr algn="just"/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7030A0"/>
                </a:solidFill>
              </a:rPr>
              <a:t>Can be used for flag variables having 2 possibilities i.e. 1 (true) or 0 (false) </a:t>
            </a:r>
          </a:p>
          <a:p>
            <a:pPr marL="1828800" indent="-1828800" algn="just"/>
            <a:r>
              <a:rPr lang="en-US" sz="2400" b="1" dirty="0"/>
              <a:t>    </a:t>
            </a:r>
          </a:p>
          <a:p>
            <a:pPr marL="339725" indent="-339725" algn="just"/>
            <a:r>
              <a:rPr lang="en-US" sz="2400" b="1" dirty="0"/>
              <a:t>	Examples: </a:t>
            </a:r>
            <a:r>
              <a:rPr lang="en-US" sz="2400" b="1" dirty="0">
                <a:solidFill>
                  <a:srgbClr val="C5053C"/>
                </a:solidFill>
              </a:rPr>
              <a:t>To decide a number is prime or not, searching a number from an array.</a:t>
            </a:r>
            <a:endParaRPr lang="en-IN" sz="2400" b="1" dirty="0">
              <a:solidFill>
                <a:srgbClr val="C505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6531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5" presetClass="entr" presetSubtype="0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Basic Building Blocks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381000" y="762000"/>
            <a:ext cx="8763000" cy="548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600" b="1" dirty="0">
                <a:solidFill>
                  <a:srgbClr val="C5053C"/>
                </a:solidFill>
              </a:rPr>
              <a:t> </a:t>
            </a:r>
            <a:r>
              <a:rPr lang="en-US" sz="2600" b="1" dirty="0">
                <a:solidFill>
                  <a:srgbClr val="00B0F0"/>
                </a:solidFill>
              </a:rPr>
              <a:t>Literals ( Constants)</a:t>
            </a:r>
          </a:p>
          <a:p>
            <a:pPr marL="862013" indent="-234950">
              <a:buFont typeface="Wingdings" pitchFamily="2" charset="2"/>
              <a:buChar char="ü"/>
            </a:pPr>
            <a:r>
              <a:rPr lang="en-US" sz="2600" b="1" dirty="0">
                <a:solidFill>
                  <a:srgbClr val="C5053C"/>
                </a:solidFill>
              </a:rPr>
              <a:t>	</a:t>
            </a:r>
            <a:r>
              <a:rPr lang="en-US" sz="2600" b="1" dirty="0">
                <a:solidFill>
                  <a:schemeClr val="accent1">
                    <a:lumMod val="75000"/>
                  </a:schemeClr>
                </a:solidFill>
              </a:rPr>
              <a:t>integer i.e. </a:t>
            </a:r>
            <a:r>
              <a:rPr lang="en-US" sz="2600" b="1" dirty="0">
                <a:solidFill>
                  <a:srgbClr val="FFC000"/>
                </a:solidFill>
              </a:rPr>
              <a:t>123, -23,  10101, etc.</a:t>
            </a:r>
          </a:p>
          <a:p>
            <a:pPr marL="862013" indent="-234950">
              <a:buFont typeface="Wingdings" pitchFamily="2" charset="2"/>
              <a:buChar char="ü"/>
            </a:pPr>
            <a:r>
              <a:rPr lang="en-US" sz="2600" b="1" dirty="0">
                <a:solidFill>
                  <a:schemeClr val="accent1">
                    <a:lumMod val="75000"/>
                  </a:schemeClr>
                </a:solidFill>
              </a:rPr>
              <a:t> floating point: </a:t>
            </a:r>
            <a:r>
              <a:rPr lang="en-US" sz="2600" b="1" dirty="0">
                <a:solidFill>
                  <a:srgbClr val="7030A0"/>
                </a:solidFill>
              </a:rPr>
              <a:t>2.546, 0.00023, etc.</a:t>
            </a:r>
          </a:p>
          <a:p>
            <a:pPr marL="862013" indent="-234950">
              <a:buFont typeface="Wingdings" pitchFamily="2" charset="2"/>
              <a:buChar char="ü"/>
            </a:pPr>
            <a:r>
              <a:rPr lang="en-US" sz="2600" b="1" dirty="0">
                <a:solidFill>
                  <a:schemeClr val="accent1">
                    <a:lumMod val="75000"/>
                  </a:schemeClr>
                </a:solidFill>
              </a:rPr>
              <a:t>Character : </a:t>
            </a:r>
            <a:r>
              <a:rPr lang="en-US" sz="2600" b="1" dirty="0">
                <a:solidFill>
                  <a:srgbClr val="F40CC2"/>
                </a:solidFill>
              </a:rPr>
              <a:t>‘A’, ‘#’, etc.</a:t>
            </a:r>
          </a:p>
          <a:p>
            <a:pPr marL="862013" indent="-234950">
              <a:buFont typeface="Wingdings" pitchFamily="2" charset="2"/>
              <a:buChar char="ü"/>
            </a:pPr>
            <a:r>
              <a:rPr lang="en-US" sz="2600" b="1" dirty="0">
                <a:solidFill>
                  <a:schemeClr val="accent1">
                    <a:lumMod val="75000"/>
                  </a:schemeClr>
                </a:solidFill>
              </a:rPr>
              <a:t>String: </a:t>
            </a:r>
            <a:r>
              <a:rPr lang="en-US" sz="2600" b="1" dirty="0">
                <a:solidFill>
                  <a:srgbClr val="0070C0"/>
                </a:solidFill>
              </a:rPr>
              <a:t>“Hello” , “Java” ,etc.</a:t>
            </a:r>
          </a:p>
          <a:p>
            <a:pPr>
              <a:buFont typeface="Wingdings" pitchFamily="2" charset="2"/>
              <a:buChar char="Ø"/>
            </a:pPr>
            <a:r>
              <a:rPr lang="en-US" sz="2600" b="1" dirty="0">
                <a:solidFill>
                  <a:srgbClr val="C5053C"/>
                </a:solidFill>
              </a:rPr>
              <a:t> </a:t>
            </a:r>
            <a:r>
              <a:rPr lang="en-US" sz="2600" b="1" dirty="0">
                <a:solidFill>
                  <a:schemeClr val="tx1"/>
                </a:solidFill>
              </a:rPr>
              <a:t>Variables :</a:t>
            </a:r>
            <a:r>
              <a:rPr lang="en-US" sz="2600" b="1" dirty="0">
                <a:solidFill>
                  <a:srgbClr val="C5053C"/>
                </a:solidFill>
              </a:rPr>
              <a:t> Rules are same as C/C++ (except $ sign is allowed in Java)</a:t>
            </a:r>
          </a:p>
          <a:p>
            <a:pPr>
              <a:buFont typeface="Wingdings" pitchFamily="2" charset="2"/>
              <a:buChar char="Ø"/>
            </a:pPr>
            <a:r>
              <a:rPr lang="en-US" sz="2600" b="1" dirty="0">
                <a:solidFill>
                  <a:srgbClr val="C5053C"/>
                </a:solidFill>
              </a:rPr>
              <a:t> </a:t>
            </a:r>
            <a:r>
              <a:rPr lang="en-US" sz="2600" b="1" dirty="0">
                <a:solidFill>
                  <a:srgbClr val="7030A0"/>
                </a:solidFill>
              </a:rPr>
              <a:t>Keywords :</a:t>
            </a:r>
            <a:r>
              <a:rPr lang="en-US" sz="2600" b="1" dirty="0">
                <a:solidFill>
                  <a:srgbClr val="C5053C"/>
                </a:solidFill>
              </a:rPr>
              <a:t> </a:t>
            </a:r>
            <a:r>
              <a:rPr lang="en-US" sz="2600" b="1" dirty="0">
                <a:solidFill>
                  <a:srgbClr val="12BE6C"/>
                </a:solidFill>
              </a:rPr>
              <a:t>Reserved words i.e. class, float, if, for,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5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Java Keywords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66800" y="914400"/>
            <a:ext cx="1276350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 b="1" dirty="0">
                <a:solidFill>
                  <a:srgbClr val="00B050"/>
                </a:solidFill>
                <a:latin typeface="Courier New" pitchFamily="49" charset="0"/>
              </a:rPr>
              <a:t>abstract</a:t>
            </a:r>
          </a:p>
          <a:p>
            <a:r>
              <a:rPr lang="en-US" sz="1800" b="1" dirty="0">
                <a:solidFill>
                  <a:srgbClr val="00B050"/>
                </a:solidFill>
                <a:latin typeface="Courier New" pitchFamily="49" charset="0"/>
              </a:rPr>
              <a:t>assert</a:t>
            </a:r>
          </a:p>
          <a:p>
            <a:r>
              <a:rPr lang="en-US" sz="1800" b="1" dirty="0">
                <a:solidFill>
                  <a:srgbClr val="00B050"/>
                </a:solidFill>
                <a:latin typeface="Courier New" pitchFamily="49" charset="0"/>
              </a:rPr>
              <a:t>boolean</a:t>
            </a:r>
          </a:p>
          <a:p>
            <a:r>
              <a:rPr lang="en-US" sz="1800" b="1" dirty="0">
                <a:solidFill>
                  <a:srgbClr val="00B050"/>
                </a:solidFill>
                <a:latin typeface="Courier New" pitchFamily="49" charset="0"/>
              </a:rPr>
              <a:t>break</a:t>
            </a:r>
          </a:p>
          <a:p>
            <a:r>
              <a:rPr lang="en-US" sz="1800" b="1" dirty="0">
                <a:solidFill>
                  <a:srgbClr val="00B050"/>
                </a:solidFill>
                <a:latin typeface="Courier New" pitchFamily="49" charset="0"/>
              </a:rPr>
              <a:t>byte</a:t>
            </a:r>
          </a:p>
          <a:p>
            <a:r>
              <a:rPr lang="en-US" sz="1800" b="1" dirty="0">
                <a:solidFill>
                  <a:srgbClr val="00B050"/>
                </a:solidFill>
                <a:latin typeface="Courier New" pitchFamily="49" charset="0"/>
              </a:rPr>
              <a:t>case</a:t>
            </a:r>
          </a:p>
          <a:p>
            <a:r>
              <a:rPr lang="en-US" sz="1800" b="1" dirty="0">
                <a:solidFill>
                  <a:srgbClr val="00B050"/>
                </a:solidFill>
                <a:latin typeface="Courier New" pitchFamily="49" charset="0"/>
              </a:rPr>
              <a:t>catch</a:t>
            </a:r>
          </a:p>
          <a:p>
            <a:r>
              <a:rPr lang="en-US" sz="1800" b="1" dirty="0">
                <a:solidFill>
                  <a:srgbClr val="00B050"/>
                </a:solidFill>
                <a:latin typeface="Courier New" pitchFamily="49" charset="0"/>
              </a:rPr>
              <a:t>char</a:t>
            </a:r>
          </a:p>
          <a:p>
            <a:r>
              <a:rPr lang="en-US" sz="1800" b="1" dirty="0">
                <a:solidFill>
                  <a:srgbClr val="00B050"/>
                </a:solidFill>
                <a:latin typeface="Courier New" pitchFamily="49" charset="0"/>
              </a:rPr>
              <a:t>class</a:t>
            </a:r>
          </a:p>
          <a:p>
            <a:r>
              <a:rPr lang="en-US" sz="1800" b="1" dirty="0">
                <a:solidFill>
                  <a:srgbClr val="00B050"/>
                </a:solidFill>
                <a:latin typeface="Courier New" pitchFamily="49" charset="0"/>
              </a:rPr>
              <a:t>const</a:t>
            </a:r>
          </a:p>
          <a:p>
            <a:r>
              <a:rPr lang="en-US" sz="1800" b="1" dirty="0">
                <a:solidFill>
                  <a:srgbClr val="00B050"/>
                </a:solidFill>
                <a:latin typeface="Courier New" pitchFamily="49" charset="0"/>
              </a:rPr>
              <a:t>continue</a:t>
            </a:r>
          </a:p>
          <a:p>
            <a:r>
              <a:rPr lang="en-US" sz="1800" b="1" dirty="0">
                <a:solidFill>
                  <a:srgbClr val="00B050"/>
                </a:solidFill>
                <a:latin typeface="Courier New" pitchFamily="49" charset="0"/>
              </a:rPr>
              <a:t>default</a:t>
            </a:r>
          </a:p>
          <a:p>
            <a:r>
              <a:rPr lang="en-US" sz="1800" b="1" dirty="0">
                <a:solidFill>
                  <a:srgbClr val="00B050"/>
                </a:solidFill>
                <a:latin typeface="Courier New" pitchFamily="49" charset="0"/>
              </a:rPr>
              <a:t>do</a:t>
            </a:r>
          </a:p>
          <a:p>
            <a:r>
              <a:rPr lang="en-US" sz="1800" b="1" dirty="0">
                <a:solidFill>
                  <a:srgbClr val="00B050"/>
                </a:solidFill>
                <a:latin typeface="Courier New" pitchFamily="49" charset="0"/>
              </a:rPr>
              <a:t>double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794000" y="914400"/>
            <a:ext cx="1549400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  <a:latin typeface="Courier New" pitchFamily="49" charset="0"/>
              </a:rPr>
              <a:t>else</a:t>
            </a:r>
          </a:p>
          <a:p>
            <a:r>
              <a:rPr lang="en-US" sz="1800" b="1" dirty="0">
                <a:solidFill>
                  <a:srgbClr val="7030A0"/>
                </a:solidFill>
                <a:latin typeface="Courier New" pitchFamily="49" charset="0"/>
              </a:rPr>
              <a:t>enum</a:t>
            </a:r>
          </a:p>
          <a:p>
            <a:r>
              <a:rPr lang="en-US" sz="1800" b="1" dirty="0">
                <a:solidFill>
                  <a:srgbClr val="7030A0"/>
                </a:solidFill>
                <a:latin typeface="Courier New" pitchFamily="49" charset="0"/>
              </a:rPr>
              <a:t>extends</a:t>
            </a:r>
          </a:p>
          <a:p>
            <a:r>
              <a:rPr lang="en-US" sz="1800" b="1" dirty="0">
                <a:solidFill>
                  <a:srgbClr val="7030A0"/>
                </a:solidFill>
                <a:latin typeface="Courier New" pitchFamily="49" charset="0"/>
              </a:rPr>
              <a:t>false</a:t>
            </a:r>
          </a:p>
          <a:p>
            <a:r>
              <a:rPr lang="en-US" sz="1800" b="1" dirty="0">
                <a:solidFill>
                  <a:srgbClr val="7030A0"/>
                </a:solidFill>
                <a:latin typeface="Courier New" pitchFamily="49" charset="0"/>
              </a:rPr>
              <a:t>final</a:t>
            </a:r>
          </a:p>
          <a:p>
            <a:r>
              <a:rPr lang="en-US" sz="1800" b="1" dirty="0">
                <a:solidFill>
                  <a:srgbClr val="7030A0"/>
                </a:solidFill>
                <a:latin typeface="Courier New" pitchFamily="49" charset="0"/>
              </a:rPr>
              <a:t>finally</a:t>
            </a:r>
          </a:p>
          <a:p>
            <a:r>
              <a:rPr lang="en-US" sz="1800" b="1" dirty="0">
                <a:solidFill>
                  <a:srgbClr val="7030A0"/>
                </a:solidFill>
                <a:latin typeface="Courier New" pitchFamily="49" charset="0"/>
              </a:rPr>
              <a:t>float</a:t>
            </a:r>
          </a:p>
          <a:p>
            <a:r>
              <a:rPr lang="en-US" sz="1800" b="1" dirty="0">
                <a:solidFill>
                  <a:srgbClr val="7030A0"/>
                </a:solidFill>
                <a:latin typeface="Courier New" pitchFamily="49" charset="0"/>
              </a:rPr>
              <a:t>for</a:t>
            </a:r>
          </a:p>
          <a:p>
            <a:r>
              <a:rPr lang="en-US" sz="1800" b="1" dirty="0" err="1">
                <a:solidFill>
                  <a:srgbClr val="7030A0"/>
                </a:solidFill>
                <a:latin typeface="Courier New" pitchFamily="49" charset="0"/>
              </a:rPr>
              <a:t>goto</a:t>
            </a:r>
            <a:endParaRPr lang="en-US" sz="1800" b="1" dirty="0">
              <a:solidFill>
                <a:srgbClr val="7030A0"/>
              </a:solidFill>
              <a:latin typeface="Courier New" pitchFamily="49" charset="0"/>
            </a:endParaRPr>
          </a:p>
          <a:p>
            <a:r>
              <a:rPr lang="en-US" sz="1800" b="1" dirty="0">
                <a:solidFill>
                  <a:srgbClr val="7030A0"/>
                </a:solidFill>
                <a:latin typeface="Courier New" pitchFamily="49" charset="0"/>
              </a:rPr>
              <a:t>if</a:t>
            </a:r>
          </a:p>
          <a:p>
            <a:r>
              <a:rPr lang="en-US" sz="1800" b="1" dirty="0">
                <a:solidFill>
                  <a:srgbClr val="7030A0"/>
                </a:solidFill>
                <a:latin typeface="Courier New" pitchFamily="49" charset="0"/>
              </a:rPr>
              <a:t>implements</a:t>
            </a:r>
          </a:p>
          <a:p>
            <a:r>
              <a:rPr lang="en-US" sz="1800" b="1" dirty="0">
                <a:solidFill>
                  <a:srgbClr val="7030A0"/>
                </a:solidFill>
                <a:latin typeface="Courier New" pitchFamily="49" charset="0"/>
              </a:rPr>
              <a:t>import</a:t>
            </a:r>
          </a:p>
          <a:p>
            <a:r>
              <a:rPr lang="en-US" sz="1800" b="1" dirty="0" err="1">
                <a:solidFill>
                  <a:srgbClr val="7030A0"/>
                </a:solidFill>
                <a:latin typeface="Courier New" pitchFamily="49" charset="0"/>
              </a:rPr>
              <a:t>instanceof</a:t>
            </a:r>
            <a:endParaRPr lang="en-US" sz="1800" b="1" dirty="0">
              <a:solidFill>
                <a:srgbClr val="7030A0"/>
              </a:solidFill>
              <a:latin typeface="Courier New" pitchFamily="49" charset="0"/>
            </a:endParaRPr>
          </a:p>
          <a:p>
            <a:r>
              <a:rPr lang="en-US" sz="1800" b="1" dirty="0">
                <a:solidFill>
                  <a:srgbClr val="7030A0"/>
                </a:solidFill>
                <a:latin typeface="Courier New" pitchFamily="49" charset="0"/>
              </a:rPr>
              <a:t>int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683125" y="914400"/>
            <a:ext cx="1412875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 b="1" dirty="0">
                <a:solidFill>
                  <a:srgbClr val="FF0066"/>
                </a:solidFill>
                <a:latin typeface="Courier New" pitchFamily="49" charset="0"/>
              </a:rPr>
              <a:t>interface</a:t>
            </a:r>
          </a:p>
          <a:p>
            <a:r>
              <a:rPr lang="en-US" sz="1800" b="1" dirty="0">
                <a:solidFill>
                  <a:srgbClr val="FF0066"/>
                </a:solidFill>
                <a:latin typeface="Courier New" pitchFamily="49" charset="0"/>
              </a:rPr>
              <a:t>long</a:t>
            </a:r>
          </a:p>
          <a:p>
            <a:r>
              <a:rPr lang="en-US" sz="1800" b="1" dirty="0">
                <a:solidFill>
                  <a:srgbClr val="FF0066"/>
                </a:solidFill>
                <a:latin typeface="Courier New" pitchFamily="49" charset="0"/>
              </a:rPr>
              <a:t>native</a:t>
            </a:r>
          </a:p>
          <a:p>
            <a:r>
              <a:rPr lang="en-US" sz="1800" b="1" dirty="0">
                <a:solidFill>
                  <a:srgbClr val="FF0066"/>
                </a:solidFill>
                <a:latin typeface="Courier New" pitchFamily="49" charset="0"/>
              </a:rPr>
              <a:t>new</a:t>
            </a:r>
          </a:p>
          <a:p>
            <a:r>
              <a:rPr lang="en-US" sz="1800" b="1" dirty="0">
                <a:solidFill>
                  <a:srgbClr val="FF0066"/>
                </a:solidFill>
                <a:latin typeface="Courier New" pitchFamily="49" charset="0"/>
              </a:rPr>
              <a:t>null</a:t>
            </a:r>
          </a:p>
          <a:p>
            <a:r>
              <a:rPr lang="en-US" sz="1800" b="1" dirty="0">
                <a:solidFill>
                  <a:srgbClr val="FF0066"/>
                </a:solidFill>
                <a:latin typeface="Courier New" pitchFamily="49" charset="0"/>
              </a:rPr>
              <a:t>package</a:t>
            </a:r>
          </a:p>
          <a:p>
            <a:r>
              <a:rPr lang="en-US" sz="1800" b="1" dirty="0">
                <a:solidFill>
                  <a:srgbClr val="FF0066"/>
                </a:solidFill>
                <a:latin typeface="Courier New" pitchFamily="49" charset="0"/>
              </a:rPr>
              <a:t>private</a:t>
            </a:r>
          </a:p>
          <a:p>
            <a:r>
              <a:rPr lang="en-US" sz="1800" b="1" dirty="0">
                <a:solidFill>
                  <a:srgbClr val="FF0066"/>
                </a:solidFill>
                <a:latin typeface="Courier New" pitchFamily="49" charset="0"/>
              </a:rPr>
              <a:t>protected</a:t>
            </a:r>
          </a:p>
          <a:p>
            <a:r>
              <a:rPr lang="en-US" sz="1800" b="1" dirty="0">
                <a:solidFill>
                  <a:srgbClr val="FF0066"/>
                </a:solidFill>
                <a:latin typeface="Courier New" pitchFamily="49" charset="0"/>
              </a:rPr>
              <a:t>public</a:t>
            </a:r>
          </a:p>
          <a:p>
            <a:r>
              <a:rPr lang="en-US" sz="1800" b="1" dirty="0">
                <a:solidFill>
                  <a:srgbClr val="FF0066"/>
                </a:solidFill>
                <a:latin typeface="Courier New" pitchFamily="49" charset="0"/>
              </a:rPr>
              <a:t>return</a:t>
            </a:r>
          </a:p>
          <a:p>
            <a:r>
              <a:rPr lang="en-US" sz="1800" b="1" dirty="0">
                <a:solidFill>
                  <a:srgbClr val="FF0066"/>
                </a:solidFill>
                <a:latin typeface="Courier New" pitchFamily="49" charset="0"/>
              </a:rPr>
              <a:t>short</a:t>
            </a:r>
          </a:p>
          <a:p>
            <a:r>
              <a:rPr lang="en-US" sz="1800" b="1" dirty="0">
                <a:solidFill>
                  <a:srgbClr val="FF0066"/>
                </a:solidFill>
                <a:latin typeface="Courier New" pitchFamily="49" charset="0"/>
              </a:rPr>
              <a:t>static</a:t>
            </a:r>
          </a:p>
          <a:p>
            <a:r>
              <a:rPr lang="en-US" sz="1800" b="1" dirty="0" err="1">
                <a:solidFill>
                  <a:srgbClr val="FF0066"/>
                </a:solidFill>
                <a:latin typeface="Courier New" pitchFamily="49" charset="0"/>
              </a:rPr>
              <a:t>strictfp</a:t>
            </a:r>
            <a:endParaRPr lang="en-US" sz="1800" b="1" dirty="0">
              <a:solidFill>
                <a:srgbClr val="FF0066"/>
              </a:solidFill>
              <a:latin typeface="Courier New" pitchFamily="49" charset="0"/>
            </a:endParaRPr>
          </a:p>
          <a:p>
            <a:r>
              <a:rPr lang="en-US" sz="1800" b="1" dirty="0">
                <a:solidFill>
                  <a:srgbClr val="FF0066"/>
                </a:solidFill>
                <a:latin typeface="Courier New" pitchFamily="49" charset="0"/>
              </a:rPr>
              <a:t>super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483350" y="914400"/>
            <a:ext cx="1822450" cy="311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switch</a:t>
            </a:r>
          </a:p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synchronized</a:t>
            </a:r>
          </a:p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this</a:t>
            </a:r>
          </a:p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throw</a:t>
            </a:r>
          </a:p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throws</a:t>
            </a:r>
          </a:p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transient</a:t>
            </a:r>
          </a:p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true</a:t>
            </a:r>
          </a:p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try</a:t>
            </a:r>
          </a:p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void</a:t>
            </a:r>
          </a:p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volatile</a:t>
            </a:r>
          </a:p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while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4191000"/>
            <a:ext cx="7772400" cy="68582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400" b="1" dirty="0">
                <a:solidFill>
                  <a:schemeClr val="bg1"/>
                </a:solidFill>
              </a:rPr>
              <a:t>Type Conversion</a:t>
            </a:r>
            <a:br>
              <a:rPr lang="en-US" sz="4400" b="1" dirty="0">
                <a:solidFill>
                  <a:schemeClr val="bg1"/>
                </a:solidFill>
              </a:rPr>
            </a:br>
            <a:endParaRPr 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9404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A93F92"/>
                </a:solidFill>
              </a:rPr>
              <a:t>Type Conversion and Casting</a:t>
            </a:r>
            <a:endParaRPr lang="en" sz="2800" b="1" dirty="0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601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en-US" sz="2400" b="1" u="sng" dirty="0"/>
              <a:t>Java’s Automatic Conversions: </a:t>
            </a:r>
            <a:r>
              <a:rPr lang="en-US" sz="2400" b="1" u="sng" dirty="0">
                <a:solidFill>
                  <a:srgbClr val="FF0066"/>
                </a:solidFill>
              </a:rPr>
              <a:t>(Implicit Type Casting)</a:t>
            </a:r>
          </a:p>
          <a:p>
            <a:pPr algn="just">
              <a:buNone/>
            </a:pPr>
            <a:endParaRPr lang="en-US" sz="2400" b="1" dirty="0"/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C5053C"/>
                </a:solidFill>
              </a:rPr>
              <a:t>When one type of data is assigned to another type of variable, an </a:t>
            </a:r>
            <a:r>
              <a:rPr lang="en-US" sz="2400" b="1" i="1" dirty="0">
                <a:solidFill>
                  <a:srgbClr val="C5053C"/>
                </a:solidFill>
              </a:rPr>
              <a:t>automatic type conversion </a:t>
            </a:r>
            <a:r>
              <a:rPr lang="en-US" sz="2400" b="1" dirty="0">
                <a:solidFill>
                  <a:srgbClr val="C5053C"/>
                </a:solidFill>
              </a:rPr>
              <a:t>will take place if the following two conditions are met:</a:t>
            </a:r>
          </a:p>
          <a:p>
            <a:pPr algn="just">
              <a:buNone/>
            </a:pPr>
            <a:endParaRPr lang="en-US" sz="2400" b="1" dirty="0">
              <a:solidFill>
                <a:srgbClr val="C5053C"/>
              </a:solidFill>
            </a:endParaRPr>
          </a:p>
          <a:p>
            <a:pPr marL="914400" indent="-457200" algn="just">
              <a:buFont typeface="+mj-lt"/>
              <a:buAutoNum type="arabicPeriod"/>
            </a:pPr>
            <a:r>
              <a:rPr lang="en-US" sz="2400" b="1" dirty="0">
                <a:solidFill>
                  <a:srgbClr val="12BE6C"/>
                </a:solidFill>
              </a:rPr>
              <a:t>The two types are compatible.</a:t>
            </a:r>
          </a:p>
          <a:p>
            <a:pPr marL="914400" indent="-457200" algn="just">
              <a:buFont typeface="+mj-lt"/>
              <a:buAutoNum type="arabicPeriod"/>
            </a:pPr>
            <a:r>
              <a:rPr lang="en-US" sz="2400" b="1" dirty="0">
                <a:solidFill>
                  <a:srgbClr val="12BE6C"/>
                </a:solidFill>
              </a:rPr>
              <a:t>The destination type is larger than the source type.</a:t>
            </a:r>
          </a:p>
          <a:p>
            <a:pPr indent="52388" algn="just">
              <a:buNone/>
            </a:pPr>
            <a:endParaRPr lang="en-US" sz="2400" b="1" dirty="0">
              <a:solidFill>
                <a:schemeClr val="tx1"/>
              </a:solidFill>
            </a:endParaRPr>
          </a:p>
          <a:p>
            <a:pPr algn="just">
              <a:buNone/>
            </a:pPr>
            <a:endParaRPr lang="en-US"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subTitle" idx="4294967295"/>
          </p:nvPr>
        </p:nvSpPr>
        <p:spPr>
          <a:xfrm>
            <a:off x="916025" y="1957950"/>
            <a:ext cx="5561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 b="1" dirty="0">
                <a:solidFill>
                  <a:srgbClr val="2185C5"/>
                </a:solidFill>
              </a:rPr>
              <a:t>Mr. M.R. Solanki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4294967295"/>
          </p:nvPr>
        </p:nvSpPr>
        <p:spPr>
          <a:xfrm>
            <a:off x="990600" y="2895600"/>
            <a:ext cx="6781800" cy="266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/>
              <a:t>Sr. Lecturer, Information Technology,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800" dirty="0">
                <a:hlinkClick r:id="rId3"/>
              </a:rPr>
              <a:t>manish_ratilal2002@yahoo.com</a:t>
            </a:r>
            <a:endParaRPr sz="2800" dirty="0"/>
          </a:p>
          <a:p>
            <a:pPr lvl="0">
              <a:spcBef>
                <a:spcPts val="0"/>
              </a:spcBef>
              <a:buNone/>
            </a:pPr>
            <a:r>
              <a:rPr lang="en" sz="2800" dirty="0"/>
              <a:t>SBMP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Type Conversion and Casting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601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400" b="1" u="sng" dirty="0">
                <a:solidFill>
                  <a:srgbClr val="0070C0"/>
                </a:solidFill>
              </a:rPr>
              <a:t>Type Compatibility: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00B050"/>
                </a:solidFill>
              </a:rPr>
              <a:t>The numeric types, including integer and floating-point types,    are compatible with each other</a:t>
            </a:r>
          </a:p>
          <a:p>
            <a:pPr algn="just">
              <a:buNone/>
            </a:pPr>
            <a:r>
              <a:rPr lang="en-US" sz="2400" b="1" u="sng" dirty="0">
                <a:solidFill>
                  <a:schemeClr val="tx1"/>
                </a:solidFill>
              </a:rPr>
              <a:t>Examples: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US" sz="2400" b="1" dirty="0">
                <a:solidFill>
                  <a:srgbClr val="7030A0"/>
                </a:solidFill>
              </a:rPr>
              <a:t>byte type data can be assigned to int, short and long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US" sz="2400" b="1" dirty="0">
                <a:solidFill>
                  <a:srgbClr val="7030A0"/>
                </a:solidFill>
              </a:rPr>
              <a:t> short type data can be assigned to int and long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US" sz="2400" b="1" dirty="0">
                <a:solidFill>
                  <a:srgbClr val="7030A0"/>
                </a:solidFill>
              </a:rPr>
              <a:t>int type data can be assigned to float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US" sz="2400" b="1" dirty="0">
                <a:solidFill>
                  <a:srgbClr val="7030A0"/>
                </a:solidFill>
              </a:rPr>
              <a:t>float type data can be assigned to double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400" b="1" dirty="0">
              <a:solidFill>
                <a:srgbClr val="00B050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FF0000"/>
                </a:solidFill>
              </a:rPr>
              <a:t>No automatic conversions from the numeric types to char or boolean.</a:t>
            </a:r>
          </a:p>
          <a:p>
            <a:pPr algn="just"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F40CC2"/>
                </a:solidFill>
              </a:rPr>
              <a:t>char and boolean are not compatible with each other.</a:t>
            </a:r>
            <a:endParaRPr lang="en-US" sz="2400" dirty="0">
              <a:solidFill>
                <a:srgbClr val="F40CC2"/>
              </a:solidFill>
            </a:endParaRPr>
          </a:p>
          <a:p>
            <a:pPr algn="just">
              <a:buNone/>
            </a:pP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924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5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Type Conversion and Casting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9DD07D8-D8FF-4B6C-A15A-C43224B35D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4" t="9215" r="37420" b="13922"/>
          <a:stretch/>
        </p:blipFill>
        <p:spPr>
          <a:xfrm>
            <a:off x="685800" y="774300"/>
            <a:ext cx="7315200" cy="539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04255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Type Conversion and Casting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61A4D590-F308-49AF-BE78-24336A65CB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667" b="41729"/>
          <a:stretch/>
        </p:blipFill>
        <p:spPr>
          <a:xfrm>
            <a:off x="838200" y="914400"/>
            <a:ext cx="70104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720963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A93F92"/>
                </a:solidFill>
              </a:rPr>
              <a:t>Type Conversion and Casting</a:t>
            </a:r>
            <a:endParaRPr lang="en" sz="2800" b="1" dirty="0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601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400" b="1" dirty="0"/>
              <a:t>Casting Incompatible Types</a:t>
            </a:r>
            <a:r>
              <a:rPr lang="en-US" sz="2400" b="1" dirty="0">
                <a:solidFill>
                  <a:srgbClr val="FF0066"/>
                </a:solidFill>
              </a:rPr>
              <a:t>:(Explicit Type Casting)</a:t>
            </a:r>
          </a:p>
          <a:p>
            <a:pPr algn="just">
              <a:buNone/>
            </a:pPr>
            <a:endParaRPr lang="en-US" sz="2400" b="1" dirty="0">
              <a:solidFill>
                <a:srgbClr val="FF0066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FFC000"/>
                </a:solidFill>
              </a:rPr>
              <a:t>What if you want to assign an </a:t>
            </a:r>
            <a:r>
              <a:rPr lang="en-US" sz="2400" b="1" dirty="0">
                <a:solidFill>
                  <a:srgbClr val="F40CC2"/>
                </a:solidFill>
              </a:rPr>
              <a:t>int value to a byte variable?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7030A0"/>
                </a:solidFill>
              </a:rPr>
              <a:t>This conversion will not </a:t>
            </a:r>
            <a:r>
              <a:rPr lang="en-US" sz="2400" dirty="0">
                <a:solidFill>
                  <a:srgbClr val="7030A0"/>
                </a:solidFill>
              </a:rPr>
              <a:t>be performed automatically, because a </a:t>
            </a:r>
            <a:r>
              <a:rPr lang="en-US" sz="2400" b="1" dirty="0">
                <a:solidFill>
                  <a:srgbClr val="7030A0"/>
                </a:solidFill>
              </a:rPr>
              <a:t>byte is smaller than an int </a:t>
            </a:r>
            <a:r>
              <a:rPr lang="en-US" sz="2400" b="1" dirty="0">
                <a:solidFill>
                  <a:srgbClr val="FF0000"/>
                </a:solidFill>
              </a:rPr>
              <a:t>(violation of rule 2)</a:t>
            </a:r>
          </a:p>
          <a:p>
            <a:pPr algn="just">
              <a:buNone/>
            </a:pPr>
            <a:endParaRPr lang="en-US" sz="2400" b="1" dirty="0">
              <a:solidFill>
                <a:srgbClr val="7030A0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C5053C"/>
                </a:solidFill>
              </a:rPr>
              <a:t>This kind of conversion </a:t>
            </a:r>
            <a:r>
              <a:rPr lang="en-US" sz="2400" b="1" dirty="0">
                <a:solidFill>
                  <a:srgbClr val="00B050"/>
                </a:solidFill>
              </a:rPr>
              <a:t>is sometimes called a </a:t>
            </a:r>
            <a:r>
              <a:rPr lang="en-US" sz="2400" b="1" i="1" u="sng" dirty="0">
                <a:solidFill>
                  <a:srgbClr val="FF0066"/>
                </a:solidFill>
              </a:rPr>
              <a:t>narrowing conversion</a:t>
            </a:r>
            <a:r>
              <a:rPr lang="en-US" sz="2400" b="1" i="1" dirty="0">
                <a:solidFill>
                  <a:srgbClr val="00B050"/>
                </a:solidFill>
              </a:rPr>
              <a:t>, since you are explicitly making the value narrower </a:t>
            </a:r>
            <a:r>
              <a:rPr lang="en-US" sz="2400" b="1" dirty="0">
                <a:solidFill>
                  <a:srgbClr val="00B050"/>
                </a:solidFill>
              </a:rPr>
              <a:t>so that it can fit into the target type.</a:t>
            </a:r>
          </a:p>
          <a:p>
            <a:pPr>
              <a:buNone/>
            </a:pPr>
            <a:endParaRPr lang="en-US" sz="2400" b="1" dirty="0">
              <a:solidFill>
                <a:srgbClr val="FF66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A93F92"/>
                </a:solidFill>
              </a:rPr>
              <a:t>Type Conversion and Casting</a:t>
            </a:r>
            <a:endParaRPr lang="en" sz="2800" b="1" dirty="0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601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400" b="1" dirty="0"/>
              <a:t>Casting Incompatible Types</a:t>
            </a:r>
            <a:r>
              <a:rPr lang="en-US" sz="2400" b="1" dirty="0">
                <a:solidFill>
                  <a:srgbClr val="FF0066"/>
                </a:solidFill>
              </a:rPr>
              <a:t>:(Explicit Type Casting)</a:t>
            </a:r>
          </a:p>
          <a:p>
            <a:pPr>
              <a:buFont typeface="Wingdings" pitchFamily="2" charset="2"/>
              <a:buChar char="ü"/>
            </a:pPr>
            <a:r>
              <a:rPr lang="en-US" sz="2400" b="1" dirty="0">
                <a:solidFill>
                  <a:srgbClr val="C00000"/>
                </a:solidFill>
              </a:rPr>
              <a:t>To create a conversion between two incompatible types, you must use a cast. </a:t>
            </a:r>
          </a:p>
          <a:p>
            <a:pPr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sz="2400" b="1" dirty="0">
                <a:solidFill>
                  <a:srgbClr val="FFC000"/>
                </a:solidFill>
              </a:rPr>
              <a:t>A </a:t>
            </a:r>
            <a:r>
              <a:rPr lang="en-US" sz="2400" b="1" i="1" dirty="0">
                <a:solidFill>
                  <a:srgbClr val="FFC000"/>
                </a:solidFill>
              </a:rPr>
              <a:t>cast is </a:t>
            </a:r>
            <a:r>
              <a:rPr lang="en-US" sz="2400" b="1" dirty="0">
                <a:solidFill>
                  <a:srgbClr val="FFC000"/>
                </a:solidFill>
              </a:rPr>
              <a:t>simply an explicit type conversion. </a:t>
            </a:r>
          </a:p>
          <a:p>
            <a:pPr>
              <a:buNone/>
            </a:pPr>
            <a:r>
              <a:rPr lang="en-US" sz="2400" b="1" dirty="0">
                <a:solidFill>
                  <a:srgbClr val="0070C0"/>
                </a:solidFill>
              </a:rPr>
              <a:t>			(</a:t>
            </a:r>
            <a:r>
              <a:rPr lang="en-US" sz="2400" b="1" i="1" dirty="0">
                <a:solidFill>
                  <a:srgbClr val="0070C0"/>
                </a:solidFill>
              </a:rPr>
              <a:t>target-type) value</a:t>
            </a:r>
          </a:p>
          <a:p>
            <a:pPr>
              <a:buNone/>
            </a:pPr>
            <a:endParaRPr lang="en-US" sz="2400" b="1" i="1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400" b="1" dirty="0">
                <a:solidFill>
                  <a:srgbClr val="FF6699"/>
                </a:solidFill>
              </a:rPr>
              <a:t>Here, </a:t>
            </a:r>
            <a:r>
              <a:rPr lang="en-US" sz="2400" b="1" i="1" dirty="0">
                <a:solidFill>
                  <a:srgbClr val="002060"/>
                </a:solidFill>
              </a:rPr>
              <a:t>target-type = type to which value will be converted</a:t>
            </a:r>
          </a:p>
          <a:p>
            <a:pPr>
              <a:buNone/>
            </a:pPr>
            <a:endParaRPr lang="en-US" sz="2400" b="1" i="1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2400" b="1" i="1" dirty="0">
                <a:solidFill>
                  <a:schemeClr val="accent1"/>
                </a:solidFill>
              </a:rPr>
              <a:t>Example:</a:t>
            </a:r>
            <a:r>
              <a:rPr lang="en-US" sz="2400" b="1" i="1" dirty="0">
                <a:solidFill>
                  <a:srgbClr val="FF6699"/>
                </a:solidFill>
              </a:rPr>
              <a:t>  </a:t>
            </a:r>
            <a:r>
              <a:rPr lang="en-US" sz="2400" b="1" i="1" dirty="0">
                <a:solidFill>
                  <a:srgbClr val="12BE6C"/>
                </a:solidFill>
              </a:rPr>
              <a:t>int a=23; </a:t>
            </a:r>
          </a:p>
          <a:p>
            <a:pPr>
              <a:buNone/>
            </a:pPr>
            <a:r>
              <a:rPr lang="en-US" sz="2400" b="1" i="1" dirty="0">
                <a:solidFill>
                  <a:srgbClr val="12BE6C"/>
                </a:solidFill>
              </a:rPr>
              <a:t>	      byte b;</a:t>
            </a:r>
          </a:p>
          <a:p>
            <a:pPr>
              <a:buNone/>
            </a:pPr>
            <a:r>
              <a:rPr lang="en-US" sz="2400" b="1" i="1" dirty="0">
                <a:solidFill>
                  <a:srgbClr val="12BE6C"/>
                </a:solidFill>
              </a:rPr>
              <a:t>	      b= (byte) a;</a:t>
            </a:r>
            <a:r>
              <a:rPr lang="en-US" sz="2400" b="1" i="1" dirty="0">
                <a:solidFill>
                  <a:srgbClr val="FF6699"/>
                </a:solidFill>
              </a:rPr>
              <a:t>		</a:t>
            </a:r>
            <a:endParaRPr lang="en-US" sz="2400" b="1" dirty="0">
              <a:solidFill>
                <a:srgbClr val="FF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4896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32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0" dur="20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A93F92"/>
                </a:solidFill>
              </a:rPr>
              <a:t>Type Conversion and Casting</a:t>
            </a:r>
            <a:endParaRPr lang="en" sz="2800" b="1" dirty="0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381000"/>
            <a:ext cx="9144000" cy="662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400" b="1" dirty="0"/>
              <a:t>Casting Incompatible Types:</a:t>
            </a:r>
          </a:p>
          <a:p>
            <a:pPr indent="966788">
              <a:buNone/>
            </a:pPr>
            <a:endParaRPr lang="en-US" sz="2200" b="1" dirty="0">
              <a:solidFill>
                <a:schemeClr val="accent6"/>
              </a:solidFill>
            </a:endParaRPr>
          </a:p>
          <a:p>
            <a:pPr algn="just">
              <a:buNone/>
            </a:pPr>
            <a:r>
              <a:rPr lang="en-US" sz="2400" b="1" dirty="0">
                <a:solidFill>
                  <a:srgbClr val="7030A0"/>
                </a:solidFill>
              </a:rPr>
              <a:t>		</a:t>
            </a:r>
            <a:endParaRPr lang="en-US" sz="2400" b="1" dirty="0">
              <a:solidFill>
                <a:srgbClr val="FF6699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 t="10989" r="33821" b="18681"/>
          <a:stretch>
            <a:fillRect/>
          </a:stretch>
        </p:blipFill>
        <p:spPr bwMode="auto">
          <a:xfrm>
            <a:off x="152400" y="990600"/>
            <a:ext cx="8763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A93F92"/>
                </a:solidFill>
              </a:rPr>
              <a:t>Type Conversion and Casting</a:t>
            </a:r>
            <a:endParaRPr lang="en" sz="2800" b="1" dirty="0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381000"/>
            <a:ext cx="9144000" cy="662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400" b="1" dirty="0"/>
              <a:t>Casting Incompatible Types:</a:t>
            </a:r>
          </a:p>
          <a:p>
            <a:pPr indent="966788">
              <a:buNone/>
            </a:pPr>
            <a:endParaRPr lang="en-US" sz="2200" b="1" dirty="0">
              <a:solidFill>
                <a:schemeClr val="accent6"/>
              </a:solidFill>
            </a:endParaRPr>
          </a:p>
          <a:p>
            <a:pPr algn="just">
              <a:buNone/>
            </a:pPr>
            <a:r>
              <a:rPr lang="en-US" sz="2400" b="1" dirty="0">
                <a:solidFill>
                  <a:srgbClr val="7030A0"/>
                </a:solidFill>
              </a:rPr>
              <a:t>		</a:t>
            </a:r>
            <a:endParaRPr lang="en-US" sz="2400" b="1" dirty="0">
              <a:solidFill>
                <a:srgbClr val="FF6699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6CAC5A8-312A-4AE6-A182-76C10452B483}"/>
              </a:ext>
            </a:extLst>
          </p:cNvPr>
          <p:cNvSpPr txBox="1"/>
          <p:nvPr/>
        </p:nvSpPr>
        <p:spPr>
          <a:xfrm>
            <a:off x="609600" y="990600"/>
            <a:ext cx="8229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How int to byte conversion would take place?</a:t>
            </a:r>
          </a:p>
          <a:p>
            <a:r>
              <a:rPr lang="en-US" sz="2400" b="1" u="sng" dirty="0"/>
              <a:t>Answer#1: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B050"/>
                </a:solidFill>
              </a:rPr>
              <a:t>byte requires 8-bits (1 byte) storage.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7030A0"/>
                </a:solidFill>
              </a:rPr>
              <a:t>byte can store : -128 to +127 values only.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FF0066"/>
                </a:solidFill>
              </a:rPr>
              <a:t>While assigning int value beyond the range of target type i.e. byte:</a:t>
            </a:r>
          </a:p>
          <a:p>
            <a:r>
              <a:rPr lang="en-US" sz="2400" dirty="0"/>
              <a:t>		</a:t>
            </a:r>
            <a:r>
              <a:rPr lang="en-US" sz="2400" b="1" dirty="0">
                <a:solidFill>
                  <a:srgbClr val="002060"/>
                </a:solidFill>
              </a:rPr>
              <a:t>result =value%2</a:t>
            </a:r>
            <a:r>
              <a:rPr lang="en-US" sz="2400" b="1" baseline="30000" dirty="0">
                <a:solidFill>
                  <a:srgbClr val="002060"/>
                </a:solidFill>
              </a:rPr>
              <a:t>n     </a:t>
            </a:r>
          </a:p>
          <a:p>
            <a:r>
              <a:rPr lang="en-US" sz="2400" dirty="0"/>
              <a:t>     </a:t>
            </a:r>
          </a:p>
          <a:p>
            <a:r>
              <a:rPr lang="en-US" sz="2400" dirty="0"/>
              <a:t> 	</a:t>
            </a:r>
            <a:r>
              <a:rPr lang="en-US" sz="2400" dirty="0">
                <a:solidFill>
                  <a:srgbClr val="C5053C"/>
                </a:solidFill>
              </a:rPr>
              <a:t>n= no. of bits required for destination data  type     </a:t>
            </a:r>
          </a:p>
          <a:p>
            <a:r>
              <a:rPr lang="en-US" sz="2400" dirty="0"/>
              <a:t>		</a:t>
            </a:r>
          </a:p>
          <a:p>
            <a:r>
              <a:rPr lang="en-US" sz="2400" dirty="0"/>
              <a:t>		</a:t>
            </a:r>
            <a:r>
              <a:rPr lang="en-US" sz="2400" b="1" dirty="0">
                <a:solidFill>
                  <a:srgbClr val="0070C0"/>
                </a:solidFill>
              </a:rPr>
              <a:t>result=257%256      (2</a:t>
            </a:r>
            <a:r>
              <a:rPr lang="en-US" sz="2400" b="1" baseline="30000" dirty="0">
                <a:solidFill>
                  <a:srgbClr val="0070C0"/>
                </a:solidFill>
              </a:rPr>
              <a:t>8</a:t>
            </a:r>
            <a:r>
              <a:rPr lang="en-US" sz="2400" b="1" dirty="0">
                <a:solidFill>
                  <a:srgbClr val="0070C0"/>
                </a:solidFill>
              </a:rPr>
              <a:t> = 256)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  		         = 1 	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99E5316-E67E-4680-B970-1A9B6F5CDA73}"/>
              </a:ext>
            </a:extLst>
          </p:cNvPr>
          <p:cNvSpPr/>
          <p:nvPr/>
        </p:nvSpPr>
        <p:spPr>
          <a:xfrm>
            <a:off x="2133600" y="3581400"/>
            <a:ext cx="3733800" cy="5334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9945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3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5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1" presetClass="entr" presetSubtype="1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1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2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A93F92"/>
                </a:solidFill>
              </a:rPr>
              <a:t>Type Conversion and Casting</a:t>
            </a:r>
            <a:endParaRPr lang="en" sz="2800" b="1" dirty="0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381000"/>
            <a:ext cx="9144000" cy="662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400" b="1" dirty="0"/>
              <a:t>Casting Incompatible Types:</a:t>
            </a:r>
          </a:p>
          <a:p>
            <a:pPr indent="966788">
              <a:buNone/>
            </a:pPr>
            <a:endParaRPr lang="en-US" sz="2200" b="1" dirty="0">
              <a:solidFill>
                <a:schemeClr val="accent6"/>
              </a:solidFill>
            </a:endParaRPr>
          </a:p>
          <a:p>
            <a:pPr algn="just">
              <a:buNone/>
            </a:pPr>
            <a:r>
              <a:rPr lang="en-US" sz="2400" b="1" dirty="0">
                <a:solidFill>
                  <a:srgbClr val="7030A0"/>
                </a:solidFill>
              </a:rPr>
              <a:t>		</a:t>
            </a:r>
            <a:endParaRPr lang="en-US" sz="2400" b="1" dirty="0">
              <a:solidFill>
                <a:srgbClr val="FF6699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6CAC5A8-312A-4AE6-A182-76C10452B483}"/>
              </a:ext>
            </a:extLst>
          </p:cNvPr>
          <p:cNvSpPr txBox="1"/>
          <p:nvPr/>
        </p:nvSpPr>
        <p:spPr>
          <a:xfrm>
            <a:off x="609600" y="990600"/>
            <a:ext cx="822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How int to byte conversion would take place?</a:t>
            </a:r>
          </a:p>
          <a:p>
            <a:r>
              <a:rPr lang="en-US" sz="2400" u="sng" dirty="0"/>
              <a:t>Answer#2: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byte requires 8-bits (1 byte) storage.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byte can store : -128 to +127 values only.</a:t>
            </a:r>
          </a:p>
          <a:p>
            <a:endParaRPr lang="en-US" sz="2400" dirty="0"/>
          </a:p>
          <a:p>
            <a:r>
              <a:rPr lang="en-US" sz="2400" dirty="0"/>
              <a:t>Represent 257 into binary form: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xmlns="" id="{4995B643-E5D7-49B8-9ACC-B8449DF196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07969013"/>
              </p:ext>
            </p:extLst>
          </p:nvPr>
        </p:nvGraphicFramePr>
        <p:xfrm>
          <a:off x="838200" y="3583424"/>
          <a:ext cx="7186919" cy="683776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442912">
                  <a:extLst>
                    <a:ext uri="{9D8B030D-6E8A-4147-A177-3AD203B41FA5}">
                      <a16:colId xmlns:a16="http://schemas.microsoft.com/office/drawing/2014/main" xmlns="" val="3878629301"/>
                    </a:ext>
                  </a:extLst>
                </a:gridCol>
                <a:gridCol w="442912">
                  <a:extLst>
                    <a:ext uri="{9D8B030D-6E8A-4147-A177-3AD203B41FA5}">
                      <a16:colId xmlns:a16="http://schemas.microsoft.com/office/drawing/2014/main" xmlns="" val="433367739"/>
                    </a:ext>
                  </a:extLst>
                </a:gridCol>
                <a:gridCol w="442912">
                  <a:extLst>
                    <a:ext uri="{9D8B030D-6E8A-4147-A177-3AD203B41FA5}">
                      <a16:colId xmlns:a16="http://schemas.microsoft.com/office/drawing/2014/main" xmlns="" val="449771182"/>
                    </a:ext>
                  </a:extLst>
                </a:gridCol>
                <a:gridCol w="442912">
                  <a:extLst>
                    <a:ext uri="{9D8B030D-6E8A-4147-A177-3AD203B41FA5}">
                      <a16:colId xmlns:a16="http://schemas.microsoft.com/office/drawing/2014/main" xmlns="" val="2895000049"/>
                    </a:ext>
                  </a:extLst>
                </a:gridCol>
                <a:gridCol w="442912">
                  <a:extLst>
                    <a:ext uri="{9D8B030D-6E8A-4147-A177-3AD203B41FA5}">
                      <a16:colId xmlns:a16="http://schemas.microsoft.com/office/drawing/2014/main" xmlns="" val="1725916061"/>
                    </a:ext>
                  </a:extLst>
                </a:gridCol>
                <a:gridCol w="442912">
                  <a:extLst>
                    <a:ext uri="{9D8B030D-6E8A-4147-A177-3AD203B41FA5}">
                      <a16:colId xmlns:a16="http://schemas.microsoft.com/office/drawing/2014/main" xmlns="" val="3578785221"/>
                    </a:ext>
                  </a:extLst>
                </a:gridCol>
                <a:gridCol w="238128">
                  <a:extLst>
                    <a:ext uri="{9D8B030D-6E8A-4147-A177-3AD203B41FA5}">
                      <a16:colId xmlns:a16="http://schemas.microsoft.com/office/drawing/2014/main" xmlns="" val="3985776238"/>
                    </a:ext>
                  </a:extLst>
                </a:gridCol>
                <a:gridCol w="557527">
                  <a:extLst>
                    <a:ext uri="{9D8B030D-6E8A-4147-A177-3AD203B41FA5}">
                      <a16:colId xmlns:a16="http://schemas.microsoft.com/office/drawing/2014/main" xmlns="" val="3074970872"/>
                    </a:ext>
                  </a:extLst>
                </a:gridCol>
                <a:gridCol w="633408">
                  <a:extLst>
                    <a:ext uri="{9D8B030D-6E8A-4147-A177-3AD203B41FA5}">
                      <a16:colId xmlns:a16="http://schemas.microsoft.com/office/drawing/2014/main" xmlns="" val="2130610792"/>
                    </a:ext>
                  </a:extLst>
                </a:gridCol>
                <a:gridCol w="442912">
                  <a:extLst>
                    <a:ext uri="{9D8B030D-6E8A-4147-A177-3AD203B41FA5}">
                      <a16:colId xmlns:a16="http://schemas.microsoft.com/office/drawing/2014/main" xmlns="" val="2166383056"/>
                    </a:ext>
                  </a:extLst>
                </a:gridCol>
                <a:gridCol w="442912">
                  <a:extLst>
                    <a:ext uri="{9D8B030D-6E8A-4147-A177-3AD203B41FA5}">
                      <a16:colId xmlns:a16="http://schemas.microsoft.com/office/drawing/2014/main" xmlns="" val="138982247"/>
                    </a:ext>
                  </a:extLst>
                </a:gridCol>
                <a:gridCol w="442912">
                  <a:extLst>
                    <a:ext uri="{9D8B030D-6E8A-4147-A177-3AD203B41FA5}">
                      <a16:colId xmlns:a16="http://schemas.microsoft.com/office/drawing/2014/main" xmlns="" val="4039751540"/>
                    </a:ext>
                  </a:extLst>
                </a:gridCol>
                <a:gridCol w="442912">
                  <a:extLst>
                    <a:ext uri="{9D8B030D-6E8A-4147-A177-3AD203B41FA5}">
                      <a16:colId xmlns:a16="http://schemas.microsoft.com/office/drawing/2014/main" xmlns="" val="56019332"/>
                    </a:ext>
                  </a:extLst>
                </a:gridCol>
                <a:gridCol w="442912">
                  <a:extLst>
                    <a:ext uri="{9D8B030D-6E8A-4147-A177-3AD203B41FA5}">
                      <a16:colId xmlns:a16="http://schemas.microsoft.com/office/drawing/2014/main" xmlns="" val="3544655072"/>
                    </a:ext>
                  </a:extLst>
                </a:gridCol>
                <a:gridCol w="442912">
                  <a:extLst>
                    <a:ext uri="{9D8B030D-6E8A-4147-A177-3AD203B41FA5}">
                      <a16:colId xmlns:a16="http://schemas.microsoft.com/office/drawing/2014/main" xmlns="" val="4238276182"/>
                    </a:ext>
                  </a:extLst>
                </a:gridCol>
                <a:gridCol w="442912">
                  <a:extLst>
                    <a:ext uri="{9D8B030D-6E8A-4147-A177-3AD203B41FA5}">
                      <a16:colId xmlns:a16="http://schemas.microsoft.com/office/drawing/2014/main" xmlns="" val="1529146307"/>
                    </a:ext>
                  </a:extLst>
                </a:gridCol>
              </a:tblGrid>
              <a:tr h="341888">
                <a:tc>
                  <a:txBody>
                    <a:bodyPr/>
                    <a:lstStyle/>
                    <a:p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256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128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64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32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16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8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4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1</a:t>
                      </a:r>
                      <a:endParaRPr lang="en-IN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98064300"/>
                  </a:ext>
                </a:extLst>
              </a:tr>
              <a:tr h="341888">
                <a:tc>
                  <a:txBody>
                    <a:bodyPr/>
                    <a:lstStyle/>
                    <a:p>
                      <a:pPr algn="ctr"/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IN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IN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IN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IN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IN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IN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IN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IN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5924326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85195EE-8EB5-47DC-83A1-58D45598F4DE}"/>
              </a:ext>
            </a:extLst>
          </p:cNvPr>
          <p:cNvSpPr txBox="1"/>
          <p:nvPr/>
        </p:nvSpPr>
        <p:spPr>
          <a:xfrm>
            <a:off x="1219200" y="5181600"/>
            <a:ext cx="655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40CC2"/>
                </a:solidFill>
              </a:rPr>
              <a:t>As byte can store only 8-bits the result will be 1</a:t>
            </a:r>
            <a:endParaRPr lang="en-IN" sz="2400" b="1" dirty="0">
              <a:solidFill>
                <a:srgbClr val="F40C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356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A93F92"/>
                </a:solidFill>
              </a:rPr>
              <a:t>Type Conversion and Casting</a:t>
            </a:r>
            <a:endParaRPr lang="en" sz="2800" b="1" dirty="0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381000"/>
            <a:ext cx="9144000" cy="53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400" b="1" dirty="0"/>
              <a:t>Casting Incompatible Types:</a:t>
            </a:r>
          </a:p>
          <a:p>
            <a:pPr indent="966788">
              <a:buNone/>
            </a:pPr>
            <a:endParaRPr lang="en-US" sz="2200" dirty="0">
              <a:solidFill>
                <a:schemeClr val="accent6"/>
              </a:solidFill>
            </a:endParaRPr>
          </a:p>
          <a:p>
            <a:pPr algn="just">
              <a:buNone/>
            </a:pPr>
            <a:r>
              <a:rPr lang="en-US" sz="2400" b="1" dirty="0">
                <a:solidFill>
                  <a:srgbClr val="7030A0"/>
                </a:solidFill>
              </a:rPr>
              <a:t>		</a:t>
            </a:r>
            <a:endParaRPr lang="en-US" sz="2400" b="1" dirty="0">
              <a:solidFill>
                <a:srgbClr val="FF6699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066800"/>
            <a:ext cx="8077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457200" y="63900"/>
            <a:ext cx="84582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just"/>
            <a:r>
              <a:rPr lang="en-US" sz="2800" b="1" dirty="0">
                <a:solidFill>
                  <a:srgbClr val="C5053C"/>
                </a:solidFill>
              </a:rPr>
              <a:t>Automatic Type Promotion in Expressions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" name="Shape 267">
            <a:extLst>
              <a:ext uri="{FF2B5EF4-FFF2-40B4-BE49-F238E27FC236}">
                <a16:creationId xmlns:a16="http://schemas.microsoft.com/office/drawing/2014/main" xmlns="" id="{2B40B1D8-C5BC-4AFB-B492-652AEAB5B4F1}"/>
              </a:ext>
            </a:extLst>
          </p:cNvPr>
          <p:cNvSpPr txBox="1">
            <a:spLocks/>
          </p:cNvSpPr>
          <p:nvPr/>
        </p:nvSpPr>
        <p:spPr>
          <a:xfrm>
            <a:off x="114300" y="667088"/>
            <a:ext cx="91440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 sz="30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○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■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algn="just">
              <a:buFont typeface="Lato"/>
              <a:buNone/>
            </a:pPr>
            <a:r>
              <a:rPr lang="en-US" sz="2800" b="1" dirty="0">
                <a:solidFill>
                  <a:srgbClr val="0070C0"/>
                </a:solidFill>
              </a:rPr>
              <a:t>Java performs an automatic type conversion when storing a literal integer constant into variables of type byte, short, long, or char</a:t>
            </a:r>
          </a:p>
          <a:p>
            <a:pPr algn="just">
              <a:buFont typeface="Lato"/>
              <a:buNone/>
            </a:pPr>
            <a:r>
              <a:rPr lang="en-US" sz="2800" b="1" dirty="0">
                <a:solidFill>
                  <a:srgbClr val="0070C0"/>
                </a:solidFill>
              </a:rPr>
              <a:t>i.e. </a:t>
            </a:r>
            <a:r>
              <a:rPr lang="en-US" sz="2800" b="1" dirty="0">
                <a:solidFill>
                  <a:srgbClr val="F40CC2"/>
                </a:solidFill>
              </a:rPr>
              <a:t>byte b = 125;</a:t>
            </a:r>
          </a:p>
          <a:p>
            <a:pPr algn="just">
              <a:buFont typeface="Lato"/>
              <a:buNone/>
            </a:pPr>
            <a:r>
              <a:rPr lang="en-US" sz="2800" b="1" dirty="0">
                <a:solidFill>
                  <a:srgbClr val="F40CC2"/>
                </a:solidFill>
              </a:rPr>
              <a:t>       int </a:t>
            </a:r>
            <a:r>
              <a:rPr lang="en-US" sz="2800" b="1" dirty="0" err="1">
                <a:solidFill>
                  <a:srgbClr val="F40CC2"/>
                </a:solidFill>
              </a:rPr>
              <a:t>i</a:t>
            </a:r>
            <a:r>
              <a:rPr lang="en-US" sz="2800" b="1" dirty="0">
                <a:solidFill>
                  <a:srgbClr val="F40CC2"/>
                </a:solidFill>
              </a:rPr>
              <a:t>= 25678;</a:t>
            </a:r>
          </a:p>
          <a:p>
            <a:pPr algn="just">
              <a:buFont typeface="Lato"/>
              <a:buNone/>
            </a:pPr>
            <a:r>
              <a:rPr lang="en-US" sz="2800" b="1" dirty="0">
                <a:solidFill>
                  <a:srgbClr val="F40CC2"/>
                </a:solidFill>
              </a:rPr>
              <a:t>       char </a:t>
            </a:r>
            <a:r>
              <a:rPr lang="en-US" sz="2800" b="1" dirty="0" err="1">
                <a:solidFill>
                  <a:srgbClr val="F40CC2"/>
                </a:solidFill>
              </a:rPr>
              <a:t>ch</a:t>
            </a:r>
            <a:r>
              <a:rPr lang="en-US" sz="2800" b="1" dirty="0">
                <a:solidFill>
                  <a:srgbClr val="F40CC2"/>
                </a:solidFill>
              </a:rPr>
              <a:t>=65535;</a:t>
            </a:r>
            <a:r>
              <a:rPr lang="en-US" sz="2800" dirty="0">
                <a:solidFill>
                  <a:srgbClr val="0070C0"/>
                </a:solidFill>
              </a:rPr>
              <a:t>	</a:t>
            </a:r>
            <a:endParaRPr lang="en-US" sz="26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073100" y="63900"/>
            <a:ext cx="49467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Learning Outcomes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457200" y="1295400"/>
            <a:ext cx="8382000" cy="373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Students will be able to:</a:t>
            </a:r>
          </a:p>
          <a:p>
            <a:pPr marL="231775" lvl="2" indent="-231775" algn="just">
              <a:buFont typeface="Arial" pitchFamily="34" charset="0"/>
              <a:buChar char="•"/>
            </a:pPr>
            <a:r>
              <a:rPr lang="en-US" sz="2800" b="1" dirty="0">
                <a:solidFill>
                  <a:srgbClr val="00B050"/>
                </a:solidFill>
              </a:rPr>
              <a:t>Examine the basic syntax and semantics of Java language </a:t>
            </a:r>
            <a:r>
              <a:rPr lang="en-US" sz="2800" b="1" dirty="0">
                <a:solidFill>
                  <a:srgbClr val="0070C0"/>
                </a:solidFill>
              </a:rPr>
              <a:t>i.e. data types, literals, variables, keywords, etc.</a:t>
            </a:r>
          </a:p>
          <a:p>
            <a:pPr marL="231775" lvl="2" indent="-231775" algn="just">
              <a:buFont typeface="Arial" pitchFamily="34" charset="0"/>
              <a:buChar char="•"/>
            </a:pPr>
            <a:r>
              <a:rPr lang="en-US" sz="2800" b="1" dirty="0">
                <a:solidFill>
                  <a:srgbClr val="FFC000"/>
                </a:solidFill>
              </a:rPr>
              <a:t>Explore various operators supported in Java.</a:t>
            </a:r>
          </a:p>
          <a:p>
            <a:pPr marL="231775" lvl="2" indent="-231775" algn="just">
              <a:buFont typeface="Arial" pitchFamily="34" charset="0"/>
              <a:buChar char="•"/>
            </a:pPr>
            <a:r>
              <a:rPr lang="en-US" sz="2800" b="1" dirty="0">
                <a:solidFill>
                  <a:srgbClr val="F40CC2"/>
                </a:solidFill>
              </a:rPr>
              <a:t>Appraise themselves about conditional and looping statements existing in Java.</a:t>
            </a:r>
          </a:p>
          <a:p>
            <a:pPr marL="231775" lvl="2" indent="-231775" algn="just">
              <a:buFont typeface="Arial" pitchFamily="34" charset="0"/>
              <a:buChar char="•"/>
            </a:pPr>
            <a:r>
              <a:rPr lang="en-US" sz="2800" b="1" dirty="0">
                <a:solidFill>
                  <a:schemeClr val="accent6"/>
                </a:solidFill>
              </a:rPr>
              <a:t>Take user inputs through key board.</a:t>
            </a:r>
          </a:p>
          <a:p>
            <a:pPr marL="231775" lvl="2" indent="-231775" algn="just">
              <a:buFont typeface="Arial" pitchFamily="34" charset="0"/>
              <a:buChar char="•"/>
            </a:pPr>
            <a:endParaRPr lang="en-US" sz="2800" b="1" dirty="0">
              <a:solidFill>
                <a:schemeClr val="accent6"/>
              </a:solidFill>
            </a:endParaRPr>
          </a:p>
          <a:p>
            <a:pPr marL="231775" lvl="2" indent="-231775" algn="just">
              <a:buNone/>
            </a:pPr>
            <a:endParaRPr lang="en-US" sz="2800" b="1" dirty="0">
              <a:solidFill>
                <a:schemeClr val="accent6"/>
              </a:solidFill>
            </a:endParaRPr>
          </a:p>
          <a:p>
            <a:pPr marL="231775" lvl="2" indent="-231775" algn="just">
              <a:buFont typeface="Arial" pitchFamily="34" charset="0"/>
              <a:buChar char="•"/>
            </a:pPr>
            <a:endParaRPr lang="en-US" sz="2800" b="1" dirty="0">
              <a:solidFill>
                <a:schemeClr val="accent6"/>
              </a:solidFill>
            </a:endParaRPr>
          </a:p>
          <a:p>
            <a:pPr marL="231775" lvl="2" indent="-231775" algn="just">
              <a:buNone/>
            </a:pPr>
            <a:endParaRPr lang="en-US" sz="2800" b="1" dirty="0">
              <a:solidFill>
                <a:schemeClr val="accent6"/>
              </a:solidFill>
            </a:endParaRPr>
          </a:p>
        </p:txBody>
      </p:sp>
      <p:grpSp>
        <p:nvGrpSpPr>
          <p:cNvPr id="8" name="Shape 314"/>
          <p:cNvGrpSpPr/>
          <p:nvPr/>
        </p:nvGrpSpPr>
        <p:grpSpPr>
          <a:xfrm>
            <a:off x="7806293" y="228600"/>
            <a:ext cx="1032907" cy="990600"/>
            <a:chOff x="584925" y="238125"/>
            <a:chExt cx="415200" cy="525100"/>
          </a:xfrm>
        </p:grpSpPr>
        <p:sp>
          <p:nvSpPr>
            <p:cNvPr id="9" name="Shape 315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316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31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31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31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320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457200" y="63900"/>
            <a:ext cx="84582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just"/>
            <a:r>
              <a:rPr lang="en-US" sz="2800" b="1" dirty="0">
                <a:solidFill>
                  <a:srgbClr val="C5053C"/>
                </a:solidFill>
              </a:rPr>
              <a:t>Automatic Type Promotion in Expressions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601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chemeClr val="accent6"/>
                </a:solidFill>
              </a:rPr>
              <a:t>In an expression</a:t>
            </a:r>
            <a:r>
              <a:rPr lang="en-US" sz="2400" b="1" dirty="0"/>
              <a:t>, </a:t>
            </a:r>
            <a:r>
              <a:rPr lang="en-US" sz="2400" b="1" dirty="0">
                <a:solidFill>
                  <a:srgbClr val="00B0F0"/>
                </a:solidFill>
              </a:rPr>
              <a:t>an intermediate value will sometimes exceed the range of either operands </a:t>
            </a:r>
          </a:p>
          <a:p>
            <a:pPr algn="just">
              <a:buNone/>
            </a:pPr>
            <a:r>
              <a:rPr lang="en-US" sz="2400" b="1" dirty="0"/>
              <a:t>For example(1), examine the following expression:</a:t>
            </a:r>
          </a:p>
          <a:p>
            <a:pPr indent="1084263" algn="just">
              <a:buNone/>
            </a:pPr>
            <a:r>
              <a:rPr lang="en-US" sz="2400" b="1" dirty="0">
                <a:solidFill>
                  <a:srgbClr val="00B050"/>
                </a:solidFill>
              </a:rPr>
              <a:t>byte a = 40;</a:t>
            </a:r>
          </a:p>
          <a:p>
            <a:pPr indent="1084263" algn="just">
              <a:buNone/>
            </a:pPr>
            <a:r>
              <a:rPr lang="en-US" sz="2400" b="1" dirty="0">
                <a:solidFill>
                  <a:srgbClr val="00B050"/>
                </a:solidFill>
              </a:rPr>
              <a:t>byte b = 50;</a:t>
            </a:r>
          </a:p>
          <a:p>
            <a:pPr indent="1084263" algn="just">
              <a:buNone/>
            </a:pPr>
            <a:r>
              <a:rPr lang="en-US" sz="2400" b="1" dirty="0">
                <a:solidFill>
                  <a:srgbClr val="00B050"/>
                </a:solidFill>
              </a:rPr>
              <a:t>byte c = 100;</a:t>
            </a:r>
          </a:p>
          <a:p>
            <a:pPr indent="1084263" algn="just">
              <a:buNone/>
            </a:pPr>
            <a:r>
              <a:rPr lang="en-US" sz="2400" b="1" dirty="0">
                <a:solidFill>
                  <a:srgbClr val="00B050"/>
                </a:solidFill>
              </a:rPr>
              <a:t>int d = a * b / c;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FF6699"/>
                </a:solidFill>
              </a:rPr>
              <a:t>The result of the intermediate term a * b (=</a:t>
            </a:r>
            <a:r>
              <a:rPr lang="en-US" sz="2400" b="1" dirty="0" smtClean="0">
                <a:solidFill>
                  <a:srgbClr val="FF6699"/>
                </a:solidFill>
              </a:rPr>
              <a:t>2000) </a:t>
            </a:r>
            <a:r>
              <a:rPr lang="en-US" sz="2400" b="1" dirty="0">
                <a:solidFill>
                  <a:srgbClr val="FF6699"/>
                </a:solidFill>
              </a:rPr>
              <a:t>easily exceeds the range of either of its byte operands</a:t>
            </a:r>
            <a:r>
              <a:rPr lang="en-US" sz="2400" b="1" dirty="0"/>
              <a:t>.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 dirty="0"/>
              <a:t>To handle this kind of problem, </a:t>
            </a:r>
            <a:r>
              <a:rPr lang="en-US" sz="2400" b="1" dirty="0">
                <a:solidFill>
                  <a:srgbClr val="7030A0"/>
                </a:solidFill>
              </a:rPr>
              <a:t>Java automatically promotes each </a:t>
            </a:r>
            <a:r>
              <a:rPr lang="en-US" sz="2400" b="1" dirty="0">
                <a:solidFill>
                  <a:srgbClr val="F40CC2"/>
                </a:solidFill>
              </a:rPr>
              <a:t>byte, short, or char operand </a:t>
            </a:r>
            <a:r>
              <a:rPr lang="en-US" sz="2400" b="1" dirty="0">
                <a:solidFill>
                  <a:srgbClr val="7030A0"/>
                </a:solidFill>
              </a:rPr>
              <a:t>to </a:t>
            </a:r>
            <a:r>
              <a:rPr lang="en-US" sz="2400" b="1" dirty="0">
                <a:solidFill>
                  <a:srgbClr val="00B05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when evaluating an expression.</a:t>
            </a:r>
          </a:p>
        </p:txBody>
      </p:sp>
    </p:spTree>
    <p:extLst>
      <p:ext uri="{BB962C8B-B14F-4D97-AF65-F5344CB8AC3E}">
        <p14:creationId xmlns:p14="http://schemas.microsoft.com/office/powerpoint/2010/main" xmlns="" val="134056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A93F92"/>
                </a:solidFill>
              </a:rPr>
              <a:t>Type Conversion and Casting</a:t>
            </a:r>
            <a:endParaRPr lang="en" sz="2800" b="1" dirty="0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182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400" b="1" dirty="0"/>
              <a:t>Automatic Type Promotion in Expressions</a:t>
            </a:r>
          </a:p>
          <a:p>
            <a:pPr algn="just">
              <a:buNone/>
            </a:pPr>
            <a:r>
              <a:rPr lang="en-US" sz="2400" b="1" dirty="0">
                <a:solidFill>
                  <a:schemeClr val="tx1"/>
                </a:solidFill>
              </a:rPr>
              <a:t>Example2: </a:t>
            </a:r>
          </a:p>
          <a:p>
            <a:pPr indent="1606550">
              <a:buNone/>
            </a:pPr>
            <a:r>
              <a:rPr lang="en-US" sz="2400" b="1" dirty="0">
                <a:solidFill>
                  <a:srgbClr val="0070C0"/>
                </a:solidFill>
              </a:rPr>
              <a:t>byte b = 50;</a:t>
            </a:r>
          </a:p>
          <a:p>
            <a:pPr indent="1606550">
              <a:buNone/>
            </a:pPr>
            <a:r>
              <a:rPr lang="en-US" sz="2400" b="1" dirty="0">
                <a:solidFill>
                  <a:srgbClr val="0070C0"/>
                </a:solidFill>
              </a:rPr>
              <a:t>b = b * 2; // </a:t>
            </a:r>
            <a:r>
              <a:rPr lang="en-US" sz="2400" b="1" dirty="0">
                <a:solidFill>
                  <a:srgbClr val="FF0000"/>
                </a:solidFill>
              </a:rPr>
              <a:t>Error! Cannot assign an int to a byte!</a:t>
            </a:r>
          </a:p>
          <a:p>
            <a:pPr>
              <a:buNone/>
            </a:pPr>
            <a:endParaRPr lang="en-US" sz="2400" b="1" dirty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400" y="2971800"/>
            <a:ext cx="67818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Lato"/>
                <a:ea typeface="Lato"/>
                <a:cs typeface="Lato"/>
                <a:sym typeface="Lato"/>
              </a:rPr>
              <a:t>Solution:</a:t>
            </a:r>
          </a:p>
          <a:p>
            <a:r>
              <a:rPr lang="en-US" sz="2400" b="1" dirty="0">
                <a:solidFill>
                  <a:srgbClr val="00B050"/>
                </a:solidFill>
                <a:latin typeface="Lato"/>
                <a:ea typeface="Lato"/>
                <a:cs typeface="Lato"/>
                <a:sym typeface="Lato"/>
              </a:rPr>
              <a:t>byte b = 50;</a:t>
            </a:r>
          </a:p>
          <a:p>
            <a:r>
              <a:rPr lang="en-US" sz="2400" b="1" dirty="0">
                <a:solidFill>
                  <a:srgbClr val="00B050"/>
                </a:solidFill>
                <a:latin typeface="Lato"/>
                <a:ea typeface="Lato"/>
                <a:cs typeface="Lato"/>
                <a:sym typeface="Lato"/>
              </a:rPr>
              <a:t>b = (byte)(b * 2);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B1708E5-D98F-41E5-A210-F2CAA644EBD2}"/>
              </a:ext>
            </a:extLst>
          </p:cNvPr>
          <p:cNvSpPr txBox="1"/>
          <p:nvPr/>
        </p:nvSpPr>
        <p:spPr>
          <a:xfrm>
            <a:off x="533400" y="2743200"/>
            <a:ext cx="838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F40CC2"/>
                </a:solidFill>
              </a:rPr>
              <a:t>Integral literals are always treated as </a:t>
            </a:r>
            <a:r>
              <a:rPr lang="en-US" sz="2800" b="1" dirty="0">
                <a:solidFill>
                  <a:srgbClr val="0070C0"/>
                </a:solidFill>
              </a:rPr>
              <a:t>int </a:t>
            </a:r>
            <a:r>
              <a:rPr lang="en-US" sz="2800" b="1" dirty="0">
                <a:solidFill>
                  <a:srgbClr val="F40CC2"/>
                </a:solidFill>
              </a:rPr>
              <a:t>while evaluating expressions.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C00000"/>
                </a:solidFill>
              </a:rPr>
              <a:t>Floating point literals are always treated as </a:t>
            </a:r>
            <a:r>
              <a:rPr lang="en-US" sz="2800" b="1" dirty="0">
                <a:solidFill>
                  <a:srgbClr val="0070C0"/>
                </a:solidFill>
              </a:rPr>
              <a:t>double.</a:t>
            </a:r>
            <a:endParaRPr lang="en-IN" sz="2800" b="1" dirty="0">
              <a:solidFill>
                <a:srgbClr val="0070C0"/>
              </a:solidFill>
            </a:endParaRPr>
          </a:p>
        </p:txBody>
      </p:sp>
      <p:sp>
        <p:nvSpPr>
          <p:cNvPr id="4" name="Shape 266">
            <a:extLst>
              <a:ext uri="{FF2B5EF4-FFF2-40B4-BE49-F238E27FC236}">
                <a16:creationId xmlns:a16="http://schemas.microsoft.com/office/drawing/2014/main" xmlns="" id="{EF5A5D1F-4715-4059-9323-0A4F74E287FF}"/>
              </a:ext>
            </a:extLst>
          </p:cNvPr>
          <p:cNvSpPr txBox="1">
            <a:spLocks/>
          </p:cNvSpPr>
          <p:nvPr/>
        </p:nvSpPr>
        <p:spPr>
          <a:xfrm>
            <a:off x="1676400" y="10668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US" sz="2800" b="1" dirty="0">
                <a:solidFill>
                  <a:srgbClr val="A93F92"/>
                </a:solidFill>
              </a:rPr>
              <a:t>In Java</a:t>
            </a:r>
            <a:endParaRPr lang="en" sz="2800" b="1" dirty="0">
              <a:solidFill>
                <a:srgbClr val="A93F9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2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A93F92"/>
                </a:solidFill>
              </a:rPr>
              <a:t>Floating point literal Error</a:t>
            </a:r>
            <a:endParaRPr lang="en" sz="2800" b="1" dirty="0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EC4FC0F-326B-49EE-9ACD-9F2F21C46A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3827"/>
          <a:stretch/>
        </p:blipFill>
        <p:spPr>
          <a:xfrm>
            <a:off x="228600" y="3962400"/>
            <a:ext cx="8686800" cy="17941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C5CE1CF-A2ED-4047-8E16-4114E914B6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0000" b="35883"/>
          <a:stretch/>
        </p:blipFill>
        <p:spPr>
          <a:xfrm>
            <a:off x="235688" y="637067"/>
            <a:ext cx="6088912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372531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A93F92"/>
                </a:solidFill>
              </a:rPr>
              <a:t>Floating point literal type casting</a:t>
            </a:r>
            <a:endParaRPr lang="en" sz="2800" b="1" dirty="0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89D247D4-BF2A-4C0E-950C-13D161B1E2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33333" b="37451"/>
          <a:stretch/>
        </p:blipFill>
        <p:spPr>
          <a:xfrm>
            <a:off x="457200" y="964019"/>
            <a:ext cx="8305800" cy="452238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636E1E0B-8CA7-4493-8B2D-A0DBA3E818C4}"/>
              </a:ext>
            </a:extLst>
          </p:cNvPr>
          <p:cNvSpPr txBox="1">
            <a:spLocks noChangeArrowheads="1"/>
          </p:cNvSpPr>
          <p:nvPr/>
        </p:nvSpPr>
        <p:spPr>
          <a:xfrm>
            <a:off x="1143000" y="4572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xmlns="" id="{A41177C5-DEF8-45FB-802F-6BB7CFB1E323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6096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92232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971799"/>
            <a:ext cx="7772400" cy="68582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400" b="1" dirty="0">
                <a:solidFill>
                  <a:schemeClr val="bg1"/>
                </a:solidFill>
              </a:rPr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xmlns="" val="25730832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A93F92"/>
                </a:solidFill>
              </a:rPr>
              <a:t>Operators</a:t>
            </a:r>
            <a:endParaRPr lang="en" sz="2800" b="1" dirty="0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400" b="1" dirty="0">
                <a:solidFill>
                  <a:srgbClr val="002060"/>
                </a:solidFill>
              </a:rPr>
              <a:t>Arithmetic Operators: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 l="8518" t="15753" r="25729" b="21233"/>
          <a:stretch>
            <a:fillRect/>
          </a:stretch>
        </p:blipFill>
        <p:spPr bwMode="auto">
          <a:xfrm>
            <a:off x="381000" y="1143000"/>
            <a:ext cx="7239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57200" y="5334000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chemeClr val="tx1"/>
                </a:solidFill>
              </a:rPr>
              <a:t>Note</a:t>
            </a:r>
            <a:r>
              <a:rPr lang="en-US" sz="2400" b="1" u="sng" dirty="0">
                <a:solidFill>
                  <a:schemeClr val="tx1"/>
                </a:solidFill>
              </a:rPr>
              <a:t>:</a:t>
            </a:r>
            <a:r>
              <a:rPr lang="en-US" sz="2400" b="1" dirty="0">
                <a:solidFill>
                  <a:srgbClr val="12BE6C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Modulus operator can be applied to </a:t>
            </a:r>
            <a:r>
              <a:rPr lang="en-US" sz="2400" b="1" dirty="0">
                <a:solidFill>
                  <a:srgbClr val="7030A0"/>
                </a:solidFill>
              </a:rPr>
              <a:t>floating-point types as well </a:t>
            </a:r>
            <a:r>
              <a:rPr lang="en-US" sz="2400" b="1" dirty="0">
                <a:solidFill>
                  <a:srgbClr val="C00000"/>
                </a:solidFill>
              </a:rPr>
              <a:t>as integer types.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6" fill="hold" grpId="0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A93F92"/>
                </a:solidFill>
              </a:rPr>
              <a:t>Operators</a:t>
            </a:r>
            <a:endParaRPr lang="en" sz="2800" b="1" dirty="0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" name="Shape 267"/>
          <p:cNvSpPr txBox="1">
            <a:spLocks noGrp="1"/>
          </p:cNvSpPr>
          <p:nvPr>
            <p:ph type="body" idx="4294967295"/>
          </p:nvPr>
        </p:nvSpPr>
        <p:spPr>
          <a:xfrm>
            <a:off x="212651" y="921488"/>
            <a:ext cx="7620000" cy="53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400" b="1" dirty="0">
                <a:solidFill>
                  <a:srgbClr val="002060"/>
                </a:solidFill>
              </a:rPr>
              <a:t>Increment/Decrement  Operator:</a:t>
            </a:r>
          </a:p>
          <a:p>
            <a:pPr algn="just">
              <a:buNone/>
            </a:pPr>
            <a:endParaRPr lang="en-US" sz="2400" b="1" dirty="0">
              <a:solidFill>
                <a:srgbClr val="002060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00B050"/>
                </a:solidFill>
              </a:rPr>
              <a:t>The ++ and the – – are Java’s increment and decrement operators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>
                <a:solidFill>
                  <a:srgbClr val="FF0066"/>
                </a:solidFill>
              </a:rPr>
              <a:t>They are of two types prefix and postfix (same as C/C++)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A93F92"/>
                </a:solidFill>
              </a:rPr>
              <a:t>Operators</a:t>
            </a:r>
            <a:endParaRPr lang="en" sz="2800" b="1" dirty="0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53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400" b="1" dirty="0">
                <a:solidFill>
                  <a:srgbClr val="002060"/>
                </a:solidFill>
              </a:rPr>
              <a:t>Relational Operators: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 l="1975" t="41781" r="9506" b="15753"/>
          <a:stretch>
            <a:fillRect/>
          </a:stretch>
        </p:blipFill>
        <p:spPr bwMode="auto">
          <a:xfrm>
            <a:off x="152400" y="990600"/>
            <a:ext cx="7848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983937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A93F92"/>
                </a:solidFill>
              </a:rPr>
              <a:t>Operators</a:t>
            </a:r>
            <a:endParaRPr lang="en" sz="2800" b="1" dirty="0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53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400" b="1" dirty="0">
                <a:solidFill>
                  <a:srgbClr val="002060"/>
                </a:solidFill>
              </a:rPr>
              <a:t>Logical(boolean) Operators: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 l="8519" t="8904" r="3580" b="29452"/>
          <a:stretch>
            <a:fillRect/>
          </a:stretch>
        </p:blipFill>
        <p:spPr bwMode="auto">
          <a:xfrm>
            <a:off x="381000" y="1371600"/>
            <a:ext cx="8153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971799"/>
            <a:ext cx="7772400" cy="68582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400" b="1" dirty="0">
                <a:solidFill>
                  <a:schemeClr val="bg1"/>
                </a:solidFill>
              </a:rPr>
              <a:t>Primitive Data Types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A93F92"/>
                </a:solidFill>
              </a:rPr>
              <a:t>Operators</a:t>
            </a:r>
            <a:endParaRPr lang="en" sz="2800" b="1" dirty="0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381000"/>
            <a:ext cx="9144000" cy="53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FF0066"/>
                </a:solidFill>
              </a:rPr>
              <a:t>Short Circuit Logical(boolean) Operators: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429000"/>
            <a:ext cx="8991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C5053C"/>
                </a:solidFill>
              </a:rPr>
              <a:t>The OR operator </a:t>
            </a:r>
            <a:r>
              <a:rPr lang="en-US" sz="2400" b="1" dirty="0">
                <a:solidFill>
                  <a:srgbClr val="7030A0"/>
                </a:solidFill>
              </a:rPr>
              <a:t>results in true </a:t>
            </a:r>
            <a:r>
              <a:rPr lang="en-US" sz="2400" b="1" dirty="0">
                <a:solidFill>
                  <a:srgbClr val="00B050"/>
                </a:solidFill>
              </a:rPr>
              <a:t>when A is true</a:t>
            </a:r>
            <a:r>
              <a:rPr lang="en-US" sz="2400" b="1" dirty="0">
                <a:solidFill>
                  <a:srgbClr val="C5053C"/>
                </a:solidFill>
              </a:rPr>
              <a:t>, no matter what B is. </a:t>
            </a:r>
          </a:p>
          <a:p>
            <a:pPr algn="just"/>
            <a:endParaRPr lang="en-US" sz="2400" b="1" dirty="0">
              <a:solidFill>
                <a:srgbClr val="C5053C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0070C0"/>
                </a:solidFill>
              </a:rPr>
              <a:t>The AND operator </a:t>
            </a:r>
            <a:r>
              <a:rPr lang="en-US" sz="2400" b="1" dirty="0">
                <a:solidFill>
                  <a:srgbClr val="7030A0"/>
                </a:solidFill>
              </a:rPr>
              <a:t>results in false </a:t>
            </a:r>
            <a:r>
              <a:rPr lang="en-US" sz="2400" b="1" dirty="0">
                <a:solidFill>
                  <a:srgbClr val="0070C0"/>
                </a:solidFill>
              </a:rPr>
              <a:t>when </a:t>
            </a:r>
            <a:r>
              <a:rPr lang="en-US" sz="2400" b="1" dirty="0">
                <a:solidFill>
                  <a:srgbClr val="00B050"/>
                </a:solidFill>
              </a:rPr>
              <a:t>A is false</a:t>
            </a:r>
            <a:r>
              <a:rPr lang="en-US" sz="2400" b="1" dirty="0">
                <a:solidFill>
                  <a:srgbClr val="0070C0"/>
                </a:solidFill>
              </a:rPr>
              <a:t>, no matter what B is.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4568" t="32192" r="4568" b="41781"/>
          <a:stretch>
            <a:fillRect/>
          </a:stretch>
        </p:blipFill>
        <p:spPr bwMode="auto">
          <a:xfrm>
            <a:off x="533400" y="990600"/>
            <a:ext cx="8001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A93F92"/>
                </a:solidFill>
              </a:rPr>
              <a:t>Operators</a:t>
            </a:r>
            <a:endParaRPr lang="en" sz="2800" b="1" dirty="0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381000"/>
            <a:ext cx="9144000" cy="53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FF0066"/>
                </a:solidFill>
              </a:rPr>
              <a:t>Short Circuit Logical(boolean) Operators: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4177" y="1231500"/>
            <a:ext cx="8991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400" b="1" dirty="0"/>
              <a:t>If you use the </a:t>
            </a:r>
            <a:r>
              <a:rPr lang="en-US" sz="2400" b="1" dirty="0">
                <a:solidFill>
                  <a:srgbClr val="12BE6C"/>
                </a:solidFill>
              </a:rPr>
              <a:t>|| and &amp;&amp; forms</a:t>
            </a:r>
            <a:r>
              <a:rPr lang="en-US" sz="2400" b="1" dirty="0"/>
              <a:t>, </a:t>
            </a:r>
            <a:r>
              <a:rPr lang="en-US" sz="2400" b="1" dirty="0">
                <a:solidFill>
                  <a:srgbClr val="00B0F0"/>
                </a:solidFill>
              </a:rPr>
              <a:t>rather than the | and &amp; </a:t>
            </a:r>
            <a:r>
              <a:rPr lang="en-US" sz="2400" b="1" dirty="0"/>
              <a:t>forms of these operators:</a:t>
            </a:r>
          </a:p>
          <a:p>
            <a:pPr algn="just"/>
            <a:r>
              <a:rPr lang="en-US" sz="2400" b="1" dirty="0"/>
              <a:t> </a:t>
            </a:r>
          </a:p>
          <a:p>
            <a:pPr algn="just"/>
            <a:r>
              <a:rPr lang="en-US" sz="2400" b="1" dirty="0">
                <a:solidFill>
                  <a:srgbClr val="C00000"/>
                </a:solidFill>
              </a:rPr>
              <a:t>Java will not bother to evaluate the right hand operand </a:t>
            </a:r>
            <a:r>
              <a:rPr lang="en-US" sz="2400" b="1" dirty="0">
                <a:solidFill>
                  <a:srgbClr val="7030A0"/>
                </a:solidFill>
              </a:rPr>
              <a:t>when the outcome of the expression can be determined by the left operand alone.</a:t>
            </a:r>
          </a:p>
        </p:txBody>
      </p:sp>
    </p:spTree>
    <p:extLst>
      <p:ext uri="{BB962C8B-B14F-4D97-AF65-F5344CB8AC3E}">
        <p14:creationId xmlns:p14="http://schemas.microsoft.com/office/powerpoint/2010/main" xmlns="" val="378448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A93F92"/>
                </a:solidFill>
              </a:rPr>
              <a:t>Operators</a:t>
            </a:r>
            <a:endParaRPr lang="en" sz="2800" b="1" dirty="0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381000"/>
            <a:ext cx="9144000" cy="53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FF0066"/>
                </a:solidFill>
              </a:rPr>
              <a:t>Short Circuit Logical(boolean) Operators: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" y="914400"/>
            <a:ext cx="8991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C5053C"/>
                </a:solidFill>
              </a:rPr>
              <a:t>Example1: </a:t>
            </a:r>
            <a:r>
              <a:rPr lang="en-US" sz="2400" b="1" dirty="0">
                <a:solidFill>
                  <a:srgbClr val="002060"/>
                </a:solidFill>
              </a:rPr>
              <a:t>if(a&gt;b  &amp;&amp; a&lt;c)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C5053C"/>
                </a:solidFill>
              </a:rPr>
              <a:t>Example2: </a:t>
            </a:r>
            <a:r>
              <a:rPr lang="en-US" sz="2400" b="1" dirty="0">
                <a:solidFill>
                  <a:srgbClr val="00B050"/>
                </a:solidFill>
              </a:rPr>
              <a:t>if (</a:t>
            </a:r>
            <a:r>
              <a:rPr lang="en-US" sz="2400" b="1" dirty="0" err="1">
                <a:solidFill>
                  <a:srgbClr val="00B050"/>
                </a:solidFill>
              </a:rPr>
              <a:t>denom</a:t>
            </a:r>
            <a:r>
              <a:rPr lang="en-US" sz="2400" b="1" dirty="0">
                <a:solidFill>
                  <a:srgbClr val="00B050"/>
                </a:solidFill>
              </a:rPr>
              <a:t> != 0 &amp;&amp; num / </a:t>
            </a:r>
            <a:r>
              <a:rPr lang="en-US" sz="2400" b="1" dirty="0" err="1">
                <a:solidFill>
                  <a:srgbClr val="00B050"/>
                </a:solidFill>
              </a:rPr>
              <a:t>denom</a:t>
            </a:r>
            <a:r>
              <a:rPr lang="en-US" sz="2400" b="1" dirty="0">
                <a:solidFill>
                  <a:srgbClr val="00B050"/>
                </a:solidFill>
              </a:rPr>
              <a:t> &gt; 10)</a:t>
            </a:r>
          </a:p>
          <a:p>
            <a:pPr algn="just"/>
            <a:endParaRPr lang="en-US" sz="2400" b="1" dirty="0">
              <a:solidFill>
                <a:srgbClr val="7030A0"/>
              </a:solidFill>
            </a:endParaRPr>
          </a:p>
          <a:p>
            <a:pPr algn="just"/>
            <a:r>
              <a:rPr lang="en-US" sz="2400" b="1" dirty="0">
                <a:solidFill>
                  <a:srgbClr val="7030A0"/>
                </a:solidFill>
              </a:rPr>
              <a:t>Since the short-circuit form of &amp;&amp; is used, there is no risk of causing a run-time exception when </a:t>
            </a:r>
            <a:r>
              <a:rPr lang="en-US" sz="2400" b="1" dirty="0" err="1">
                <a:solidFill>
                  <a:srgbClr val="7030A0"/>
                </a:solidFill>
              </a:rPr>
              <a:t>denom</a:t>
            </a:r>
            <a:r>
              <a:rPr lang="en-US" sz="2400" b="1" dirty="0">
                <a:solidFill>
                  <a:srgbClr val="7030A0"/>
                </a:solidFill>
              </a:rPr>
              <a:t> is zero. </a:t>
            </a:r>
          </a:p>
          <a:p>
            <a:pPr algn="just"/>
            <a:endParaRPr lang="en-US" sz="2400" b="1" dirty="0">
              <a:solidFill>
                <a:srgbClr val="7030A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FFC000"/>
                </a:solidFill>
              </a:rPr>
              <a:t>If we use conventional logical and operator, both the conditions will be evaluated.</a:t>
            </a:r>
          </a:p>
          <a:p>
            <a:pPr algn="just"/>
            <a:endParaRPr lang="en-US" sz="2400" b="1" dirty="0">
              <a:solidFill>
                <a:srgbClr val="7030A0"/>
              </a:solidFill>
            </a:endParaRPr>
          </a:p>
          <a:p>
            <a:pPr algn="just"/>
            <a:r>
              <a:rPr lang="en-US" sz="2400" b="1" dirty="0">
                <a:solidFill>
                  <a:srgbClr val="00B0F0"/>
                </a:solidFill>
              </a:rPr>
              <a:t>	</a:t>
            </a:r>
            <a:r>
              <a:rPr lang="en-US" sz="2400" b="1" dirty="0">
                <a:solidFill>
                  <a:srgbClr val="002060"/>
                </a:solidFill>
              </a:rPr>
              <a:t> if(a&gt;b  &amp; a&lt;c)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B1708E5-D98F-41E5-A210-F2CAA644EBD2}"/>
              </a:ext>
            </a:extLst>
          </p:cNvPr>
          <p:cNvSpPr txBox="1"/>
          <p:nvPr/>
        </p:nvSpPr>
        <p:spPr>
          <a:xfrm>
            <a:off x="533400" y="2743200"/>
            <a:ext cx="838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F40CC2"/>
                </a:solidFill>
              </a:rPr>
              <a:t>Logical operator = </a:t>
            </a:r>
            <a:r>
              <a:rPr lang="en-US" sz="2800" b="1" dirty="0">
                <a:solidFill>
                  <a:srgbClr val="00B050"/>
                </a:solidFill>
              </a:rPr>
              <a:t>&amp;, |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F40CC2"/>
                </a:solidFill>
              </a:rPr>
              <a:t>Short circuit logical operator = </a:t>
            </a:r>
            <a:r>
              <a:rPr lang="en-US" sz="2800" b="1" dirty="0">
                <a:solidFill>
                  <a:srgbClr val="002060"/>
                </a:solidFill>
              </a:rPr>
              <a:t>&amp;&amp;, ||</a:t>
            </a:r>
            <a:endParaRPr lang="en-IN" sz="2800" b="1" dirty="0">
              <a:solidFill>
                <a:srgbClr val="002060"/>
              </a:solidFill>
            </a:endParaRPr>
          </a:p>
        </p:txBody>
      </p:sp>
      <p:sp>
        <p:nvSpPr>
          <p:cNvPr id="4" name="Shape 266">
            <a:extLst>
              <a:ext uri="{FF2B5EF4-FFF2-40B4-BE49-F238E27FC236}">
                <a16:creationId xmlns:a16="http://schemas.microsoft.com/office/drawing/2014/main" xmlns="" id="{EF5A5D1F-4715-4059-9323-0A4F74E287FF}"/>
              </a:ext>
            </a:extLst>
          </p:cNvPr>
          <p:cNvSpPr txBox="1">
            <a:spLocks/>
          </p:cNvSpPr>
          <p:nvPr/>
        </p:nvSpPr>
        <p:spPr>
          <a:xfrm>
            <a:off x="1676400" y="10668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US" sz="2800" b="1" dirty="0">
                <a:solidFill>
                  <a:srgbClr val="A93F92"/>
                </a:solidFill>
              </a:rPr>
              <a:t>In Java</a:t>
            </a:r>
            <a:endParaRPr lang="en" sz="2800" b="1" dirty="0">
              <a:solidFill>
                <a:srgbClr val="A93F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223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A93F92"/>
                </a:solidFill>
              </a:rPr>
              <a:t>Operators</a:t>
            </a:r>
            <a:endParaRPr lang="en" sz="2800" b="1" dirty="0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53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400" b="1" dirty="0">
                <a:solidFill>
                  <a:srgbClr val="002060"/>
                </a:solidFill>
              </a:rPr>
              <a:t>Bitwise Operators: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 l="16420" t="13014" r="5556" b="21233"/>
          <a:stretch>
            <a:fillRect/>
          </a:stretch>
        </p:blipFill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A93F92"/>
                </a:solidFill>
              </a:rPr>
              <a:t>Operators</a:t>
            </a:r>
            <a:endParaRPr lang="en" sz="2800" b="1" dirty="0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53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400" b="1" dirty="0">
                <a:solidFill>
                  <a:srgbClr val="002060"/>
                </a:solidFill>
              </a:rPr>
              <a:t>Bitwise Operators(</a:t>
            </a:r>
            <a:r>
              <a:rPr lang="en-US" sz="2400" b="1" dirty="0">
                <a:solidFill>
                  <a:srgbClr val="FF0066"/>
                </a:solidFill>
              </a:rPr>
              <a:t>~) :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Complements every bit of the value i.e. 0 to 1 and 1 to 0  </a:t>
            </a:r>
            <a:r>
              <a:rPr lang="en-US" sz="2400" b="1" dirty="0">
                <a:solidFill>
                  <a:srgbClr val="C5053C"/>
                </a:solidFill>
              </a:rPr>
              <a:t>(NOT gate in Digital Electronics) </a:t>
            </a:r>
          </a:p>
          <a:p>
            <a:pPr algn="just">
              <a:buNone/>
            </a:pPr>
            <a:endParaRPr lang="en-US" sz="2400" b="1" dirty="0">
              <a:solidFill>
                <a:srgbClr val="FF0066"/>
              </a:solidFill>
            </a:endParaRPr>
          </a:p>
          <a:p>
            <a:pPr algn="just">
              <a:buNone/>
            </a:pPr>
            <a:r>
              <a:rPr lang="en-US" sz="2400" b="1" dirty="0">
                <a:solidFill>
                  <a:srgbClr val="FF0066"/>
                </a:solidFill>
              </a:rPr>
              <a:t>   </a:t>
            </a:r>
            <a:r>
              <a:rPr lang="en-US" sz="2400" b="1" u="sng" dirty="0">
                <a:solidFill>
                  <a:schemeClr val="tx1"/>
                </a:solidFill>
              </a:rPr>
              <a:t>Example:</a:t>
            </a:r>
            <a:r>
              <a:rPr lang="en-US" sz="2400" b="1" dirty="0">
                <a:solidFill>
                  <a:srgbClr val="7030A0"/>
                </a:solidFill>
              </a:rPr>
              <a:t>  byte a=5;</a:t>
            </a:r>
          </a:p>
          <a:p>
            <a:pPr algn="just">
              <a:buNone/>
            </a:pPr>
            <a:r>
              <a:rPr lang="en-US" sz="2400" b="1" dirty="0">
                <a:solidFill>
                  <a:srgbClr val="7030A0"/>
                </a:solidFill>
              </a:rPr>
              <a:t>	           </a:t>
            </a: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(~a);</a:t>
            </a:r>
            <a:r>
              <a:rPr lang="en-US" sz="2400" b="1" dirty="0">
                <a:solidFill>
                  <a:srgbClr val="FF0066"/>
                </a:solidFill>
              </a:rPr>
              <a:t>	</a:t>
            </a:r>
          </a:p>
          <a:p>
            <a:pPr algn="just">
              <a:buNone/>
            </a:pPr>
            <a:r>
              <a:rPr lang="en-US" sz="2400" b="1" u="sng" dirty="0">
                <a:solidFill>
                  <a:schemeClr val="tx1"/>
                </a:solidFill>
              </a:rPr>
              <a:t>Explanation:  </a:t>
            </a:r>
          </a:p>
          <a:p>
            <a:pPr algn="just">
              <a:buNone/>
            </a:pPr>
            <a:r>
              <a:rPr lang="en-US" sz="2400" b="1" dirty="0">
                <a:solidFill>
                  <a:srgbClr val="FF0066"/>
                </a:solidFill>
              </a:rPr>
              <a:t>	</a:t>
            </a:r>
            <a:r>
              <a:rPr lang="en-US" sz="2400" b="1" u="sng" dirty="0">
                <a:solidFill>
                  <a:srgbClr val="F40CC2"/>
                </a:solidFill>
              </a:rPr>
              <a:t>Note:</a:t>
            </a:r>
            <a:r>
              <a:rPr lang="en-US" sz="2400" b="1" dirty="0">
                <a:solidFill>
                  <a:srgbClr val="FF0066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As a is of type byte,  we have to consider 1 byte data</a:t>
            </a:r>
          </a:p>
          <a:p>
            <a:pPr algn="just">
              <a:buNone/>
            </a:pPr>
            <a:r>
              <a:rPr lang="en-US" sz="2400" b="1" dirty="0">
                <a:solidFill>
                  <a:srgbClr val="FF0066"/>
                </a:solidFill>
              </a:rPr>
              <a:t>	</a:t>
            </a:r>
            <a:r>
              <a:rPr lang="en-US" sz="2400" b="1" dirty="0">
                <a:solidFill>
                  <a:srgbClr val="00B050"/>
                </a:solidFill>
              </a:rPr>
              <a:t>Represent 5 into binary =  0000 0101</a:t>
            </a:r>
          </a:p>
          <a:p>
            <a:pPr algn="just">
              <a:buNone/>
            </a:pPr>
            <a:r>
              <a:rPr lang="en-US" sz="2400" b="1" dirty="0">
                <a:solidFill>
                  <a:srgbClr val="FF0066"/>
                </a:solidFill>
              </a:rPr>
              <a:t>	</a:t>
            </a:r>
            <a:r>
              <a:rPr lang="en-US" sz="2400" b="1" dirty="0">
                <a:solidFill>
                  <a:srgbClr val="7030A0"/>
                </a:solidFill>
              </a:rPr>
              <a:t>Bitwise NOT (~)	         =  </a:t>
            </a:r>
            <a:r>
              <a:rPr lang="en-US" sz="2400" b="1" dirty="0">
                <a:solidFill>
                  <a:srgbClr val="FF0000"/>
                </a:solidFill>
              </a:rPr>
              <a:t>1</a:t>
            </a:r>
            <a:r>
              <a:rPr lang="en-US" sz="2400" b="1" dirty="0">
                <a:solidFill>
                  <a:srgbClr val="7030A0"/>
                </a:solidFill>
              </a:rPr>
              <a:t>111 1010</a:t>
            </a:r>
          </a:p>
          <a:p>
            <a:pPr algn="just">
              <a:buNone/>
            </a:pPr>
            <a:r>
              <a:rPr lang="en-US" sz="2400" b="1" dirty="0">
                <a:solidFill>
                  <a:srgbClr val="FF0066"/>
                </a:solidFill>
              </a:rPr>
              <a:t>	</a:t>
            </a:r>
            <a:r>
              <a:rPr lang="en-US" sz="2400" b="1" dirty="0">
                <a:solidFill>
                  <a:srgbClr val="002060"/>
                </a:solidFill>
              </a:rPr>
              <a:t>The </a:t>
            </a:r>
            <a:r>
              <a:rPr lang="en-US" sz="2400" b="1" dirty="0" err="1">
                <a:solidFill>
                  <a:srgbClr val="002060"/>
                </a:solidFill>
              </a:rPr>
              <a:t>msb</a:t>
            </a:r>
            <a:r>
              <a:rPr lang="en-US" sz="2400" b="1" dirty="0">
                <a:solidFill>
                  <a:srgbClr val="002060"/>
                </a:solidFill>
              </a:rPr>
              <a:t> (most significant bit =</a:t>
            </a:r>
            <a:r>
              <a:rPr lang="en-US" sz="2400" b="1" dirty="0">
                <a:solidFill>
                  <a:srgbClr val="FF0000"/>
                </a:solidFill>
              </a:rPr>
              <a:t>1</a:t>
            </a:r>
            <a:r>
              <a:rPr lang="en-US" sz="2400" b="1" dirty="0">
                <a:solidFill>
                  <a:srgbClr val="002060"/>
                </a:solidFill>
              </a:rPr>
              <a:t> , </a:t>
            </a:r>
            <a:r>
              <a:rPr lang="en-US" sz="2400" b="1" dirty="0">
                <a:solidFill>
                  <a:srgbClr val="FF0066"/>
                </a:solidFill>
              </a:rPr>
              <a:t>the number is -</a:t>
            </a:r>
            <a:r>
              <a:rPr lang="en-US" sz="2400" b="1" dirty="0" err="1">
                <a:solidFill>
                  <a:srgbClr val="FF0066"/>
                </a:solidFill>
              </a:rPr>
              <a:t>Ve</a:t>
            </a:r>
            <a:r>
              <a:rPr lang="en-US" sz="2400" b="1" dirty="0">
                <a:solidFill>
                  <a:srgbClr val="002060"/>
                </a:solidFill>
              </a:rPr>
              <a:t>)</a:t>
            </a:r>
          </a:p>
          <a:p>
            <a:pPr algn="just">
              <a:buNone/>
            </a:pPr>
            <a:r>
              <a:rPr lang="en-US" sz="2400" b="1" dirty="0">
                <a:solidFill>
                  <a:srgbClr val="FF0066"/>
                </a:solidFill>
              </a:rPr>
              <a:t>	</a:t>
            </a:r>
            <a:r>
              <a:rPr lang="en-US" sz="2400" b="1" dirty="0">
                <a:solidFill>
                  <a:srgbClr val="00B050"/>
                </a:solidFill>
              </a:rPr>
              <a:t>Now take 2’s complement of the number= </a:t>
            </a:r>
            <a:r>
              <a:rPr lang="en-US" sz="2400" b="1" dirty="0">
                <a:solidFill>
                  <a:schemeClr val="tx1"/>
                </a:solidFill>
              </a:rPr>
              <a:t>1’s Comp. +1</a:t>
            </a:r>
          </a:p>
          <a:p>
            <a:pPr algn="just">
              <a:buNone/>
            </a:pPr>
            <a:r>
              <a:rPr lang="en-US" sz="2400" b="1" dirty="0">
                <a:solidFill>
                  <a:srgbClr val="FF0066"/>
                </a:solidFill>
              </a:rPr>
              <a:t>				           </a:t>
            </a:r>
            <a:r>
              <a:rPr lang="en-US" sz="2400" b="1" dirty="0">
                <a:solidFill>
                  <a:srgbClr val="FFC000"/>
                </a:solidFill>
              </a:rPr>
              <a:t>= 0000 0101</a:t>
            </a:r>
            <a:r>
              <a:rPr lang="en-US" sz="2400" b="1" dirty="0">
                <a:solidFill>
                  <a:srgbClr val="FF0066"/>
                </a:solidFill>
              </a:rPr>
              <a:t>		</a:t>
            </a:r>
          </a:p>
          <a:p>
            <a:pPr algn="just">
              <a:buNone/>
            </a:pPr>
            <a:r>
              <a:rPr lang="en-US" sz="2400" b="1" dirty="0">
                <a:solidFill>
                  <a:srgbClr val="FF0066"/>
                </a:solidFill>
              </a:rPr>
              <a:t>					+	      </a:t>
            </a:r>
            <a:r>
              <a:rPr lang="en-US" sz="2400" b="1" dirty="0">
                <a:solidFill>
                  <a:srgbClr val="C00000"/>
                </a:solidFill>
              </a:rPr>
              <a:t>1</a:t>
            </a:r>
            <a:r>
              <a:rPr lang="en-US" sz="2400" b="1" dirty="0">
                <a:solidFill>
                  <a:srgbClr val="FF0066"/>
                </a:solidFill>
              </a:rPr>
              <a:t>		</a:t>
            </a:r>
          </a:p>
          <a:p>
            <a:pPr algn="just">
              <a:buNone/>
            </a:pPr>
            <a:r>
              <a:rPr lang="en-US" sz="2400" b="1" dirty="0">
                <a:solidFill>
                  <a:srgbClr val="FF0066"/>
                </a:solidFill>
              </a:rPr>
              <a:t>      					</a:t>
            </a:r>
            <a:r>
              <a:rPr lang="en-US" sz="2400" b="1" dirty="0">
                <a:solidFill>
                  <a:srgbClr val="FFC000"/>
                </a:solidFill>
              </a:rPr>
              <a:t>0000 0110</a:t>
            </a:r>
            <a:r>
              <a:rPr lang="en-US" sz="2400" b="1" dirty="0">
                <a:solidFill>
                  <a:srgbClr val="FF0066"/>
                </a:solidFill>
              </a:rPr>
              <a:t>   =  </a:t>
            </a:r>
            <a:r>
              <a:rPr lang="en-US" sz="2400" b="1" dirty="0">
                <a:solidFill>
                  <a:srgbClr val="7030A0"/>
                </a:solidFill>
              </a:rPr>
              <a:t>-6</a:t>
            </a:r>
          </a:p>
          <a:p>
            <a:pPr algn="just">
              <a:buNone/>
            </a:pPr>
            <a:endParaRPr lang="en-US" sz="2400" b="1" dirty="0">
              <a:solidFill>
                <a:srgbClr val="FF0066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86520681-25A5-4C53-B8F4-F8810B50B14B}"/>
              </a:ext>
            </a:extLst>
          </p:cNvPr>
          <p:cNvCxnSpPr/>
          <p:nvPr/>
        </p:nvCxnSpPr>
        <p:spPr>
          <a:xfrm>
            <a:off x="4038600" y="5867400"/>
            <a:ext cx="3124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A93F92"/>
                </a:solidFill>
              </a:rPr>
              <a:t>Operators</a:t>
            </a:r>
            <a:endParaRPr lang="en" sz="2800" b="1" dirty="0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53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400" b="1" dirty="0">
                <a:solidFill>
                  <a:srgbClr val="002060"/>
                </a:solidFill>
              </a:rPr>
              <a:t>Bitwise Operators (&amp;)</a:t>
            </a:r>
            <a:r>
              <a:rPr lang="en-US" sz="2400" b="1" dirty="0">
                <a:solidFill>
                  <a:srgbClr val="FF0066"/>
                </a:solidFill>
              </a:rPr>
              <a:t> : Bitwise AND operation </a:t>
            </a:r>
            <a:r>
              <a:rPr lang="en-US" sz="2400" b="1" dirty="0">
                <a:solidFill>
                  <a:srgbClr val="C5053C"/>
                </a:solidFill>
              </a:rPr>
              <a:t>(AND gate in Digital Electronics) </a:t>
            </a:r>
            <a:endParaRPr lang="en-US" sz="2400" b="1" dirty="0">
              <a:solidFill>
                <a:srgbClr val="FF0066"/>
              </a:solidFill>
            </a:endParaRPr>
          </a:p>
          <a:p>
            <a:pPr algn="just">
              <a:buNone/>
            </a:pPr>
            <a:endParaRPr lang="en-US" sz="2400" b="1" dirty="0">
              <a:solidFill>
                <a:srgbClr val="FF0066"/>
              </a:solidFill>
            </a:endParaRPr>
          </a:p>
          <a:p>
            <a:pPr algn="just">
              <a:buNone/>
            </a:pPr>
            <a:r>
              <a:rPr lang="en-US" sz="2400" b="1" dirty="0">
                <a:solidFill>
                  <a:srgbClr val="FF0066"/>
                </a:solidFill>
              </a:rPr>
              <a:t>   </a:t>
            </a:r>
            <a:r>
              <a:rPr lang="en-US" sz="2400" b="1" u="sng" dirty="0">
                <a:solidFill>
                  <a:schemeClr val="tx1"/>
                </a:solidFill>
              </a:rPr>
              <a:t>Example:</a:t>
            </a:r>
            <a:r>
              <a:rPr lang="en-US" sz="2400" b="1" dirty="0">
                <a:solidFill>
                  <a:srgbClr val="7030A0"/>
                </a:solidFill>
              </a:rPr>
              <a:t>  byte a=5,b=4;</a:t>
            </a:r>
          </a:p>
          <a:p>
            <a:pPr algn="just">
              <a:buNone/>
            </a:pPr>
            <a:r>
              <a:rPr lang="en-US" sz="2400" b="1" dirty="0">
                <a:solidFill>
                  <a:srgbClr val="7030A0"/>
                </a:solidFill>
              </a:rPr>
              <a:t>	           </a:t>
            </a: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 err="1">
                <a:solidFill>
                  <a:srgbClr val="7030A0"/>
                </a:solidFill>
              </a:rPr>
              <a:t>a&amp;b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  <a:r>
              <a:rPr lang="en-US" sz="2400" b="1" dirty="0">
                <a:solidFill>
                  <a:srgbClr val="FF0066"/>
                </a:solidFill>
              </a:rPr>
              <a:t>	</a:t>
            </a:r>
          </a:p>
          <a:p>
            <a:pPr algn="just">
              <a:buNone/>
            </a:pPr>
            <a:endParaRPr lang="en-US" sz="2400" b="1" dirty="0">
              <a:solidFill>
                <a:srgbClr val="FF0066"/>
              </a:solidFill>
            </a:endParaRPr>
          </a:p>
          <a:p>
            <a:pPr algn="just">
              <a:buNone/>
            </a:pPr>
            <a:r>
              <a:rPr lang="en-US" sz="2400" b="1" u="sng" dirty="0">
                <a:solidFill>
                  <a:schemeClr val="tx1"/>
                </a:solidFill>
              </a:rPr>
              <a:t>Explanation:  </a:t>
            </a:r>
          </a:p>
          <a:p>
            <a:pPr algn="just">
              <a:buNone/>
            </a:pPr>
            <a:r>
              <a:rPr lang="en-US" sz="2400" b="1" dirty="0">
                <a:solidFill>
                  <a:srgbClr val="FF0066"/>
                </a:solidFill>
              </a:rPr>
              <a:t>	</a:t>
            </a:r>
            <a:r>
              <a:rPr lang="en-US" sz="2400" b="1" u="sng" dirty="0">
                <a:solidFill>
                  <a:srgbClr val="F40CC2"/>
                </a:solidFill>
              </a:rPr>
              <a:t>Note:</a:t>
            </a:r>
            <a:r>
              <a:rPr lang="en-US" sz="2400" b="1" dirty="0">
                <a:solidFill>
                  <a:srgbClr val="FF0066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As a is of type byte, we have to consider 1 byte data</a:t>
            </a:r>
          </a:p>
          <a:p>
            <a:pPr algn="just">
              <a:buNone/>
            </a:pPr>
            <a:r>
              <a:rPr lang="en-US" sz="2400" b="1" dirty="0">
                <a:solidFill>
                  <a:srgbClr val="FF0066"/>
                </a:solidFill>
              </a:rPr>
              <a:t>	</a:t>
            </a:r>
            <a:r>
              <a:rPr lang="en-US" sz="2400" b="1" dirty="0">
                <a:solidFill>
                  <a:srgbClr val="00B050"/>
                </a:solidFill>
              </a:rPr>
              <a:t>Represent 5 into binary =  0000 0101</a:t>
            </a:r>
          </a:p>
          <a:p>
            <a:pPr algn="just">
              <a:buNone/>
            </a:pPr>
            <a:r>
              <a:rPr lang="en-US" sz="2400" b="1" dirty="0">
                <a:solidFill>
                  <a:srgbClr val="FF0066"/>
                </a:solidFill>
              </a:rPr>
              <a:t>	</a:t>
            </a:r>
            <a:r>
              <a:rPr lang="en-US" sz="2400" b="1" dirty="0">
                <a:solidFill>
                  <a:srgbClr val="7030A0"/>
                </a:solidFill>
              </a:rPr>
              <a:t>Represent 4 into binary  = 0000 0100</a:t>
            </a:r>
          </a:p>
          <a:p>
            <a:pPr algn="just">
              <a:buNone/>
            </a:pPr>
            <a:r>
              <a:rPr lang="en-US" sz="2400" b="1" dirty="0">
                <a:solidFill>
                  <a:srgbClr val="FF0066"/>
                </a:solidFill>
              </a:rPr>
              <a:t>	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86520681-25A5-4C53-B8F4-F8810B50B14B}"/>
              </a:ext>
            </a:extLst>
          </p:cNvPr>
          <p:cNvCxnSpPr/>
          <p:nvPr/>
        </p:nvCxnSpPr>
        <p:spPr>
          <a:xfrm>
            <a:off x="3657600" y="4800600"/>
            <a:ext cx="3124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C4728F8-C13F-4AAF-B31A-B060A9CF8AC1}"/>
              </a:ext>
            </a:extLst>
          </p:cNvPr>
          <p:cNvSpPr txBox="1"/>
          <p:nvPr/>
        </p:nvSpPr>
        <p:spPr>
          <a:xfrm>
            <a:off x="2514600" y="4876800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(Result of &amp; )= 0000 0100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xmlns="" val="40173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5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A93F92"/>
                </a:solidFill>
              </a:rPr>
              <a:t>Operators</a:t>
            </a:r>
            <a:endParaRPr lang="en" sz="2800" b="1" dirty="0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53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400" b="1" dirty="0">
                <a:solidFill>
                  <a:srgbClr val="002060"/>
                </a:solidFill>
              </a:rPr>
              <a:t>Bitwise Operators: </a:t>
            </a:r>
            <a:r>
              <a:rPr lang="en-US" sz="2400" b="1" dirty="0">
                <a:solidFill>
                  <a:srgbClr val="FF0066"/>
                </a:solidFill>
              </a:rPr>
              <a:t>&lt;&lt;  (shift left)</a:t>
            </a:r>
          </a:p>
          <a:p>
            <a:pPr algn="just">
              <a:buNone/>
            </a:pPr>
            <a:r>
              <a:rPr lang="en-US" sz="2400" b="1" dirty="0">
                <a:solidFill>
                  <a:srgbClr val="FF0066"/>
                </a:solidFill>
              </a:rPr>
              <a:t>Syntax:     </a:t>
            </a:r>
            <a:r>
              <a:rPr lang="en-US" sz="2400" b="1" dirty="0">
                <a:solidFill>
                  <a:srgbClr val="00B050"/>
                </a:solidFill>
              </a:rPr>
              <a:t>var/</a:t>
            </a:r>
            <a:r>
              <a:rPr lang="en-US" sz="2400" b="1" dirty="0" err="1">
                <a:solidFill>
                  <a:srgbClr val="00B050"/>
                </a:solidFill>
              </a:rPr>
              <a:t>val</a:t>
            </a:r>
            <a:r>
              <a:rPr lang="en-US" sz="2400" b="1" dirty="0">
                <a:solidFill>
                  <a:srgbClr val="00B050"/>
                </a:solidFill>
              </a:rPr>
              <a:t> &lt;&lt; n;</a:t>
            </a:r>
          </a:p>
          <a:p>
            <a:pPr algn="just">
              <a:buNone/>
            </a:pPr>
            <a:r>
              <a:rPr lang="en-US" sz="2400" b="1" dirty="0">
                <a:solidFill>
                  <a:srgbClr val="FF0066"/>
                </a:solidFill>
              </a:rPr>
              <a:t>	       </a:t>
            </a:r>
            <a:r>
              <a:rPr lang="en-US" sz="2400" b="1" dirty="0">
                <a:solidFill>
                  <a:srgbClr val="C5053C"/>
                </a:solidFill>
              </a:rPr>
              <a:t>Here,  n= number of times rotations</a:t>
            </a:r>
            <a:r>
              <a:rPr lang="en-US" sz="2400" b="1" dirty="0">
                <a:solidFill>
                  <a:srgbClr val="FF0066"/>
                </a:solidFill>
              </a:rPr>
              <a:t>	</a:t>
            </a:r>
          </a:p>
          <a:p>
            <a:pPr algn="just">
              <a:buNone/>
            </a:pPr>
            <a:r>
              <a:rPr lang="en-US" sz="2400" b="1" u="sng" dirty="0">
                <a:solidFill>
                  <a:schemeClr val="tx1"/>
                </a:solidFill>
              </a:rPr>
              <a:t>Example:</a:t>
            </a:r>
            <a:r>
              <a:rPr lang="en-US" sz="2400" b="1" dirty="0">
                <a:solidFill>
                  <a:srgbClr val="7030A0"/>
                </a:solidFill>
              </a:rPr>
              <a:t>  byte a=5;</a:t>
            </a:r>
          </a:p>
          <a:p>
            <a:pPr algn="just">
              <a:buNone/>
            </a:pPr>
            <a:r>
              <a:rPr lang="en-US" sz="2400" b="1" dirty="0">
                <a:solidFill>
                  <a:srgbClr val="7030A0"/>
                </a:solidFill>
              </a:rPr>
              <a:t>	           </a:t>
            </a: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(a&lt;&lt;1);</a:t>
            </a:r>
            <a:r>
              <a:rPr lang="en-US" sz="2400" b="1" dirty="0">
                <a:solidFill>
                  <a:srgbClr val="FF0066"/>
                </a:solidFill>
              </a:rPr>
              <a:t>	</a:t>
            </a:r>
          </a:p>
          <a:p>
            <a:pPr algn="just">
              <a:buNone/>
            </a:pPr>
            <a:r>
              <a:rPr lang="en-US" sz="2400" b="1" u="sng" dirty="0">
                <a:solidFill>
                  <a:schemeClr val="tx1"/>
                </a:solidFill>
              </a:rPr>
              <a:t>Explanation:  </a:t>
            </a:r>
          </a:p>
          <a:p>
            <a:pPr algn="just">
              <a:buNone/>
            </a:pPr>
            <a:r>
              <a:rPr lang="en-US" sz="2400" b="1" dirty="0">
                <a:solidFill>
                  <a:srgbClr val="FF0066"/>
                </a:solidFill>
              </a:rPr>
              <a:t>	</a:t>
            </a:r>
            <a:r>
              <a:rPr lang="en-US" sz="2400" b="1" u="sng" dirty="0">
                <a:solidFill>
                  <a:srgbClr val="F40CC2"/>
                </a:solidFill>
              </a:rPr>
              <a:t>Note:</a:t>
            </a:r>
            <a:r>
              <a:rPr lang="en-US" sz="2400" b="1" dirty="0">
                <a:solidFill>
                  <a:srgbClr val="FF0066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As a is of type byte, we have to consider 1 byte data</a:t>
            </a:r>
          </a:p>
          <a:p>
            <a:pPr algn="just">
              <a:buNone/>
            </a:pPr>
            <a:r>
              <a:rPr lang="en-US" sz="2400" b="1" dirty="0">
                <a:solidFill>
                  <a:srgbClr val="FF0066"/>
                </a:solidFill>
              </a:rPr>
              <a:t>	</a:t>
            </a:r>
            <a:r>
              <a:rPr lang="en-US" sz="2400" b="1" dirty="0">
                <a:solidFill>
                  <a:srgbClr val="00B050"/>
                </a:solidFill>
              </a:rPr>
              <a:t>Represent 5 into binary =</a:t>
            </a:r>
          </a:p>
          <a:p>
            <a:pPr algn="just">
              <a:buNone/>
            </a:pPr>
            <a:r>
              <a:rPr lang="en-US" sz="2400" b="1" dirty="0">
                <a:solidFill>
                  <a:srgbClr val="FF0066"/>
                </a:solidFill>
              </a:rPr>
              <a:t>		a&lt;&lt;1	=	</a:t>
            </a:r>
            <a:endParaRPr lang="en-US" sz="2400" b="1" dirty="0">
              <a:solidFill>
                <a:srgbClr val="7030A0"/>
              </a:solidFill>
            </a:endParaRPr>
          </a:p>
          <a:p>
            <a:pPr algn="just">
              <a:buNone/>
            </a:pPr>
            <a:r>
              <a:rPr lang="en-US" sz="2400" b="1" dirty="0">
                <a:solidFill>
                  <a:srgbClr val="FF0066"/>
                </a:solidFill>
              </a:rPr>
              <a:t>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C4728F8-C13F-4AAF-B31A-B060A9CF8AC1}"/>
              </a:ext>
            </a:extLst>
          </p:cNvPr>
          <p:cNvSpPr txBox="1"/>
          <p:nvPr/>
        </p:nvSpPr>
        <p:spPr>
          <a:xfrm>
            <a:off x="228600" y="5939135"/>
            <a:ext cx="853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Most significant bit is discarded and empty space created at Least significant bit is filled with 0</a:t>
            </a:r>
            <a:endParaRPr lang="en-IN" sz="2000" b="1" dirty="0">
              <a:solidFill>
                <a:srgbClr val="C00000"/>
              </a:solidFill>
            </a:endParaRP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xmlns="" id="{B8D35F15-1771-49BF-B0F9-42EDF2490CEA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733800"/>
          <a:ext cx="3962400" cy="370840"/>
        </p:xfrm>
        <a:graphic>
          <a:graphicData uri="http://schemas.openxmlformats.org/drawingml/2006/table">
            <a:tbl>
              <a:tblPr firstRow="1" bandRow="1">
                <a:tableStyleId>{641B6FF1-C885-4967-8E5E-6EABFE361E7F}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xmlns="" val="114560177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xmlns="" val="403252111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xmlns="" val="37181129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xmlns="" val="364724862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xmlns="" val="332054319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xmlns="" val="69975303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xmlns="" val="417138115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xmlns="" val="1552900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0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0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0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0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0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1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0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1</a:t>
                      </a:r>
                      <a:endParaRPr lang="en-IN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87274763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xmlns="" id="{9ED54CA5-32C0-4A3E-8B42-A11492B95108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5267960"/>
          <a:ext cx="3962400" cy="370840"/>
        </p:xfrm>
        <a:graphic>
          <a:graphicData uri="http://schemas.openxmlformats.org/drawingml/2006/table">
            <a:tbl>
              <a:tblPr firstRow="1" bandRow="1">
                <a:tableStyleId>{641B6FF1-C885-4967-8E5E-6EABFE361E7F}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xmlns="" val="114560177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xmlns="" val="403252111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xmlns="" val="37181129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xmlns="" val="364724862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xmlns="" val="332054319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xmlns="" val="69975303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xmlns="" val="417138115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xmlns="" val="1552900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  <a:endParaRPr lang="en-IN" sz="18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  <a:endParaRPr lang="en-IN" sz="18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  <a:endParaRPr lang="en-IN" sz="18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  <a:endParaRPr lang="en-IN" sz="18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  <a:endParaRPr lang="en-IN" sz="18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  <a:endParaRPr lang="en-IN" sz="18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  <a:endParaRPr lang="en-IN" sz="18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IN" sz="18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87274763"/>
                  </a:ext>
                </a:extLst>
              </a:tr>
            </a:tbl>
          </a:graphicData>
        </a:graphic>
      </p:graphicFrame>
      <p:sp>
        <p:nvSpPr>
          <p:cNvPr id="42" name="Arrow: Curved Left 41">
            <a:extLst>
              <a:ext uri="{FF2B5EF4-FFF2-40B4-BE49-F238E27FC236}">
                <a16:creationId xmlns:a16="http://schemas.microsoft.com/office/drawing/2014/main" xmlns="" id="{74A732C8-F715-4A1A-93A7-667495969CA6}"/>
              </a:ext>
            </a:extLst>
          </p:cNvPr>
          <p:cNvSpPr/>
          <p:nvPr/>
        </p:nvSpPr>
        <p:spPr>
          <a:xfrm rot="5195309">
            <a:off x="7832436" y="4064402"/>
            <a:ext cx="337128" cy="443392"/>
          </a:xfrm>
          <a:prstGeom prst="curvedLeftArrow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3" name="Arrow: Curved Left 42">
            <a:extLst>
              <a:ext uri="{FF2B5EF4-FFF2-40B4-BE49-F238E27FC236}">
                <a16:creationId xmlns:a16="http://schemas.microsoft.com/office/drawing/2014/main" xmlns="" id="{E109850A-A716-489A-89A8-41EEEFEF62E0}"/>
              </a:ext>
            </a:extLst>
          </p:cNvPr>
          <p:cNvSpPr/>
          <p:nvPr/>
        </p:nvSpPr>
        <p:spPr>
          <a:xfrm rot="5195309">
            <a:off x="7296302" y="4074562"/>
            <a:ext cx="337128" cy="443392"/>
          </a:xfrm>
          <a:prstGeom prst="curvedLeftArrow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4" name="Arrow: Curved Left 43">
            <a:extLst>
              <a:ext uri="{FF2B5EF4-FFF2-40B4-BE49-F238E27FC236}">
                <a16:creationId xmlns:a16="http://schemas.microsoft.com/office/drawing/2014/main" xmlns="" id="{AE40730E-1976-446D-B50C-9486B36CB989}"/>
              </a:ext>
            </a:extLst>
          </p:cNvPr>
          <p:cNvSpPr/>
          <p:nvPr/>
        </p:nvSpPr>
        <p:spPr>
          <a:xfrm rot="5195309">
            <a:off x="6839102" y="4074562"/>
            <a:ext cx="337128" cy="443392"/>
          </a:xfrm>
          <a:prstGeom prst="curvedLeftArrow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5" name="Arrow: Curved Left 44">
            <a:extLst>
              <a:ext uri="{FF2B5EF4-FFF2-40B4-BE49-F238E27FC236}">
                <a16:creationId xmlns:a16="http://schemas.microsoft.com/office/drawing/2014/main" xmlns="" id="{74496345-63EA-401B-885F-8BAE724F1B32}"/>
              </a:ext>
            </a:extLst>
          </p:cNvPr>
          <p:cNvSpPr/>
          <p:nvPr/>
        </p:nvSpPr>
        <p:spPr>
          <a:xfrm rot="5195309">
            <a:off x="6387370" y="4092646"/>
            <a:ext cx="337128" cy="443392"/>
          </a:xfrm>
          <a:prstGeom prst="curvedLeftArrow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6" name="Arrow: Curved Left 45">
            <a:extLst>
              <a:ext uri="{FF2B5EF4-FFF2-40B4-BE49-F238E27FC236}">
                <a16:creationId xmlns:a16="http://schemas.microsoft.com/office/drawing/2014/main" xmlns="" id="{D19F5C7A-A284-40E1-BD96-1DBFBA5CD598}"/>
              </a:ext>
            </a:extLst>
          </p:cNvPr>
          <p:cNvSpPr/>
          <p:nvPr/>
        </p:nvSpPr>
        <p:spPr>
          <a:xfrm rot="5195309">
            <a:off x="5848502" y="4074562"/>
            <a:ext cx="337128" cy="443392"/>
          </a:xfrm>
          <a:prstGeom prst="curvedLeftArrow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7" name="Arrow: Curved Left 46">
            <a:extLst>
              <a:ext uri="{FF2B5EF4-FFF2-40B4-BE49-F238E27FC236}">
                <a16:creationId xmlns:a16="http://schemas.microsoft.com/office/drawing/2014/main" xmlns="" id="{CF31A29A-5E55-48AC-92DB-CC0A69DFD82A}"/>
              </a:ext>
            </a:extLst>
          </p:cNvPr>
          <p:cNvSpPr/>
          <p:nvPr/>
        </p:nvSpPr>
        <p:spPr>
          <a:xfrm rot="5195309">
            <a:off x="5391302" y="4092646"/>
            <a:ext cx="337128" cy="443392"/>
          </a:xfrm>
          <a:prstGeom prst="curvedLeftArrow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8" name="Arrow: Curved Left 47">
            <a:extLst>
              <a:ext uri="{FF2B5EF4-FFF2-40B4-BE49-F238E27FC236}">
                <a16:creationId xmlns:a16="http://schemas.microsoft.com/office/drawing/2014/main" xmlns="" id="{2347C031-2E2F-41A3-BE8F-28ED681C0383}"/>
              </a:ext>
            </a:extLst>
          </p:cNvPr>
          <p:cNvSpPr/>
          <p:nvPr/>
        </p:nvSpPr>
        <p:spPr>
          <a:xfrm rot="5195309">
            <a:off x="4857902" y="4074562"/>
            <a:ext cx="337128" cy="443392"/>
          </a:xfrm>
          <a:prstGeom prst="curvedLeftArrow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9" name="Arrow: Curved Left 48">
            <a:extLst>
              <a:ext uri="{FF2B5EF4-FFF2-40B4-BE49-F238E27FC236}">
                <a16:creationId xmlns:a16="http://schemas.microsoft.com/office/drawing/2014/main" xmlns="" id="{E43BF2FD-6DCA-4402-AB7C-F74CB656DC6E}"/>
              </a:ext>
            </a:extLst>
          </p:cNvPr>
          <p:cNvSpPr/>
          <p:nvPr/>
        </p:nvSpPr>
        <p:spPr>
          <a:xfrm rot="5195309">
            <a:off x="4400702" y="4074562"/>
            <a:ext cx="337128" cy="443392"/>
          </a:xfrm>
          <a:prstGeom prst="curvedLeftArrow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6BFD5303-D3DE-4AF3-879B-617705D20E6C}"/>
              </a:ext>
            </a:extLst>
          </p:cNvPr>
          <p:cNvSpPr txBox="1"/>
          <p:nvPr/>
        </p:nvSpPr>
        <p:spPr>
          <a:xfrm>
            <a:off x="4038600" y="5253335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</a:t>
            </a:r>
            <a:r>
              <a:rPr lang="en-US" sz="1800" b="1" dirty="0">
                <a:solidFill>
                  <a:srgbClr val="FF0000"/>
                </a:solidFill>
              </a:rPr>
              <a:t>0</a:t>
            </a:r>
            <a:endParaRPr lang="en-IN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733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A93F92"/>
                </a:solidFill>
              </a:rPr>
              <a:t>Operators</a:t>
            </a:r>
            <a:endParaRPr lang="en" sz="2800" b="1" dirty="0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53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400" b="1" dirty="0">
                <a:solidFill>
                  <a:srgbClr val="002060"/>
                </a:solidFill>
              </a:rPr>
              <a:t>Bitwise Operators: </a:t>
            </a:r>
            <a:r>
              <a:rPr lang="en-US" sz="2400" b="1" dirty="0">
                <a:solidFill>
                  <a:srgbClr val="FF0066"/>
                </a:solidFill>
              </a:rPr>
              <a:t>&gt;&gt;&gt;  (shift right </a:t>
            </a:r>
            <a:r>
              <a:rPr lang="en-US" sz="2400" b="1" dirty="0">
                <a:solidFill>
                  <a:srgbClr val="0070C0"/>
                </a:solidFill>
              </a:rPr>
              <a:t>zero fill</a:t>
            </a:r>
            <a:r>
              <a:rPr lang="en-US" sz="2400" b="1" dirty="0">
                <a:solidFill>
                  <a:srgbClr val="FF0066"/>
                </a:solidFill>
              </a:rPr>
              <a:t>)</a:t>
            </a:r>
          </a:p>
          <a:p>
            <a:pPr algn="just">
              <a:buNone/>
            </a:pPr>
            <a:r>
              <a:rPr lang="en-US" sz="2400" b="1" dirty="0">
                <a:solidFill>
                  <a:srgbClr val="FF0066"/>
                </a:solidFill>
              </a:rPr>
              <a:t>Syntax:     </a:t>
            </a:r>
            <a:r>
              <a:rPr lang="en-US" sz="2400" b="1" dirty="0">
                <a:solidFill>
                  <a:srgbClr val="00B050"/>
                </a:solidFill>
              </a:rPr>
              <a:t>var/</a:t>
            </a:r>
            <a:r>
              <a:rPr lang="en-US" sz="2400" b="1" dirty="0" err="1">
                <a:solidFill>
                  <a:srgbClr val="00B050"/>
                </a:solidFill>
              </a:rPr>
              <a:t>val</a:t>
            </a:r>
            <a:r>
              <a:rPr lang="en-US" sz="2400" b="1" dirty="0">
                <a:solidFill>
                  <a:srgbClr val="00B050"/>
                </a:solidFill>
              </a:rPr>
              <a:t> &lt;&lt; n;</a:t>
            </a:r>
          </a:p>
          <a:p>
            <a:pPr algn="just">
              <a:buNone/>
            </a:pPr>
            <a:r>
              <a:rPr lang="en-US" sz="2400" b="1" dirty="0">
                <a:solidFill>
                  <a:srgbClr val="FF0066"/>
                </a:solidFill>
              </a:rPr>
              <a:t>	       </a:t>
            </a:r>
            <a:r>
              <a:rPr lang="en-US" sz="2400" b="1" dirty="0">
                <a:solidFill>
                  <a:srgbClr val="C5053C"/>
                </a:solidFill>
              </a:rPr>
              <a:t>Here,  n= number of times rotations</a:t>
            </a:r>
            <a:endParaRPr lang="en-US" sz="2400" b="1" dirty="0">
              <a:solidFill>
                <a:srgbClr val="FF0066"/>
              </a:solidFill>
            </a:endParaRPr>
          </a:p>
          <a:p>
            <a:pPr algn="just">
              <a:buNone/>
            </a:pPr>
            <a:r>
              <a:rPr lang="en-US" sz="2400" b="1" u="sng" dirty="0">
                <a:solidFill>
                  <a:schemeClr val="tx1"/>
                </a:solidFill>
              </a:rPr>
              <a:t>Example:</a:t>
            </a:r>
            <a:r>
              <a:rPr lang="en-US" sz="2400" b="1" dirty="0">
                <a:solidFill>
                  <a:srgbClr val="7030A0"/>
                </a:solidFill>
              </a:rPr>
              <a:t>  byte a=5;</a:t>
            </a:r>
          </a:p>
          <a:p>
            <a:pPr algn="just">
              <a:buNone/>
            </a:pPr>
            <a:r>
              <a:rPr lang="en-US" sz="2400" b="1" dirty="0">
                <a:solidFill>
                  <a:srgbClr val="7030A0"/>
                </a:solidFill>
              </a:rPr>
              <a:t>	         </a:t>
            </a: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(a&gt;&gt;&gt;1);</a:t>
            </a:r>
            <a:r>
              <a:rPr lang="en-US" sz="2400" b="1" dirty="0">
                <a:solidFill>
                  <a:srgbClr val="FF0066"/>
                </a:solidFill>
              </a:rPr>
              <a:t>	</a:t>
            </a:r>
          </a:p>
          <a:p>
            <a:pPr algn="just">
              <a:buNone/>
            </a:pPr>
            <a:r>
              <a:rPr lang="en-US" sz="2400" b="1" u="sng" dirty="0">
                <a:solidFill>
                  <a:schemeClr val="tx1"/>
                </a:solidFill>
              </a:rPr>
              <a:t>Explanation:  </a:t>
            </a:r>
          </a:p>
          <a:p>
            <a:pPr algn="just">
              <a:buNone/>
            </a:pPr>
            <a:r>
              <a:rPr lang="en-US" sz="2400" b="1" dirty="0">
                <a:solidFill>
                  <a:srgbClr val="FF0066"/>
                </a:solidFill>
              </a:rPr>
              <a:t>	</a:t>
            </a:r>
            <a:r>
              <a:rPr lang="en-US" sz="2400" b="1" u="sng" dirty="0">
                <a:solidFill>
                  <a:srgbClr val="F40CC2"/>
                </a:solidFill>
              </a:rPr>
              <a:t>Note:</a:t>
            </a:r>
            <a:r>
              <a:rPr lang="en-US" sz="2400" b="1" dirty="0">
                <a:solidFill>
                  <a:srgbClr val="FF0066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As a is of type byte, we have to consider 1 byte data</a:t>
            </a:r>
          </a:p>
          <a:p>
            <a:pPr algn="just">
              <a:buNone/>
            </a:pPr>
            <a:r>
              <a:rPr lang="en-US" sz="2400" b="1" dirty="0">
                <a:solidFill>
                  <a:srgbClr val="00B050"/>
                </a:solidFill>
              </a:rPr>
              <a:t>Represent 5 into binary =</a:t>
            </a:r>
          </a:p>
          <a:p>
            <a:pPr algn="just">
              <a:buNone/>
            </a:pPr>
            <a:r>
              <a:rPr lang="en-US" sz="2400" b="1" dirty="0">
                <a:solidFill>
                  <a:srgbClr val="FF0066"/>
                </a:solidFill>
              </a:rPr>
              <a:t>		a&gt;&gt;&gt;1	=	</a:t>
            </a:r>
            <a:endParaRPr lang="en-US" sz="2400" b="1" dirty="0">
              <a:solidFill>
                <a:srgbClr val="7030A0"/>
              </a:solidFill>
            </a:endParaRPr>
          </a:p>
          <a:p>
            <a:pPr algn="just">
              <a:buNone/>
            </a:pPr>
            <a:r>
              <a:rPr lang="en-US" sz="2400" b="1" dirty="0">
                <a:solidFill>
                  <a:srgbClr val="FF0066"/>
                </a:solidFill>
              </a:rPr>
              <a:t>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C4728F8-C13F-4AAF-B31A-B060A9CF8AC1}"/>
              </a:ext>
            </a:extLst>
          </p:cNvPr>
          <p:cNvSpPr txBox="1"/>
          <p:nvPr/>
        </p:nvSpPr>
        <p:spPr>
          <a:xfrm>
            <a:off x="228600" y="5939135"/>
            <a:ext cx="868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Least significant bit will be discarded and empty space is filled with 0</a:t>
            </a:r>
            <a:endParaRPr lang="en-IN" sz="2000" b="1" dirty="0">
              <a:solidFill>
                <a:srgbClr val="C00000"/>
              </a:solidFill>
            </a:endParaRP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xmlns="" id="{B8D35F15-1771-49BF-B0F9-42EDF2490C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69678606"/>
              </p:ext>
            </p:extLst>
          </p:nvPr>
        </p:nvGraphicFramePr>
        <p:xfrm>
          <a:off x="3810000" y="3733800"/>
          <a:ext cx="3962400" cy="370840"/>
        </p:xfrm>
        <a:graphic>
          <a:graphicData uri="http://schemas.openxmlformats.org/drawingml/2006/table">
            <a:tbl>
              <a:tblPr firstRow="1" bandRow="1">
                <a:tableStyleId>{641B6FF1-C885-4967-8E5E-6EABFE361E7F}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xmlns="" val="114560177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xmlns="" val="403252111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xmlns="" val="37181129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xmlns="" val="364724862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xmlns="" val="332054319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xmlns="" val="69975303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xmlns="" val="417138115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xmlns="" val="1552900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0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0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0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0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0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1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0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1</a:t>
                      </a:r>
                      <a:endParaRPr lang="en-IN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87274763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xmlns="" id="{9ED54CA5-32C0-4A3E-8B42-A11492B95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02983934"/>
              </p:ext>
            </p:extLst>
          </p:nvPr>
        </p:nvGraphicFramePr>
        <p:xfrm>
          <a:off x="3962400" y="5039360"/>
          <a:ext cx="3962400" cy="370840"/>
        </p:xfrm>
        <a:graphic>
          <a:graphicData uri="http://schemas.openxmlformats.org/drawingml/2006/table">
            <a:tbl>
              <a:tblPr firstRow="1" bandRow="1">
                <a:tableStyleId>{641B6FF1-C885-4967-8E5E-6EABFE361E7F}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xmlns="" val="114560177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xmlns="" val="403252111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xmlns="" val="37181129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xmlns="" val="364724862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xmlns="" val="332054319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xmlns="" val="69975303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xmlns="" val="417138115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xmlns="" val="1552900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IN" sz="18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  <a:endParaRPr lang="en-IN" sz="18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  <a:endParaRPr lang="en-IN" sz="18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  <a:endParaRPr lang="en-IN" sz="18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  <a:endParaRPr lang="en-IN" sz="18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  <a:endParaRPr lang="en-IN" sz="18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  <a:endParaRPr lang="en-IN" sz="18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87274763"/>
                  </a:ext>
                </a:extLst>
              </a:tr>
            </a:tbl>
          </a:graphicData>
        </a:graphic>
      </p:graphicFrame>
      <p:sp>
        <p:nvSpPr>
          <p:cNvPr id="51" name="Arrow: Curved Up 50">
            <a:extLst>
              <a:ext uri="{FF2B5EF4-FFF2-40B4-BE49-F238E27FC236}">
                <a16:creationId xmlns:a16="http://schemas.microsoft.com/office/drawing/2014/main" xmlns="" id="{2CCBA590-5F02-4079-BE4F-8FE50B2CF161}"/>
              </a:ext>
            </a:extLst>
          </p:cNvPr>
          <p:cNvSpPr/>
          <p:nvPr/>
        </p:nvSpPr>
        <p:spPr>
          <a:xfrm rot="21402127">
            <a:off x="7598979" y="4145302"/>
            <a:ext cx="381000" cy="248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2" name="Arrow: Curved Up 51">
            <a:extLst>
              <a:ext uri="{FF2B5EF4-FFF2-40B4-BE49-F238E27FC236}">
                <a16:creationId xmlns:a16="http://schemas.microsoft.com/office/drawing/2014/main" xmlns="" id="{A88A89B9-6742-42BF-910A-7B0725167F6D}"/>
              </a:ext>
            </a:extLst>
          </p:cNvPr>
          <p:cNvSpPr/>
          <p:nvPr/>
        </p:nvSpPr>
        <p:spPr>
          <a:xfrm rot="21402127">
            <a:off x="7093445" y="4159927"/>
            <a:ext cx="381000" cy="248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3" name="Arrow: Curved Up 52">
            <a:extLst>
              <a:ext uri="{FF2B5EF4-FFF2-40B4-BE49-F238E27FC236}">
                <a16:creationId xmlns:a16="http://schemas.microsoft.com/office/drawing/2014/main" xmlns="" id="{67DD5696-6FF4-4967-A34E-FCE5EB72FAAE}"/>
              </a:ext>
            </a:extLst>
          </p:cNvPr>
          <p:cNvSpPr/>
          <p:nvPr/>
        </p:nvSpPr>
        <p:spPr>
          <a:xfrm rot="21402127">
            <a:off x="6622555" y="4159927"/>
            <a:ext cx="381000" cy="248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4" name="Arrow: Curved Up 53">
            <a:extLst>
              <a:ext uri="{FF2B5EF4-FFF2-40B4-BE49-F238E27FC236}">
                <a16:creationId xmlns:a16="http://schemas.microsoft.com/office/drawing/2014/main" xmlns="" id="{F4019965-BAC3-4EF6-A4BC-020B95FE4331}"/>
              </a:ext>
            </a:extLst>
          </p:cNvPr>
          <p:cNvSpPr/>
          <p:nvPr/>
        </p:nvSpPr>
        <p:spPr>
          <a:xfrm rot="21402127">
            <a:off x="6165355" y="4159927"/>
            <a:ext cx="381000" cy="248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5" name="Arrow: Curved Up 54">
            <a:extLst>
              <a:ext uri="{FF2B5EF4-FFF2-40B4-BE49-F238E27FC236}">
                <a16:creationId xmlns:a16="http://schemas.microsoft.com/office/drawing/2014/main" xmlns="" id="{1ED73B5D-4D8F-47E0-AED8-010DC9BBB0DC}"/>
              </a:ext>
            </a:extLst>
          </p:cNvPr>
          <p:cNvSpPr/>
          <p:nvPr/>
        </p:nvSpPr>
        <p:spPr>
          <a:xfrm rot="21402127">
            <a:off x="5112245" y="4159927"/>
            <a:ext cx="381000" cy="248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6" name="Arrow: Curved Up 55">
            <a:extLst>
              <a:ext uri="{FF2B5EF4-FFF2-40B4-BE49-F238E27FC236}">
                <a16:creationId xmlns:a16="http://schemas.microsoft.com/office/drawing/2014/main" xmlns="" id="{63B16182-FDD0-4FC6-9136-1936B8C2487A}"/>
              </a:ext>
            </a:extLst>
          </p:cNvPr>
          <p:cNvSpPr/>
          <p:nvPr/>
        </p:nvSpPr>
        <p:spPr>
          <a:xfrm rot="21402127">
            <a:off x="5645645" y="4159927"/>
            <a:ext cx="381000" cy="248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7" name="Arrow: Curved Up 56">
            <a:extLst>
              <a:ext uri="{FF2B5EF4-FFF2-40B4-BE49-F238E27FC236}">
                <a16:creationId xmlns:a16="http://schemas.microsoft.com/office/drawing/2014/main" xmlns="" id="{FAF2EBB7-BBFA-4D15-B505-525B2DD259EC}"/>
              </a:ext>
            </a:extLst>
          </p:cNvPr>
          <p:cNvSpPr/>
          <p:nvPr/>
        </p:nvSpPr>
        <p:spPr>
          <a:xfrm rot="21402127">
            <a:off x="4641355" y="4125553"/>
            <a:ext cx="381000" cy="248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8" name="Arrow: Curved Up 57">
            <a:extLst>
              <a:ext uri="{FF2B5EF4-FFF2-40B4-BE49-F238E27FC236}">
                <a16:creationId xmlns:a16="http://schemas.microsoft.com/office/drawing/2014/main" xmlns="" id="{63F1AE1D-4614-4770-929B-3FACF9B5FD94}"/>
              </a:ext>
            </a:extLst>
          </p:cNvPr>
          <p:cNvSpPr/>
          <p:nvPr/>
        </p:nvSpPr>
        <p:spPr>
          <a:xfrm rot="21402127">
            <a:off x="4184155" y="4159927"/>
            <a:ext cx="381000" cy="248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56531EF2-DE47-4621-A221-9FF2A7D149F8}"/>
              </a:ext>
            </a:extLst>
          </p:cNvPr>
          <p:cNvSpPr txBox="1"/>
          <p:nvPr/>
        </p:nvSpPr>
        <p:spPr>
          <a:xfrm>
            <a:off x="8001000" y="50292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</a:t>
            </a:r>
            <a:r>
              <a:rPr lang="en-US" sz="1800" b="1" dirty="0">
                <a:solidFill>
                  <a:srgbClr val="FF0000"/>
                </a:solidFill>
              </a:rPr>
              <a:t>1</a:t>
            </a:r>
            <a:endParaRPr lang="en-IN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72234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A93F92"/>
                </a:solidFill>
              </a:rPr>
              <a:t>Operators</a:t>
            </a:r>
            <a:endParaRPr lang="en" sz="2800" b="1" dirty="0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53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400" b="1" dirty="0">
                <a:solidFill>
                  <a:srgbClr val="002060"/>
                </a:solidFill>
              </a:rPr>
              <a:t>Bitwise Operators: </a:t>
            </a:r>
            <a:r>
              <a:rPr lang="en-US" sz="2400" b="1" dirty="0">
                <a:solidFill>
                  <a:srgbClr val="FF0066"/>
                </a:solidFill>
              </a:rPr>
              <a:t>&gt;&gt;  (shift right)</a:t>
            </a:r>
          </a:p>
          <a:p>
            <a:pPr algn="just">
              <a:buNone/>
            </a:pPr>
            <a:r>
              <a:rPr lang="en-US" sz="2400" b="1" dirty="0">
                <a:solidFill>
                  <a:schemeClr val="accent6"/>
                </a:solidFill>
              </a:rPr>
              <a:t>Most Significant bit of previous value is copied to the vacant place. Used to preserve the sign of previous value.</a:t>
            </a:r>
          </a:p>
          <a:p>
            <a:pPr algn="just">
              <a:buNone/>
            </a:pPr>
            <a:r>
              <a:rPr lang="en-US" sz="2400" b="1" dirty="0">
                <a:solidFill>
                  <a:srgbClr val="FF0066"/>
                </a:solidFill>
              </a:rPr>
              <a:t>   </a:t>
            </a:r>
            <a:r>
              <a:rPr lang="en-US" sz="2400" b="1" u="sng" dirty="0">
                <a:solidFill>
                  <a:schemeClr val="tx1"/>
                </a:solidFill>
              </a:rPr>
              <a:t>Example:</a:t>
            </a:r>
            <a:r>
              <a:rPr lang="en-US" sz="2400" b="1" dirty="0">
                <a:solidFill>
                  <a:srgbClr val="7030A0"/>
                </a:solidFill>
              </a:rPr>
              <a:t>  byte a=-14;</a:t>
            </a:r>
          </a:p>
          <a:p>
            <a:pPr algn="just">
              <a:buNone/>
            </a:pPr>
            <a:r>
              <a:rPr lang="en-US" sz="2400" b="1" dirty="0">
                <a:solidFill>
                  <a:srgbClr val="7030A0"/>
                </a:solidFill>
              </a:rPr>
              <a:t>	           </a:t>
            </a: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(a&gt;&gt;1);</a:t>
            </a:r>
            <a:r>
              <a:rPr lang="en-US" sz="2400" b="1" dirty="0">
                <a:solidFill>
                  <a:srgbClr val="FF0066"/>
                </a:solidFill>
              </a:rPr>
              <a:t>	</a:t>
            </a:r>
          </a:p>
          <a:p>
            <a:pPr algn="just">
              <a:buNone/>
            </a:pPr>
            <a:r>
              <a:rPr lang="en-US" sz="2400" b="1" u="sng" dirty="0">
                <a:solidFill>
                  <a:schemeClr val="tx1"/>
                </a:solidFill>
              </a:rPr>
              <a:t>Explanation:  </a:t>
            </a:r>
          </a:p>
          <a:p>
            <a:pPr algn="just">
              <a:buNone/>
            </a:pPr>
            <a:r>
              <a:rPr lang="en-US" sz="2400" b="1" dirty="0">
                <a:solidFill>
                  <a:srgbClr val="FF0066"/>
                </a:solidFill>
              </a:rPr>
              <a:t>	</a:t>
            </a:r>
            <a:r>
              <a:rPr lang="en-US" sz="2400" b="1" u="sng" dirty="0">
                <a:solidFill>
                  <a:srgbClr val="F40CC2"/>
                </a:solidFill>
              </a:rPr>
              <a:t>Note:</a:t>
            </a:r>
            <a:r>
              <a:rPr lang="en-US" sz="2400" b="1" dirty="0">
                <a:solidFill>
                  <a:srgbClr val="FF0066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As a is of type byte, we have to consider 1 byte data</a:t>
            </a:r>
          </a:p>
          <a:p>
            <a:pPr algn="just">
              <a:buNone/>
            </a:pPr>
            <a:r>
              <a:rPr lang="en-US" sz="2400" b="1" dirty="0">
                <a:solidFill>
                  <a:srgbClr val="00B050"/>
                </a:solidFill>
              </a:rPr>
              <a:t>Represent 5 into binary =</a:t>
            </a:r>
          </a:p>
          <a:p>
            <a:pPr algn="just">
              <a:buNone/>
            </a:pPr>
            <a:r>
              <a:rPr lang="en-US" sz="2400" b="1" dirty="0">
                <a:solidFill>
                  <a:srgbClr val="FF0066"/>
                </a:solidFill>
              </a:rPr>
              <a:t>		a&gt;&gt;1	=	</a:t>
            </a:r>
            <a:endParaRPr lang="en-US" sz="2400" b="1" dirty="0">
              <a:solidFill>
                <a:srgbClr val="7030A0"/>
              </a:solidFill>
            </a:endParaRPr>
          </a:p>
          <a:p>
            <a:pPr algn="just">
              <a:buNone/>
            </a:pPr>
            <a:r>
              <a:rPr lang="en-US" sz="2400" b="1" dirty="0">
                <a:solidFill>
                  <a:srgbClr val="FF0066"/>
                </a:solidFill>
              </a:rPr>
              <a:t>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C4728F8-C13F-4AAF-B31A-B060A9CF8AC1}"/>
              </a:ext>
            </a:extLst>
          </p:cNvPr>
          <p:cNvSpPr txBox="1"/>
          <p:nvPr/>
        </p:nvSpPr>
        <p:spPr>
          <a:xfrm>
            <a:off x="228600" y="5939135"/>
            <a:ext cx="853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Least significant bit will be discarded and empty space is filled with the </a:t>
            </a:r>
            <a:r>
              <a:rPr lang="en-US" sz="2000" b="1" dirty="0" err="1">
                <a:solidFill>
                  <a:srgbClr val="C00000"/>
                </a:solidFill>
              </a:rPr>
              <a:t>msb</a:t>
            </a:r>
            <a:r>
              <a:rPr lang="en-US" sz="2000" b="1" dirty="0">
                <a:solidFill>
                  <a:srgbClr val="C00000"/>
                </a:solidFill>
              </a:rPr>
              <a:t> of the previous value.</a:t>
            </a:r>
            <a:endParaRPr lang="en-IN" sz="2000" b="1" dirty="0">
              <a:solidFill>
                <a:srgbClr val="C00000"/>
              </a:solidFill>
            </a:endParaRP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xmlns="" id="{B8D35F15-1771-49BF-B0F9-42EDF2490C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56623866"/>
              </p:ext>
            </p:extLst>
          </p:nvPr>
        </p:nvGraphicFramePr>
        <p:xfrm>
          <a:off x="3810000" y="3733800"/>
          <a:ext cx="3962400" cy="370840"/>
        </p:xfrm>
        <a:graphic>
          <a:graphicData uri="http://schemas.openxmlformats.org/drawingml/2006/table">
            <a:tbl>
              <a:tblPr firstRow="1" bandRow="1">
                <a:tableStyleId>{641B6FF1-C885-4967-8E5E-6EABFE361E7F}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xmlns="" val="114560177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xmlns="" val="403252111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xmlns="" val="37181129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xmlns="" val="364724862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xmlns="" val="332054319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xmlns="" val="69975303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xmlns="" val="417138115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xmlns="" val="1552900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1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1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1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1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0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0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1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0</a:t>
                      </a:r>
                      <a:endParaRPr lang="en-IN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87274763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xmlns="" id="{9ED54CA5-32C0-4A3E-8B42-A11492B95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65415300"/>
              </p:ext>
            </p:extLst>
          </p:nvPr>
        </p:nvGraphicFramePr>
        <p:xfrm>
          <a:off x="3962400" y="5039360"/>
          <a:ext cx="3962400" cy="370840"/>
        </p:xfrm>
        <a:graphic>
          <a:graphicData uri="http://schemas.openxmlformats.org/drawingml/2006/table">
            <a:tbl>
              <a:tblPr firstRow="1" bandRow="1">
                <a:tableStyleId>{641B6FF1-C885-4967-8E5E-6EABFE361E7F}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xmlns="" val="114560177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xmlns="" val="403252111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xmlns="" val="37181129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xmlns="" val="364724862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xmlns="" val="332054319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xmlns="" val="69975303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xmlns="" val="417138115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xmlns="" val="1552900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IN" sz="18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  <a:endParaRPr lang="en-IN" sz="18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  <a:endParaRPr lang="en-IN" sz="18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  <a:endParaRPr lang="en-IN" sz="18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  <a:endParaRPr lang="en-IN" sz="18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  <a:endParaRPr lang="en-IN" sz="18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  <a:endParaRPr lang="en-IN" sz="18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87274763"/>
                  </a:ext>
                </a:extLst>
              </a:tr>
            </a:tbl>
          </a:graphicData>
        </a:graphic>
      </p:graphicFrame>
      <p:sp>
        <p:nvSpPr>
          <p:cNvPr id="51" name="Arrow: Curved Up 50">
            <a:extLst>
              <a:ext uri="{FF2B5EF4-FFF2-40B4-BE49-F238E27FC236}">
                <a16:creationId xmlns:a16="http://schemas.microsoft.com/office/drawing/2014/main" xmlns="" id="{2CCBA590-5F02-4079-BE4F-8FE50B2CF161}"/>
              </a:ext>
            </a:extLst>
          </p:cNvPr>
          <p:cNvSpPr/>
          <p:nvPr/>
        </p:nvSpPr>
        <p:spPr>
          <a:xfrm rot="21402127">
            <a:off x="7598979" y="4145302"/>
            <a:ext cx="381000" cy="248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2" name="Arrow: Curved Up 51">
            <a:extLst>
              <a:ext uri="{FF2B5EF4-FFF2-40B4-BE49-F238E27FC236}">
                <a16:creationId xmlns:a16="http://schemas.microsoft.com/office/drawing/2014/main" xmlns="" id="{A88A89B9-6742-42BF-910A-7B0725167F6D}"/>
              </a:ext>
            </a:extLst>
          </p:cNvPr>
          <p:cNvSpPr/>
          <p:nvPr/>
        </p:nvSpPr>
        <p:spPr>
          <a:xfrm rot="21402127">
            <a:off x="7093445" y="4159927"/>
            <a:ext cx="381000" cy="248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3" name="Arrow: Curved Up 52">
            <a:extLst>
              <a:ext uri="{FF2B5EF4-FFF2-40B4-BE49-F238E27FC236}">
                <a16:creationId xmlns:a16="http://schemas.microsoft.com/office/drawing/2014/main" xmlns="" id="{67DD5696-6FF4-4967-A34E-FCE5EB72FAAE}"/>
              </a:ext>
            </a:extLst>
          </p:cNvPr>
          <p:cNvSpPr/>
          <p:nvPr/>
        </p:nvSpPr>
        <p:spPr>
          <a:xfrm rot="21402127">
            <a:off x="6622555" y="4159927"/>
            <a:ext cx="381000" cy="248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4" name="Arrow: Curved Up 53">
            <a:extLst>
              <a:ext uri="{FF2B5EF4-FFF2-40B4-BE49-F238E27FC236}">
                <a16:creationId xmlns:a16="http://schemas.microsoft.com/office/drawing/2014/main" xmlns="" id="{F4019965-BAC3-4EF6-A4BC-020B95FE4331}"/>
              </a:ext>
            </a:extLst>
          </p:cNvPr>
          <p:cNvSpPr/>
          <p:nvPr/>
        </p:nvSpPr>
        <p:spPr>
          <a:xfrm rot="21402127">
            <a:off x="6165355" y="4159927"/>
            <a:ext cx="381000" cy="248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5" name="Arrow: Curved Up 54">
            <a:extLst>
              <a:ext uri="{FF2B5EF4-FFF2-40B4-BE49-F238E27FC236}">
                <a16:creationId xmlns:a16="http://schemas.microsoft.com/office/drawing/2014/main" xmlns="" id="{1ED73B5D-4D8F-47E0-AED8-010DC9BBB0DC}"/>
              </a:ext>
            </a:extLst>
          </p:cNvPr>
          <p:cNvSpPr/>
          <p:nvPr/>
        </p:nvSpPr>
        <p:spPr>
          <a:xfrm rot="21402127">
            <a:off x="5112245" y="4159927"/>
            <a:ext cx="381000" cy="248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6" name="Arrow: Curved Up 55">
            <a:extLst>
              <a:ext uri="{FF2B5EF4-FFF2-40B4-BE49-F238E27FC236}">
                <a16:creationId xmlns:a16="http://schemas.microsoft.com/office/drawing/2014/main" xmlns="" id="{63B16182-FDD0-4FC6-9136-1936B8C2487A}"/>
              </a:ext>
            </a:extLst>
          </p:cNvPr>
          <p:cNvSpPr/>
          <p:nvPr/>
        </p:nvSpPr>
        <p:spPr>
          <a:xfrm rot="21402127">
            <a:off x="5645645" y="4159927"/>
            <a:ext cx="381000" cy="248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7" name="Arrow: Curved Up 56">
            <a:extLst>
              <a:ext uri="{FF2B5EF4-FFF2-40B4-BE49-F238E27FC236}">
                <a16:creationId xmlns:a16="http://schemas.microsoft.com/office/drawing/2014/main" xmlns="" id="{FAF2EBB7-BBFA-4D15-B505-525B2DD259EC}"/>
              </a:ext>
            </a:extLst>
          </p:cNvPr>
          <p:cNvSpPr/>
          <p:nvPr/>
        </p:nvSpPr>
        <p:spPr>
          <a:xfrm rot="21402127">
            <a:off x="4641355" y="4125553"/>
            <a:ext cx="381000" cy="248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8" name="Arrow: Curved Up 57">
            <a:extLst>
              <a:ext uri="{FF2B5EF4-FFF2-40B4-BE49-F238E27FC236}">
                <a16:creationId xmlns:a16="http://schemas.microsoft.com/office/drawing/2014/main" xmlns="" id="{63F1AE1D-4614-4770-929B-3FACF9B5FD94}"/>
              </a:ext>
            </a:extLst>
          </p:cNvPr>
          <p:cNvSpPr/>
          <p:nvPr/>
        </p:nvSpPr>
        <p:spPr>
          <a:xfrm rot="21402127">
            <a:off x="4184155" y="4159927"/>
            <a:ext cx="381000" cy="248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56531EF2-DE47-4621-A221-9FF2A7D149F8}"/>
              </a:ext>
            </a:extLst>
          </p:cNvPr>
          <p:cNvSpPr txBox="1"/>
          <p:nvPr/>
        </p:nvSpPr>
        <p:spPr>
          <a:xfrm>
            <a:off x="8001000" y="50292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</a:t>
            </a:r>
            <a:r>
              <a:rPr lang="en-US" sz="1800" b="1" dirty="0">
                <a:solidFill>
                  <a:srgbClr val="FF0000"/>
                </a:solidFill>
              </a:rPr>
              <a:t>0</a:t>
            </a:r>
            <a:endParaRPr lang="en-IN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3717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Primitive Data Types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449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600" b="1" dirty="0">
                <a:solidFill>
                  <a:srgbClr val="00B0F0"/>
                </a:solidFill>
              </a:rPr>
              <a:t>Java defines eight </a:t>
            </a:r>
            <a:r>
              <a:rPr lang="en-US" sz="2600" b="1" i="1" dirty="0">
                <a:solidFill>
                  <a:srgbClr val="00B0F0"/>
                </a:solidFill>
              </a:rPr>
              <a:t>primitive types of data: </a:t>
            </a:r>
            <a:r>
              <a:rPr lang="en-US" sz="2600" b="1" i="1" dirty="0">
                <a:solidFill>
                  <a:srgbClr val="C5053C"/>
                </a:solidFill>
              </a:rPr>
              <a:t>byte, short, int, long, char, float, double, and </a:t>
            </a:r>
            <a:r>
              <a:rPr lang="en-US" sz="2600" b="1" dirty="0">
                <a:solidFill>
                  <a:srgbClr val="C5053C"/>
                </a:solidFill>
              </a:rPr>
              <a:t>boolean </a:t>
            </a:r>
          </a:p>
          <a:p>
            <a:pPr algn="just">
              <a:buNone/>
            </a:pPr>
            <a:endParaRPr lang="en-US" sz="2600" b="1" dirty="0">
              <a:solidFill>
                <a:srgbClr val="C5053C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600" b="1" dirty="0">
                <a:solidFill>
                  <a:srgbClr val="FFC000"/>
                </a:solidFill>
              </a:rPr>
              <a:t>These primitive types(</a:t>
            </a:r>
            <a:r>
              <a:rPr lang="en-US" sz="2600" b="1" i="1" dirty="0">
                <a:solidFill>
                  <a:srgbClr val="FFC000"/>
                </a:solidFill>
              </a:rPr>
              <a:t>simple types) </a:t>
            </a:r>
            <a:r>
              <a:rPr lang="en-US" sz="2600" b="1" dirty="0">
                <a:solidFill>
                  <a:srgbClr val="FFC000"/>
                </a:solidFill>
              </a:rPr>
              <a:t>can be put in four groups:</a:t>
            </a:r>
          </a:p>
          <a:p>
            <a:pPr algn="just">
              <a:buNone/>
            </a:pPr>
            <a:endParaRPr lang="en-US" sz="2600" b="1" dirty="0">
              <a:solidFill>
                <a:srgbClr val="FFC000"/>
              </a:solidFill>
            </a:endParaRPr>
          </a:p>
          <a:p>
            <a:pPr marL="744538" indent="-457200" algn="just">
              <a:buFont typeface="+mj-lt"/>
              <a:buAutoNum type="arabicPeriod"/>
            </a:pPr>
            <a:r>
              <a:rPr lang="en-US" sz="2600" b="1" dirty="0">
                <a:solidFill>
                  <a:schemeClr val="tx2">
                    <a:lumMod val="50000"/>
                  </a:schemeClr>
                </a:solidFill>
              </a:rPr>
              <a:t> Integers </a:t>
            </a:r>
            <a:r>
              <a:rPr lang="en-US" sz="2600" b="1" dirty="0">
                <a:solidFill>
                  <a:srgbClr val="00B050"/>
                </a:solidFill>
              </a:rPr>
              <a:t>:includes </a:t>
            </a:r>
            <a:r>
              <a:rPr lang="en-US" sz="2600" b="1" dirty="0">
                <a:solidFill>
                  <a:srgbClr val="F40CC2"/>
                </a:solidFill>
              </a:rPr>
              <a:t>byte, short, int, and long</a:t>
            </a:r>
            <a:r>
              <a:rPr lang="en-US" sz="2600" b="1" dirty="0">
                <a:solidFill>
                  <a:srgbClr val="00B050"/>
                </a:solidFill>
              </a:rPr>
              <a:t>, which are for whole-valued signed numbers</a:t>
            </a:r>
          </a:p>
          <a:p>
            <a:pPr marL="234950" indent="-234950" algn="just">
              <a:buNone/>
            </a:pPr>
            <a:endParaRPr lang="en-US" sz="2600" b="1" dirty="0"/>
          </a:p>
          <a:p>
            <a:pPr marL="690563" indent="-403225" algn="just">
              <a:buNone/>
            </a:pPr>
            <a:r>
              <a:rPr lang="en-US" sz="2600" b="1" dirty="0"/>
              <a:t>2. Floating-point numbers: </a:t>
            </a:r>
            <a:r>
              <a:rPr lang="en-US" sz="2600" b="1" dirty="0">
                <a:solidFill>
                  <a:srgbClr val="0070C0"/>
                </a:solidFill>
              </a:rPr>
              <a:t>includes float and double,  which represent numbers with fractional precision</a:t>
            </a:r>
          </a:p>
          <a:p>
            <a:pPr marL="234950" indent="-234950" algn="just">
              <a:buNone/>
            </a:pPr>
            <a:endParaRPr lang="en-US" sz="2600" b="1" dirty="0">
              <a:solidFill>
                <a:srgbClr val="F40CC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5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2438400"/>
            <a:ext cx="9144000" cy="152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600" b="1" dirty="0">
                <a:solidFill>
                  <a:srgbClr val="0070C0"/>
                </a:solidFill>
              </a:rPr>
              <a:t>While performing &lt;&lt;, value becomes </a:t>
            </a:r>
            <a:r>
              <a:rPr lang="en-US" sz="2600" b="1" dirty="0">
                <a:solidFill>
                  <a:srgbClr val="FF0066"/>
                </a:solidFill>
              </a:rPr>
              <a:t>double</a:t>
            </a:r>
            <a:r>
              <a:rPr lang="en-US" sz="2600" b="1" dirty="0">
                <a:solidFill>
                  <a:srgbClr val="0070C0"/>
                </a:solidFill>
              </a:rPr>
              <a:t>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600" b="1" dirty="0">
                <a:solidFill>
                  <a:srgbClr val="0070C0"/>
                </a:solidFill>
              </a:rPr>
              <a:t>While performing &gt;&gt;, the value becomes </a:t>
            </a:r>
            <a:r>
              <a:rPr lang="en-US" sz="2600" b="1" dirty="0">
                <a:solidFill>
                  <a:srgbClr val="FF0066"/>
                </a:solidFill>
              </a:rPr>
              <a:t>half</a:t>
            </a:r>
            <a:r>
              <a:rPr lang="en-US" sz="2600" b="1" dirty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75999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A93F92"/>
                </a:solidFill>
              </a:rPr>
              <a:t>Operators</a:t>
            </a:r>
            <a:endParaRPr lang="en" sz="2800" b="1" dirty="0">
              <a:solidFill>
                <a:srgbClr val="A93F92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26432041-0993-44ED-AAD2-6D897C7BD8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784" r="7500" b="15490"/>
          <a:stretch/>
        </p:blipFill>
        <p:spPr>
          <a:xfrm>
            <a:off x="152400" y="538716"/>
            <a:ext cx="8839200" cy="479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626904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A93F92"/>
                </a:solidFill>
              </a:rPr>
              <a:t>Operators</a:t>
            </a:r>
            <a:endParaRPr lang="en" sz="2800" b="1" dirty="0">
              <a:solidFill>
                <a:srgbClr val="A93F9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35E0AC3-DFF5-4F81-B053-842B2A5821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833" b="42319"/>
          <a:stretch/>
        </p:blipFill>
        <p:spPr>
          <a:xfrm>
            <a:off x="762000" y="914400"/>
            <a:ext cx="66231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798763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A93F92"/>
                </a:solidFill>
              </a:rPr>
              <a:t>Operators</a:t>
            </a:r>
            <a:endParaRPr lang="en" sz="2800" b="1" dirty="0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53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400" b="1" dirty="0">
                <a:solidFill>
                  <a:srgbClr val="002060"/>
                </a:solidFill>
              </a:rPr>
              <a:t>Operator Precedence: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 l="4512" t="22047" r="9456" b="15391"/>
          <a:stretch>
            <a:fillRect/>
          </a:stretch>
        </p:blipFill>
        <p:spPr bwMode="auto">
          <a:xfrm>
            <a:off x="304800" y="1066800"/>
            <a:ext cx="8610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971799"/>
            <a:ext cx="7772400" cy="68582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400" b="1" dirty="0">
                <a:solidFill>
                  <a:schemeClr val="bg1"/>
                </a:solidFill>
              </a:rPr>
              <a:t>Control Structures</a:t>
            </a:r>
          </a:p>
        </p:txBody>
      </p:sp>
    </p:spTree>
    <p:extLst>
      <p:ext uri="{BB962C8B-B14F-4D97-AF65-F5344CB8AC3E}">
        <p14:creationId xmlns:p14="http://schemas.microsoft.com/office/powerpoint/2010/main" xmlns="" val="2543580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A93F92"/>
                </a:solidFill>
              </a:rPr>
              <a:t>Control Statements</a:t>
            </a:r>
            <a:endParaRPr lang="en" sz="2800" b="1" dirty="0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533400"/>
            <a:ext cx="89154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Lato"/>
                <a:ea typeface="Lato"/>
                <a:cs typeface="Lato"/>
                <a:sym typeface="Lato"/>
              </a:rPr>
              <a:t>Conditional Statements:</a:t>
            </a:r>
          </a:p>
          <a:p>
            <a:pPr>
              <a:buFont typeface="Wingdings" pitchFamily="2" charset="2"/>
              <a:buChar char="ü"/>
            </a:pPr>
            <a:r>
              <a:rPr lang="en-US" sz="2400" b="1" dirty="0">
                <a:solidFill>
                  <a:srgbClr val="FF6699"/>
                </a:solidFill>
                <a:latin typeface="Lato"/>
                <a:ea typeface="Lato"/>
                <a:cs typeface="Lato"/>
                <a:sym typeface="Lato"/>
              </a:rPr>
              <a:t>Simple if</a:t>
            </a:r>
          </a:p>
          <a:p>
            <a:pPr>
              <a:buFont typeface="Wingdings" pitchFamily="2" charset="2"/>
              <a:buChar char="ü"/>
            </a:pPr>
            <a:r>
              <a:rPr lang="en-US" sz="2400" b="1" dirty="0">
                <a:solidFill>
                  <a:srgbClr val="FF6699"/>
                </a:solidFill>
                <a:latin typeface="Lato"/>
                <a:ea typeface="Lato"/>
                <a:cs typeface="Lato"/>
                <a:sym typeface="Lato"/>
              </a:rPr>
              <a:t>If …..else</a:t>
            </a:r>
          </a:p>
          <a:p>
            <a:pPr>
              <a:buFont typeface="Wingdings" pitchFamily="2" charset="2"/>
              <a:buChar char="ü"/>
            </a:pPr>
            <a:r>
              <a:rPr lang="en-US" sz="2400" b="1" dirty="0">
                <a:solidFill>
                  <a:srgbClr val="FF6699"/>
                </a:solidFill>
                <a:latin typeface="Lato"/>
                <a:ea typeface="Lato"/>
                <a:cs typeface="Lato"/>
                <a:sym typeface="Lato"/>
              </a:rPr>
              <a:t>nested if</a:t>
            </a:r>
          </a:p>
          <a:p>
            <a:pPr>
              <a:buFont typeface="Wingdings" pitchFamily="2" charset="2"/>
              <a:buChar char="ü"/>
            </a:pPr>
            <a:r>
              <a:rPr lang="en-US" sz="2400" b="1" dirty="0">
                <a:solidFill>
                  <a:srgbClr val="FF6699"/>
                </a:solidFill>
                <a:latin typeface="Lato"/>
                <a:ea typeface="Lato"/>
                <a:cs typeface="Lato"/>
                <a:sym typeface="Lato"/>
              </a:rPr>
              <a:t>else if  ladder</a:t>
            </a:r>
          </a:p>
          <a:p>
            <a:pPr>
              <a:buFont typeface="Wingdings" pitchFamily="2" charset="2"/>
              <a:buChar char="ü"/>
            </a:pPr>
            <a:r>
              <a:rPr lang="en-US" sz="2400" b="1" dirty="0">
                <a:solidFill>
                  <a:srgbClr val="FF6699"/>
                </a:solidFill>
                <a:latin typeface="Lato"/>
                <a:ea typeface="Lato"/>
                <a:cs typeface="Lato"/>
                <a:sym typeface="Lato"/>
              </a:rPr>
              <a:t> switch…… case</a:t>
            </a:r>
          </a:p>
          <a:p>
            <a:endParaRPr lang="en-US" sz="2400" b="1" dirty="0">
              <a:solidFill>
                <a:srgbClr val="FF6699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2400" b="1" u="sng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Note:</a:t>
            </a:r>
            <a:r>
              <a:rPr lang="en-US" sz="2400" b="1" dirty="0">
                <a:solidFill>
                  <a:srgbClr val="FF6699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We can use String in switch…..case as opposed to C/C++</a:t>
            </a:r>
          </a:p>
          <a:p>
            <a:endParaRPr lang="en-US" sz="2400" b="1" dirty="0">
              <a:solidFill>
                <a:srgbClr val="FF6699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2400" b="1" dirty="0">
                <a:solidFill>
                  <a:srgbClr val="7030A0"/>
                </a:solidFill>
                <a:latin typeface="Lato"/>
                <a:ea typeface="Lato"/>
                <a:cs typeface="Lato"/>
                <a:sym typeface="Lato"/>
              </a:rPr>
              <a:t>Iterative Statements:</a:t>
            </a:r>
          </a:p>
          <a:p>
            <a:pPr>
              <a:buFont typeface="Wingdings" pitchFamily="2" charset="2"/>
              <a:buChar char="ü"/>
            </a:pPr>
            <a:r>
              <a:rPr lang="en-US" sz="2400" b="1" dirty="0">
                <a:solidFill>
                  <a:srgbClr val="00B050"/>
                </a:solidFill>
                <a:latin typeface="Lato"/>
                <a:ea typeface="Lato"/>
                <a:cs typeface="Lato"/>
                <a:sym typeface="Lato"/>
              </a:rPr>
              <a:t> while loop</a:t>
            </a:r>
          </a:p>
          <a:p>
            <a:pPr>
              <a:buFont typeface="Wingdings" pitchFamily="2" charset="2"/>
              <a:buChar char="ü"/>
            </a:pPr>
            <a:r>
              <a:rPr lang="en-US" sz="2400" b="1" dirty="0">
                <a:solidFill>
                  <a:srgbClr val="00B050"/>
                </a:solidFill>
                <a:latin typeface="Lato"/>
                <a:ea typeface="Lato"/>
                <a:cs typeface="Lato"/>
                <a:sym typeface="Lato"/>
              </a:rPr>
              <a:t>do.....while loop</a:t>
            </a:r>
          </a:p>
          <a:p>
            <a:pPr>
              <a:buFont typeface="Wingdings" pitchFamily="2" charset="2"/>
              <a:buChar char="ü"/>
            </a:pPr>
            <a:r>
              <a:rPr lang="en-US" sz="2400" b="1" dirty="0">
                <a:solidFill>
                  <a:srgbClr val="00B050"/>
                </a:solidFill>
                <a:latin typeface="Lato"/>
                <a:ea typeface="Lato"/>
                <a:cs typeface="Lato"/>
                <a:sym typeface="Lato"/>
              </a:rPr>
              <a:t>for loop</a:t>
            </a:r>
          </a:p>
          <a:p>
            <a:endParaRPr lang="en-US" sz="2400" b="1" u="sng" dirty="0">
              <a:solidFill>
                <a:srgbClr val="00B050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5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971799"/>
            <a:ext cx="7772400" cy="68582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400" b="1" dirty="0">
                <a:solidFill>
                  <a:schemeClr val="bg1"/>
                </a:solidFill>
              </a:rPr>
              <a:t>Taking user input using Scanner class</a:t>
            </a:r>
          </a:p>
        </p:txBody>
      </p:sp>
    </p:spTree>
    <p:extLst>
      <p:ext uri="{BB962C8B-B14F-4D97-AF65-F5344CB8AC3E}">
        <p14:creationId xmlns:p14="http://schemas.microsoft.com/office/powerpoint/2010/main" xmlns="" val="34651278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A93F92"/>
                </a:solidFill>
              </a:rPr>
              <a:t>Scanner class</a:t>
            </a:r>
            <a:endParaRPr lang="en" sz="2800" b="1" dirty="0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533400"/>
            <a:ext cx="8915400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In Java, there is no function i.e. </a:t>
            </a:r>
            <a:r>
              <a:rPr lang="en-US" sz="2400" b="1" dirty="0" err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scanf</a:t>
            </a:r>
            <a:r>
              <a:rPr lang="en-US" sz="24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() or </a:t>
            </a:r>
            <a:r>
              <a:rPr lang="en-US" sz="2400" b="1" dirty="0" err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cin</a:t>
            </a:r>
            <a:r>
              <a:rPr lang="en-US" sz="24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 as available  in C and C++ respectively. 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b="1" dirty="0">
                <a:solidFill>
                  <a:srgbClr val="00B050"/>
                </a:solidFill>
                <a:latin typeface="Lato"/>
                <a:ea typeface="Lato"/>
                <a:cs typeface="Lato"/>
                <a:sym typeface="Lato"/>
              </a:rPr>
              <a:t>One of the ways to take user input in Java is using </a:t>
            </a:r>
            <a:r>
              <a:rPr lang="en-US" sz="2400" b="1" dirty="0">
                <a:solidFill>
                  <a:srgbClr val="7030A0"/>
                </a:solidFill>
                <a:latin typeface="Lato"/>
                <a:ea typeface="Lato"/>
                <a:cs typeface="Lato"/>
                <a:sym typeface="Lato"/>
              </a:rPr>
              <a:t>Scanner </a:t>
            </a:r>
            <a:r>
              <a:rPr lang="en-US" sz="2400" b="1" dirty="0">
                <a:solidFill>
                  <a:srgbClr val="00B050"/>
                </a:solidFill>
                <a:latin typeface="Lato"/>
                <a:ea typeface="Lato"/>
                <a:cs typeface="Lato"/>
                <a:sym typeface="Lato"/>
              </a:rPr>
              <a:t>class.</a:t>
            </a:r>
          </a:p>
          <a:p>
            <a:endParaRPr lang="en-US" sz="2400" b="1" dirty="0">
              <a:solidFill>
                <a:srgbClr val="7030A0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Steps to use Scanner class: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FF0066"/>
                </a:solidFill>
                <a:latin typeface="Lato"/>
                <a:ea typeface="Lato"/>
                <a:cs typeface="Lato"/>
                <a:sym typeface="Lato"/>
              </a:rPr>
              <a:t>Import package </a:t>
            </a:r>
            <a:r>
              <a:rPr lang="en-US" sz="2400" b="1" dirty="0" err="1">
                <a:solidFill>
                  <a:srgbClr val="FF0066"/>
                </a:solidFill>
                <a:latin typeface="Lato"/>
                <a:ea typeface="Lato"/>
                <a:cs typeface="Lato"/>
                <a:sym typeface="Lato"/>
              </a:rPr>
              <a:t>java.util.Scanner</a:t>
            </a:r>
            <a:r>
              <a:rPr lang="en-US" sz="2400" b="1" dirty="0">
                <a:solidFill>
                  <a:srgbClr val="FF0066"/>
                </a:solidFill>
                <a:latin typeface="Lato"/>
                <a:ea typeface="Lato"/>
                <a:cs typeface="Lato"/>
                <a:sym typeface="Lato"/>
              </a:rPr>
              <a:t> or java.util.*</a:t>
            </a:r>
          </a:p>
          <a:p>
            <a:endParaRPr lang="en-US" sz="2400" b="1" dirty="0">
              <a:solidFill>
                <a:srgbClr val="FF0066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sz="2400" b="1" dirty="0">
                <a:solidFill>
                  <a:srgbClr val="0070C0"/>
                </a:solidFill>
                <a:latin typeface="Lato"/>
                <a:ea typeface="Lato"/>
                <a:cs typeface="Lato"/>
                <a:sym typeface="Lato"/>
              </a:rPr>
              <a:t>Create the object of Scanner class:</a:t>
            </a:r>
          </a:p>
          <a:p>
            <a:r>
              <a:rPr lang="en-US" sz="2400" b="1" dirty="0">
                <a:solidFill>
                  <a:srgbClr val="7030A0"/>
                </a:solidFill>
                <a:latin typeface="Lato"/>
                <a:ea typeface="Lato"/>
                <a:cs typeface="Lato"/>
                <a:sym typeface="Lato"/>
              </a:rPr>
              <a:t>	</a:t>
            </a:r>
          </a:p>
          <a:p>
            <a:r>
              <a:rPr lang="en-US" sz="2400" b="1" dirty="0">
                <a:solidFill>
                  <a:srgbClr val="7030A0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Scanner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sc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= new Scanner(System.in);</a:t>
            </a:r>
          </a:p>
          <a:p>
            <a:endParaRPr lang="en-US" sz="2400" b="1" dirty="0">
              <a:solidFill>
                <a:srgbClr val="7030A0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2400" b="1" dirty="0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3. Invoke the appropriate method(function):</a:t>
            </a:r>
          </a:p>
          <a:p>
            <a:r>
              <a:rPr lang="en-US" sz="2400" b="1" dirty="0">
                <a:solidFill>
                  <a:srgbClr val="7030A0"/>
                </a:solidFill>
                <a:latin typeface="Lato"/>
                <a:ea typeface="Lato"/>
                <a:cs typeface="Lato"/>
                <a:sym typeface="Lato"/>
              </a:rPr>
              <a:t>	</a:t>
            </a:r>
          </a:p>
          <a:p>
            <a:r>
              <a:rPr lang="en-US" sz="2400" b="1" dirty="0">
                <a:solidFill>
                  <a:srgbClr val="7030A0"/>
                </a:solidFill>
                <a:latin typeface="Lato"/>
                <a:ea typeface="Lato"/>
                <a:cs typeface="Lato"/>
                <a:sym typeface="Lato"/>
              </a:rPr>
              <a:t>	type a = </a:t>
            </a:r>
            <a:r>
              <a:rPr lang="en-US" sz="2400" b="1" dirty="0" err="1">
                <a:solidFill>
                  <a:srgbClr val="7030A0"/>
                </a:solidFill>
                <a:latin typeface="Lato"/>
                <a:ea typeface="Lato"/>
                <a:cs typeface="Lato"/>
                <a:sym typeface="Lato"/>
              </a:rPr>
              <a:t>sc.nextType</a:t>
            </a:r>
            <a:r>
              <a:rPr lang="en-US" sz="2400" b="1" dirty="0">
                <a:solidFill>
                  <a:srgbClr val="7030A0"/>
                </a:solidFill>
                <a:latin typeface="Lato"/>
                <a:ea typeface="Lato"/>
                <a:cs typeface="Lato"/>
                <a:sym typeface="Lato"/>
              </a:rPr>
              <a:t>();</a:t>
            </a:r>
            <a:endParaRPr lang="en-US" sz="2400" b="1" dirty="0">
              <a:solidFill>
                <a:srgbClr val="00B050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2400" b="1" dirty="0">
              <a:solidFill>
                <a:srgbClr val="00B050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48922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1" presetClass="entr" presetSubtype="1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2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A93F92"/>
                </a:solidFill>
              </a:rPr>
              <a:t>Scanner class Methods</a:t>
            </a:r>
            <a:endParaRPr lang="en" sz="2800" b="1" dirty="0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6DEA8762-29F5-42F5-8EFA-BDBB7D635A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6444917"/>
              </p:ext>
            </p:extLst>
          </p:nvPr>
        </p:nvGraphicFramePr>
        <p:xfrm>
          <a:off x="381000" y="1143000"/>
          <a:ext cx="8382000" cy="3596640"/>
        </p:xfrm>
        <a:graphic>
          <a:graphicData uri="http://schemas.openxmlformats.org/drawingml/2006/table">
            <a:tbl>
              <a:tblPr firstRow="1" bandRow="1">
                <a:tableStyleId>{641B6FF1-C885-4967-8E5E-6EABFE361E7F}</a:tableStyleId>
              </a:tblPr>
              <a:tblGrid>
                <a:gridCol w="4191000">
                  <a:extLst>
                    <a:ext uri="{9D8B030D-6E8A-4147-A177-3AD203B41FA5}">
                      <a16:colId xmlns:a16="http://schemas.microsoft.com/office/drawing/2014/main" xmlns="" val="2734860822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xmlns="" val="430995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Method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Purpose</a:t>
                      </a:r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74757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solidFill>
                            <a:srgbClr val="00B050"/>
                          </a:solidFill>
                        </a:rPr>
                        <a:t>nextByte</a:t>
                      </a:r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(), </a:t>
                      </a:r>
                      <a:r>
                        <a:rPr lang="en-US" sz="2000" b="1" dirty="0" err="1">
                          <a:solidFill>
                            <a:srgbClr val="00B050"/>
                          </a:solidFill>
                        </a:rPr>
                        <a:t>nextShort</a:t>
                      </a:r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(), </a:t>
                      </a:r>
                      <a:r>
                        <a:rPr lang="en-US" sz="2000" b="1" dirty="0" err="1">
                          <a:solidFill>
                            <a:srgbClr val="00B050"/>
                          </a:solidFill>
                        </a:rPr>
                        <a:t>nextInt</a:t>
                      </a:r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() and </a:t>
                      </a:r>
                      <a:r>
                        <a:rPr lang="en-US" sz="2000" b="1" dirty="0" err="1">
                          <a:solidFill>
                            <a:srgbClr val="00B050"/>
                          </a:solidFill>
                        </a:rPr>
                        <a:t>nextLong</a:t>
                      </a:r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()</a:t>
                      </a:r>
                      <a:endParaRPr lang="en-IN" sz="20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To read byte, short, int and long data respectively</a:t>
                      </a:r>
                      <a:endParaRPr lang="en-IN" sz="20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65892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solidFill>
                            <a:srgbClr val="C00000"/>
                          </a:solidFill>
                        </a:rPr>
                        <a:t>nextFloat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() and </a:t>
                      </a:r>
                      <a:r>
                        <a:rPr lang="en-US" sz="2000" b="1" dirty="0" err="1">
                          <a:solidFill>
                            <a:srgbClr val="C00000"/>
                          </a:solidFill>
                        </a:rPr>
                        <a:t>nextDouble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()</a:t>
                      </a:r>
                      <a:endParaRPr lang="en-IN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To read float and double data respectively</a:t>
                      </a:r>
                      <a:endParaRPr lang="en-IN" sz="2000" b="1" dirty="0">
                        <a:solidFill>
                          <a:srgbClr val="C00000"/>
                        </a:solidFill>
                      </a:endParaRPr>
                    </a:p>
                    <a:p>
                      <a:endParaRPr lang="en-IN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92899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solidFill>
                            <a:srgbClr val="FFC000"/>
                          </a:solidFill>
                        </a:rPr>
                        <a:t>nextBoolean</a:t>
                      </a:r>
                      <a:r>
                        <a:rPr lang="en-US" sz="2000" b="1" dirty="0">
                          <a:solidFill>
                            <a:srgbClr val="FFC000"/>
                          </a:solidFill>
                        </a:rPr>
                        <a:t>()</a:t>
                      </a:r>
                      <a:endParaRPr lang="en-IN" sz="2000" b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C000"/>
                          </a:solidFill>
                        </a:rPr>
                        <a:t>To read boolean value</a:t>
                      </a:r>
                      <a:endParaRPr lang="en-IN" sz="2000" b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614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40CC2"/>
                          </a:solidFill>
                        </a:rPr>
                        <a:t>next()</a:t>
                      </a:r>
                      <a:endParaRPr lang="en-IN" sz="2000" b="1" dirty="0">
                        <a:solidFill>
                          <a:srgbClr val="F40CC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40CC2"/>
                          </a:solidFill>
                        </a:rPr>
                        <a:t>To read string without space</a:t>
                      </a:r>
                      <a:endParaRPr lang="en-IN" sz="2000" b="1" dirty="0">
                        <a:solidFill>
                          <a:srgbClr val="F40CC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25822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solidFill>
                            <a:srgbClr val="7030A0"/>
                          </a:solidFill>
                        </a:rPr>
                        <a:t>nextLine</a:t>
                      </a:r>
                      <a:r>
                        <a:rPr lang="en-US" sz="2000" b="1" dirty="0">
                          <a:solidFill>
                            <a:srgbClr val="7030A0"/>
                          </a:solidFill>
                        </a:rPr>
                        <a:t>()</a:t>
                      </a:r>
                      <a:endParaRPr lang="en-IN" sz="20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7030A0"/>
                          </a:solidFill>
                        </a:rPr>
                        <a:t>To read string with space</a:t>
                      </a:r>
                      <a:endParaRPr lang="en-IN" sz="2000" b="1" dirty="0">
                        <a:solidFill>
                          <a:srgbClr val="7030A0"/>
                        </a:solidFill>
                      </a:endParaRPr>
                    </a:p>
                    <a:p>
                      <a:endParaRPr lang="en-IN" sz="20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427627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F3CFC1F-053C-4E82-8E0C-6DEFA083B38D}"/>
              </a:ext>
            </a:extLst>
          </p:cNvPr>
          <p:cNvSpPr txBox="1"/>
          <p:nvPr/>
        </p:nvSpPr>
        <p:spPr>
          <a:xfrm>
            <a:off x="457200" y="51816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Note:</a:t>
            </a:r>
            <a:r>
              <a:rPr lang="en-US" sz="2400" b="1" dirty="0"/>
              <a:t>  </a:t>
            </a:r>
            <a:r>
              <a:rPr lang="en-US" sz="2400" b="1" dirty="0">
                <a:solidFill>
                  <a:srgbClr val="FF0000"/>
                </a:solidFill>
              </a:rPr>
              <a:t>There is no method available to read char data</a:t>
            </a:r>
            <a:endParaRPr lang="en-I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97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2438400"/>
            <a:ext cx="9144000" cy="152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600" b="1" dirty="0">
                <a:solidFill>
                  <a:srgbClr val="0070C0"/>
                </a:solidFill>
              </a:rPr>
              <a:t>Use </a:t>
            </a:r>
            <a:r>
              <a:rPr lang="en-US" sz="2600" b="1" dirty="0" err="1">
                <a:solidFill>
                  <a:srgbClr val="00B050"/>
                </a:solidFill>
              </a:rPr>
              <a:t>sc.next</a:t>
            </a:r>
            <a:r>
              <a:rPr lang="en-US" sz="2600" b="1" dirty="0">
                <a:solidFill>
                  <a:srgbClr val="00B050"/>
                </a:solidFill>
              </a:rPr>
              <a:t>().</a:t>
            </a:r>
            <a:r>
              <a:rPr lang="en-US" sz="2600" b="1" dirty="0" err="1">
                <a:solidFill>
                  <a:srgbClr val="00B050"/>
                </a:solidFill>
              </a:rPr>
              <a:t>charAt</a:t>
            </a:r>
            <a:r>
              <a:rPr lang="en-US" sz="2600" b="1" dirty="0">
                <a:solidFill>
                  <a:srgbClr val="00B050"/>
                </a:solidFill>
              </a:rPr>
              <a:t>(0)   </a:t>
            </a:r>
            <a:r>
              <a:rPr lang="en-US" sz="2600" b="1" dirty="0">
                <a:solidFill>
                  <a:srgbClr val="0070C0"/>
                </a:solidFill>
              </a:rPr>
              <a:t>method to read character data from the keyboard.</a:t>
            </a:r>
          </a:p>
        </p:txBody>
      </p:sp>
    </p:spTree>
    <p:extLst>
      <p:ext uri="{BB962C8B-B14F-4D97-AF65-F5344CB8AC3E}">
        <p14:creationId xmlns:p14="http://schemas.microsoft.com/office/powerpoint/2010/main" xmlns="" val="75042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Primitive Data Types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449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90563" indent="-457200" algn="just">
              <a:buNone/>
            </a:pPr>
            <a:r>
              <a:rPr lang="en-US" sz="2600" b="1" dirty="0"/>
              <a:t>3.  Characters :</a:t>
            </a:r>
            <a:r>
              <a:rPr lang="en-US" sz="2600" b="1" dirty="0">
                <a:solidFill>
                  <a:schemeClr val="accent5">
                    <a:lumMod val="75000"/>
                  </a:schemeClr>
                </a:solidFill>
              </a:rPr>
              <a:t>includes </a:t>
            </a:r>
            <a:r>
              <a:rPr lang="en-US" sz="2600" b="1" dirty="0">
                <a:solidFill>
                  <a:srgbClr val="00B050"/>
                </a:solidFill>
              </a:rPr>
              <a:t>char</a:t>
            </a:r>
            <a:r>
              <a:rPr lang="en-US" sz="2600" b="1" dirty="0">
                <a:solidFill>
                  <a:schemeClr val="accent5">
                    <a:lumMod val="75000"/>
                  </a:schemeClr>
                </a:solidFill>
              </a:rPr>
              <a:t>, which represents symbols in the character set i.e. letters, numbers and special characters.</a:t>
            </a:r>
          </a:p>
          <a:p>
            <a:pPr marL="234950" indent="-234950" algn="just">
              <a:buNone/>
            </a:pPr>
            <a:endParaRPr lang="en-US" sz="26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690563" indent="-403225" algn="just">
              <a:buNone/>
            </a:pPr>
            <a:r>
              <a:rPr lang="en-US" sz="2600" b="1" dirty="0"/>
              <a:t>4.  Boolean: </a:t>
            </a:r>
            <a:r>
              <a:rPr lang="en-US" sz="2600" b="1" dirty="0">
                <a:solidFill>
                  <a:srgbClr val="F40CC2"/>
                </a:solidFill>
              </a:rPr>
              <a:t>includes </a:t>
            </a:r>
            <a:r>
              <a:rPr lang="en-US" sz="2600" b="1" dirty="0">
                <a:solidFill>
                  <a:srgbClr val="00B050"/>
                </a:solidFill>
              </a:rPr>
              <a:t>boolean</a:t>
            </a:r>
            <a:r>
              <a:rPr lang="en-US" sz="2600" b="1" dirty="0">
                <a:solidFill>
                  <a:srgbClr val="F40CC2"/>
                </a:solidFill>
              </a:rPr>
              <a:t>, which is a special type for representing true/false values</a:t>
            </a:r>
          </a:p>
        </p:txBody>
      </p:sp>
    </p:spTree>
    <p:extLst>
      <p:ext uri="{BB962C8B-B14F-4D97-AF65-F5344CB8AC3E}">
        <p14:creationId xmlns:p14="http://schemas.microsoft.com/office/powerpoint/2010/main" xmlns="" val="152943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A93F92"/>
                </a:solidFill>
              </a:rPr>
              <a:t>Addition of 2 numbers with user input</a:t>
            </a:r>
            <a:endParaRPr lang="en" sz="2800" b="1" dirty="0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05E55B9B-1458-4B72-9203-1DA95A4288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500" b="10784"/>
          <a:stretch/>
        </p:blipFill>
        <p:spPr>
          <a:xfrm>
            <a:off x="304800" y="647700"/>
            <a:ext cx="85344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135936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A93F92"/>
                </a:solidFill>
              </a:rPr>
              <a:t>Addition of 2 numbers with user input</a:t>
            </a:r>
            <a:endParaRPr lang="en" sz="2800" b="1" dirty="0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17770ED8-BF85-410B-B948-53F9E5F0E3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333" b="45352"/>
          <a:stretch/>
        </p:blipFill>
        <p:spPr>
          <a:xfrm>
            <a:off x="228600" y="981740"/>
            <a:ext cx="8610600" cy="419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031380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A93F92"/>
                </a:solidFill>
              </a:rPr>
              <a:t>Working with Strings</a:t>
            </a:r>
            <a:endParaRPr lang="en" sz="2800" b="1" dirty="0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533400"/>
            <a:ext cx="891540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b="1" dirty="0">
                <a:solidFill>
                  <a:srgbClr val="00B050"/>
                </a:solidFill>
                <a:latin typeface="Lato"/>
                <a:ea typeface="Lato"/>
                <a:cs typeface="Lato"/>
                <a:sym typeface="Lato"/>
              </a:rPr>
              <a:t>String is a class in Java.</a:t>
            </a:r>
          </a:p>
          <a:p>
            <a:r>
              <a:rPr lang="en-US" sz="24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    </a:t>
            </a:r>
          </a:p>
          <a:p>
            <a:r>
              <a:rPr lang="en-US" sz="24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    </a:t>
            </a:r>
            <a:r>
              <a:rPr lang="en-US" sz="2400" b="1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Syntax:	</a:t>
            </a:r>
            <a:r>
              <a:rPr lang="en-US" sz="2400" b="1" dirty="0">
                <a:solidFill>
                  <a:srgbClr val="FF0066"/>
                </a:solidFill>
                <a:latin typeface="Lato"/>
                <a:ea typeface="Lato"/>
                <a:cs typeface="Lato"/>
                <a:sym typeface="Lato"/>
              </a:rPr>
              <a:t>String </a:t>
            </a:r>
            <a:r>
              <a:rPr lang="en-US" sz="2400" b="1" dirty="0" err="1">
                <a:solidFill>
                  <a:srgbClr val="FF0066"/>
                </a:solidFill>
                <a:latin typeface="Lato"/>
                <a:ea typeface="Lato"/>
                <a:cs typeface="Lato"/>
                <a:sym typeface="Lato"/>
              </a:rPr>
              <a:t>str_var</a:t>
            </a:r>
            <a:r>
              <a:rPr lang="en-US" sz="2400" b="1" dirty="0">
                <a:solidFill>
                  <a:srgbClr val="FF0066"/>
                </a:solidFill>
                <a:latin typeface="Lato"/>
                <a:ea typeface="Lato"/>
                <a:cs typeface="Lato"/>
                <a:sym typeface="Lato"/>
              </a:rPr>
              <a:t>;</a:t>
            </a:r>
          </a:p>
          <a:p>
            <a:pPr lvl="1"/>
            <a:r>
              <a:rPr lang="en-US" sz="24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    </a:t>
            </a:r>
            <a:r>
              <a:rPr lang="en-US" sz="2400" b="1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r>
              <a:rPr lang="en-US" sz="24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    </a:t>
            </a:r>
            <a:r>
              <a:rPr lang="en-US" sz="2400" b="1" dirty="0">
                <a:solidFill>
                  <a:srgbClr val="0070C0"/>
                </a:solidFill>
                <a:latin typeface="Lato"/>
                <a:ea typeface="Lato"/>
                <a:cs typeface="Lato"/>
                <a:sym typeface="Lato"/>
              </a:rPr>
              <a:t>String str;</a:t>
            </a:r>
          </a:p>
          <a:p>
            <a:pPr lvl="1"/>
            <a:endParaRPr lang="en-US" sz="2400" b="1" dirty="0">
              <a:solidFill>
                <a:srgbClr val="0070C0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1" indent="-34290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     Initializing a string:	</a:t>
            </a:r>
          </a:p>
          <a:p>
            <a:pPr lvl="1"/>
            <a:r>
              <a:rPr lang="en-US" sz="24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		 </a:t>
            </a:r>
          </a:p>
          <a:p>
            <a:pPr lvl="1"/>
            <a:r>
              <a:rPr lang="en-US" sz="24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		 </a:t>
            </a:r>
            <a:r>
              <a:rPr lang="en-US" sz="2400" b="1" dirty="0">
                <a:solidFill>
                  <a:srgbClr val="7030A0"/>
                </a:solidFill>
                <a:latin typeface="Lato"/>
                <a:ea typeface="Lato"/>
                <a:cs typeface="Lato"/>
                <a:sym typeface="Lato"/>
              </a:rPr>
              <a:t>String str=“Hello”;</a:t>
            </a:r>
          </a:p>
          <a:p>
            <a:pPr lvl="1"/>
            <a:r>
              <a:rPr lang="en-US" sz="2400" b="1" dirty="0">
                <a:solidFill>
                  <a:srgbClr val="7030A0"/>
                </a:solidFill>
                <a:latin typeface="Lato"/>
                <a:ea typeface="Lato"/>
                <a:cs typeface="Lato"/>
                <a:sym typeface="Lato"/>
              </a:rPr>
              <a:t>		 </a:t>
            </a:r>
            <a:r>
              <a:rPr lang="en-US" sz="2400" b="1" dirty="0" err="1">
                <a:solidFill>
                  <a:srgbClr val="7030A0"/>
                </a:solidFill>
                <a:latin typeface="Lato"/>
                <a:ea typeface="Lato"/>
                <a:cs typeface="Lato"/>
                <a:sym typeface="Lato"/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  <a:latin typeface="Lato"/>
                <a:ea typeface="Lato"/>
                <a:cs typeface="Lato"/>
                <a:sym typeface="Lato"/>
              </a:rPr>
              <a:t>(str); </a:t>
            </a:r>
            <a:r>
              <a:rPr lang="en-US" sz="24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	</a:t>
            </a:r>
          </a:p>
          <a:p>
            <a:pPr lvl="1"/>
            <a:endParaRPr lang="en-US" sz="2400"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1" indent="-34290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     Taking string as a user input from keyboard :</a:t>
            </a:r>
          </a:p>
          <a:p>
            <a:pPr lvl="1"/>
            <a:endParaRPr lang="en-US" sz="2400"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lvl="1"/>
            <a:r>
              <a:rPr lang="en-US" sz="24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		</a:t>
            </a:r>
            <a:r>
              <a:rPr lang="en-US" sz="2400" b="1" dirty="0">
                <a:solidFill>
                  <a:srgbClr val="F40CC2"/>
                </a:solidFill>
                <a:latin typeface="Lato"/>
                <a:ea typeface="Lato"/>
                <a:cs typeface="Lato"/>
                <a:sym typeface="Lato"/>
              </a:rPr>
              <a:t>String str;</a:t>
            </a:r>
          </a:p>
          <a:p>
            <a:pPr lvl="1"/>
            <a:r>
              <a:rPr lang="en-US" sz="2400" b="1" dirty="0">
                <a:solidFill>
                  <a:srgbClr val="F40CC2"/>
                </a:solidFill>
                <a:latin typeface="Lato"/>
                <a:ea typeface="Lato"/>
                <a:cs typeface="Lato"/>
                <a:sym typeface="Lato"/>
              </a:rPr>
              <a:t>		</a:t>
            </a:r>
            <a:r>
              <a:rPr lang="en-US" sz="2400" b="1" dirty="0" err="1">
                <a:solidFill>
                  <a:srgbClr val="F40CC2"/>
                </a:solidFill>
                <a:latin typeface="Lato"/>
                <a:ea typeface="Lato"/>
                <a:cs typeface="Lato"/>
                <a:sym typeface="Lato"/>
              </a:rPr>
              <a:t>System.out.println</a:t>
            </a:r>
            <a:r>
              <a:rPr lang="en-US" sz="2400" b="1" dirty="0">
                <a:solidFill>
                  <a:srgbClr val="F40CC2"/>
                </a:solidFill>
                <a:latin typeface="Lato"/>
                <a:ea typeface="Lato"/>
                <a:cs typeface="Lato"/>
                <a:sym typeface="Lato"/>
              </a:rPr>
              <a:t>(“Enter the String”);</a:t>
            </a:r>
          </a:p>
          <a:p>
            <a:pPr lvl="1"/>
            <a:r>
              <a:rPr lang="en-US" sz="2400" b="1" dirty="0">
                <a:solidFill>
                  <a:srgbClr val="F40CC2"/>
                </a:solidFill>
                <a:latin typeface="Lato"/>
                <a:ea typeface="Lato"/>
                <a:cs typeface="Lato"/>
                <a:sym typeface="Lato"/>
              </a:rPr>
              <a:t>		str = </a:t>
            </a:r>
            <a:r>
              <a:rPr lang="en-US" sz="2400" b="1" dirty="0" err="1">
                <a:solidFill>
                  <a:srgbClr val="F40CC2"/>
                </a:solidFill>
                <a:latin typeface="Lato"/>
                <a:ea typeface="Lato"/>
                <a:cs typeface="Lato"/>
                <a:sym typeface="Lato"/>
              </a:rPr>
              <a:t>sc.nextLine</a:t>
            </a:r>
            <a:r>
              <a:rPr lang="en-US" sz="2400" b="1" dirty="0">
                <a:solidFill>
                  <a:srgbClr val="F40CC2"/>
                </a:solidFill>
                <a:latin typeface="Lato"/>
                <a:ea typeface="Lato"/>
                <a:cs typeface="Lato"/>
                <a:sym typeface="Lato"/>
              </a:rPr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5524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5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71565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A93F92"/>
                </a:solidFill>
              </a:rPr>
              <a:t>Reading different data from key board</a:t>
            </a:r>
            <a:endParaRPr lang="en" sz="2800" b="1" dirty="0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6CFF348A-B91A-46D8-9A5F-4520D562D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333" b="17059"/>
          <a:stretch/>
        </p:blipFill>
        <p:spPr>
          <a:xfrm>
            <a:off x="0" y="685801"/>
            <a:ext cx="8915400" cy="56388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A93F92"/>
                </a:solidFill>
              </a:rPr>
              <a:t>Taking User Input Through Keyboard</a:t>
            </a:r>
            <a:endParaRPr lang="en" sz="2800" b="1" dirty="0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45CC83A1-4FF0-4802-96B5-2BE4AF00DA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500" b="36056"/>
          <a:stretch/>
        </p:blipFill>
        <p:spPr>
          <a:xfrm>
            <a:off x="381000" y="838200"/>
            <a:ext cx="8153400" cy="3983105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2438400"/>
            <a:ext cx="9144000" cy="152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600" b="1" dirty="0">
                <a:solidFill>
                  <a:srgbClr val="0070C0"/>
                </a:solidFill>
              </a:rPr>
              <a:t>If we read a string after reading integer type data then provide one dummy statement i.e. </a:t>
            </a:r>
            <a:r>
              <a:rPr lang="en-US" sz="2600" b="1" dirty="0" err="1">
                <a:solidFill>
                  <a:srgbClr val="00B050"/>
                </a:solidFill>
              </a:rPr>
              <a:t>sc.nextLine</a:t>
            </a:r>
            <a:r>
              <a:rPr lang="en-US" sz="2600" b="1" dirty="0">
                <a:solidFill>
                  <a:srgbClr val="00B050"/>
                </a:solidFill>
              </a:rPr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xmlns="" val="16533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ctrTitle" idx="4294967295"/>
          </p:nvPr>
        </p:nvSpPr>
        <p:spPr>
          <a:xfrm>
            <a:off x="916025" y="968125"/>
            <a:ext cx="5561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7ECEFD"/>
                </a:solidFill>
              </a:rPr>
              <a:t>Thanks!</a:t>
            </a:r>
          </a:p>
        </p:txBody>
      </p:sp>
      <p:sp>
        <p:nvSpPr>
          <p:cNvPr id="294" name="Shape 294"/>
          <p:cNvSpPr txBox="1">
            <a:spLocks noGrp="1"/>
          </p:cNvSpPr>
          <p:nvPr>
            <p:ph type="subTitle" idx="4294967295"/>
          </p:nvPr>
        </p:nvSpPr>
        <p:spPr>
          <a:xfrm>
            <a:off x="916025" y="2338950"/>
            <a:ext cx="5561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b="1">
                <a:solidFill>
                  <a:srgbClr val="FFFFFF"/>
                </a:solidFill>
              </a:rPr>
              <a:t>Any questions?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4294967295"/>
          </p:nvPr>
        </p:nvSpPr>
        <p:spPr>
          <a:xfrm>
            <a:off x="916025" y="3678675"/>
            <a:ext cx="5561100" cy="11219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FFFFFF"/>
                </a:solidFill>
              </a:rPr>
              <a:t>You can find me at: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FFFFFF"/>
                </a:solidFill>
              </a:rPr>
              <a:t>m</a:t>
            </a:r>
            <a:r>
              <a:rPr lang="en" sz="2400" dirty="0">
                <a:solidFill>
                  <a:srgbClr val="FFFFFF"/>
                </a:solidFill>
              </a:rPr>
              <a:t>anish_ratilal2002@yahoo.com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893700" y="68580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rgbClr val="C5053C"/>
                </a:solidFill>
              </a:rPr>
              <a:t>Credits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893700" y="1905000"/>
            <a:ext cx="6462600" cy="19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buSzPct val="100000"/>
              <a:buFont typeface="Wingdings" pitchFamily="2" charset="2"/>
              <a:buChar char="q"/>
            </a:pPr>
            <a:r>
              <a:rPr lang="en-IN" sz="2400" u="sng" dirty="0">
                <a:hlinkClick r:id="rId3"/>
              </a:rPr>
              <a:t>Java, The Complete Reference, TMH</a:t>
            </a:r>
            <a:endParaRPr lang="en" sz="2400" u="sng" dirty="0">
              <a:hlinkClick r:id="rId3"/>
            </a:endParaRPr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buSzPct val="100000"/>
              <a:buFont typeface="Wingdings" pitchFamily="2" charset="2"/>
              <a:buChar char="q"/>
            </a:pPr>
            <a:r>
              <a:rPr lang="en" sz="2400" u="sng" dirty="0">
                <a:hlinkClick r:id="rId3"/>
              </a:rPr>
              <a:t>Tutorials and Forums available on Internet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Primitive Data Types Range</a:t>
            </a: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13412" t="46007" r="12423" b="32695"/>
          <a:stretch>
            <a:fillRect/>
          </a:stretch>
        </p:blipFill>
        <p:spPr bwMode="auto">
          <a:xfrm>
            <a:off x="914400" y="914400"/>
            <a:ext cx="75438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 t="14384" b="66438"/>
          <a:stretch>
            <a:fillRect/>
          </a:stretch>
        </p:blipFill>
        <p:spPr bwMode="auto">
          <a:xfrm>
            <a:off x="838200" y="3733800"/>
            <a:ext cx="77152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2438400"/>
            <a:ext cx="9144000" cy="381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600" b="1" dirty="0">
                <a:solidFill>
                  <a:srgbClr val="12BE6C"/>
                </a:solidFill>
              </a:rPr>
              <a:t>In Java only signed types are available. </a:t>
            </a:r>
            <a:r>
              <a:rPr lang="en-US" sz="2600" b="1" dirty="0">
                <a:solidFill>
                  <a:srgbClr val="FF0000"/>
                </a:solidFill>
              </a:rPr>
              <a:t>( No unsigned types like C and C++)</a:t>
            </a:r>
          </a:p>
        </p:txBody>
      </p:sp>
    </p:spTree>
    <p:extLst>
      <p:ext uri="{BB962C8B-B14F-4D97-AF65-F5344CB8AC3E}">
        <p14:creationId xmlns:p14="http://schemas.microsoft.com/office/powerpoint/2010/main" xmlns="" val="261927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Primitive Data Types: </a:t>
            </a:r>
            <a:r>
              <a:rPr lang="en-US" sz="2800" b="1" dirty="0">
                <a:solidFill>
                  <a:srgbClr val="00B050"/>
                </a:solidFill>
              </a:rPr>
              <a:t>Character</a:t>
            </a:r>
            <a:endParaRPr lang="en" sz="2800" b="1" dirty="0">
              <a:solidFill>
                <a:srgbClr val="00B05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563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600" b="1" dirty="0">
                <a:solidFill>
                  <a:srgbClr val="F40CC2"/>
                </a:solidFill>
              </a:rPr>
              <a:t> </a:t>
            </a:r>
            <a:r>
              <a:rPr lang="en-US" sz="2600" b="1" dirty="0"/>
              <a:t>In Java, the data type used to store characters is </a:t>
            </a:r>
            <a:r>
              <a:rPr lang="en-US" sz="2600" b="1" dirty="0">
                <a:solidFill>
                  <a:srgbClr val="FF6699"/>
                </a:solidFill>
              </a:rPr>
              <a:t>char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600" b="1" dirty="0">
                <a:solidFill>
                  <a:srgbClr val="F40CC2"/>
                </a:solidFill>
              </a:rPr>
              <a:t> </a:t>
            </a:r>
            <a:r>
              <a:rPr lang="en-US" sz="2600" b="1" dirty="0">
                <a:solidFill>
                  <a:srgbClr val="00B0F0"/>
                </a:solidFill>
              </a:rPr>
              <a:t>In C/C++, char is 8 bits wide. </a:t>
            </a:r>
            <a:r>
              <a:rPr lang="en-US" sz="2600" b="1" i="1" dirty="0">
                <a:solidFill>
                  <a:srgbClr val="00B0F0"/>
                </a:solidFill>
              </a:rPr>
              <a:t>Instead, Java uses 16-bits </a:t>
            </a:r>
            <a:r>
              <a:rPr lang="en-US" sz="2600" b="1" i="1" dirty="0">
                <a:solidFill>
                  <a:srgbClr val="12BE6C"/>
                </a:solidFill>
              </a:rPr>
              <a:t>Unicode</a:t>
            </a:r>
            <a:r>
              <a:rPr lang="en-US" sz="2600" b="1" i="1" dirty="0"/>
              <a:t> </a:t>
            </a:r>
            <a:r>
              <a:rPr lang="en-US" sz="2600" b="1" i="1" dirty="0">
                <a:solidFill>
                  <a:srgbClr val="00B0F0"/>
                </a:solidFill>
              </a:rPr>
              <a:t>to represent char.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600" b="1" i="1" dirty="0"/>
              <a:t> </a:t>
            </a:r>
            <a:r>
              <a:rPr lang="en-US" sz="2600" b="1" i="1" dirty="0">
                <a:solidFill>
                  <a:srgbClr val="00B050"/>
                </a:solidFill>
              </a:rPr>
              <a:t>Unicode</a:t>
            </a:r>
            <a:r>
              <a:rPr lang="en-US" sz="2600" b="1" i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600" b="1" i="1" dirty="0">
                <a:solidFill>
                  <a:srgbClr val="FFC000"/>
                </a:solidFill>
              </a:rPr>
              <a:t>defines a </a:t>
            </a:r>
            <a:r>
              <a:rPr lang="en-US" sz="2600" b="1" dirty="0">
                <a:solidFill>
                  <a:srgbClr val="FFC000"/>
                </a:solidFill>
              </a:rPr>
              <a:t>fully international character set that can represent all of the characters found in all human languages.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600" b="1" dirty="0">
                <a:solidFill>
                  <a:srgbClr val="7030A0"/>
                </a:solidFill>
              </a:rPr>
              <a:t>It is a unification of dozens of character sets, such as Latin, Greek, Arabic, Cyrillic, Hebrew, Katakana, Hangul, and many more.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600" b="1" dirty="0">
                <a:solidFill>
                  <a:srgbClr val="F40CC2"/>
                </a:solidFill>
              </a:rPr>
              <a:t>Unicode is of 16-bits so the range of a char is 0 to 65,535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600" b="1" dirty="0">
                <a:solidFill>
                  <a:srgbClr val="FF0000"/>
                </a:solidFill>
              </a:rPr>
              <a:t>There are no negative chars </a:t>
            </a:r>
            <a:r>
              <a:rPr lang="en-US" sz="2600" b="1" dirty="0">
                <a:solidFill>
                  <a:srgbClr val="00B050"/>
                </a:solidFill>
              </a:rPr>
              <a:t>(like C/C++)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5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5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307D95545A1F4184D126B1D8FD2DB8" ma:contentTypeVersion="2" ma:contentTypeDescription="Create a new document." ma:contentTypeScope="" ma:versionID="e803a5b6f0e2c81f0f2deebe146006d1">
  <xsd:schema xmlns:xsd="http://www.w3.org/2001/XMLSchema" xmlns:xs="http://www.w3.org/2001/XMLSchema" xmlns:p="http://schemas.microsoft.com/office/2006/metadata/properties" xmlns:ns2="23c40818-116c-41c3-b097-f61654eaa8ad" targetNamespace="http://schemas.microsoft.com/office/2006/metadata/properties" ma:root="true" ma:fieldsID="c148b34ed9427c02a8a6d567383192b7" ns2:_="">
    <xsd:import namespace="23c40818-116c-41c3-b097-f61654eaa8a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c40818-116c-41c3-b097-f61654eaa8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5A031D4-B781-4C4E-BC41-62257B67E37E}"/>
</file>

<file path=customXml/itemProps2.xml><?xml version="1.0" encoding="utf-8"?>
<ds:datastoreItem xmlns:ds="http://schemas.openxmlformats.org/officeDocument/2006/customXml" ds:itemID="{DB6566B3-0B64-4B36-B157-AF7796D1913B}"/>
</file>

<file path=customXml/itemProps3.xml><?xml version="1.0" encoding="utf-8"?>
<ds:datastoreItem xmlns:ds="http://schemas.openxmlformats.org/officeDocument/2006/customXml" ds:itemID="{40B41C9E-E26A-46EC-8C7E-5C572D0AEE99}"/>
</file>

<file path=docProps/app.xml><?xml version="1.0" encoding="utf-8"?>
<Properties xmlns="http://schemas.openxmlformats.org/officeDocument/2006/extended-properties" xmlns:vt="http://schemas.openxmlformats.org/officeDocument/2006/docPropsVTypes">
  <TotalTime>2577</TotalTime>
  <Words>2039</Words>
  <Application>Microsoft Office PowerPoint</Application>
  <PresentationFormat>On-screen Show (4:3)</PresentationFormat>
  <Paragraphs>493</Paragraphs>
  <Slides>67</Slides>
  <Notes>67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3" baseType="lpstr">
      <vt:lpstr>Arial</vt:lpstr>
      <vt:lpstr>Raleway</vt:lpstr>
      <vt:lpstr>Lato</vt:lpstr>
      <vt:lpstr>Wingdings</vt:lpstr>
      <vt:lpstr>Courier New</vt:lpstr>
      <vt:lpstr>Antonio template</vt:lpstr>
      <vt:lpstr>Java Basic Concepts</vt:lpstr>
      <vt:lpstr>Slide 2</vt:lpstr>
      <vt:lpstr>Learning Outcomes</vt:lpstr>
      <vt:lpstr>Primitive Data Types</vt:lpstr>
      <vt:lpstr>Primitive Data Types</vt:lpstr>
      <vt:lpstr>Primitive Data Types</vt:lpstr>
      <vt:lpstr>Primitive Data Types Range</vt:lpstr>
      <vt:lpstr>Slide 8</vt:lpstr>
      <vt:lpstr>Primitive Data Types: Character</vt:lpstr>
      <vt:lpstr>Primitive Data Types: Character</vt:lpstr>
      <vt:lpstr>Slide 11</vt:lpstr>
      <vt:lpstr>Primitive Data Types: boolean</vt:lpstr>
      <vt:lpstr>Slide 13</vt:lpstr>
      <vt:lpstr>Primitive Data Types: boolean</vt:lpstr>
      <vt:lpstr>Primitive Data Types: boolean</vt:lpstr>
      <vt:lpstr>Basic Building Blocks</vt:lpstr>
      <vt:lpstr>Java Keywords</vt:lpstr>
      <vt:lpstr>Type Conversion </vt:lpstr>
      <vt:lpstr>Type Conversion and Casting</vt:lpstr>
      <vt:lpstr>Type Conversion and Casting</vt:lpstr>
      <vt:lpstr>Type Conversion and Casting</vt:lpstr>
      <vt:lpstr>Type Conversion and Casting</vt:lpstr>
      <vt:lpstr>Type Conversion and Casting</vt:lpstr>
      <vt:lpstr>Type Conversion and Casting</vt:lpstr>
      <vt:lpstr>Type Conversion and Casting</vt:lpstr>
      <vt:lpstr>Type Conversion and Casting</vt:lpstr>
      <vt:lpstr>Type Conversion and Casting</vt:lpstr>
      <vt:lpstr>Type Conversion and Casting</vt:lpstr>
      <vt:lpstr>Automatic Type Promotion in Expressions</vt:lpstr>
      <vt:lpstr>Automatic Type Promotion in Expressions</vt:lpstr>
      <vt:lpstr>Type Conversion and Casting</vt:lpstr>
      <vt:lpstr>Slide 32</vt:lpstr>
      <vt:lpstr>Floating point literal Error</vt:lpstr>
      <vt:lpstr>Floating point literal type casting</vt:lpstr>
      <vt:lpstr>Operators</vt:lpstr>
      <vt:lpstr>Operators</vt:lpstr>
      <vt:lpstr>Operators</vt:lpstr>
      <vt:lpstr>Operators</vt:lpstr>
      <vt:lpstr>Operators</vt:lpstr>
      <vt:lpstr>Operators</vt:lpstr>
      <vt:lpstr>Operators</vt:lpstr>
      <vt:lpstr>Operators</vt:lpstr>
      <vt:lpstr>Slide 43</vt:lpstr>
      <vt:lpstr>Operators</vt:lpstr>
      <vt:lpstr>Operators</vt:lpstr>
      <vt:lpstr>Operators</vt:lpstr>
      <vt:lpstr>Operators</vt:lpstr>
      <vt:lpstr>Operators</vt:lpstr>
      <vt:lpstr>Operators</vt:lpstr>
      <vt:lpstr>Slide 50</vt:lpstr>
      <vt:lpstr>Operators</vt:lpstr>
      <vt:lpstr>Operators</vt:lpstr>
      <vt:lpstr>Operators</vt:lpstr>
      <vt:lpstr>Control Structures</vt:lpstr>
      <vt:lpstr>Control Statements</vt:lpstr>
      <vt:lpstr>Taking user input using Scanner class</vt:lpstr>
      <vt:lpstr>Scanner class</vt:lpstr>
      <vt:lpstr>Scanner class Methods</vt:lpstr>
      <vt:lpstr>Slide 59</vt:lpstr>
      <vt:lpstr>Addition of 2 numbers with user input</vt:lpstr>
      <vt:lpstr>Addition of 2 numbers with user input</vt:lpstr>
      <vt:lpstr>Working with Strings</vt:lpstr>
      <vt:lpstr>Reading different data from key board</vt:lpstr>
      <vt:lpstr>Taking User Input Through Keyboard</vt:lpstr>
      <vt:lpstr>Slide 65</vt:lpstr>
      <vt:lpstr>Thanks!</vt:lpstr>
      <vt:lpstr>Credits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mrs</dc:creator>
  <cp:lastModifiedBy>mrs</cp:lastModifiedBy>
  <cp:revision>187</cp:revision>
  <dcterms:modified xsi:type="dcterms:W3CDTF">2020-06-23T15:18:00Z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0x0101000B307D95545A1F4184D126B1D8FD2DB8</vt:lpwstr>
  </property>
</Properties>
</file>