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62"/>
  </p:notesMasterIdLst>
  <p:handoutMasterIdLst>
    <p:handoutMasterId r:id="rId63"/>
  </p:handoutMasterIdLst>
  <p:sldIdLst>
    <p:sldId id="340" r:id="rId5"/>
    <p:sldId id="346" r:id="rId6"/>
    <p:sldId id="367" r:id="rId7"/>
    <p:sldId id="301" r:id="rId8"/>
    <p:sldId id="368" r:id="rId9"/>
    <p:sldId id="369" r:id="rId10"/>
    <p:sldId id="414" r:id="rId11"/>
    <p:sldId id="370" r:id="rId12"/>
    <p:sldId id="372" r:id="rId13"/>
    <p:sldId id="373" r:id="rId14"/>
    <p:sldId id="374" r:id="rId15"/>
    <p:sldId id="388" r:id="rId16"/>
    <p:sldId id="377" r:id="rId17"/>
    <p:sldId id="378" r:id="rId18"/>
    <p:sldId id="379" r:id="rId19"/>
    <p:sldId id="389" r:id="rId20"/>
    <p:sldId id="380" r:id="rId21"/>
    <p:sldId id="383" r:id="rId22"/>
    <p:sldId id="384" r:id="rId23"/>
    <p:sldId id="385" r:id="rId24"/>
    <p:sldId id="376" r:id="rId25"/>
    <p:sldId id="375" r:id="rId26"/>
    <p:sldId id="386" r:id="rId27"/>
    <p:sldId id="415" r:id="rId28"/>
    <p:sldId id="387" r:id="rId29"/>
    <p:sldId id="416" r:id="rId30"/>
    <p:sldId id="390" r:id="rId31"/>
    <p:sldId id="391" r:id="rId32"/>
    <p:sldId id="392" r:id="rId33"/>
    <p:sldId id="393" r:id="rId34"/>
    <p:sldId id="41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302" r:id="rId47"/>
    <p:sldId id="405" r:id="rId48"/>
    <p:sldId id="406" r:id="rId49"/>
    <p:sldId id="407" r:id="rId50"/>
    <p:sldId id="303" r:id="rId51"/>
    <p:sldId id="328" r:id="rId52"/>
    <p:sldId id="305" r:id="rId53"/>
    <p:sldId id="408" r:id="rId54"/>
    <p:sldId id="409" r:id="rId55"/>
    <p:sldId id="410" r:id="rId56"/>
    <p:sldId id="411" r:id="rId57"/>
    <p:sldId id="412" r:id="rId58"/>
    <p:sldId id="413" r:id="rId59"/>
    <p:sldId id="417" r:id="rId60"/>
    <p:sldId id="41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53A1F"/>
    <a:srgbClr val="008000"/>
    <a:srgbClr val="0066FF"/>
    <a:srgbClr val="FF4C00"/>
    <a:srgbClr val="DE2C28"/>
    <a:srgbClr val="FFCC66"/>
    <a:srgbClr val="F5E985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54FF2D-F29E-4D5A-97B7-716A532F3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BA8670-0AAC-4618-8554-9F45471F3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23E8503-9F07-4450-B411-9300C6824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58F47BF-B100-4567-B901-76C8EC824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7AAAFC1F-32A1-49EB-AEF8-0C2AED5D8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56DC805C-68E9-4944-9A69-5B5F4FD82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2A274EC-7A27-4073-9BBD-8D5999BA5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3283A61E-0A5A-4DBB-B8A7-1AF3E978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B70D6A11-F6E1-4FD1-8335-A2C5D6F50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DABA5CE-B058-4FA2-BAAA-82F8A9EB1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2FA9713-F83A-4BBA-8F73-21F8621F3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8/18/2021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1-</a:t>
            </a:r>
            <a:fld id="{6FD92CBE-0729-47A8-8343-5DD95F90D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 bldLvl="2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stall-java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s-tutoria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pple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alties.bayt.com/en/specialties/q/223774/why-java-is-considered-dynamic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924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Java Programming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961B628-31E0-4C8E-A7A9-6E123D70A785}" type="slidenum">
              <a:rPr lang="en-US"/>
              <a:pPr/>
              <a:t>1</a:t>
            </a:fld>
            <a:endParaRPr 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104900" y="56388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Lory Al </a:t>
            </a:r>
            <a:r>
              <a:rPr lang="en-US" sz="2800" b="1" dirty="0" err="1">
                <a:solidFill>
                  <a:srgbClr val="953A1F"/>
                </a:solidFill>
                <a:latin typeface="Arial" charset="0"/>
              </a:rPr>
              <a:t>Moakar</a:t>
            </a:r>
            <a:endParaRPr lang="en-US" sz="2800" b="1" dirty="0">
              <a:solidFill>
                <a:srgbClr val="953A1F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Modified By: </a:t>
            </a:r>
            <a:r>
              <a:rPr lang="en-US" sz="2800" b="1" dirty="0">
                <a:solidFill>
                  <a:srgbClr val="0066FF"/>
                </a:solidFill>
                <a:latin typeface="Arial" charset="0"/>
              </a:rPr>
              <a:t>Manishkumar R Solanki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0B430-F1DD-4C56-8CD6-E09B529CE15D}"/>
              </a:ext>
            </a:extLst>
          </p:cNvPr>
          <p:cNvSpPr txBox="1"/>
          <p:nvPr/>
        </p:nvSpPr>
        <p:spPr>
          <a:xfrm>
            <a:off x="2590800" y="33528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Course: </a:t>
            </a:r>
            <a:r>
              <a:rPr lang="en-US" b="1" dirty="0">
                <a:solidFill>
                  <a:srgbClr val="008000"/>
                </a:solidFill>
              </a:rPr>
              <a:t>Programming In Java (PRJ190901)</a:t>
            </a:r>
            <a:endParaRPr lang="en-IN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In 1993, this realization caused the focus of Java to switch from consumer electronics to Internet programming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In 1995, the team gathered to choose a new name.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The suggested words were "dynamic", "revolutionary", "Silk", "jolt", "DNA" etc</a:t>
            </a:r>
            <a:r>
              <a:rPr lang="en-US" dirty="0"/>
              <a:t>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They wanted something that reflected the essence of the technology: revolutionary, dynamic, lively, cool, unique, and easy to spell and fun to say.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Final decision was : </a:t>
            </a:r>
            <a:r>
              <a:rPr lang="en-US" b="1" dirty="0">
                <a:solidFill>
                  <a:srgbClr val="002060"/>
                </a:solidFill>
              </a:rPr>
              <a:t>“Java”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Java is an island of Indonesia where first coffee was produced (called java coffee)</a:t>
            </a:r>
          </a:p>
          <a:p>
            <a:pPr marL="225425" indent="-225425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 descr="Java.jpg"/>
          <p:cNvPicPr>
            <a:picLocks noChangeAspect="1"/>
          </p:cNvPicPr>
          <p:nvPr/>
        </p:nvPicPr>
        <p:blipFill>
          <a:blip r:embed="rId2" cstate="print"/>
          <a:srcRect l="24806" r="25581"/>
          <a:stretch>
            <a:fillRect/>
          </a:stretch>
        </p:blipFill>
        <p:spPr>
          <a:xfrm>
            <a:off x="4419600" y="4648200"/>
            <a:ext cx="1828800" cy="1981200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How Java Changed Internet?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Java Applets: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</a:t>
            </a:r>
            <a:r>
              <a:rPr lang="en-US" b="1" i="1" dirty="0">
                <a:solidFill>
                  <a:srgbClr val="008000"/>
                </a:solidFill>
              </a:rPr>
              <a:t>applet is a special kind of Java program that is designed to be transmitted over the Internet (downloaded) at client side </a:t>
            </a:r>
            <a:r>
              <a:rPr lang="en-US" b="1" dirty="0">
                <a:solidFill>
                  <a:srgbClr val="008000"/>
                </a:solidFill>
              </a:rPr>
              <a:t>and automatically executed by a Java-compatible web browser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They are typically used to display data provided by the server, handle user input, or provide simple functions, such as </a:t>
            </a:r>
            <a:r>
              <a:rPr lang="en-US" b="1" dirty="0">
                <a:solidFill>
                  <a:srgbClr val="FF0066"/>
                </a:solidFill>
              </a:rPr>
              <a:t>a loan calculator, that execute locally, rather than on the server</a:t>
            </a:r>
          </a:p>
        </p:txBody>
      </p:sp>
      <p:pic>
        <p:nvPicPr>
          <p:cNvPr id="153602" name="Picture 2" descr="Image result for Java game app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2971800" cy="2590800"/>
          </a:xfrm>
          <a:prstGeom prst="rect">
            <a:avLst/>
          </a:prstGeom>
          <a:noFill/>
        </p:spPr>
      </p:pic>
      <p:sp>
        <p:nvSpPr>
          <p:cNvPr id="153606" name="AutoShape 6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8" name="AutoShape 8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10" name="Picture 10" descr="Image result for Java game app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86200"/>
            <a:ext cx="4648200" cy="2543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1981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705600"/>
            <a:ext cx="1905000" cy="381000"/>
          </a:xfrm>
        </p:spPr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1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53A1F"/>
                </a:solidFill>
              </a:rPr>
              <a:t>The output of a Java compiler is not executable code but  a bytecode i.e. </a:t>
            </a:r>
            <a:r>
              <a:rPr lang="en-US" sz="2800" b="1" dirty="0">
                <a:solidFill>
                  <a:srgbClr val="FF0066"/>
                </a:solidFill>
              </a:rPr>
              <a:t>.class </a:t>
            </a:r>
            <a:r>
              <a:rPr lang="en-US" sz="2800" b="1" dirty="0">
                <a:solidFill>
                  <a:srgbClr val="953A1F"/>
                </a:solidFill>
              </a:rPr>
              <a:t>file.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i="1" dirty="0">
                <a:solidFill>
                  <a:srgbClr val="008000"/>
                </a:solidFill>
              </a:rPr>
              <a:t>Bytecode is </a:t>
            </a:r>
            <a:r>
              <a:rPr lang="en-US" sz="2800" b="1" dirty="0">
                <a:solidFill>
                  <a:srgbClr val="008000"/>
                </a:solidFill>
              </a:rPr>
              <a:t>a highly optimized set of  instructions designed to be executed by the Java run-time system, which is called the </a:t>
            </a:r>
            <a:r>
              <a:rPr lang="en-US" sz="2800" b="1" i="1" dirty="0">
                <a:solidFill>
                  <a:srgbClr val="008000"/>
                </a:solidFill>
              </a:rPr>
              <a:t>Java Virtual Machine (JVM)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i="1" dirty="0"/>
              <a:t>The original JVM was designed as </a:t>
            </a:r>
            <a:r>
              <a:rPr lang="en-US" sz="2800" dirty="0"/>
              <a:t>an </a:t>
            </a:r>
            <a:r>
              <a:rPr lang="en-US" sz="2800" i="1" dirty="0"/>
              <a:t>interpreter for bytecode.</a:t>
            </a:r>
            <a:endParaRPr lang="en-US" sz="2800" dirty="0"/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Translating a Java program into bytecode makes it executable on a wide variety of environments.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(only the JVM needs to be implemented for each platform.)</a:t>
            </a: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7030A0"/>
              </a:solidFill>
            </a:endParaRPr>
          </a:p>
          <a:p>
            <a:pPr algn="just"/>
            <a:endParaRPr lang="en-US" sz="2800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626" name="Picture 2" descr="Image result for portability of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7239000" cy="2971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Although the details of the JVM will differ from platform to platform(OS specific), all understand the same Java bytecode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If a Java program were compiled to native code, then different versions of the same program would have to exist for each type of CPU connected to the Internet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When a program is compiled to an intermediate form and then interpreted by a virtual machine, it runs slower than it would run if compiled to executable code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Because bytecode has been highly optimized, the use of bytecode enables the JVM to execute programs much faster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26670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Simple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Object-oriented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Robust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Portable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Architecture-neutral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Multithreaded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Interpreted &amp; High performance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Distributed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Dynamic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Simple: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If you have some programming experience, you will not find Java hard to master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If you are an experienced C++ programmer, moving to Java will require very little effort. 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Because Java inherits the C/C++ syntax and many of the object oriented features of C++, most programmers have little trouble learning Java</a:t>
            </a:r>
            <a:r>
              <a:rPr lang="en-US" dirty="0"/>
              <a:t>.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Object Oriented: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Abstraction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Inheritance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Polymorphism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Topic Outcomes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90600" y="1293813"/>
            <a:ext cx="7848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State the history of Java 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Discuss the importance of Bytecode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Describe the Buzzwords of Java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Download, Install and Configure Java </a:t>
            </a:r>
          </a:p>
          <a:p>
            <a:pPr marL="225425" indent="-225425"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Write, Compile and Execute a “Hello World” Java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85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will be able to: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Robust: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Java is a </a:t>
            </a:r>
            <a:r>
              <a:rPr lang="en-US" i="1" u="sng" dirty="0">
                <a:solidFill>
                  <a:srgbClr val="0070C0"/>
                </a:solidFill>
              </a:rPr>
              <a:t>strictly typed language</a:t>
            </a:r>
            <a:r>
              <a:rPr lang="en-US" dirty="0">
                <a:solidFill>
                  <a:srgbClr val="0070C0"/>
                </a:solidFill>
              </a:rPr>
              <a:t>, it checks your code at compile time as well at run time.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i="1" u="sng" dirty="0">
                <a:solidFill>
                  <a:srgbClr val="C00000"/>
                </a:solidFill>
              </a:rPr>
              <a:t>Memory management </a:t>
            </a:r>
            <a:r>
              <a:rPr lang="en-US" dirty="0">
                <a:solidFill>
                  <a:srgbClr val="C00000"/>
                </a:solidFill>
              </a:rPr>
              <a:t>can be a difficult, tedious task in traditional programming environments</a:t>
            </a:r>
            <a:r>
              <a:rPr lang="en-US" dirty="0"/>
              <a:t>. </a:t>
            </a:r>
          </a:p>
          <a:p>
            <a:pPr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in C/C++, the programmer will often manually allocate and free all dynamic memory. This sometimes leads to problems, if programmer forgets to free memory that has been previously allocated.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Deallocation is completely automatic, because Java provides </a:t>
            </a:r>
            <a:r>
              <a:rPr lang="en-US" u="sng" dirty="0">
                <a:solidFill>
                  <a:srgbClr val="0066FF"/>
                </a:solidFill>
              </a:rPr>
              <a:t>garbage collection </a:t>
            </a:r>
            <a:r>
              <a:rPr lang="en-US" dirty="0">
                <a:solidFill>
                  <a:srgbClr val="008000"/>
                </a:solidFill>
              </a:rPr>
              <a:t>for unused objects.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provides </a:t>
            </a:r>
            <a:r>
              <a:rPr lang="en-US" i="1" u="sng" dirty="0">
                <a:solidFill>
                  <a:srgbClr val="FF0066"/>
                </a:solidFill>
              </a:rPr>
              <a:t>object-oriented exception handling.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Portability: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Portability refers to the ability to run a program on different machines.</a:t>
            </a:r>
          </a:p>
          <a:p>
            <a:pPr marL="225425" algn="just"/>
            <a:endParaRPr lang="en-US" b="1" dirty="0">
              <a:solidFill>
                <a:srgbClr val="7030A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The Java program is getting compiled into bytecode which is platform independent. </a:t>
            </a:r>
          </a:p>
          <a:p>
            <a:pPr marL="225425" algn="just"/>
            <a:endParaRPr lang="en-US" dirty="0"/>
          </a:p>
          <a:p>
            <a:pPr marL="225425"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the same applet must can be downloaded and executed by the wide variety of CPUs, operating systems, and browsers connected to the Internet.</a:t>
            </a:r>
          </a:p>
          <a:p>
            <a:pPr marL="225425" algn="just"/>
            <a:endParaRPr lang="en-US" dirty="0">
              <a:solidFill>
                <a:srgbClr val="00800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There is no need to keep different versions of the applet for different computers. The </a:t>
            </a:r>
            <a:r>
              <a:rPr lang="en-US" i="1" dirty="0">
                <a:solidFill>
                  <a:srgbClr val="FF0000"/>
                </a:solidFill>
              </a:rPr>
              <a:t>same code must run on all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Security: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Downloading Internet resources are prone to virus, Trojan horse, or other harmful code.</a:t>
            </a:r>
          </a:p>
          <a:p>
            <a:pPr algn="just"/>
            <a:endParaRPr lang="en-US" b="1" dirty="0">
              <a:solidFill>
                <a:srgbClr val="953A1F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Java applets are confined to the Java execution environment and are not allowed to access to other parts of the computer i.e. partitions of the disk.</a:t>
            </a:r>
          </a:p>
          <a:p>
            <a:pPr algn="just"/>
            <a:endParaRPr lang="en-US" b="1" dirty="0">
              <a:solidFill>
                <a:srgbClr val="008000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Java doesn’t support Pointers.</a:t>
            </a:r>
          </a:p>
          <a:p>
            <a:pPr algn="just"/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582" name="Picture 6" descr="Image result for Security thre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5943600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Multithreaded: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Multithreading means dividing a program into executable sub programs(threads) which can run concurrently. (parallelly)  </a:t>
            </a:r>
          </a:p>
          <a:p>
            <a:pPr algn="just"/>
            <a:r>
              <a:rPr lang="en-US" u="sng" dirty="0">
                <a:solidFill>
                  <a:srgbClr val="C00000"/>
                </a:solidFill>
              </a:rPr>
              <a:t>Examples:</a:t>
            </a:r>
            <a:r>
              <a:rPr lang="en-US" u="sng" dirty="0">
                <a:solidFill>
                  <a:srgbClr val="953A1F"/>
                </a:solidFill>
              </a:rPr>
              <a:t> 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On a  mobile home screen : wall paper, battery level,    signal strength, location, time, etc.</a:t>
            </a:r>
          </a:p>
          <a:p>
            <a:pPr marL="914400" algn="just">
              <a:buFont typeface="+mj-lt"/>
              <a:buAutoNum type="arabicPeriod"/>
            </a:pPr>
            <a:r>
              <a:rPr lang="en-US" dirty="0">
                <a:solidFill>
                  <a:srgbClr val="FF4C00"/>
                </a:solidFill>
              </a:rPr>
              <a:t> In a browser window: different tabs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 In a word document: writing process, printing process,  spell check process, etc.</a:t>
            </a:r>
          </a:p>
          <a:p>
            <a:pPr algn="just"/>
            <a:r>
              <a:rPr lang="en-US" u="sng" dirty="0">
                <a:solidFill>
                  <a:srgbClr val="0066FF"/>
                </a:solidFill>
              </a:rPr>
              <a:t>Applications:</a:t>
            </a: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Gaming, Animation, Networking programs</a:t>
            </a:r>
          </a:p>
          <a:p>
            <a:pPr algn="just"/>
            <a:endParaRPr lang="en-US" dirty="0">
              <a:solidFill>
                <a:srgbClr val="953A1F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 Java run-time system provides an elegant yet  sophisticated solution for multi threading synchronization to develop interactive applications.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52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Architecture-Neutral: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Operating system upgrades, processor upgrades, and changes in core system resources do not affect  the Java program execution.</a:t>
            </a:r>
          </a:p>
          <a:p>
            <a:pPr algn="just"/>
            <a:endParaRPr lang="en-US" dirty="0">
              <a:solidFill>
                <a:srgbClr val="008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The goal in the development of  Java and JVM was “</a:t>
            </a:r>
            <a:r>
              <a:rPr lang="en-US" dirty="0">
                <a:solidFill>
                  <a:srgbClr val="FF0066"/>
                </a:solidFill>
              </a:rPr>
              <a:t>write once; run anywhere, any time, forever.”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76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Distributed: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Java is designed for the distributed environment of the Internet because it handles TCP/IP protocols. </a:t>
            </a:r>
            <a:r>
              <a:rPr lang="en-US" dirty="0">
                <a:solidFill>
                  <a:srgbClr val="C00000"/>
                </a:solidFill>
              </a:rPr>
              <a:t>Accessing a resource using a URL is not much different from accessing a file.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also supports </a:t>
            </a:r>
            <a:r>
              <a:rPr lang="en-US" i="1" dirty="0">
                <a:solidFill>
                  <a:srgbClr val="00B050"/>
                </a:solidFill>
              </a:rPr>
              <a:t>Remote Method Invocation (RMI). </a:t>
            </a:r>
            <a:r>
              <a:rPr lang="en-US" i="1" dirty="0">
                <a:solidFill>
                  <a:srgbClr val="FF0066"/>
                </a:solidFill>
              </a:rPr>
              <a:t>This feature enables a program to </a:t>
            </a:r>
            <a:r>
              <a:rPr lang="en-US" dirty="0">
                <a:solidFill>
                  <a:srgbClr val="FF0066"/>
                </a:solidFill>
              </a:rPr>
              <a:t>invoke methods across a network.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Dynamic: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It supports dynamic loading of classes.(classes are loaded on demand.)</a:t>
            </a:r>
          </a:p>
          <a:p>
            <a:pPr algn="just"/>
            <a:endParaRPr lang="en-IN" dirty="0">
              <a:solidFill>
                <a:srgbClr val="953A1F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8000"/>
                </a:solidFill>
              </a:rPr>
              <a:t>Java programs carry with them </a:t>
            </a:r>
            <a:r>
              <a:rPr lang="en-IN" dirty="0">
                <a:solidFill>
                  <a:srgbClr val="0070C0"/>
                </a:solidFill>
              </a:rPr>
              <a:t>substantial amounts of run-time type information that is used to verify and resolve accesses to objects at run time.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It also supports functions from its native languages, i.e., C and C++.</a:t>
            </a:r>
            <a:r>
              <a:rPr lang="en-IN" dirty="0">
                <a:solidFill>
                  <a:srgbClr val="FF0066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1230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685800" y="32004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URL: : </a:t>
            </a:r>
            <a:r>
              <a:rPr lang="en-US" sz="2000" dirty="0">
                <a:solidFill>
                  <a:srgbClr val="C00000"/>
                </a:solidFill>
              </a:rPr>
              <a:t>http://www.oracle.com/technetwork/java/javase/downloads/index.html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2088" r="13324" b="9890"/>
          <a:stretch>
            <a:fillRect/>
          </a:stretch>
        </p:blipFill>
        <p:spPr bwMode="auto">
          <a:xfrm>
            <a:off x="838200" y="9906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31868" r="25037" b="37363"/>
          <a:stretch>
            <a:fillRect/>
          </a:stretch>
        </p:blipFill>
        <p:spPr bwMode="auto">
          <a:xfrm>
            <a:off x="1143000" y="8382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837224" y="13716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6" name="Picture 2" descr="https://cdn.guru99.com/images/java/111417_1107_Java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1B669-29F3-42F9-A793-6ABCFDFB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48" y="696545"/>
            <a:ext cx="7391400" cy="46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2DAF8E-0876-4A0E-A219-69E0B21F57E9}"/>
              </a:ext>
            </a:extLst>
          </p:cNvPr>
          <p:cNvSpPr/>
          <p:nvPr/>
        </p:nvSpPr>
        <p:spPr>
          <a:xfrm>
            <a:off x="2209800" y="5410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https://www.guru99.com/install-java.html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15454"/>
      </p:ext>
    </p:extLst>
  </p:cSld>
  <p:clrMapOvr>
    <a:masterClrMapping/>
  </p:clrMapOvr>
  <p:transition spd="med">
    <p:wheel spokes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8" name="Picture 4" descr="https://cdn.guru99.com/images/java/111417_1107_Java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1)</a:t>
            </a:r>
            <a:r>
              <a:rPr lang="en-US" dirty="0"/>
              <a:t> Right Click on the My Computer and Select the properties</a:t>
            </a:r>
          </a:p>
        </p:txBody>
      </p:sp>
      <p:pic>
        <p:nvPicPr>
          <p:cNvPr id="171010" name="Picture 2" descr="https://cdn.guru99.com/images/java/111417_1107_Java25.png"/>
          <p:cNvPicPr>
            <a:picLocks noChangeAspect="1" noChangeArrowheads="1"/>
          </p:cNvPicPr>
          <p:nvPr/>
        </p:nvPicPr>
        <p:blipFill>
          <a:blip r:embed="rId2" cstate="print"/>
          <a:srcRect r="56604" b="13875"/>
          <a:stretch>
            <a:fillRect/>
          </a:stretch>
        </p:blipFill>
        <p:spPr bwMode="auto">
          <a:xfrm>
            <a:off x="914400" y="1143000"/>
            <a:ext cx="3886200" cy="35052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128FA-DBD2-41E9-A8FF-CF0CDA7A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93" r="53334" b="24444"/>
          <a:stretch/>
        </p:blipFill>
        <p:spPr>
          <a:xfrm>
            <a:off x="4800600" y="1143000"/>
            <a:ext cx="4191000" cy="426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27A97AE-0D70-4876-98D7-92F7DB66DC7F}"/>
              </a:ext>
            </a:extLst>
          </p:cNvPr>
          <p:cNvSpPr/>
          <p:nvPr/>
        </p:nvSpPr>
        <p:spPr>
          <a:xfrm>
            <a:off x="4876800" y="4191000"/>
            <a:ext cx="1295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wheel spokes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2)</a:t>
            </a:r>
            <a:r>
              <a:rPr lang="en-US" dirty="0"/>
              <a:t> Click on advanced system settings</a:t>
            </a:r>
          </a:p>
        </p:txBody>
      </p:sp>
      <p:pic>
        <p:nvPicPr>
          <p:cNvPr id="173058" name="Picture 2" descr="https://cdn.guru99.com/images/java/111417_1107_Java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816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3)</a:t>
            </a:r>
            <a:r>
              <a:rPr lang="en-US" dirty="0"/>
              <a:t> Click on Environment Variables</a:t>
            </a:r>
          </a:p>
        </p:txBody>
      </p:sp>
      <p:pic>
        <p:nvPicPr>
          <p:cNvPr id="174082" name="Picture 2" descr="https://cdn.guru99.com/images/java/111417_1107_Java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8580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4)</a:t>
            </a:r>
            <a:r>
              <a:rPr lang="en-US" dirty="0"/>
              <a:t> Click on new Button of User variables</a:t>
            </a:r>
          </a:p>
        </p:txBody>
      </p:sp>
      <p:pic>
        <p:nvPicPr>
          <p:cNvPr id="175106" name="Picture 2" descr="https://cdn.guru99.com/images/java/111417_1107_Java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7818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5)</a:t>
            </a:r>
            <a:r>
              <a:rPr lang="en-US" dirty="0"/>
              <a:t> Type PATH in the Variable name</a:t>
            </a:r>
          </a:p>
        </p:txBody>
      </p:sp>
      <p:pic>
        <p:nvPicPr>
          <p:cNvPr id="176130" name="Picture 2" descr="https://cdn.guru99.com/images/java/111417_1107_Java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05600" cy="1828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38200" y="301350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6)</a:t>
            </a:r>
            <a:r>
              <a:rPr lang="en-US" dirty="0"/>
              <a:t> Copy the path of bin folder which is installed in JDK folder.</a:t>
            </a:r>
          </a:p>
        </p:txBody>
      </p:sp>
      <p:pic>
        <p:nvPicPr>
          <p:cNvPr id="176132" name="Picture 4" descr="https://cdn.guru99.com/images/java/111417_1107_Java2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7419975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7)</a:t>
            </a:r>
            <a:r>
              <a:rPr lang="en-US" dirty="0"/>
              <a:t> Paste Path of bin folder in Variable value and click on OK Button.</a:t>
            </a:r>
          </a:p>
        </p:txBody>
      </p:sp>
      <p:pic>
        <p:nvPicPr>
          <p:cNvPr id="177154" name="Picture 2" descr="https://cdn.guru99.com/images/java/111417_1107_Java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162800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8)</a:t>
            </a:r>
            <a:r>
              <a:rPr lang="en-US" dirty="0"/>
              <a:t> Click on OK button</a:t>
            </a:r>
          </a:p>
        </p:txBody>
      </p:sp>
      <p:pic>
        <p:nvPicPr>
          <p:cNvPr id="178178" name="Picture 2" descr="https://cdn.guru99.com/images/java/111417_1107_Java2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6629400" cy="556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308A655-C2C2-402B-BDA2-3EECD3CD2518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08075"/>
            <a:ext cx="81788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 eaLnBrk="1" hangingPunct="1">
              <a:spcBef>
                <a:spcPct val="20000"/>
              </a:spcBef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 of the past</a:t>
            </a:r>
          </a:p>
        </p:txBody>
      </p:sp>
      <p:pic>
        <p:nvPicPr>
          <p:cNvPr id="8" name="Picture 4" descr="eniac"/>
          <p:cNvPicPr>
            <a:picLocks noChangeAspect="1" noChangeArrowheads="1"/>
          </p:cNvPicPr>
          <p:nvPr/>
        </p:nvPicPr>
        <p:blipFill>
          <a:blip r:embed="rId2" cstate="print"/>
          <a:srcRect l="3792" t="22212" r="3625" b="2348"/>
          <a:stretch>
            <a:fillRect/>
          </a:stretch>
        </p:blipFill>
        <p:spPr bwMode="auto">
          <a:xfrm>
            <a:off x="914400" y="1598613"/>
            <a:ext cx="8001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9)</a:t>
            </a:r>
            <a:r>
              <a:rPr lang="en-US" dirty="0"/>
              <a:t>  Go to command prompt and type javac commands.</a:t>
            </a:r>
          </a:p>
          <a:p>
            <a:r>
              <a:rPr lang="en-US" dirty="0"/>
              <a:t>If you see a screen like below, Java is installed and PATH is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599"/>
            <a:ext cx="7924800" cy="5417401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 see the version of Java installed : </a:t>
            </a:r>
            <a:r>
              <a:rPr lang="en-US" b="1" dirty="0">
                <a:solidFill>
                  <a:srgbClr val="00B050"/>
                </a:solidFill>
              </a:rPr>
              <a:t>java -version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93038"/>
            <a:ext cx="6448425" cy="27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75518"/>
      </p:ext>
    </p:extLst>
  </p:cSld>
  <p:clrMapOvr>
    <a:masterClrMapping/>
  </p:clrMapOvr>
  <p:transition spd="med">
    <p:wheel spokes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1101" y="3886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553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9248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Java programming language:</a:t>
            </a:r>
          </a:p>
          <a:p>
            <a:pPr lvl="1"/>
            <a:r>
              <a:rPr lang="en-US" dirty="0"/>
              <a:t>A program is made up of one or more </a:t>
            </a:r>
            <a:r>
              <a:rPr lang="en-US" i="1" dirty="0"/>
              <a:t>classes</a:t>
            </a:r>
            <a:endParaRPr lang="en-US" dirty="0"/>
          </a:p>
          <a:p>
            <a:pPr lvl="1"/>
            <a:r>
              <a:rPr lang="en-US" dirty="0"/>
              <a:t>A class contains one or more </a:t>
            </a:r>
            <a:r>
              <a:rPr lang="en-US" i="1" dirty="0"/>
              <a:t>methods(functions)</a:t>
            </a:r>
            <a:endParaRPr lang="en-US" dirty="0"/>
          </a:p>
          <a:p>
            <a:pPr lvl="1"/>
            <a:r>
              <a:rPr lang="en-US" dirty="0"/>
              <a:t>A method contains program </a:t>
            </a:r>
            <a:r>
              <a:rPr lang="en-US" i="1" dirty="0"/>
              <a:t>statements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en-US" dirty="0"/>
              <a:t>A Java application always contains a method called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75000"/>
              </a:spcBef>
            </a:pPr>
            <a:r>
              <a:rPr lang="en-US" dirty="0"/>
              <a:t>A Java Applet doesn’t contain main() </a:t>
            </a:r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Text Editors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3901508"/>
            <a:ext cx="4114800" cy="270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928687"/>
            <a:ext cx="3984171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3839596"/>
            <a:ext cx="3657600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928687"/>
            <a:ext cx="3733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7246"/>
      </p:ext>
    </p:extLst>
  </p:cSld>
  <p:clrMapOvr>
    <a:masterClrMapping/>
  </p:clrMapOvr>
  <p:transition spd="med">
    <p:wheel spokes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IDEs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800100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4158"/>
            <a:ext cx="79248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1512"/>
      </p:ext>
    </p:extLst>
  </p:cSld>
  <p:clrMapOvr>
    <a:masterClrMapping/>
  </p:clrMapOvr>
  <p:transition spd="med">
    <p:wheel spokes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Writing “Hello World”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class HelloWorld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    public static void main (</a:t>
            </a:r>
            <a:r>
              <a:rPr lang="en-US" sz="2000" kern="0" noProof="1">
                <a:solidFill>
                  <a:srgbClr val="008080"/>
                </a:solidFill>
              </a:rPr>
              <a:t>String args[])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      System.out.println (</a:t>
            </a:r>
            <a:r>
              <a:rPr lang="en-US" sz="2000" kern="0" noProof="1">
                <a:solidFill>
                  <a:srgbClr val="800000"/>
                </a:solidFill>
              </a:rPr>
              <a:t>“Hello World");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}</a:t>
            </a:r>
            <a:endParaRPr lang="en-US" sz="2000" kern="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838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HelloWorld.java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800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</a:t>
            </a:r>
            <a:r>
              <a:rPr lang="en-IN" u="sng" dirty="0">
                <a:solidFill>
                  <a:srgbClr val="008000"/>
                </a:solidFill>
              </a:rPr>
              <a:t>Save the file with the name of class inside which main( ) resides </a:t>
            </a:r>
          </a:p>
        </p:txBody>
      </p:sp>
    </p:spTree>
    <p:extLst>
      <p:ext uri="{BB962C8B-B14F-4D97-AF65-F5344CB8AC3E}">
        <p14:creationId xmlns:p14="http://schemas.microsoft.com/office/powerpoint/2010/main" val="202207657"/>
      </p:ext>
    </p:extLst>
  </p:cSld>
  <p:clrMapOvr>
    <a:masterClrMapping/>
  </p:clrMapOvr>
  <p:transition spd="med">
    <p:wheel spokes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D3F0807-FBE2-4987-AE7B-F355DBADEC19}" type="slidenum">
              <a:rPr lang="en-US"/>
              <a:pPr/>
              <a:t>47</a:t>
            </a:fld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7033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47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hlink"/>
                </a:solidFill>
                <a:latin typeface="Arial Unicode MS" pitchFamily="34" charset="-128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1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ECF5A31-E09A-4300-ABD2-21C95E911F0A}" type="slidenum">
              <a:rPr lang="en-US"/>
              <a:pPr/>
              <a:t>48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8630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static void main (String args[])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6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7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28194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Comments in a program are called </a:t>
            </a:r>
            <a:r>
              <a:rPr lang="en-US" i="1" dirty="0"/>
              <a:t>inline documentation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should be included to explain the purpose of the program and describe processing steps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do not affect how a program works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Java comments can take three forms: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49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7050" y="39624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97050" y="46482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  this comment runs to the terminating</a:t>
            </a:r>
          </a:p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/** this is a </a:t>
            </a:r>
            <a:r>
              <a:rPr lang="en-US" sz="2000" b="1" i="1">
                <a:solidFill>
                  <a:srgbClr val="008000"/>
                </a:solidFill>
                <a:latin typeface="Courier New" pitchFamily="49" charset="0"/>
              </a:rPr>
              <a:t>javadoc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comment   */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pic>
        <p:nvPicPr>
          <p:cNvPr id="11" name="Picture 5" descr="p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48225" y="2209800"/>
            <a:ext cx="3559175" cy="3702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990600"/>
            <a:ext cx="81534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invention of the microprocessor revolutionized computers</a:t>
            </a:r>
          </a:p>
        </p:txBody>
      </p:sp>
      <p:pic>
        <p:nvPicPr>
          <p:cNvPr id="10" name="Picture 4" descr="4004"/>
          <p:cNvPicPr>
            <a:picLocks noChangeAspect="1" noChangeArrowheads="1"/>
          </p:cNvPicPr>
          <p:nvPr/>
        </p:nvPicPr>
        <p:blipFill>
          <a:blip r:embed="rId3" cstate="print"/>
          <a:srcRect l="7820" t="7596" r="10919" b="5342"/>
          <a:stretch>
            <a:fillRect/>
          </a:stretch>
        </p:blipFill>
        <p:spPr bwMode="auto">
          <a:xfrm>
            <a:off x="838200" y="2514600"/>
            <a:ext cx="26638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57250" y="4881562"/>
            <a:ext cx="26289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Intel microprocessor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851400" y="5905500"/>
            <a:ext cx="35433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Commodore Pet microcomputer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Compiling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Open Command Prompt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Make a directory (inside which java programs are residing) as working/present directory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Compile the program with </a:t>
            </a:r>
            <a:r>
              <a:rPr lang="en-US" dirty="0">
                <a:solidFill>
                  <a:srgbClr val="0070C0"/>
                </a:solidFill>
              </a:rPr>
              <a:t>javac program.java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71800"/>
            <a:ext cx="35052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971801"/>
            <a:ext cx="4467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26577"/>
      </p:ext>
    </p:extLst>
  </p:cSld>
  <p:clrMapOvr>
    <a:masterClrMapping/>
  </p:clrMapOvr>
  <p:transition spd="med">
    <p:wheel spokes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Executing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After successfully compilation of program </a:t>
            </a:r>
            <a:r>
              <a:rPr lang="en-US" dirty="0">
                <a:solidFill>
                  <a:srgbClr val="DE2C28"/>
                </a:solidFill>
              </a:rPr>
              <a:t>.class </a:t>
            </a:r>
            <a:r>
              <a:rPr lang="en-US" dirty="0"/>
              <a:t>file (</a:t>
            </a:r>
            <a:r>
              <a:rPr lang="en-US" dirty="0">
                <a:solidFill>
                  <a:srgbClr val="00B0F0"/>
                </a:solidFill>
              </a:rPr>
              <a:t>bytecode</a:t>
            </a:r>
            <a:r>
              <a:rPr lang="en-US" dirty="0"/>
              <a:t>) is generated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To execute, we have to write : </a:t>
            </a:r>
            <a:r>
              <a:rPr lang="en-US" dirty="0">
                <a:solidFill>
                  <a:srgbClr val="008000"/>
                </a:solidFill>
              </a:rPr>
              <a:t>java filename </a:t>
            </a:r>
            <a:r>
              <a:rPr lang="en-US" dirty="0"/>
              <a:t>command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7710"/>
            <a:ext cx="7086600" cy="41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9772"/>
      </p:ext>
    </p:extLst>
  </p:cSld>
  <p:clrMapOvr>
    <a:masterClrMapping/>
  </p:clrMapOvr>
  <p:transition spd="med">
    <p:wheel spokes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Ecosystem</a:t>
            </a:r>
          </a:p>
        </p:txBody>
      </p:sp>
      <p:pic>
        <p:nvPicPr>
          <p:cNvPr id="1026" name="Picture 2" descr="differ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315199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3108" y="5684103"/>
            <a:ext cx="7211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https://www.geeksforgeeks.org/differences-jdk-jre-jvm/</a:t>
            </a:r>
          </a:p>
        </p:txBody>
      </p:sp>
    </p:spTree>
    <p:extLst>
      <p:ext uri="{BB962C8B-B14F-4D97-AF65-F5344CB8AC3E}">
        <p14:creationId xmlns:p14="http://schemas.microsoft.com/office/powerpoint/2010/main" val="2842537565"/>
      </p:ext>
    </p:extLst>
  </p:cSld>
  <p:clrMapOvr>
    <a:masterClrMapping/>
  </p:clrMapOvr>
  <p:transition spd="med">
    <p:wheel spokes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JVM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B050"/>
                </a:solidFill>
              </a:rPr>
              <a:t>JVM (Java Virtual Machine) is an abstract machine. It is called virtual machine because it doesn't physically exist</a:t>
            </a:r>
            <a:r>
              <a:rPr lang="en-IN" sz="2400" b="0" dirty="0"/>
              <a:t>. </a:t>
            </a:r>
          </a:p>
          <a:p>
            <a:pPr algn="just"/>
            <a:r>
              <a:rPr lang="en-IN" sz="2400" b="0" dirty="0">
                <a:solidFill>
                  <a:srgbClr val="953A1F"/>
                </a:solidFill>
              </a:rPr>
              <a:t>It is a specification that provides runtime environment in which java </a:t>
            </a:r>
            <a:r>
              <a:rPr lang="en-IN" sz="2400" b="0" dirty="0" err="1">
                <a:solidFill>
                  <a:srgbClr val="953A1F"/>
                </a:solidFill>
              </a:rPr>
              <a:t>bytecode</a:t>
            </a:r>
            <a:r>
              <a:rPr lang="en-IN" sz="2400" b="0" dirty="0">
                <a:solidFill>
                  <a:srgbClr val="953A1F"/>
                </a:solidFill>
              </a:rPr>
              <a:t> can be executed</a:t>
            </a:r>
          </a:p>
          <a:p>
            <a:pPr algn="just"/>
            <a:r>
              <a:rPr lang="en-IN" sz="2400" b="0" dirty="0">
                <a:solidFill>
                  <a:srgbClr val="7030A0"/>
                </a:solidFill>
              </a:rPr>
              <a:t>JVMs are available for many hardware and software platforms. JVM, JRE and JDK are platform dependent because configuration of each </a:t>
            </a:r>
            <a:r>
              <a:rPr lang="en-IN" sz="2400" b="0" dirty="0">
                <a:solidFill>
                  <a:srgbClr val="7030A0"/>
                </a:solidFill>
                <a:hlinkClick r:id="rId2"/>
              </a:rPr>
              <a:t>OS</a:t>
            </a:r>
            <a:r>
              <a:rPr lang="en-IN" sz="2400" b="0" dirty="0">
                <a:solidFill>
                  <a:srgbClr val="7030A0"/>
                </a:solidFill>
              </a:rPr>
              <a:t> are different from each other</a:t>
            </a:r>
          </a:p>
          <a:p>
            <a:pPr algn="just"/>
            <a:r>
              <a:rPr lang="en-IN" sz="2400" b="0" dirty="0"/>
              <a:t>Functions of JVM: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Loads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Verifies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Executes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Provides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runtime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environment</a:t>
            </a:r>
            <a:endParaRPr lang="fr-FR" sz="2400" b="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274"/>
      </p:ext>
    </p:extLst>
  </p:cSld>
  <p:clrMapOvr>
    <a:masterClrMapping/>
  </p:clrMapOvr>
  <p:transition spd="med">
    <p:wheel spokes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8000"/>
                </a:solidFill>
              </a:rPr>
              <a:t>JRE is an acronym for Java Runtime Environment</a:t>
            </a:r>
          </a:p>
          <a:p>
            <a:pPr algn="just"/>
            <a:r>
              <a:rPr lang="en-IN" sz="2400" b="0" dirty="0"/>
              <a:t>It is also written as Java RTE. </a:t>
            </a:r>
          </a:p>
          <a:p>
            <a:pPr algn="just"/>
            <a:r>
              <a:rPr lang="en-IN" sz="2400" b="0" dirty="0">
                <a:solidFill>
                  <a:srgbClr val="FF0066"/>
                </a:solidFill>
              </a:rPr>
              <a:t>The Java Runtime Environment is a set of software tools which are used for developing java applications</a:t>
            </a:r>
          </a:p>
          <a:p>
            <a:pPr algn="just"/>
            <a:r>
              <a:rPr lang="en-IN" sz="2400" b="0" dirty="0"/>
              <a:t> </a:t>
            </a:r>
            <a:r>
              <a:rPr lang="en-IN" sz="2400" b="0" dirty="0">
                <a:solidFill>
                  <a:srgbClr val="7030A0"/>
                </a:solidFill>
              </a:rPr>
              <a:t>It is used to provide runtime environment. It is the implementation of JVM</a:t>
            </a:r>
          </a:p>
          <a:p>
            <a:pPr algn="just"/>
            <a:r>
              <a:rPr lang="en-IN" sz="2400" b="0" dirty="0"/>
              <a:t> It physically exists. </a:t>
            </a:r>
          </a:p>
          <a:p>
            <a:pPr algn="just"/>
            <a:r>
              <a:rPr lang="en-IN" sz="2400" b="0" dirty="0">
                <a:solidFill>
                  <a:srgbClr val="C00000"/>
                </a:solidFill>
              </a:rPr>
              <a:t>It contains set of libraries + other files that JVM uses at runtime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99"/>
      </p:ext>
    </p:extLst>
  </p:cSld>
  <p:clrMapOvr>
    <a:masterClrMapping/>
  </p:clrMapOvr>
  <p:transition spd="med">
    <p:wheel spokes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JDK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953A1F"/>
                </a:solidFill>
              </a:rPr>
              <a:t>The Java Development Kit (JDK) is a software development environment which is used to develop java applications and </a:t>
            </a:r>
            <a:r>
              <a:rPr lang="en-IN" sz="2400" b="0" dirty="0">
                <a:solidFill>
                  <a:srgbClr val="953A1F"/>
                </a:solidFill>
                <a:hlinkClick r:id="rId2"/>
              </a:rPr>
              <a:t>applets</a:t>
            </a:r>
            <a:r>
              <a:rPr lang="en-IN" sz="2400" b="0" dirty="0">
                <a:solidFill>
                  <a:srgbClr val="953A1F"/>
                </a:solidFill>
              </a:rPr>
              <a:t>. </a:t>
            </a:r>
          </a:p>
          <a:p>
            <a:pPr algn="just"/>
            <a:r>
              <a:rPr lang="en-IN" sz="2400" b="0" dirty="0"/>
              <a:t>It physically exists. </a:t>
            </a:r>
          </a:p>
          <a:p>
            <a:pPr algn="just"/>
            <a:r>
              <a:rPr lang="en-IN" sz="2400" b="0" dirty="0">
                <a:solidFill>
                  <a:srgbClr val="008000"/>
                </a:solidFill>
              </a:rPr>
              <a:t>It contains JRE + development tools(i.e. </a:t>
            </a:r>
            <a:r>
              <a:rPr lang="en-IN" sz="2400" b="0" dirty="0" err="1">
                <a:solidFill>
                  <a:srgbClr val="008000"/>
                </a:solidFill>
              </a:rPr>
              <a:t>javac,java,jar,etc</a:t>
            </a:r>
            <a:r>
              <a:rPr lang="en-IN" sz="2400" b="0" dirty="0">
                <a:solidFill>
                  <a:srgbClr val="008000"/>
                </a:solidFill>
              </a:rPr>
              <a:t>.)</a:t>
            </a:r>
          </a:p>
          <a:p>
            <a:pPr algn="just"/>
            <a:r>
              <a:rPr lang="en-IN" sz="2400" b="0" dirty="0"/>
              <a:t>JDK is an implementation of any one of the below given Java Platforms released by Oracle corporation: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Standard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Enterprise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Micro Edition Java Platform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554"/>
      </p:ext>
    </p:extLst>
  </p:cSld>
  <p:clrMapOvr>
    <a:masterClrMapping/>
  </p:clrMapOvr>
  <p:transition spd="med">
    <p:wheel spokes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5499A-33D2-4AAF-B92E-F32148F2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F3925-A972-4353-B2D4-5931CF1ACB45}"/>
              </a:ext>
            </a:extLst>
          </p:cNvPr>
          <p:cNvSpPr/>
          <p:nvPr/>
        </p:nvSpPr>
        <p:spPr>
          <a:xfrm>
            <a:off x="1069848" y="914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Lory Al Moakar,</a:t>
            </a:r>
            <a:r>
              <a:rPr lang="en-US" dirty="0">
                <a:solidFill>
                  <a:srgbClr val="002060"/>
                </a:solidFill>
              </a:rPr>
              <a:t>2004 Pearson Addison-Wesley</a:t>
            </a:r>
            <a:r>
              <a:rPr lang="en-US" dirty="0"/>
              <a:t>. </a:t>
            </a:r>
            <a:endParaRPr lang="en-IN" dirty="0">
              <a:solidFill>
                <a:srgbClr val="8DC765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https://specialties.bayt.com/en/specialties/q/223774/why-java-is-considered-dynamic/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5BF4B-46EF-4192-9E5B-72B696774582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0"/>
            <a:ext cx="7924800" cy="457200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sz="280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108573094"/>
      </p:ext>
    </p:extLst>
  </p:cSld>
  <p:clrMapOvr>
    <a:masterClrMapping/>
  </p:clrMapOvr>
  <p:transition spd="med">
    <p:wheel spokes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5">
            <a:extLst>
              <a:ext uri="{FF2B5EF4-FFF2-40B4-BE49-F238E27FC236}">
                <a16:creationId xmlns:a16="http://schemas.microsoft.com/office/drawing/2014/main" id="{55E3CB43-C6D4-4FF8-99F9-47D4EAC40BD2}"/>
              </a:ext>
            </a:extLst>
          </p:cNvPr>
          <p:cNvSpPr txBox="1">
            <a:spLocks/>
          </p:cNvSpPr>
          <p:nvPr/>
        </p:nvSpPr>
        <p:spPr>
          <a:xfrm>
            <a:off x="3582900" y="4343400"/>
            <a:ext cx="5561100" cy="112192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find me 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anish_ratilal2002@yahoo.com</a:t>
            </a:r>
          </a:p>
        </p:txBody>
      </p:sp>
      <p:pic>
        <p:nvPicPr>
          <p:cNvPr id="7" name="Picture 6" descr="未标题-2">
            <a:extLst>
              <a:ext uri="{FF2B5EF4-FFF2-40B4-BE49-F238E27FC236}">
                <a16:creationId xmlns:a16="http://schemas.microsoft.com/office/drawing/2014/main" id="{78B3BD8A-2E80-45F0-831F-E72998A3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11" y="838200"/>
            <a:ext cx="5324543" cy="375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4808"/>
      </p:ext>
    </p:extLst>
  </p:cSld>
  <p:clrMapOvr>
    <a:masterClrMapping/>
  </p:clrMapOvr>
  <p:transition spd="med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It was believed that the logical next step for microprocessors was to have them run intelligent consumer electronics</a:t>
            </a:r>
          </a:p>
        </p:txBody>
      </p:sp>
      <p:pic>
        <p:nvPicPr>
          <p:cNvPr id="15" name="Picture 4" descr="Nokia Smart Home"/>
          <p:cNvPicPr>
            <a:picLocks noChangeAspect="1" noChangeArrowheads="1"/>
          </p:cNvPicPr>
          <p:nvPr/>
        </p:nvPicPr>
        <p:blipFill>
          <a:blip r:embed="rId2" cstate="print"/>
          <a:srcRect t="1233" r="870" b="-1721"/>
          <a:stretch>
            <a:fillRect/>
          </a:stretch>
        </p:blipFill>
        <p:spPr bwMode="auto">
          <a:xfrm>
            <a:off x="1066800" y="1752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A platform-independent language that could be used to create  software to be embedded in various consumer electronic devices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such as microwave ovens and remote controls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 C and C++ is that they are designed to be compiled for a specific target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 full C++ compiler targeted for a particular CPU was required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The compilers are expensive and time-consuming to create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easier—and more cost-efficient—solution was needed.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66"/>
                </a:solidFill>
              </a:rPr>
              <a:t>Gosling and others began work on a portable, platform-independent language that could be used to produce code that would run on a variety of CPUs under differing environments</a:t>
            </a:r>
            <a:r>
              <a:rPr lang="en-US" b="1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This effort ultimately led to the creation of Java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5512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tabLst>
                <a:tab pos="476250" algn="l"/>
              </a:tabLst>
            </a:pPr>
            <a:r>
              <a:rPr lang="en-US" b="1" dirty="0">
                <a:solidFill>
                  <a:srgbClr val="953A1F"/>
                </a:solidFill>
              </a:rPr>
              <a:t>Sun Microsystems funded an internal research project “Green” to investigate opportunity to create general language for Embedded Systems in 1991</a:t>
            </a:r>
          </a:p>
          <a:p>
            <a:pPr marL="482600" lvl="1" indent="-249238" algn="just">
              <a:tabLst>
                <a:tab pos="476250" algn="l"/>
              </a:tabLst>
            </a:pPr>
            <a:r>
              <a:rPr lang="en-US" dirty="0"/>
              <a:t>Result: </a:t>
            </a:r>
            <a:r>
              <a:rPr lang="en-US" b="1" dirty="0">
                <a:solidFill>
                  <a:srgbClr val="008000"/>
                </a:solidFill>
              </a:rPr>
              <a:t>After 18 months, first working version - “Oak” </a:t>
            </a:r>
          </a:p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6194" name="Picture 2" descr="Image result for james gosling and patrick naugh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8305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With the advent of the Internet and the Web, the problem of portability returned</a:t>
            </a:r>
            <a:r>
              <a:rPr lang="en-US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The Internet consists of a diverse, distributed universe populated with various types of computers, operating systems, and CPUs.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Even though many kinds of platforms are attached to the Internet, </a:t>
            </a:r>
            <a:r>
              <a:rPr lang="en-US" b="1" dirty="0">
                <a:solidFill>
                  <a:srgbClr val="FF0066"/>
                </a:solidFill>
              </a:rPr>
              <a:t>users would like them all to be able to run the same program.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What was once an irritating but low priority problem had become a high-profile necessity.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0530" name="Picture 2" descr="Image result for Inter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4343400" cy="2667000"/>
          </a:xfrm>
          <a:prstGeom prst="rect">
            <a:avLst/>
          </a:prstGeom>
          <a:noFill/>
        </p:spPr>
      </p:pic>
      <p:pic>
        <p:nvPicPr>
          <p:cNvPr id="150532" name="Picture 4" descr="Image result for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1910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2" ma:contentTypeDescription="Create a new document." ma:contentTypeScope="" ma:versionID="e803a5b6f0e2c81f0f2deebe146006d1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c148b34ed9427c02a8a6d567383192b7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057BDF-6106-43AF-8126-38AB1EA37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C1FFE6-05C0-4B23-8734-8942567764F2}"/>
</file>

<file path=customXml/itemProps3.xml><?xml version="1.0" encoding="utf-8"?>
<ds:datastoreItem xmlns:ds="http://schemas.openxmlformats.org/officeDocument/2006/customXml" ds:itemID="{8B5BDE3A-82D5-4323-9682-2FC813E690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5355</TotalTime>
  <Words>2316</Words>
  <Application>Microsoft Office PowerPoint</Application>
  <PresentationFormat>On-screen Show (4:3)</PresentationFormat>
  <Paragraphs>348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 Unicode MS</vt:lpstr>
      <vt:lpstr>Arial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Solstice</vt:lpstr>
      <vt:lpstr>Introduction to Java Programming Language</vt:lpstr>
      <vt:lpstr>Topic Outcomes </vt:lpstr>
      <vt:lpstr>Outline</vt:lpstr>
      <vt:lpstr>Java History</vt:lpstr>
      <vt:lpstr>Java History</vt:lpstr>
      <vt:lpstr>Java History</vt:lpstr>
      <vt:lpstr>Java History</vt:lpstr>
      <vt:lpstr>Java History</vt:lpstr>
      <vt:lpstr>Java History(Twist)</vt:lpstr>
      <vt:lpstr>Java History(Twist)</vt:lpstr>
      <vt:lpstr>How Java Changed Internet?</vt:lpstr>
      <vt:lpstr>Outline</vt:lpstr>
      <vt:lpstr>Java’s Magic: The Bytecode</vt:lpstr>
      <vt:lpstr>Java’s Magic: The Bytecode</vt:lpstr>
      <vt:lpstr>Java’s Magic: The Bytecode</vt:lpstr>
      <vt:lpstr>Outline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Outline</vt:lpstr>
      <vt:lpstr>Downloading Java</vt:lpstr>
      <vt:lpstr>Downloading Java</vt:lpstr>
      <vt:lpstr>Installing Java</vt:lpstr>
      <vt:lpstr>Installing Java</vt:lpstr>
      <vt:lpstr>Installing Java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</vt:lpstr>
      <vt:lpstr>Outline</vt:lpstr>
      <vt:lpstr>Java Program Structure</vt:lpstr>
      <vt:lpstr>Text Editors to write a Java Program</vt:lpstr>
      <vt:lpstr>IDEs to write a Java Program</vt:lpstr>
      <vt:lpstr>Writing “Hello World” Java Program</vt:lpstr>
      <vt:lpstr>Java Program Structure</vt:lpstr>
      <vt:lpstr>Java Program Structure</vt:lpstr>
      <vt:lpstr>Comments</vt:lpstr>
      <vt:lpstr>Compiling “Hello World” Java Program</vt:lpstr>
      <vt:lpstr>Executing “Hello World” Java Program</vt:lpstr>
      <vt:lpstr>Java Ecosystem</vt:lpstr>
      <vt:lpstr>JVM</vt:lpstr>
      <vt:lpstr>JRE</vt:lpstr>
      <vt:lpstr>JDK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Manish Solanki</cp:lastModifiedBy>
  <cp:revision>119</cp:revision>
  <dcterms:created xsi:type="dcterms:W3CDTF">2003-05-23T15:49:24Z</dcterms:created>
  <dcterms:modified xsi:type="dcterms:W3CDTF">2021-08-18T10:07:57Z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