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58" r:id="rId3"/>
    <p:sldId id="257" r:id="rId4"/>
    <p:sldId id="261" r:id="rId5"/>
    <p:sldId id="286" r:id="rId6"/>
    <p:sldId id="259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314" r:id="rId16"/>
    <p:sldId id="317" r:id="rId17"/>
    <p:sldId id="316" r:id="rId18"/>
    <p:sldId id="315" r:id="rId19"/>
    <p:sldId id="295" r:id="rId20"/>
    <p:sldId id="308" r:id="rId21"/>
    <p:sldId id="268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11" r:id="rId30"/>
    <p:sldId id="312" r:id="rId31"/>
    <p:sldId id="313" r:id="rId32"/>
    <p:sldId id="303" r:id="rId33"/>
    <p:sldId id="304" r:id="rId34"/>
    <p:sldId id="305" r:id="rId35"/>
    <p:sldId id="306" r:id="rId36"/>
    <p:sldId id="307" r:id="rId37"/>
    <p:sldId id="309" r:id="rId38"/>
    <p:sldId id="310" r:id="rId39"/>
    <p:sldId id="281" r:id="rId40"/>
    <p:sldId id="282" r:id="rId41"/>
  </p:sldIdLst>
  <p:sldSz cx="9144000" cy="5143500" type="screen16x9"/>
  <p:notesSz cx="6858000" cy="9144000"/>
  <p:embeddedFontLst>
    <p:embeddedFont>
      <p:font typeface="Arvo" panose="020B0604020202020204" charset="0"/>
      <p:regular r:id="rId43"/>
      <p:bold r:id="rId44"/>
      <p:italic r:id="rId45"/>
      <p:boldItalic r:id="rId46"/>
    </p:embeddedFont>
    <p:embeddedFont>
      <p:font typeface="Muli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45219F"/>
    <a:srgbClr val="BE0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757BD2-436E-4D2B-8A7F-6FF30D85F7BD}">
  <a:tblStyle styleId="{D9757BD2-436E-4D2B-8A7F-6FF30D85F7B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79" d="100"/>
          <a:sy n="79" d="100"/>
        </p:scale>
        <p:origin x="848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9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421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29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298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954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65073" y="411487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000250" y="1019175"/>
            <a:ext cx="5143499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000"/>
            </a:lvl1pPr>
            <a:lvl2pPr lvl="1" algn="ctr">
              <a:spcBef>
                <a:spcPts val="0"/>
              </a:spcBef>
              <a:buSzPct val="100000"/>
              <a:defRPr sz="3000"/>
            </a:lvl2pPr>
            <a:lvl3pPr lvl="2" algn="ctr">
              <a:spcBef>
                <a:spcPts val="0"/>
              </a:spcBef>
              <a:buSzPct val="100000"/>
              <a:defRPr sz="3000"/>
            </a:lvl3pPr>
            <a:lvl4pPr lvl="3" algn="ctr">
              <a:spcBef>
                <a:spcPts val="0"/>
              </a:spcBef>
              <a:buSzPct val="100000"/>
              <a:defRPr sz="3000"/>
            </a:lvl4pPr>
            <a:lvl5pPr lvl="4" algn="ctr">
              <a:spcBef>
                <a:spcPts val="0"/>
              </a:spcBef>
              <a:buSzPct val="100000"/>
              <a:defRPr sz="3000"/>
            </a:lvl5pPr>
            <a:lvl6pPr lvl="5" algn="ctr">
              <a:spcBef>
                <a:spcPts val="0"/>
              </a:spcBef>
              <a:buSzPct val="100000"/>
              <a:defRPr sz="3000"/>
            </a:lvl6pPr>
            <a:lvl7pPr lvl="6" algn="ctr">
              <a:spcBef>
                <a:spcPts val="0"/>
              </a:spcBef>
              <a:buSzPct val="100000"/>
              <a:defRPr sz="3000"/>
            </a:lvl7pPr>
            <a:lvl8pPr lvl="7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flipH="1">
            <a:off x="7144834" y="25631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8172291" y="8"/>
            <a:ext cx="971700" cy="971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7138685" y="30853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7143750" y="2057450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4" name="Shape 44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5072817" y="4615400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1" name="Shape 91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4" cy="103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79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7070023" y="2072329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106244" y="31085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7070023" y="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18690" y="4105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551322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7587465" y="25837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1" name="Shape 101"/>
          <p:cNvGrpSpPr/>
          <p:nvPr/>
        </p:nvGrpSpPr>
        <p:grpSpPr>
          <a:xfrm>
            <a:off x="7332941" y="269800"/>
            <a:ext cx="498130" cy="498101"/>
            <a:chOff x="1923675" y="1633650"/>
            <a:chExt cx="436000" cy="435975"/>
          </a:xfrm>
        </p:grpSpPr>
        <p:sp>
          <p:nvSpPr>
            <p:cNvPr id="102" name="Shape 10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Death_to_stock_photography_Vibrant-(10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7070023" y="207232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 descr="Death_to_stock_photography_Vibrant-(9-of-10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063135" y="1818975"/>
            <a:ext cx="21858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102685" y="311009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070032" y="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9" y="4105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621747" y="4146315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621753" y="36276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7424021" y="2343454"/>
            <a:ext cx="329718" cy="522702"/>
            <a:chOff x="6718575" y="2318625"/>
            <a:chExt cx="256950" cy="407375"/>
          </a:xfrm>
        </p:grpSpPr>
        <p:sp>
          <p:nvSpPr>
            <p:cNvPr id="123" name="Shape 1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9" y="15"/>
            <a:ext cx="1863360" cy="1863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7284049" y="1858485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8213335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284049" y="8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5" y="4212883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65163" y="4212880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818875" y="0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748093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9" name="Shape 199"/>
          <p:cNvGrpSpPr/>
          <p:nvPr/>
        </p:nvGrpSpPr>
        <p:grpSpPr>
          <a:xfrm>
            <a:off x="7519838" y="241964"/>
            <a:ext cx="446725" cy="446699"/>
            <a:chOff x="1923675" y="1633650"/>
            <a:chExt cx="436000" cy="435975"/>
          </a:xfrm>
        </p:grpSpPr>
        <p:sp>
          <p:nvSpPr>
            <p:cNvPr id="200" name="Shape 20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3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 descr="DeathtoStock_Clementine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8"/>
            <a:ext cx="933084" cy="93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 descr="Death_to_stock_communicate_hands_9-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6344788" y="12"/>
            <a:ext cx="932999" cy="9329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210900" y="1862680"/>
            <a:ext cx="932999" cy="9329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8210892" y="930218"/>
            <a:ext cx="932999" cy="9329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-286" y="3743869"/>
            <a:ext cx="932999" cy="9329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292" y="4676847"/>
            <a:ext cx="466499" cy="4664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-300" y="3743866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677502" y="2798990"/>
            <a:ext cx="466499" cy="4664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277743" y="0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8431832" y="1151245"/>
            <a:ext cx="490564" cy="490564"/>
            <a:chOff x="5941025" y="3634400"/>
            <a:chExt cx="467650" cy="467650"/>
          </a:xfrm>
        </p:grpSpPr>
        <p:sp>
          <p:nvSpPr>
            <p:cNvPr id="238" name="Shape 2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 descr="DeathtoStock_Simplify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4" y="0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 descr="Death_to_stock_communicate_hands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5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7275208" y="3"/>
            <a:ext cx="935099" cy="9350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8208899" y="935036"/>
            <a:ext cx="935099" cy="9350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7275208" y="2795481"/>
            <a:ext cx="935099" cy="9350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" y="4208473"/>
            <a:ext cx="935099" cy="9350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935031" y="4208476"/>
            <a:ext cx="467399" cy="4673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0" y="4676118"/>
            <a:ext cx="467399" cy="467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7741457" y="935016"/>
            <a:ext cx="467399" cy="4673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676589" y="467638"/>
            <a:ext cx="467399" cy="467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7689535" y="3100147"/>
            <a:ext cx="410308" cy="37325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 flipH="1">
            <a:off x="7385584" y="3052605"/>
            <a:ext cx="273000" cy="248321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EDBE0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buChar char="●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59" r:id="rId7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design/handskit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PACKAGES</a:t>
            </a:r>
          </a:p>
        </p:txBody>
      </p:sp>
      <p:grpSp>
        <p:nvGrpSpPr>
          <p:cNvPr id="3" name="Shape 728"/>
          <p:cNvGrpSpPr/>
          <p:nvPr/>
        </p:nvGrpSpPr>
        <p:grpSpPr>
          <a:xfrm>
            <a:off x="2743200" y="2312770"/>
            <a:ext cx="346616" cy="335180"/>
            <a:chOff x="1247825" y="5001950"/>
            <a:chExt cx="443300" cy="428675"/>
          </a:xfrm>
          <a:solidFill>
            <a:schemeClr val="accent2"/>
          </a:solidFill>
        </p:grpSpPr>
        <p:sp>
          <p:nvSpPr>
            <p:cNvPr id="4" name="Shape 72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grpFill/>
            <a:ln w="9525" cap="rnd" cmpd="sng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" name="Shape 73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grpFill/>
            <a:ln w="9525" cap="rnd" cmpd="sng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73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grpFill/>
            <a:ln w="9525" cap="rnd" cmpd="sng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32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grpFill/>
            <a:ln w="9525" cap="rnd" cmpd="sng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733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grpFill/>
            <a:ln w="9525" cap="rnd" cmpd="sng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734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grpFill/>
            <a:ln w="9525" cap="rnd" cmpd="sng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A Package Example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600200" y="438150"/>
            <a:ext cx="69342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FFC000"/>
                </a:solidFill>
              </a:rPr>
              <a:t>// A simple package</a:t>
            </a:r>
          </a:p>
          <a:p>
            <a:pPr>
              <a:buNone/>
            </a:pPr>
            <a:r>
              <a:rPr lang="en-US" sz="2000" dirty="0">
                <a:solidFill>
                  <a:srgbClr val="BE0257"/>
                </a:solidFill>
              </a:rPr>
              <a:t>package MyPack;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class Balance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String name;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double bal;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Balance(String n, double b) {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name = n;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bal = b;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void show() {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if(bal&lt;0)</a:t>
            </a:r>
          </a:p>
          <a:p>
            <a:pPr>
              <a:buNone/>
            </a:pPr>
            <a:r>
              <a:rPr lang="en-US" sz="2000" dirty="0" err="1">
                <a:solidFill>
                  <a:srgbClr val="00B050"/>
                </a:solidFill>
              </a:rPr>
              <a:t>System.out.print</a:t>
            </a:r>
            <a:r>
              <a:rPr lang="en-US" sz="2000" dirty="0">
                <a:solidFill>
                  <a:srgbClr val="00B050"/>
                </a:solidFill>
              </a:rPr>
              <a:t>("--&gt; ");</a:t>
            </a:r>
          </a:p>
          <a:p>
            <a:pPr>
              <a:buNone/>
            </a:pPr>
            <a:r>
              <a:rPr lang="en-US" sz="2000" dirty="0" err="1">
                <a:solidFill>
                  <a:srgbClr val="00B050"/>
                </a:solidFill>
              </a:rPr>
              <a:t>System.out.println</a:t>
            </a:r>
            <a:r>
              <a:rPr lang="en-US" sz="2000" dirty="0">
                <a:solidFill>
                  <a:srgbClr val="00B050"/>
                </a:solidFill>
              </a:rPr>
              <a:t>(name + ": $" + bal);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A Package Example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143000" y="666750"/>
            <a:ext cx="59436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class </a:t>
            </a:r>
            <a:r>
              <a:rPr lang="en-US" sz="2000" dirty="0" err="1">
                <a:solidFill>
                  <a:srgbClr val="002060"/>
                </a:solidFill>
              </a:rPr>
              <a:t>AccountBalance</a:t>
            </a:r>
            <a:r>
              <a:rPr lang="en-US" sz="2000" dirty="0">
                <a:solidFill>
                  <a:srgbClr val="002060"/>
                </a:solidFill>
              </a:rPr>
              <a:t> {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public static void main(String </a:t>
            </a:r>
            <a:r>
              <a:rPr lang="en-US" sz="2000" dirty="0" err="1">
                <a:solidFill>
                  <a:srgbClr val="FF0066"/>
                </a:solidFill>
              </a:rPr>
              <a:t>args</a:t>
            </a:r>
            <a:r>
              <a:rPr lang="en-US" sz="2000" dirty="0">
                <a:solidFill>
                  <a:srgbClr val="FF0066"/>
                </a:solidFill>
              </a:rPr>
              <a:t>[]) {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Balance current[] = new Balance[3];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current[0] = new Balance("K. J. Fielding", 123.23);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current[1] = new Balance("Will Tell", 157.02);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current[2] = new Balance("Tom Jackson", -12.33);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for(int </a:t>
            </a:r>
            <a:r>
              <a:rPr lang="en-US" sz="2000" dirty="0" err="1">
                <a:solidFill>
                  <a:srgbClr val="FF0066"/>
                </a:solidFill>
              </a:rPr>
              <a:t>i</a:t>
            </a:r>
            <a:r>
              <a:rPr lang="en-US" sz="2000" dirty="0">
                <a:solidFill>
                  <a:srgbClr val="FF0066"/>
                </a:solidFill>
              </a:rPr>
              <a:t>=0; </a:t>
            </a:r>
            <a:r>
              <a:rPr lang="en-US" sz="2000" dirty="0" err="1">
                <a:solidFill>
                  <a:srgbClr val="FF0066"/>
                </a:solidFill>
              </a:rPr>
              <a:t>i</a:t>
            </a:r>
            <a:r>
              <a:rPr lang="en-US" sz="2000" dirty="0">
                <a:solidFill>
                  <a:srgbClr val="FF0066"/>
                </a:solidFill>
              </a:rPr>
              <a:t>&lt;3; </a:t>
            </a:r>
            <a:r>
              <a:rPr lang="en-US" sz="2000" dirty="0" err="1">
                <a:solidFill>
                  <a:srgbClr val="FF0066"/>
                </a:solidFill>
              </a:rPr>
              <a:t>i</a:t>
            </a:r>
            <a:r>
              <a:rPr lang="en-US" sz="2000" dirty="0">
                <a:solidFill>
                  <a:srgbClr val="FF0066"/>
                </a:solidFill>
              </a:rPr>
              <a:t>++) current[</a:t>
            </a:r>
            <a:r>
              <a:rPr lang="en-US" sz="2000" dirty="0" err="1">
                <a:solidFill>
                  <a:srgbClr val="FF0066"/>
                </a:solidFill>
              </a:rPr>
              <a:t>i</a:t>
            </a:r>
            <a:r>
              <a:rPr lang="en-US" sz="2000" dirty="0">
                <a:solidFill>
                  <a:srgbClr val="FF0066"/>
                </a:solidFill>
              </a:rPr>
              <a:t>].show();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Setting a CLASSPATH variable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04800" y="666750"/>
            <a:ext cx="67818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000" b="1" dirty="0">
                <a:solidFill>
                  <a:srgbClr val="FFC000"/>
                </a:solidFill>
              </a:rPr>
              <a:t>In order for a program to find MyPack, one of three things must be true. </a:t>
            </a:r>
          </a:p>
          <a:p>
            <a:pPr algn="just">
              <a:buNone/>
            </a:pPr>
            <a:endParaRPr lang="en-US" sz="2000" b="1" dirty="0">
              <a:solidFill>
                <a:srgbClr val="45219F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B050"/>
                </a:solidFill>
              </a:rPr>
              <a:t>The program can be executed from a directory immediately above MyPack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The CLASSPATH must be set to include the path to MyPack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-</a:t>
            </a:r>
            <a:r>
              <a:rPr lang="en-US" sz="2000" b="1" dirty="0" err="1">
                <a:solidFill>
                  <a:srgbClr val="0070C0"/>
                </a:solidFill>
              </a:rPr>
              <a:t>classpath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option must specify the path to MyPack when the program is run via Java.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Setting a CLASSPATH variable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04800" y="590550"/>
            <a:ext cx="67818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b="1" i="1" dirty="0">
                <a:solidFill>
                  <a:srgbClr val="002060"/>
                </a:solidFill>
              </a:rPr>
              <a:t>For example, in a Windows environment, if the </a:t>
            </a:r>
            <a:r>
              <a:rPr lang="en-US" sz="2000" dirty="0">
                <a:solidFill>
                  <a:srgbClr val="002060"/>
                </a:solidFill>
              </a:rPr>
              <a:t>path to </a:t>
            </a:r>
            <a:r>
              <a:rPr lang="en-US" sz="2000" b="1" dirty="0">
                <a:solidFill>
                  <a:srgbClr val="002060"/>
                </a:solidFill>
              </a:rPr>
              <a:t>MyPack is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C00000"/>
                </a:solidFill>
              </a:rPr>
              <a:t>C:\MyPrograms\Java\MyPack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Then the class path to MyPack is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>
                <a:solidFill>
                  <a:srgbClr val="C00000"/>
                </a:solidFill>
              </a:rPr>
              <a:t>C:\MyPrograms\Java</a:t>
            </a:r>
          </a:p>
          <a:p>
            <a:pPr>
              <a:buNone/>
            </a:pPr>
            <a:endParaRPr lang="en-US" sz="2000" b="1" dirty="0">
              <a:solidFill>
                <a:srgbClr val="BE0257"/>
              </a:solidFill>
            </a:endParaRP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Executing the Program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04800" y="590550"/>
            <a:ext cx="67818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rgbClr val="BE0257"/>
                </a:solidFill>
              </a:rPr>
              <a:t>Compile </a:t>
            </a:r>
            <a:r>
              <a:rPr lang="en-US" sz="2000" b="1" dirty="0">
                <a:solidFill>
                  <a:srgbClr val="002060"/>
                </a:solidFill>
              </a:rPr>
              <a:t>AccountBalance.java</a:t>
            </a:r>
            <a:r>
              <a:rPr lang="en-US" sz="2000" b="1" dirty="0">
                <a:solidFill>
                  <a:srgbClr val="BE0257"/>
                </a:solidFill>
              </a:rPr>
              <a:t> as usual. </a:t>
            </a:r>
            <a:r>
              <a:rPr lang="en-US" sz="2000" b="1" dirty="0">
                <a:solidFill>
                  <a:srgbClr val="92D050"/>
                </a:solidFill>
              </a:rPr>
              <a:t>Make sure that the resulting .class file is also in the MyPack</a:t>
            </a:r>
          </a:p>
          <a:p>
            <a:pPr>
              <a:buNone/>
            </a:pPr>
            <a:r>
              <a:rPr lang="en-US" sz="2000" b="1" dirty="0">
                <a:solidFill>
                  <a:srgbClr val="92D050"/>
                </a:solidFill>
              </a:rPr>
              <a:t>directory. </a:t>
            </a:r>
          </a:p>
          <a:p>
            <a:r>
              <a:rPr lang="en-US" sz="2000" dirty="0"/>
              <a:t> Then, try executing the </a:t>
            </a:r>
            <a:r>
              <a:rPr lang="en-US" sz="2000" b="1" dirty="0" err="1"/>
              <a:t>AccountBalance</a:t>
            </a:r>
            <a:r>
              <a:rPr lang="en-US" sz="2000" b="1" dirty="0"/>
              <a:t> class, using the following command line:</a:t>
            </a:r>
          </a:p>
          <a:p>
            <a:endParaRPr lang="en-US" sz="2000" b="1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45219F"/>
                </a:solidFill>
              </a:rPr>
              <a:t>java </a:t>
            </a:r>
            <a:r>
              <a:rPr lang="en-US" sz="2000" b="1" dirty="0" err="1">
                <a:solidFill>
                  <a:srgbClr val="45219F"/>
                </a:solidFill>
              </a:rPr>
              <a:t>MyPack.AccountBalance</a:t>
            </a:r>
            <a:endParaRPr lang="en-US" sz="2000" b="1" dirty="0">
              <a:solidFill>
                <a:srgbClr val="45219F"/>
              </a:solidFill>
            </a:endParaRPr>
          </a:p>
          <a:p>
            <a:pPr>
              <a:buNone/>
            </a:pPr>
            <a:endParaRPr lang="en-US" sz="2000" b="1" dirty="0">
              <a:solidFill>
                <a:srgbClr val="45219F"/>
              </a:solidFill>
            </a:endParaRPr>
          </a:p>
          <a:p>
            <a:r>
              <a:rPr lang="en-US" sz="2000" dirty="0"/>
              <a:t>Remember, </a:t>
            </a:r>
            <a:r>
              <a:rPr lang="en-US" sz="2000" b="1" dirty="0">
                <a:solidFill>
                  <a:srgbClr val="FF0000"/>
                </a:solidFill>
              </a:rPr>
              <a:t>you will need to be in the directory above MyPack when you execute this command. </a:t>
            </a:r>
            <a:r>
              <a:rPr lang="en-US" sz="2000" b="1" dirty="0">
                <a:solidFill>
                  <a:schemeClr val="accent6"/>
                </a:solidFill>
              </a:rPr>
              <a:t>(option 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Executing the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3BA39-CF72-4D45-A332-338858809F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833" t="1024" r="24166" b="28766"/>
          <a:stretch/>
        </p:blipFill>
        <p:spPr>
          <a:xfrm>
            <a:off x="76200" y="567616"/>
            <a:ext cx="7467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Setting the CLASSPATH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698AD-133C-4195-B7F4-C31738AA1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342645"/>
            <a:ext cx="6400800" cy="278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45B331-0178-4E3D-99FD-F390BEA806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481"/>
          <a:stretch/>
        </p:blipFill>
        <p:spPr>
          <a:xfrm>
            <a:off x="76200" y="505415"/>
            <a:ext cx="4114800" cy="17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Executing the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F3F6D-B1AE-41E6-8488-836A1A785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00" b="46779"/>
          <a:stretch/>
        </p:blipFill>
        <p:spPr>
          <a:xfrm>
            <a:off x="355375" y="932712"/>
            <a:ext cx="6705600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DBE53D-F293-4569-9AB8-52A063DD4E6B}"/>
              </a:ext>
            </a:extLst>
          </p:cNvPr>
          <p:cNvSpPr txBox="1"/>
          <p:nvPr/>
        </p:nvSpPr>
        <p:spPr>
          <a:xfrm>
            <a:off x="2057400" y="60285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 CLASSPATH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578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Executing the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38A75-AD46-45F6-B02F-CFDF06BA6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33" b="44418"/>
          <a:stretch/>
        </p:blipFill>
        <p:spPr>
          <a:xfrm>
            <a:off x="304800" y="939600"/>
            <a:ext cx="6705600" cy="326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D3EDFA-E394-48F2-8BF8-3B51AC0FE21E}"/>
              </a:ext>
            </a:extLst>
          </p:cNvPr>
          <p:cNvSpPr txBox="1"/>
          <p:nvPr/>
        </p:nvSpPr>
        <p:spPr>
          <a:xfrm>
            <a:off x="2057400" y="556796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With –cp   option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45961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BE0257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BE0257"/>
                </a:solidFill>
              </a:rPr>
              <a:t>Package as Visibility Control Mechanism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925725" y="1639971"/>
            <a:ext cx="5421000" cy="158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/>
              <a:t>Mr. M.R.Solanki</a:t>
            </a:r>
            <a:endParaRPr lang="en" sz="3200" b="1" dirty="0">
              <a:solidFill>
                <a:srgbClr val="B0D85B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b="1" dirty="0"/>
              <a:t>Sr. Lecturer, Infrormation Technology,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b="1" dirty="0">
                <a:hlinkClick r:id="rId3"/>
              </a:rPr>
              <a:t>manish_ratilal2002@yahoo.com</a:t>
            </a:r>
            <a:endParaRPr lang="en" b="1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b="1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Java Access Specifiers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0" y="438150"/>
            <a:ext cx="73152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4625" indent="-174625" algn="just"/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Anything declared </a:t>
            </a:r>
            <a:r>
              <a:rPr lang="en-US" sz="2000" b="1" dirty="0">
                <a:solidFill>
                  <a:schemeClr val="tx1"/>
                </a:solidFill>
              </a:rPr>
              <a:t>private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u="sng" dirty="0">
                <a:solidFill>
                  <a:srgbClr val="FF0000"/>
                </a:solidFill>
              </a:rPr>
              <a:t>cannot be seen outside </a:t>
            </a:r>
            <a:r>
              <a:rPr lang="en-US" sz="2000" b="1" dirty="0">
                <a:solidFill>
                  <a:srgbClr val="FF0000"/>
                </a:solidFill>
              </a:rPr>
              <a:t>of its class.</a:t>
            </a:r>
          </a:p>
          <a:p>
            <a:pPr marL="174625" indent="-174625" algn="just"/>
            <a:r>
              <a:rPr lang="en-US" sz="2000" b="1" dirty="0">
                <a:solidFill>
                  <a:srgbClr val="00B050"/>
                </a:solidFill>
              </a:rPr>
              <a:t>Anything declared </a:t>
            </a:r>
            <a:r>
              <a:rPr lang="en-US" sz="2000" b="1" dirty="0">
                <a:solidFill>
                  <a:schemeClr val="tx1"/>
                </a:solidFill>
              </a:rPr>
              <a:t>public</a:t>
            </a:r>
            <a:r>
              <a:rPr lang="en-US" sz="2000" b="1" dirty="0">
                <a:solidFill>
                  <a:srgbClr val="00B050"/>
                </a:solidFill>
              </a:rPr>
              <a:t> can be </a:t>
            </a:r>
            <a:r>
              <a:rPr lang="en-US" sz="2000" b="1" u="sng" dirty="0">
                <a:solidFill>
                  <a:srgbClr val="00B050"/>
                </a:solidFill>
              </a:rPr>
              <a:t>accessed from anywhere.</a:t>
            </a:r>
          </a:p>
          <a:p>
            <a:pPr marL="174625" indent="-174625" algn="just"/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>
                <a:solidFill>
                  <a:srgbClr val="45219F"/>
                </a:solidFill>
              </a:rPr>
              <a:t>If an element to be seen outside the current package, but </a:t>
            </a:r>
            <a:r>
              <a:rPr lang="en-US" sz="2000" b="1" u="sng" dirty="0">
                <a:solidFill>
                  <a:srgbClr val="45219F"/>
                </a:solidFill>
              </a:rPr>
              <a:t>only to direct subclasses</a:t>
            </a:r>
            <a:r>
              <a:rPr lang="en-US" sz="2000" b="1" dirty="0">
                <a:solidFill>
                  <a:srgbClr val="45219F"/>
                </a:solidFill>
              </a:rPr>
              <a:t>, then declare that element </a:t>
            </a:r>
            <a:r>
              <a:rPr lang="en-US" sz="2000" b="1" dirty="0">
                <a:solidFill>
                  <a:schemeClr val="tx1"/>
                </a:solidFill>
              </a:rPr>
              <a:t>protected.</a:t>
            </a:r>
          </a:p>
          <a:p>
            <a:pPr marL="174625" indent="-174625" algn="just"/>
            <a:r>
              <a:rPr lang="en-US" sz="2000" b="1" dirty="0">
                <a:solidFill>
                  <a:schemeClr val="accent6"/>
                </a:solidFill>
              </a:rPr>
              <a:t>When no access specifier is given(</a:t>
            </a:r>
            <a:r>
              <a:rPr lang="en-US" sz="2000" b="1" dirty="0">
                <a:solidFill>
                  <a:schemeClr val="tx1"/>
                </a:solidFill>
              </a:rPr>
              <a:t>default</a:t>
            </a:r>
            <a:r>
              <a:rPr lang="en-US" sz="2000" b="1" dirty="0">
                <a:solidFill>
                  <a:schemeClr val="accent6"/>
                </a:solidFill>
              </a:rPr>
              <a:t>), it is visible to </a:t>
            </a:r>
            <a:r>
              <a:rPr lang="en-US" sz="2000" b="1" u="sng" dirty="0">
                <a:solidFill>
                  <a:schemeClr val="accent6"/>
                </a:solidFill>
              </a:rPr>
              <a:t>subclasses as well as to other classes in the same package.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 idx="4294967295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5556" t="16096" r="8519" b="15411"/>
          <a:stretch>
            <a:fillRect/>
          </a:stretch>
        </p:blipFill>
        <p:spPr bwMode="auto">
          <a:xfrm>
            <a:off x="762000" y="819150"/>
            <a:ext cx="6629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291"/>
          <p:cNvSpPr txBox="1">
            <a:spLocks/>
          </p:cNvSpPr>
          <p:nvPr/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400" b="1" dirty="0">
                <a:solidFill>
                  <a:srgbClr val="7198A9"/>
                </a:solidFill>
                <a:latin typeface="Arvo"/>
                <a:ea typeface="Arvo"/>
                <a:cs typeface="Arvo"/>
              </a:rPr>
              <a:t>Visibility Control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Example (</a:t>
            </a:r>
            <a:r>
              <a:rPr lang="en" sz="2400" b="1" dirty="0">
                <a:solidFill>
                  <a:schemeClr val="accent2"/>
                </a:solidFill>
              </a:rPr>
              <a:t>Same Class</a:t>
            </a:r>
            <a:r>
              <a:rPr lang="en" sz="2400" b="1" dirty="0"/>
              <a:t>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524000" y="514350"/>
            <a:ext cx="5257800" cy="44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package p1;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public class Protection {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int n = 1;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private int </a:t>
            </a:r>
            <a:r>
              <a:rPr lang="en-US" sz="2000" dirty="0" err="1">
                <a:solidFill>
                  <a:srgbClr val="00B050"/>
                </a:solidFill>
              </a:rPr>
              <a:t>n_pri</a:t>
            </a:r>
            <a:r>
              <a:rPr lang="en-US" sz="2000" dirty="0">
                <a:solidFill>
                  <a:srgbClr val="00B050"/>
                </a:solidFill>
              </a:rPr>
              <a:t> = 2;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protected int </a:t>
            </a:r>
            <a:r>
              <a:rPr lang="en-US" sz="2000" dirty="0" err="1">
                <a:solidFill>
                  <a:srgbClr val="00B050"/>
                </a:solidFill>
              </a:rPr>
              <a:t>n_pro</a:t>
            </a:r>
            <a:r>
              <a:rPr lang="en-US" sz="2000" dirty="0">
                <a:solidFill>
                  <a:srgbClr val="00B050"/>
                </a:solidFill>
              </a:rPr>
              <a:t> = 3;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public int </a:t>
            </a:r>
            <a:r>
              <a:rPr lang="en-US" sz="2000" dirty="0" err="1">
                <a:solidFill>
                  <a:srgbClr val="00B050"/>
                </a:solidFill>
              </a:rPr>
              <a:t>n_pub</a:t>
            </a:r>
            <a:r>
              <a:rPr lang="en-US" sz="2000" dirty="0">
                <a:solidFill>
                  <a:srgbClr val="00B050"/>
                </a:solidFill>
              </a:rPr>
              <a:t> = 4;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public Protection() {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("base constructor");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("n = " + n);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n_pri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n_pri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n_pro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n_pro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n_pub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n_pub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Example(</a:t>
            </a:r>
            <a:r>
              <a:rPr lang="en" sz="2400" b="1" dirty="0">
                <a:solidFill>
                  <a:schemeClr val="accent2"/>
                </a:solidFill>
              </a:rPr>
              <a:t>Subclass</a:t>
            </a:r>
            <a:r>
              <a:rPr lang="en" sz="2400" b="1" dirty="0"/>
              <a:t>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524000" y="819150"/>
            <a:ext cx="5257800" cy="365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package p1;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class Derived extends Protection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Derived() {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("derived constructor");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("n = " + n);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class only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n_pri</a:t>
            </a:r>
            <a:r>
              <a:rPr lang="en-US" sz="2000" dirty="0">
                <a:solidFill>
                  <a:srgbClr val="002060"/>
                </a:solidFill>
              </a:rPr>
              <a:t> = "4 + </a:t>
            </a:r>
            <a:r>
              <a:rPr lang="en-US" sz="2000" dirty="0" err="1">
                <a:solidFill>
                  <a:srgbClr val="002060"/>
                </a:solidFill>
              </a:rPr>
              <a:t>n_pri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n_pro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n_pro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n_pub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n_pub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Example(</a:t>
            </a:r>
            <a:r>
              <a:rPr lang="en" sz="2400" b="1" dirty="0">
                <a:solidFill>
                  <a:schemeClr val="accent2"/>
                </a:solidFill>
              </a:rPr>
              <a:t>Same Package</a:t>
            </a:r>
            <a:r>
              <a:rPr lang="en" sz="2400" b="1" dirty="0"/>
              <a:t>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524000" y="514350"/>
            <a:ext cx="5257800" cy="365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BE0257"/>
                </a:solidFill>
              </a:rPr>
              <a:t>package p1;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class </a:t>
            </a:r>
            <a:r>
              <a:rPr lang="en-US" sz="2000" dirty="0" err="1">
                <a:solidFill>
                  <a:srgbClr val="002060"/>
                </a:solidFill>
              </a:rPr>
              <a:t>SamePackage</a:t>
            </a:r>
            <a:r>
              <a:rPr lang="en-US" sz="2000" dirty="0">
                <a:solidFill>
                  <a:srgbClr val="002060"/>
                </a:solidFill>
              </a:rPr>
              <a:t> {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SamePackage</a:t>
            </a:r>
            <a:r>
              <a:rPr lang="en-US" sz="2000" dirty="0">
                <a:solidFill>
                  <a:srgbClr val="002060"/>
                </a:solidFill>
              </a:rPr>
              <a:t>()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Protection p = new Protection();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("same package constructor");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("n = " + </a:t>
            </a:r>
            <a:r>
              <a:rPr lang="en-US" sz="2000" dirty="0" err="1">
                <a:solidFill>
                  <a:srgbClr val="002060"/>
                </a:solidFill>
              </a:rPr>
              <a:t>p.n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class only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n_pri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p.n_pri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n_pro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p.n_pro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n_pub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p.n_pub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04800" y="-19050"/>
            <a:ext cx="6096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Example(</a:t>
            </a:r>
            <a:r>
              <a:rPr lang="en" sz="2400" b="1" dirty="0">
                <a:solidFill>
                  <a:schemeClr val="accent2"/>
                </a:solidFill>
              </a:rPr>
              <a:t>Testing for same package</a:t>
            </a:r>
            <a:r>
              <a:rPr lang="en" sz="2400" b="1" dirty="0"/>
              <a:t>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524000" y="514350"/>
            <a:ext cx="5257800" cy="365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/>
              <a:t>// Demo package p1.</a:t>
            </a:r>
          </a:p>
          <a:p>
            <a:pPr>
              <a:buNone/>
            </a:pPr>
            <a:r>
              <a:rPr lang="en-US" sz="2000" dirty="0">
                <a:solidFill>
                  <a:srgbClr val="BE0257"/>
                </a:solidFill>
              </a:rPr>
              <a:t>package p1;</a:t>
            </a:r>
          </a:p>
          <a:p>
            <a:pPr>
              <a:buNone/>
            </a:pPr>
            <a:r>
              <a:rPr lang="en-US" sz="2000" dirty="0"/>
              <a:t>// Instantiate the various classes in p1.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public class Demo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public static void main(String </a:t>
            </a:r>
            <a:r>
              <a:rPr lang="en-US" sz="2000" dirty="0" err="1">
                <a:solidFill>
                  <a:srgbClr val="002060"/>
                </a:solidFill>
              </a:rPr>
              <a:t>args</a:t>
            </a:r>
            <a:r>
              <a:rPr lang="en-US" sz="2000" dirty="0">
                <a:solidFill>
                  <a:srgbClr val="002060"/>
                </a:solidFill>
              </a:rPr>
              <a:t>[])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Protection ob1 = new Protection();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Derived ob2 = new Derived();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SamePackage</a:t>
            </a:r>
            <a:r>
              <a:rPr lang="en-US" sz="2000" dirty="0">
                <a:solidFill>
                  <a:srgbClr val="002060"/>
                </a:solidFill>
              </a:rPr>
              <a:t> ob3 = new </a:t>
            </a:r>
            <a:r>
              <a:rPr lang="en-US" sz="2000" dirty="0" err="1">
                <a:solidFill>
                  <a:srgbClr val="002060"/>
                </a:solidFill>
              </a:rPr>
              <a:t>SamePackage</a:t>
            </a:r>
            <a:r>
              <a:rPr lang="en-US" sz="2000" dirty="0">
                <a:solidFill>
                  <a:srgbClr val="002060"/>
                </a:solidFill>
              </a:rPr>
              <a:t>();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04800" y="-19050"/>
            <a:ext cx="6096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Example(</a:t>
            </a:r>
            <a:r>
              <a:rPr lang="en" sz="2400" b="1" dirty="0">
                <a:solidFill>
                  <a:schemeClr val="accent2"/>
                </a:solidFill>
              </a:rPr>
              <a:t>different package subclass</a:t>
            </a:r>
            <a:r>
              <a:rPr lang="en" sz="2400" b="1" dirty="0"/>
              <a:t>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524000" y="514350"/>
            <a:ext cx="5257800" cy="365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BE0257"/>
                </a:solidFill>
              </a:rPr>
              <a:t>package p2;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class Protection2 extends </a:t>
            </a:r>
            <a:r>
              <a:rPr lang="en-US" sz="2000" dirty="0">
                <a:solidFill>
                  <a:srgbClr val="00B050"/>
                </a:solidFill>
              </a:rPr>
              <a:t>p1.Protection</a:t>
            </a:r>
            <a:r>
              <a:rPr lang="en-US" sz="2000" dirty="0">
                <a:solidFill>
                  <a:srgbClr val="002060"/>
                </a:solidFill>
              </a:rPr>
              <a:t>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Protection2() {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("derived other package constructor");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class or package only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("n = " + n);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class only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n_pri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n_pri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n_pro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n_pro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n_pub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n_pub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0" y="-107550"/>
            <a:ext cx="7086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/>
              <a:t>Example(</a:t>
            </a:r>
            <a:r>
              <a:rPr lang="en" sz="2400" b="1" dirty="0">
                <a:solidFill>
                  <a:schemeClr val="accent2"/>
                </a:solidFill>
              </a:rPr>
              <a:t>different package nonsubclass</a:t>
            </a:r>
            <a:r>
              <a:rPr lang="en" sz="2400" b="1" dirty="0"/>
              <a:t>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524000" y="361950"/>
            <a:ext cx="5257800" cy="4781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BE0257"/>
                </a:solidFill>
              </a:rPr>
              <a:t>package p2;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class </a:t>
            </a:r>
            <a:r>
              <a:rPr lang="en-US" sz="2000" dirty="0" err="1">
                <a:solidFill>
                  <a:srgbClr val="002060"/>
                </a:solidFill>
              </a:rPr>
              <a:t>OtherPackage</a:t>
            </a:r>
            <a:r>
              <a:rPr lang="en-US" sz="2000" dirty="0">
                <a:solidFill>
                  <a:srgbClr val="002060"/>
                </a:solidFill>
              </a:rPr>
              <a:t> {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OtherPackage</a:t>
            </a:r>
            <a:r>
              <a:rPr lang="en-US" sz="2000" dirty="0">
                <a:solidFill>
                  <a:srgbClr val="002060"/>
                </a:solidFill>
              </a:rPr>
              <a:t>()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p1.Protection p = new p1.Protection();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("other package constructor");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class or package only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("n = " + </a:t>
            </a:r>
            <a:r>
              <a:rPr lang="en-US" sz="2000" dirty="0" err="1">
                <a:solidFill>
                  <a:srgbClr val="002060"/>
                </a:solidFill>
              </a:rPr>
              <a:t>p.n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class only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n_pri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p.n_pri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class, subclass or package only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n_pro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p.n_pro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n_pub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p.n_pub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0" y="-107550"/>
            <a:ext cx="7086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/>
              <a:t>Example(</a:t>
            </a:r>
            <a:r>
              <a:rPr lang="en" sz="2400" b="1" dirty="0">
                <a:solidFill>
                  <a:schemeClr val="accent2"/>
                </a:solidFill>
              </a:rPr>
              <a:t>different package Test</a:t>
            </a:r>
            <a:r>
              <a:rPr lang="en" sz="2400" b="1" dirty="0"/>
              <a:t>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524000" y="742950"/>
            <a:ext cx="5257800" cy="35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Demo package p2.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package p2;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Instantiate the various classes in p2.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public class Demo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public static void main(String </a:t>
            </a:r>
            <a:r>
              <a:rPr lang="en-US" sz="2000" dirty="0" err="1">
                <a:solidFill>
                  <a:srgbClr val="002060"/>
                </a:solidFill>
              </a:rPr>
              <a:t>args</a:t>
            </a:r>
            <a:r>
              <a:rPr lang="en-US" sz="2000" dirty="0">
                <a:solidFill>
                  <a:srgbClr val="002060"/>
                </a:solidFill>
              </a:rPr>
              <a:t>[])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Protection2 ob1 = new Protection2();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OtherPackage</a:t>
            </a:r>
            <a:r>
              <a:rPr lang="en-US" sz="2000" dirty="0">
                <a:solidFill>
                  <a:srgbClr val="002060"/>
                </a:solidFill>
              </a:rPr>
              <a:t> ob2 = new </a:t>
            </a:r>
            <a:r>
              <a:rPr lang="en-US" sz="2000" dirty="0" err="1">
                <a:solidFill>
                  <a:srgbClr val="002060"/>
                </a:solidFill>
              </a:rPr>
              <a:t>OtherPackage</a:t>
            </a:r>
            <a:r>
              <a:rPr lang="en-US" sz="2000" dirty="0">
                <a:solidFill>
                  <a:srgbClr val="002060"/>
                </a:solidFill>
              </a:rPr>
              <a:t>();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0" y="-107550"/>
            <a:ext cx="7086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/>
              <a:t>Compilation &amp; Execution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5" y="514350"/>
            <a:ext cx="67532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60926" y="42585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Learning Outcomes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2"/>
          </p:nvPr>
        </p:nvSpPr>
        <p:spPr>
          <a:xfrm>
            <a:off x="304800" y="1349550"/>
            <a:ext cx="6705600" cy="305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Apply packages as naming control tool for classes</a:t>
            </a:r>
          </a:p>
          <a:p>
            <a:pPr>
              <a:buFont typeface="Arial" pitchFamily="34" charset="0"/>
              <a:buChar char="•"/>
              <a:tabLst>
                <a:tab pos="176213" algn="l"/>
              </a:tabLst>
            </a:pPr>
            <a:r>
              <a:rPr lang="en-US" sz="2000" b="1" dirty="0">
                <a:solidFill>
                  <a:schemeClr val="accent6"/>
                </a:solidFill>
              </a:rPr>
              <a:t> 	 Apply packages as visibility control tool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  Set CLASSPATH environment variable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 Import available or created packages in other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0" y="-107550"/>
            <a:ext cx="7086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Compilation &amp; Execution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t="5357" r="43659" b="6071"/>
          <a:stretch>
            <a:fillRect/>
          </a:stretch>
        </p:blipFill>
        <p:spPr bwMode="auto">
          <a:xfrm>
            <a:off x="304800" y="590550"/>
            <a:ext cx="67056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0" y="-107550"/>
            <a:ext cx="7086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Compilation &amp; Execution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38150"/>
            <a:ext cx="7086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43000" y="-19050"/>
            <a:ext cx="4114800" cy="438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Importing packages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0" y="590550"/>
            <a:ext cx="7010400" cy="31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</a:rPr>
              <a:t> All of the built-in Java classes are stored in packages</a:t>
            </a:r>
            <a:r>
              <a:rPr lang="en-US" sz="2000" b="1" dirty="0"/>
              <a:t>.</a:t>
            </a:r>
          </a:p>
          <a:p>
            <a:pPr marL="225425" indent="-225425" algn="just"/>
            <a:r>
              <a:rPr lang="en-US" sz="2000" b="1" dirty="0"/>
              <a:t>There are no core Java classes in the unnamed default package</a:t>
            </a:r>
          </a:p>
          <a:p>
            <a:pPr marL="225425" indent="-225425" algn="just"/>
            <a:r>
              <a:rPr lang="en-US" sz="2000" b="1" dirty="0">
                <a:solidFill>
                  <a:srgbClr val="BE0257"/>
                </a:solidFill>
              </a:rPr>
              <a:t>It is tedious to type in the long dot-separated package path name for every class we want to use</a:t>
            </a:r>
          </a:p>
          <a:p>
            <a:pPr marL="225425" indent="-225425" algn="just"/>
            <a:r>
              <a:rPr lang="en-US" sz="2000" b="1" dirty="0">
                <a:solidFill>
                  <a:srgbClr val="00B0F0"/>
                </a:solidFill>
              </a:rPr>
              <a:t>For this reason</a:t>
            </a:r>
            <a:r>
              <a:rPr lang="en-US" sz="2000" b="1" dirty="0"/>
              <a:t>, Java includes the </a:t>
            </a:r>
            <a:r>
              <a:rPr lang="en-US" sz="2000" b="1" dirty="0">
                <a:solidFill>
                  <a:srgbClr val="7030A0"/>
                </a:solidFill>
              </a:rPr>
              <a:t>import</a:t>
            </a:r>
            <a:r>
              <a:rPr lang="en-US" sz="2000" b="1" dirty="0"/>
              <a:t> statement to bring certain classes, or entire packages, into visibility. </a:t>
            </a:r>
          </a:p>
          <a:p>
            <a:pPr marL="225425" indent="-225425" algn="just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Once imported, a class can be referred to directly, using only its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43000" y="76200"/>
            <a:ext cx="4114800" cy="438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Importing packages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0" y="590550"/>
            <a:ext cx="7010400" cy="31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 a Java source file, </a:t>
            </a:r>
            <a:r>
              <a:rPr lang="en-US" sz="2000" b="1" dirty="0">
                <a:solidFill>
                  <a:srgbClr val="7030A0"/>
                </a:solidFill>
              </a:rPr>
              <a:t>import statements occur immediately following the package statement </a:t>
            </a:r>
            <a:r>
              <a:rPr lang="en-US" sz="2000" dirty="0">
                <a:solidFill>
                  <a:schemeClr val="accent6"/>
                </a:solidFill>
              </a:rPr>
              <a:t>(if it exists) and before any class definitions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Format</a:t>
            </a:r>
            <a:r>
              <a:rPr lang="en-US" sz="2000" b="1" dirty="0"/>
              <a:t>:</a:t>
            </a:r>
          </a:p>
          <a:p>
            <a:pPr algn="just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B050"/>
                </a:solidFill>
              </a:rPr>
              <a:t>import </a:t>
            </a:r>
            <a:r>
              <a:rPr lang="en-US" sz="2000" b="1" i="1" dirty="0">
                <a:solidFill>
                  <a:srgbClr val="00B050"/>
                </a:solidFill>
              </a:rPr>
              <a:t>pkg1[.pkg2].(</a:t>
            </a:r>
            <a:r>
              <a:rPr lang="en-US" sz="2000" b="1" i="1" dirty="0" err="1">
                <a:solidFill>
                  <a:srgbClr val="00B050"/>
                </a:solidFill>
              </a:rPr>
              <a:t>classname</a:t>
            </a:r>
            <a:r>
              <a:rPr lang="en-US" sz="2000" b="1" i="1" dirty="0">
                <a:solidFill>
                  <a:srgbClr val="00B050"/>
                </a:solidFill>
              </a:rPr>
              <a:t> | *);</a:t>
            </a:r>
          </a:p>
          <a:p>
            <a:pPr algn="just"/>
            <a:r>
              <a:rPr lang="en-US" sz="2000" b="1" i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Example: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BE0257"/>
                </a:solidFill>
              </a:rPr>
              <a:t>import </a:t>
            </a:r>
            <a:r>
              <a:rPr lang="en-US" sz="2000" b="1" dirty="0" err="1">
                <a:solidFill>
                  <a:srgbClr val="BE0257"/>
                </a:solidFill>
              </a:rPr>
              <a:t>java.util.Date</a:t>
            </a:r>
            <a:r>
              <a:rPr lang="en-US" sz="2000" b="1" dirty="0">
                <a:solidFill>
                  <a:srgbClr val="BE0257"/>
                </a:solidFill>
              </a:rPr>
              <a:t>;</a:t>
            </a:r>
          </a:p>
          <a:p>
            <a:pPr lvl="8">
              <a:buNone/>
            </a:pPr>
            <a:r>
              <a:rPr lang="en-US" sz="2000" b="1" dirty="0">
                <a:solidFill>
                  <a:srgbClr val="BE0257"/>
                </a:solidFill>
              </a:rPr>
              <a:t>	import java.io.*;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75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43000" y="76200"/>
            <a:ext cx="4114800" cy="438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Importing packages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0" y="438150"/>
            <a:ext cx="70104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The basic language functions are stored in a package inside of the </a:t>
            </a:r>
            <a:r>
              <a:rPr lang="en-US" sz="2000" b="1" dirty="0">
                <a:solidFill>
                  <a:srgbClr val="00B050"/>
                </a:solidFill>
              </a:rPr>
              <a:t>java package called “</a:t>
            </a:r>
            <a:r>
              <a:rPr lang="en-US" sz="2000" b="1" dirty="0" err="1">
                <a:solidFill>
                  <a:srgbClr val="00B050"/>
                </a:solidFill>
              </a:rPr>
              <a:t>java.lang</a:t>
            </a:r>
            <a:r>
              <a:rPr lang="en-US" sz="2000" b="1" dirty="0">
                <a:solidFill>
                  <a:srgbClr val="00B050"/>
                </a:solidFill>
              </a:rPr>
              <a:t>”</a:t>
            </a:r>
          </a:p>
          <a:p>
            <a:pPr algn="just"/>
            <a:r>
              <a:rPr lang="en-US" sz="2000" dirty="0"/>
              <a:t>It is implicitly imported by the compiler for all programs 		</a:t>
            </a:r>
            <a:r>
              <a:rPr lang="en-US" sz="2000" b="1" dirty="0">
                <a:solidFill>
                  <a:srgbClr val="7030A0"/>
                </a:solidFill>
              </a:rPr>
              <a:t>import </a:t>
            </a:r>
            <a:r>
              <a:rPr lang="en-US" sz="2000" b="1" dirty="0" err="1">
                <a:solidFill>
                  <a:srgbClr val="7030A0"/>
                </a:solidFill>
              </a:rPr>
              <a:t>java.lang</a:t>
            </a:r>
            <a:r>
              <a:rPr lang="en-US" sz="2000" b="1" dirty="0">
                <a:solidFill>
                  <a:srgbClr val="7030A0"/>
                </a:solidFill>
              </a:rPr>
              <a:t>.*;</a:t>
            </a:r>
          </a:p>
          <a:p>
            <a:pPr algn="just"/>
            <a:r>
              <a:rPr lang="en-US" sz="2000" b="1" dirty="0">
                <a:solidFill>
                  <a:srgbClr val="BE0257"/>
                </a:solidFill>
              </a:rPr>
              <a:t> If we don’t want to use import statement then we have to use fully qualified name of class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BE0257"/>
                </a:solidFill>
              </a:rPr>
              <a:t>	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import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java.util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.*;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  class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MyDate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extends Date { }</a:t>
            </a:r>
          </a:p>
          <a:p>
            <a:pPr algn="just"/>
            <a:r>
              <a:rPr lang="en-US" sz="2000" dirty="0"/>
              <a:t>The same example without the </a:t>
            </a:r>
            <a:r>
              <a:rPr lang="en-US" sz="2000" b="1" dirty="0"/>
              <a:t>import statement looks like this:</a:t>
            </a:r>
          </a:p>
          <a:p>
            <a:pPr marL="739775" lvl="5" indent="-739775" algn="just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 class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MyDate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extends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java.util.Date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{ }</a:t>
            </a:r>
          </a:p>
          <a:p>
            <a:pPr algn="just"/>
            <a:endParaRPr lang="en-US" sz="2000" b="1" dirty="0">
              <a:solidFill>
                <a:srgbClr val="BE02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43000" y="76200"/>
            <a:ext cx="5181600" cy="438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Importing package Example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600200" y="438150"/>
            <a:ext cx="50292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000" dirty="0">
                <a:solidFill>
                  <a:srgbClr val="C00000"/>
                </a:solidFill>
              </a:rPr>
              <a:t>package </a:t>
            </a:r>
            <a:r>
              <a:rPr lang="en-US" sz="2000" dirty="0" err="1">
                <a:solidFill>
                  <a:srgbClr val="C00000"/>
                </a:solidFill>
              </a:rPr>
              <a:t>MyPack</a:t>
            </a:r>
            <a:r>
              <a:rPr lang="en-US" sz="2000" dirty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sz="2000" dirty="0">
                <a:solidFill>
                  <a:srgbClr val="00B050"/>
                </a:solidFill>
              </a:rPr>
              <a:t>public</a:t>
            </a:r>
            <a:r>
              <a:rPr lang="en-US" sz="2000" dirty="0"/>
              <a:t> class Balance {</a:t>
            </a:r>
          </a:p>
          <a:p>
            <a:pPr>
              <a:buNone/>
            </a:pPr>
            <a:r>
              <a:rPr lang="en-US" sz="2000" dirty="0"/>
              <a:t>String name;</a:t>
            </a:r>
          </a:p>
          <a:p>
            <a:pPr>
              <a:buNone/>
            </a:pPr>
            <a:r>
              <a:rPr lang="en-US" sz="2000" dirty="0"/>
              <a:t>double bal;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public</a:t>
            </a:r>
            <a:r>
              <a:rPr lang="en-US" sz="2000" dirty="0"/>
              <a:t> Balance(String n, double b) {</a:t>
            </a:r>
          </a:p>
          <a:p>
            <a:pPr>
              <a:buNone/>
            </a:pPr>
            <a:r>
              <a:rPr lang="en-US" sz="2000" dirty="0"/>
              <a:t>name = n;</a:t>
            </a:r>
          </a:p>
          <a:p>
            <a:pPr>
              <a:buNone/>
            </a:pPr>
            <a:r>
              <a:rPr lang="en-US" sz="2000" dirty="0"/>
              <a:t>bal = b;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public</a:t>
            </a:r>
            <a:r>
              <a:rPr lang="en-US" sz="2000" dirty="0"/>
              <a:t> void show() {</a:t>
            </a:r>
          </a:p>
          <a:p>
            <a:pPr>
              <a:buNone/>
            </a:pPr>
            <a:r>
              <a:rPr lang="en-US" sz="2000" dirty="0"/>
              <a:t>if(bal&lt;0)</a:t>
            </a:r>
          </a:p>
          <a:p>
            <a:pPr>
              <a:buNone/>
            </a:pPr>
            <a:r>
              <a:rPr lang="en-US" sz="2000" dirty="0" err="1"/>
              <a:t>System.out.print</a:t>
            </a:r>
            <a:r>
              <a:rPr lang="en-US" sz="2000" dirty="0"/>
              <a:t>("--&gt; ");</a:t>
            </a:r>
          </a:p>
          <a:p>
            <a:pPr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(name + ": $" + bal);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/>
              <a:t>}</a:t>
            </a:r>
            <a:endParaRPr lang="en-US" sz="2000" b="1" dirty="0">
              <a:solidFill>
                <a:srgbClr val="BE0257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43000" y="76200"/>
            <a:ext cx="5181600" cy="438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Importing package Example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990600" y="742950"/>
            <a:ext cx="5943600" cy="30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import MyPack.*;</a:t>
            </a:r>
          </a:p>
          <a:p>
            <a:pPr>
              <a:buNone/>
            </a:pPr>
            <a:r>
              <a:rPr lang="en-US" sz="2000" dirty="0"/>
              <a:t>class </a:t>
            </a:r>
            <a:r>
              <a:rPr lang="en-US" sz="2000" dirty="0" err="1"/>
              <a:t>TestBalance</a:t>
            </a:r>
            <a:r>
              <a:rPr lang="en-US" sz="2000" dirty="0"/>
              <a:t> {</a:t>
            </a:r>
          </a:p>
          <a:p>
            <a:pPr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/* Because Balance is public, you may use Balance class and call its constructor. */</a:t>
            </a:r>
          </a:p>
          <a:p>
            <a:pPr>
              <a:buNone/>
            </a:pPr>
            <a:r>
              <a:rPr lang="en-US" sz="2000" dirty="0"/>
              <a:t>Balance test = new Balance("J. J. Jaspers“,99.88);</a:t>
            </a:r>
          </a:p>
          <a:p>
            <a:pPr>
              <a:buNone/>
            </a:pPr>
            <a:r>
              <a:rPr lang="en-US" sz="2000" dirty="0"/>
              <a:t>test.show(); </a:t>
            </a:r>
            <a:r>
              <a:rPr lang="en-US" sz="2000" dirty="0">
                <a:solidFill>
                  <a:schemeClr val="accent2"/>
                </a:solidFill>
              </a:rPr>
              <a:t>// you may also call show()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/>
              <a:t>}</a:t>
            </a:r>
            <a:endParaRPr lang="en-US" sz="2000" b="1" dirty="0">
              <a:solidFill>
                <a:srgbClr val="BE0257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01" y="361950"/>
            <a:ext cx="5715599" cy="621900"/>
          </a:xfrm>
        </p:spPr>
        <p:txBody>
          <a:bodyPr/>
          <a:lstStyle/>
          <a:p>
            <a:r>
              <a:rPr lang="en-US" sz="2400" b="1" dirty="0"/>
              <a:t>Compilation &amp;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71550"/>
            <a:ext cx="6400800" cy="2702700"/>
          </a:xfrm>
        </p:spPr>
        <p:txBody>
          <a:bodyPr/>
          <a:lstStyle/>
          <a:p>
            <a:pPr algn="just"/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Consider the package path as follows: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00B050"/>
                </a:solidFill>
              </a:rPr>
              <a:t>E:\Java_College\trial\MyPack</a:t>
            </a:r>
          </a:p>
          <a:p>
            <a:pPr algn="just"/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Consider the another directory structure where TestBalance.java file is residing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00B050"/>
                </a:solidFill>
              </a:rPr>
              <a:t>E:\Java_College</a:t>
            </a:r>
          </a:p>
          <a:p>
            <a:pPr algn="just"/>
            <a:r>
              <a:rPr lang="en-US" sz="2000" b="1" dirty="0"/>
              <a:t> </a:t>
            </a:r>
            <a:r>
              <a:rPr lang="en-US" sz="2000" b="1" dirty="0">
                <a:solidFill>
                  <a:srgbClr val="45219F"/>
                </a:solidFill>
              </a:rPr>
              <a:t>To compile and execute the TestBalance.java do the following:</a:t>
            </a:r>
          </a:p>
          <a:p>
            <a:pPr algn="just">
              <a:buNone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set CLASSPATH=.;E:\Java_College\trial</a:t>
            </a:r>
          </a:p>
          <a:p>
            <a:pPr algn="just">
              <a:buNone/>
            </a:pP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01" y="-19050"/>
            <a:ext cx="5715599" cy="621900"/>
          </a:xfrm>
        </p:spPr>
        <p:txBody>
          <a:bodyPr/>
          <a:lstStyle/>
          <a:p>
            <a:r>
              <a:rPr lang="en-US" sz="2400" b="1" dirty="0"/>
              <a:t>Compilation &amp; Execution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514350"/>
            <a:ext cx="65532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ctrTitle" idx="4294967295"/>
          </p:nvPr>
        </p:nvSpPr>
        <p:spPr>
          <a:xfrm>
            <a:off x="522600" y="742950"/>
            <a:ext cx="5421000" cy="77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/>
              <a:t>Thanks!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ubTitle" idx="4294967295"/>
          </p:nvPr>
        </p:nvSpPr>
        <p:spPr>
          <a:xfrm>
            <a:off x="609600" y="1792371"/>
            <a:ext cx="6629400" cy="158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/>
              <a:t>Any </a:t>
            </a:r>
            <a:r>
              <a:rPr lang="en" sz="2800" b="1" dirty="0">
                <a:solidFill>
                  <a:srgbClr val="FAA99C"/>
                </a:solidFill>
              </a:rPr>
              <a:t>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2800" dirty="0"/>
              <a:t>You can find me at manish_ratilal2002@yahoo.com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Package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09600" y="742950"/>
            <a:ext cx="6400800" cy="39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</a:pPr>
            <a:r>
              <a:rPr lang="en-US" sz="2000" b="1" dirty="0">
                <a:solidFill>
                  <a:schemeClr val="accent5"/>
                </a:solidFill>
              </a:rPr>
              <a:t>A Java class is to be given a unique name because all programs we write are stored in the same container(directory), a default name space.</a:t>
            </a:r>
          </a:p>
          <a:p>
            <a:pPr marL="457200" lvl="0" indent="-228600" algn="just" rtl="0">
              <a:spcBef>
                <a:spcPts val="0"/>
              </a:spcBef>
              <a:buNone/>
            </a:pPr>
            <a:endParaRPr lang="en-US" sz="2000" b="1" dirty="0">
              <a:solidFill>
                <a:schemeClr val="accent5"/>
              </a:solidFill>
            </a:endParaRPr>
          </a:p>
          <a:p>
            <a:pPr marL="457200" lvl="0" indent="-228600" algn="just" rtl="0">
              <a:spcBef>
                <a:spcPts val="0"/>
              </a:spcBef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If a team of programmers working on a project and two programmers choose the same class name while working independently then what will happen?</a:t>
            </a:r>
          </a:p>
          <a:p>
            <a:pPr marL="457200" lvl="0" indent="-228600" algn="just" rtl="0">
              <a:spcBef>
                <a:spcPts val="0"/>
              </a:spcBef>
              <a:buNone/>
            </a:pPr>
            <a:endParaRPr lang="en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 idx="4294967295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/>
              <a:t>Credits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body" idx="4294967295"/>
          </p:nvPr>
        </p:nvSpPr>
        <p:spPr>
          <a:xfrm>
            <a:off x="457200" y="1842075"/>
            <a:ext cx="6324601" cy="10344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 dirty="0">
                <a:hlinkClick r:id="rId3"/>
              </a:rPr>
              <a:t>Java The Complete Reference, TMH</a:t>
            </a:r>
            <a:endParaRPr lang="en" sz="2400" u="sng" dirty="0">
              <a:hlinkClick r:id="rId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Package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04800" y="895350"/>
            <a:ext cx="67056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sz="2000" b="1" dirty="0">
                <a:solidFill>
                  <a:srgbClr val="7030A0"/>
                </a:solidFill>
              </a:rPr>
              <a:t>Java provides a mechanism for partitioning the class name space into more manageable chunks. This mechanism is the package. </a:t>
            </a:r>
          </a:p>
          <a:p>
            <a:pPr algn="just">
              <a:buNone/>
            </a:pPr>
            <a:endParaRPr lang="en-US" sz="2000" b="1" dirty="0"/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The package is both a naming and a visibility control mechanism</a:t>
            </a:r>
            <a:endParaRPr lang="e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BE025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BE0257"/>
                </a:solidFill>
              </a:rPr>
              <a:t>Package as Naming Control Mechanism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Defining a Package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6200" y="742950"/>
            <a:ext cx="69342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4625" indent="-174625" algn="just"/>
            <a:r>
              <a:rPr lang="en-US" sz="2000" b="1" dirty="0">
                <a:solidFill>
                  <a:srgbClr val="7030A0"/>
                </a:solidFill>
              </a:rPr>
              <a:t>To create a package, simply include a package command as the first statement as shown below:</a:t>
            </a:r>
          </a:p>
          <a:p>
            <a:pPr algn="just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Syntax</a:t>
            </a:r>
            <a:r>
              <a:rPr lang="en-US" sz="2000" dirty="0"/>
              <a:t>: 	</a:t>
            </a:r>
            <a:r>
              <a:rPr lang="en-US" sz="2000" b="1" dirty="0">
                <a:solidFill>
                  <a:srgbClr val="BE0257"/>
                </a:solidFill>
              </a:rPr>
              <a:t>package </a:t>
            </a:r>
            <a:r>
              <a:rPr lang="en-US" sz="2000" b="1" i="1" dirty="0" err="1">
                <a:solidFill>
                  <a:srgbClr val="BE0257"/>
                </a:solidFill>
              </a:rPr>
              <a:t>pkg</a:t>
            </a:r>
            <a:r>
              <a:rPr lang="en-US" sz="2000" b="1" i="1" dirty="0">
                <a:solidFill>
                  <a:srgbClr val="BE0257"/>
                </a:solidFill>
              </a:rPr>
              <a:t>;</a:t>
            </a:r>
          </a:p>
          <a:p>
            <a:pPr algn="just">
              <a:buNone/>
            </a:pPr>
            <a:r>
              <a:rPr lang="en-US" sz="2000" b="1" i="1" dirty="0">
                <a:solidFill>
                  <a:srgbClr val="BE0257"/>
                </a:solidFill>
              </a:rPr>
              <a:t>	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  <a:r>
              <a:rPr lang="en-US" sz="2000" b="1" i="1" dirty="0">
                <a:solidFill>
                  <a:srgbClr val="BE0257"/>
                </a:solidFill>
              </a:rPr>
              <a:t> 	package MyPackage;</a:t>
            </a:r>
            <a:endParaRPr lang="en-US" sz="2000" b="1" dirty="0">
              <a:solidFill>
                <a:srgbClr val="BE0257"/>
              </a:solidFill>
            </a:endParaRPr>
          </a:p>
          <a:p>
            <a:pPr marL="174625" indent="-174625" algn="just"/>
            <a:r>
              <a:rPr lang="en-US" sz="2000" b="1" dirty="0"/>
              <a:t>The package statement defines a name space in which classes are stored. </a:t>
            </a:r>
          </a:p>
          <a:p>
            <a:pPr marL="174625" indent="-174625" algn="just"/>
            <a:r>
              <a:rPr lang="en-US" sz="2000" b="1" dirty="0">
                <a:solidFill>
                  <a:srgbClr val="92D050"/>
                </a:solidFill>
              </a:rPr>
              <a:t>If you omit the package statement, the class names are put into the default package, which has no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Defining a Package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6200" y="590550"/>
            <a:ext cx="69342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</a:rPr>
              <a:t>Java uses file system directories to store packages. For example, the .class files for any classes you declare to be part of MyPackage </a:t>
            </a:r>
            <a:r>
              <a:rPr lang="en-US" sz="2000" b="1" dirty="0">
                <a:solidFill>
                  <a:srgbClr val="C00000"/>
                </a:solidFill>
              </a:rPr>
              <a:t>must be stored in a directory called MyPackage.</a:t>
            </a:r>
          </a:p>
          <a:p>
            <a:pPr algn="just"/>
            <a:r>
              <a:rPr lang="en-US" sz="2000" b="1" dirty="0">
                <a:solidFill>
                  <a:srgbClr val="BE0257"/>
                </a:solidFill>
              </a:rPr>
              <a:t>Remember that the directory name must match the package name exactly. (Case Sensitive)</a:t>
            </a:r>
          </a:p>
          <a:p>
            <a:pPr algn="just"/>
            <a:r>
              <a:rPr lang="en-US" sz="2000" b="1" dirty="0">
                <a:solidFill>
                  <a:srgbClr val="002060"/>
                </a:solidFill>
              </a:rPr>
              <a:t>The package statement simply specifies to which package the classes defined in a file belong.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 b="1" dirty="0"/>
              <a:t>Defining a Package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6200" y="590550"/>
            <a:ext cx="69342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sz="2000" b="1" dirty="0">
                <a:solidFill>
                  <a:srgbClr val="002060"/>
                </a:solidFill>
              </a:rPr>
              <a:t>To create a hierarchy of packages, simply separate each package name from the one above it by use of a period as shown below:</a:t>
            </a:r>
          </a:p>
          <a:p>
            <a:pPr algn="just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C00000"/>
                </a:solidFill>
              </a:rPr>
              <a:t>package </a:t>
            </a:r>
            <a:r>
              <a:rPr lang="en-US" sz="2000" b="1" i="1" dirty="0">
                <a:solidFill>
                  <a:srgbClr val="C00000"/>
                </a:solidFill>
              </a:rPr>
              <a:t>pkg1[.pkg2[.pkg3]];</a:t>
            </a:r>
          </a:p>
          <a:p>
            <a:pPr algn="just"/>
            <a:r>
              <a:rPr lang="en-US" sz="2000" b="1" dirty="0">
                <a:solidFill>
                  <a:srgbClr val="002060"/>
                </a:solidFill>
              </a:rPr>
              <a:t>A package hierarchy must be reflected in the file system. For example, a package declared as</a:t>
            </a:r>
          </a:p>
          <a:p>
            <a:pPr algn="just">
              <a:buNone/>
            </a:pPr>
            <a:r>
              <a:rPr lang="en-US" sz="2000" dirty="0"/>
              <a:t> 	</a:t>
            </a:r>
            <a:r>
              <a:rPr lang="en-US" sz="2000" b="1" dirty="0">
                <a:solidFill>
                  <a:srgbClr val="C00000"/>
                </a:solidFill>
              </a:rPr>
              <a:t>package </a:t>
            </a:r>
            <a:r>
              <a:rPr lang="en-US" sz="2000" b="1" dirty="0" err="1">
                <a:solidFill>
                  <a:srgbClr val="C00000"/>
                </a:solidFill>
              </a:rPr>
              <a:t>java.awt.image</a:t>
            </a:r>
            <a:r>
              <a:rPr lang="en-US" sz="2000" b="1" dirty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002060"/>
                </a:solidFill>
              </a:rPr>
              <a:t>needs to be stored in </a:t>
            </a:r>
            <a:r>
              <a:rPr lang="en-US" sz="2000" b="1" dirty="0">
                <a:solidFill>
                  <a:srgbClr val="00B050"/>
                </a:solidFill>
              </a:rPr>
              <a:t>java\</a:t>
            </a:r>
            <a:r>
              <a:rPr lang="en-US" sz="2000" b="1" dirty="0" err="1">
                <a:solidFill>
                  <a:srgbClr val="00B050"/>
                </a:solidFill>
              </a:rPr>
              <a:t>awt</a:t>
            </a:r>
            <a:r>
              <a:rPr lang="en-US" sz="2000" b="1" dirty="0">
                <a:solidFill>
                  <a:srgbClr val="00B050"/>
                </a:solidFill>
              </a:rPr>
              <a:t>\image</a:t>
            </a:r>
            <a:r>
              <a:rPr lang="en-US" sz="2000" b="1" dirty="0">
                <a:solidFill>
                  <a:srgbClr val="002060"/>
                </a:solidFill>
              </a:rPr>
              <a:t> in a Windows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307D95545A1F4184D126B1D8FD2DB8" ma:contentTypeVersion="2" ma:contentTypeDescription="Create a new document." ma:contentTypeScope="" ma:versionID="e803a5b6f0e2c81f0f2deebe146006d1">
  <xsd:schema xmlns:xsd="http://www.w3.org/2001/XMLSchema" xmlns:xs="http://www.w3.org/2001/XMLSchema" xmlns:p="http://schemas.microsoft.com/office/2006/metadata/properties" xmlns:ns2="23c40818-116c-41c3-b097-f61654eaa8ad" targetNamespace="http://schemas.microsoft.com/office/2006/metadata/properties" ma:root="true" ma:fieldsID="c148b34ed9427c02a8a6d567383192b7" ns2:_="">
    <xsd:import namespace="23c40818-116c-41c3-b097-f61654eaa8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40818-116c-41c3-b097-f61654eaa8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E232DF-FAB6-4A71-947F-2BA22C0E855E}"/>
</file>

<file path=customXml/itemProps2.xml><?xml version="1.0" encoding="utf-8"?>
<ds:datastoreItem xmlns:ds="http://schemas.openxmlformats.org/officeDocument/2006/customXml" ds:itemID="{8701EBCF-2FEE-44D8-AB6E-F2EA004E835C}"/>
</file>

<file path=customXml/itemProps3.xml><?xml version="1.0" encoding="utf-8"?>
<ds:datastoreItem xmlns:ds="http://schemas.openxmlformats.org/officeDocument/2006/customXml" ds:itemID="{D0BB0CAA-5A0D-42B3-B3D4-07020A696E67}"/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1911</Words>
  <Application>Microsoft Office PowerPoint</Application>
  <PresentationFormat>On-screen Show (16:9)</PresentationFormat>
  <Paragraphs>247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Arvo</vt:lpstr>
      <vt:lpstr>Muli</vt:lpstr>
      <vt:lpstr>Titania template</vt:lpstr>
      <vt:lpstr>PACKAGES</vt:lpstr>
      <vt:lpstr>PowerPoint Presentation</vt:lpstr>
      <vt:lpstr>Learning Outcomes</vt:lpstr>
      <vt:lpstr>Package</vt:lpstr>
      <vt:lpstr>Package</vt:lpstr>
      <vt:lpstr>1. Package as Naming Control Mechanism</vt:lpstr>
      <vt:lpstr>Defining a Package</vt:lpstr>
      <vt:lpstr>Defining a Package</vt:lpstr>
      <vt:lpstr>Defining a Package</vt:lpstr>
      <vt:lpstr>A Package Example</vt:lpstr>
      <vt:lpstr>A Package Example</vt:lpstr>
      <vt:lpstr>Setting a CLASSPATH variable</vt:lpstr>
      <vt:lpstr>Setting a CLASSPATH variable</vt:lpstr>
      <vt:lpstr>Executing the Program</vt:lpstr>
      <vt:lpstr>Executing the Program</vt:lpstr>
      <vt:lpstr>Setting the CLASSPATH </vt:lpstr>
      <vt:lpstr>Executing the Program</vt:lpstr>
      <vt:lpstr>Executing the Program</vt:lpstr>
      <vt:lpstr>2. Package as Visibility Control Mechanism</vt:lpstr>
      <vt:lpstr>Java Access Specifiers</vt:lpstr>
      <vt:lpstr>And tables to compare data</vt:lpstr>
      <vt:lpstr>Example (Same Class)</vt:lpstr>
      <vt:lpstr>Example(Subclass)</vt:lpstr>
      <vt:lpstr>Example(Same Package)</vt:lpstr>
      <vt:lpstr>Example(Testing for same package)</vt:lpstr>
      <vt:lpstr>Example(different package subclass)</vt:lpstr>
      <vt:lpstr>Example(different package nonsubclass)</vt:lpstr>
      <vt:lpstr>Example(different package Test)</vt:lpstr>
      <vt:lpstr>Compilation &amp; Execution</vt:lpstr>
      <vt:lpstr>Compilation &amp; Execution</vt:lpstr>
      <vt:lpstr>Compilation &amp; Execution</vt:lpstr>
      <vt:lpstr>Importing packages</vt:lpstr>
      <vt:lpstr>Importing packages</vt:lpstr>
      <vt:lpstr>Importing packages</vt:lpstr>
      <vt:lpstr>Importing package Example</vt:lpstr>
      <vt:lpstr>Importing package Example</vt:lpstr>
      <vt:lpstr>Compilation &amp; Execution</vt:lpstr>
      <vt:lpstr>Compilation &amp; Execution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Manish Solanki</cp:lastModifiedBy>
  <cp:revision>29</cp:revision>
  <dcterms:modified xsi:type="dcterms:W3CDTF">2021-10-06T10:04:27Z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0x0101000B307D95545A1F4184D126B1D8FD2DB8</vt:lpwstr>
  </property>
</Properties>
</file>