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bold.fntdata"/><Relationship Id="rId10" Type="http://schemas.openxmlformats.org/officeDocument/2006/relationships/slide" Target="slides/slide6.xml"/><Relationship Id="rId32" Type="http://schemas.openxmlformats.org/officeDocument/2006/relationships/font" Target="fonts/Raleway-regular.fntdata"/><Relationship Id="rId13" Type="http://schemas.openxmlformats.org/officeDocument/2006/relationships/slide" Target="slides/slide9.xml"/><Relationship Id="rId35" Type="http://schemas.openxmlformats.org/officeDocument/2006/relationships/font" Target="fonts/Raleway-boldItalic.fntdata"/><Relationship Id="rId12" Type="http://schemas.openxmlformats.org/officeDocument/2006/relationships/slide" Target="slides/slide8.xml"/><Relationship Id="rId34" Type="http://schemas.openxmlformats.org/officeDocument/2006/relationships/font" Target="fonts/Raleway-italic.fntdata"/><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a62d55c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a62d55c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5e32edc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5e32edc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a62d55c2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a62d55c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a5e32edc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a5e32edc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a5e32edc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a5e32edc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a62d55c2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a62d55c2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a62d55c2d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a62d55c2d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a62d55c2d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a62d55c2d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a62d55c2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a62d55c2d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a62d55c2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a62d55c2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a62d55c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a62d55c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a5e32edc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a5e32edc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a62d55c2d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a62d55c2d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a62d55c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a62d55c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a62d55c2d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a62d55c2d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a62d55c2d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a62d55c2d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a62d55c2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a62d55c2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a62d55c2d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a62d55c2d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a62d55c2d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a62d55c2d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a62d55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a62d55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a62d55c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a62d55c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a62d55c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a62d55c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a62d55c2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a62d55c2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a62d55c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a62d55c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a5e32edc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a5e32edc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a62d55c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a62d55c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Articles and Happiness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Rahul Vaswani, Sophia Huang, Saurabh Jaju, Mihir Sathe</a:t>
            </a:r>
            <a:endParaRPr/>
          </a:p>
          <a:p>
            <a:pPr indent="0" lvl="0" marL="0" rtl="0" algn="r">
              <a:spcBef>
                <a:spcPts val="0"/>
              </a:spcBef>
              <a:spcAft>
                <a:spcPts val="0"/>
              </a:spcAft>
              <a:buNone/>
            </a:pPr>
            <a:r>
              <a:rPr lang="en"/>
              <a:t>W241 Fall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Measurements and Test Subjects</a:t>
            </a:r>
            <a:endParaRPr/>
          </a:p>
        </p:txBody>
      </p:sp>
      <p:sp>
        <p:nvSpPr>
          <p:cNvPr id="144" name="Google Shape;144;p22"/>
          <p:cNvSpPr txBox="1"/>
          <p:nvPr>
            <p:ph idx="2" type="body"/>
          </p:nvPr>
        </p:nvSpPr>
        <p:spPr>
          <a:xfrm>
            <a:off x="5158125" y="157012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Subjects consisted of entirely friends, coworkers, and family.</a:t>
            </a:r>
            <a:endParaRPr/>
          </a:p>
          <a:p>
            <a:pPr indent="-311150" lvl="0" marL="457200" rtl="0" algn="l">
              <a:spcBef>
                <a:spcPts val="0"/>
              </a:spcBef>
              <a:spcAft>
                <a:spcPts val="0"/>
              </a:spcAft>
              <a:buSzPts val="1300"/>
              <a:buChar char="●"/>
            </a:pPr>
            <a:r>
              <a:rPr lang="en"/>
              <a:t>Incentivized with gift cards, emotional </a:t>
            </a:r>
            <a:r>
              <a:rPr lang="en"/>
              <a:t>blackmail</a:t>
            </a:r>
            <a:r>
              <a:rPr lang="en"/>
              <a:t>, and free lunch. </a:t>
            </a:r>
            <a:endParaRPr/>
          </a:p>
          <a:p>
            <a:pPr indent="-311150" lvl="0" marL="457200" rtl="0" algn="l">
              <a:spcBef>
                <a:spcPts val="0"/>
              </a:spcBef>
              <a:spcAft>
                <a:spcPts val="0"/>
              </a:spcAft>
              <a:buSzPts val="1300"/>
              <a:buChar char="●"/>
            </a:pPr>
            <a:r>
              <a:rPr lang="en"/>
              <a:t>Each survey submission was considered a raffle entry into gift card giveaways.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Recruiting Subjects</a:t>
            </a:r>
            <a:endParaRPr/>
          </a:p>
        </p:txBody>
      </p:sp>
      <p:sp>
        <p:nvSpPr>
          <p:cNvPr id="150" name="Google Shape;150;p23"/>
          <p:cNvSpPr txBox="1"/>
          <p:nvPr>
            <p:ph idx="1" type="body"/>
          </p:nvPr>
        </p:nvSpPr>
        <p:spPr>
          <a:xfrm>
            <a:off x="721225" y="2095925"/>
            <a:ext cx="33009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Gave options for participation via email or text.</a:t>
            </a:r>
            <a:endParaRPr/>
          </a:p>
          <a:p>
            <a:pPr indent="-311150" lvl="0" marL="457200" rtl="0" algn="l">
              <a:spcBef>
                <a:spcPts val="0"/>
              </a:spcBef>
              <a:spcAft>
                <a:spcPts val="0"/>
              </a:spcAft>
              <a:buSzPts val="1300"/>
              <a:buChar char="●"/>
            </a:pPr>
            <a:r>
              <a:rPr lang="en"/>
              <a:t>The experiment consisted of two surveys each day and lasted four to six days, which had the risk of attrition.</a:t>
            </a:r>
            <a:endParaRPr/>
          </a:p>
        </p:txBody>
      </p:sp>
      <p:pic>
        <p:nvPicPr>
          <p:cNvPr id="151" name="Google Shape;151;p23"/>
          <p:cNvPicPr preferRelativeResize="0"/>
          <p:nvPr/>
        </p:nvPicPr>
        <p:blipFill rotWithShape="1">
          <a:blip r:embed="rId3">
            <a:alphaModFix/>
          </a:blip>
          <a:srcRect b="0" l="11582" r="0" t="10801"/>
          <a:stretch/>
        </p:blipFill>
        <p:spPr>
          <a:xfrm>
            <a:off x="5180300" y="2095925"/>
            <a:ext cx="3367576" cy="1758600"/>
          </a:xfrm>
          <a:prstGeom prst="rect">
            <a:avLst/>
          </a:prstGeom>
          <a:noFill/>
          <a:ln>
            <a:noFill/>
          </a:ln>
        </p:spPr>
      </p:pic>
      <p:sp>
        <p:nvSpPr>
          <p:cNvPr id="152" name="Google Shape;152;p23"/>
          <p:cNvSpPr txBox="1"/>
          <p:nvPr/>
        </p:nvSpPr>
        <p:spPr>
          <a:xfrm>
            <a:off x="5736275" y="4065125"/>
            <a:ext cx="28116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 The survey was redesigned to include an executive summary of the news article as well.</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 up Form</a:t>
            </a:r>
            <a:endParaRPr/>
          </a:p>
        </p:txBody>
      </p:sp>
      <p:sp>
        <p:nvSpPr>
          <p:cNvPr id="158" name="Google Shape;158;p24"/>
          <p:cNvSpPr txBox="1"/>
          <p:nvPr>
            <p:ph idx="1" type="body"/>
          </p:nvPr>
        </p:nvSpPr>
        <p:spPr>
          <a:xfrm>
            <a:off x="730000" y="2427250"/>
            <a:ext cx="33009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Information about the subject was collected via a Sign up form.</a:t>
            </a:r>
            <a:endParaRPr/>
          </a:p>
          <a:p>
            <a:pPr indent="-298450" lvl="1" marL="914400" rtl="0" algn="l">
              <a:spcBef>
                <a:spcPts val="0"/>
              </a:spcBef>
              <a:spcAft>
                <a:spcPts val="0"/>
              </a:spcAft>
              <a:buSzPts val="1100"/>
              <a:buChar char="○"/>
            </a:pPr>
            <a:r>
              <a:rPr lang="en"/>
              <a:t>Age</a:t>
            </a:r>
            <a:endParaRPr/>
          </a:p>
          <a:p>
            <a:pPr indent="-298450" lvl="1" marL="914400" rtl="0" algn="l">
              <a:spcBef>
                <a:spcPts val="0"/>
              </a:spcBef>
              <a:spcAft>
                <a:spcPts val="0"/>
              </a:spcAft>
              <a:buSzPts val="1100"/>
              <a:buChar char="○"/>
            </a:pPr>
            <a:r>
              <a:rPr lang="en"/>
              <a:t>Gender</a:t>
            </a:r>
            <a:endParaRPr/>
          </a:p>
          <a:p>
            <a:pPr indent="-298450" lvl="1" marL="914400" rtl="0" algn="l">
              <a:spcBef>
                <a:spcPts val="0"/>
              </a:spcBef>
              <a:spcAft>
                <a:spcPts val="0"/>
              </a:spcAft>
              <a:buSzPts val="1100"/>
              <a:buChar char="○"/>
            </a:pPr>
            <a:r>
              <a:rPr lang="en"/>
              <a:t>Employment status</a:t>
            </a:r>
            <a:endParaRPr/>
          </a:p>
          <a:p>
            <a:pPr indent="-311150" lvl="0" marL="457200" rtl="0" algn="l">
              <a:spcBef>
                <a:spcPts val="0"/>
              </a:spcBef>
              <a:spcAft>
                <a:spcPts val="0"/>
              </a:spcAft>
              <a:buSzPts val="1300"/>
              <a:buChar char="●"/>
            </a:pPr>
            <a:r>
              <a:rPr lang="en"/>
              <a:t>This information was used to judge if blocking or clustering was necessary and as possible covariates.</a:t>
            </a:r>
            <a:endParaRPr/>
          </a:p>
          <a:p>
            <a:pPr indent="-311150" lvl="0" marL="457200" rtl="0" algn="l">
              <a:spcBef>
                <a:spcPts val="0"/>
              </a:spcBef>
              <a:spcAft>
                <a:spcPts val="0"/>
              </a:spcAft>
              <a:buSzPts val="1300"/>
              <a:buChar char="●"/>
            </a:pPr>
            <a:r>
              <a:rPr lang="en"/>
              <a:t>Received 59 sign ups.</a:t>
            </a:r>
            <a:endParaRPr/>
          </a:p>
        </p:txBody>
      </p:sp>
      <p:pic>
        <p:nvPicPr>
          <p:cNvPr id="159" name="Google Shape;159;p24"/>
          <p:cNvPicPr preferRelativeResize="0"/>
          <p:nvPr/>
        </p:nvPicPr>
        <p:blipFill>
          <a:blip r:embed="rId3">
            <a:alphaModFix/>
          </a:blip>
          <a:stretch>
            <a:fillRect/>
          </a:stretch>
        </p:blipFill>
        <p:spPr>
          <a:xfrm>
            <a:off x="4191350" y="1432126"/>
            <a:ext cx="2203728" cy="2563850"/>
          </a:xfrm>
          <a:prstGeom prst="rect">
            <a:avLst/>
          </a:prstGeom>
          <a:noFill/>
          <a:ln>
            <a:noFill/>
          </a:ln>
        </p:spPr>
      </p:pic>
      <p:pic>
        <p:nvPicPr>
          <p:cNvPr id="160" name="Google Shape;160;p24"/>
          <p:cNvPicPr preferRelativeResize="0"/>
          <p:nvPr/>
        </p:nvPicPr>
        <p:blipFill>
          <a:blip r:embed="rId4">
            <a:alphaModFix/>
          </a:blip>
          <a:stretch>
            <a:fillRect/>
          </a:stretch>
        </p:blipFill>
        <p:spPr>
          <a:xfrm>
            <a:off x="6469300" y="1430363"/>
            <a:ext cx="2449776" cy="359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Randomization</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Subjects were randomized into treatment or control independently each day using a random uniform normal distribution `runif(1) &gt; .5` </a:t>
            </a:r>
            <a:endParaRPr/>
          </a:p>
          <a:p>
            <a:pPr indent="-311150" lvl="0" marL="457200" rtl="0" algn="l">
              <a:spcBef>
                <a:spcPts val="0"/>
              </a:spcBef>
              <a:spcAft>
                <a:spcPts val="0"/>
              </a:spcAft>
              <a:buSzPts val="1300"/>
              <a:buChar char="●"/>
            </a:pPr>
            <a:r>
              <a:rPr lang="en"/>
              <a:t>Daily randomization allowed 59 test subjects over 4 days to be counted as 59 * 4 observations.</a:t>
            </a:r>
            <a:endParaRPr/>
          </a:p>
          <a:p>
            <a:pPr indent="-298450" lvl="1" marL="914400" rtl="0" algn="l">
              <a:spcBef>
                <a:spcPts val="0"/>
              </a:spcBef>
              <a:spcAft>
                <a:spcPts val="0"/>
              </a:spcAft>
              <a:buSzPts val="1100"/>
              <a:buChar char="○"/>
            </a:pPr>
            <a:r>
              <a:rPr lang="en"/>
              <a:t>Most subjects (~</a:t>
            </a:r>
            <a:r>
              <a:rPr lang="en"/>
              <a:t>7/8</a:t>
            </a:r>
            <a:r>
              <a:rPr lang="en"/>
              <a:t> )  were included in both control and treatment.</a:t>
            </a:r>
            <a:endParaRPr/>
          </a:p>
          <a:p>
            <a:pPr indent="-298450" lvl="1" marL="914400" rtl="0" algn="l">
              <a:spcBef>
                <a:spcPts val="0"/>
              </a:spcBef>
              <a:spcAft>
                <a:spcPts val="0"/>
              </a:spcAft>
              <a:buSzPts val="1100"/>
              <a:buChar char="○"/>
            </a:pPr>
            <a:r>
              <a:rPr lang="en"/>
              <a:t>Randomization also allows the researchers to control for confounds by switching assignment each day.</a:t>
            </a:r>
            <a:endParaRPr/>
          </a:p>
          <a:p>
            <a:pPr indent="-311150" lvl="0" marL="457200" rtl="0" algn="l">
              <a:spcBef>
                <a:spcPts val="0"/>
              </a:spcBef>
              <a:spcAft>
                <a:spcPts val="0"/>
              </a:spcAft>
              <a:buSzPts val="1300"/>
              <a:buChar char="●"/>
            </a:pPr>
            <a:r>
              <a:rPr lang="en"/>
              <a:t>No need to block or cluster due to daily randomization and the sparseness of subjects.</a:t>
            </a:r>
            <a:endParaRPr/>
          </a:p>
          <a:p>
            <a:pPr indent="-311150" lvl="0" marL="457200" rtl="0" algn="l">
              <a:spcBef>
                <a:spcPts val="0"/>
              </a:spcBef>
              <a:spcAft>
                <a:spcPts val="0"/>
              </a:spcAft>
              <a:buSzPts val="1300"/>
              <a:buChar char="●"/>
            </a:pPr>
            <a:r>
              <a:rPr b="1" i="1" lang="en" sz="1300"/>
              <a:t>Problem with </a:t>
            </a:r>
            <a:r>
              <a:rPr b="1" i="1" lang="en"/>
              <a:t>daily randomization</a:t>
            </a:r>
            <a:r>
              <a:rPr i="1" lang="en" sz="1300"/>
              <a:t>: People’s emotions</a:t>
            </a:r>
            <a:r>
              <a:rPr i="1" lang="en"/>
              <a:t> (happiness)</a:t>
            </a:r>
            <a:r>
              <a:rPr i="1" lang="en" sz="1300"/>
              <a:t> may not </a:t>
            </a:r>
            <a:r>
              <a:rPr i="1" lang="en"/>
              <a:t>be independent on a daily level, so t</a:t>
            </a:r>
            <a:r>
              <a:rPr i="1" lang="en" sz="1300"/>
              <a:t>here </a:t>
            </a:r>
            <a:r>
              <a:rPr i="1" lang="en"/>
              <a:t>may </a:t>
            </a:r>
            <a:r>
              <a:rPr i="1" lang="en" sz="1300"/>
              <a:t>be a spillover effect.</a:t>
            </a:r>
            <a:endParaRPr i="1" sz="1300"/>
          </a:p>
          <a:p>
            <a:pPr indent="-298450" lvl="1" marL="914400" rtl="0" algn="l">
              <a:spcBef>
                <a:spcPts val="0"/>
              </a:spcBef>
              <a:spcAft>
                <a:spcPts val="0"/>
              </a:spcAft>
              <a:buSzPts val="1100"/>
              <a:buChar char="○"/>
            </a:pPr>
            <a:r>
              <a:rPr b="1" lang="en"/>
              <a:t>Solution</a:t>
            </a:r>
            <a:r>
              <a:rPr lang="en"/>
              <a:t>: Capture baseline mood in the pre-survey to mitigate any spillover effect that may occur with daily randomization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Design Iterations</a:t>
            </a:r>
            <a:endParaRPr/>
          </a:p>
        </p:txBody>
      </p:sp>
      <p:grpSp>
        <p:nvGrpSpPr>
          <p:cNvPr id="172" name="Google Shape;172;p26"/>
          <p:cNvGrpSpPr/>
          <p:nvPr/>
        </p:nvGrpSpPr>
        <p:grpSpPr>
          <a:xfrm>
            <a:off x="4572000" y="2295575"/>
            <a:ext cx="2286000" cy="2847950"/>
            <a:chOff x="0" y="2295575"/>
            <a:chExt cx="2286000" cy="2847950"/>
          </a:xfrm>
        </p:grpSpPr>
        <p:grpSp>
          <p:nvGrpSpPr>
            <p:cNvPr id="173" name="Google Shape;173;p26"/>
            <p:cNvGrpSpPr/>
            <p:nvPr/>
          </p:nvGrpSpPr>
          <p:grpSpPr>
            <a:xfrm>
              <a:off x="0" y="2295575"/>
              <a:ext cx="2286000" cy="2847950"/>
              <a:chOff x="0" y="2295575"/>
              <a:chExt cx="2286000" cy="2847950"/>
            </a:xfrm>
          </p:grpSpPr>
          <p:sp>
            <p:nvSpPr>
              <p:cNvPr id="174" name="Google Shape;174;p26"/>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6"/>
            <p:cNvSpPr txBox="1"/>
            <p:nvPr/>
          </p:nvSpPr>
          <p:spPr>
            <a:xfrm>
              <a:off x="216307" y="2441100"/>
              <a:ext cx="15786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Pilot Study</a:t>
              </a:r>
              <a:endParaRPr sz="1000">
                <a:solidFill>
                  <a:srgbClr val="5E5E5E"/>
                </a:solidFill>
                <a:latin typeface="Roboto"/>
                <a:ea typeface="Roboto"/>
                <a:cs typeface="Roboto"/>
                <a:sym typeface="Roboto"/>
              </a:endParaRPr>
            </a:p>
          </p:txBody>
        </p:sp>
        <p:sp>
          <p:nvSpPr>
            <p:cNvPr id="177" name="Google Shape;177;p26"/>
            <p:cNvSpPr txBox="1"/>
            <p:nvPr/>
          </p:nvSpPr>
          <p:spPr>
            <a:xfrm>
              <a:off x="216300" y="2983000"/>
              <a:ext cx="1853400" cy="1910100"/>
            </a:xfrm>
            <a:prstGeom prst="rect">
              <a:avLst/>
            </a:prstGeom>
            <a:noFill/>
            <a:ln>
              <a:noFill/>
            </a:ln>
          </p:spPr>
          <p:txBody>
            <a:bodyPr anchorCtr="0" anchor="t" bIns="91425" lIns="91425" spcFirstLastPara="1" rIns="91425" wrap="square" tIns="91425">
              <a:noAutofit/>
            </a:bodyPr>
            <a:lstStyle/>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6 participants</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Tested email and text delivery</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Duration: 2 days</a:t>
              </a:r>
              <a:endParaRPr sz="800">
                <a:solidFill>
                  <a:srgbClr val="5E5E5E"/>
                </a:solidFill>
                <a:latin typeface="Roboto"/>
                <a:ea typeface="Roboto"/>
                <a:cs typeface="Roboto"/>
                <a:sym typeface="Roboto"/>
              </a:endParaRPr>
            </a:p>
          </p:txBody>
        </p:sp>
        <p:cxnSp>
          <p:nvCxnSpPr>
            <p:cNvPr id="178" name="Google Shape;178;p26"/>
            <p:cNvCxnSpPr/>
            <p:nvPr/>
          </p:nvCxnSpPr>
          <p:spPr>
            <a:xfrm>
              <a:off x="2286000" y="2295575"/>
              <a:ext cx="0" cy="2837400"/>
            </a:xfrm>
            <a:prstGeom prst="straightConnector1">
              <a:avLst/>
            </a:prstGeom>
            <a:noFill/>
            <a:ln cap="flat" cmpd="sng" w="9525">
              <a:solidFill>
                <a:srgbClr val="D9D9D9"/>
              </a:solidFill>
              <a:prstDash val="dot"/>
              <a:round/>
              <a:headEnd len="sm" w="sm" type="none"/>
              <a:tailEnd len="sm" w="sm" type="none"/>
            </a:ln>
          </p:spPr>
        </p:cxnSp>
      </p:grpSp>
      <p:grpSp>
        <p:nvGrpSpPr>
          <p:cNvPr id="179" name="Google Shape;179;p26"/>
          <p:cNvGrpSpPr/>
          <p:nvPr/>
        </p:nvGrpSpPr>
        <p:grpSpPr>
          <a:xfrm>
            <a:off x="2286000" y="2295575"/>
            <a:ext cx="2286000" cy="2847950"/>
            <a:chOff x="0" y="2295575"/>
            <a:chExt cx="2286000" cy="2847950"/>
          </a:xfrm>
        </p:grpSpPr>
        <p:grpSp>
          <p:nvGrpSpPr>
            <p:cNvPr id="180" name="Google Shape;180;p26"/>
            <p:cNvGrpSpPr/>
            <p:nvPr/>
          </p:nvGrpSpPr>
          <p:grpSpPr>
            <a:xfrm>
              <a:off x="0" y="2295575"/>
              <a:ext cx="2286000" cy="2847950"/>
              <a:chOff x="0" y="2295575"/>
              <a:chExt cx="2286000" cy="2847950"/>
            </a:xfrm>
          </p:grpSpPr>
          <p:sp>
            <p:nvSpPr>
              <p:cNvPr id="181" name="Google Shape;181;p26"/>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6"/>
            <p:cNvSpPr txBox="1"/>
            <p:nvPr/>
          </p:nvSpPr>
          <p:spPr>
            <a:xfrm>
              <a:off x="216304" y="2441100"/>
              <a:ext cx="12327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Iteration One</a:t>
              </a:r>
              <a:endParaRPr sz="1000">
                <a:solidFill>
                  <a:srgbClr val="1B786E"/>
                </a:solidFill>
                <a:latin typeface="Roboto"/>
                <a:ea typeface="Roboto"/>
                <a:cs typeface="Roboto"/>
                <a:sym typeface="Roboto"/>
              </a:endParaRPr>
            </a:p>
          </p:txBody>
        </p:sp>
        <p:sp>
          <p:nvSpPr>
            <p:cNvPr id="184" name="Google Shape;184;p26"/>
            <p:cNvSpPr txBox="1"/>
            <p:nvPr/>
          </p:nvSpPr>
          <p:spPr>
            <a:xfrm>
              <a:off x="219456" y="2922975"/>
              <a:ext cx="1856100" cy="2007900"/>
            </a:xfrm>
            <a:prstGeom prst="rect">
              <a:avLst/>
            </a:prstGeom>
            <a:noFill/>
            <a:ln>
              <a:noFill/>
            </a:ln>
          </p:spPr>
          <p:txBody>
            <a:bodyPr anchorCtr="0" anchor="t" bIns="91425" lIns="91425" spcFirstLastPara="1" rIns="91425" wrap="square" tIns="91425">
              <a:noAutofit/>
            </a:bodyPr>
            <a:lstStyle/>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Post-survey sent at 10am</a:t>
              </a:r>
              <a:endParaRPr sz="800">
                <a:solidFill>
                  <a:srgbClr val="FFFFFF"/>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Replaced  text based responses with choice based selection.</a:t>
              </a:r>
              <a:endParaRPr sz="800">
                <a:solidFill>
                  <a:srgbClr val="FFFFFF"/>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Added question about potential sources of happiness.</a:t>
              </a:r>
              <a:endParaRPr sz="800">
                <a:solidFill>
                  <a:srgbClr val="FFFFFF"/>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Automated text/email to subjects at designated times.</a:t>
              </a:r>
              <a:endParaRPr sz="800">
                <a:solidFill>
                  <a:srgbClr val="FFFFFF"/>
                </a:solidFill>
                <a:latin typeface="Roboto"/>
                <a:ea typeface="Roboto"/>
                <a:cs typeface="Roboto"/>
                <a:sym typeface="Roboto"/>
              </a:endParaRPr>
            </a:p>
          </p:txBody>
        </p:sp>
        <p:cxnSp>
          <p:nvCxnSpPr>
            <p:cNvPr id="185" name="Google Shape;185;p26"/>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86" name="Google Shape;186;p26"/>
          <p:cNvGrpSpPr/>
          <p:nvPr/>
        </p:nvGrpSpPr>
        <p:grpSpPr>
          <a:xfrm>
            <a:off x="0" y="2295575"/>
            <a:ext cx="2286000" cy="2847950"/>
            <a:chOff x="0" y="2295575"/>
            <a:chExt cx="2286000" cy="2847950"/>
          </a:xfrm>
        </p:grpSpPr>
        <p:grpSp>
          <p:nvGrpSpPr>
            <p:cNvPr id="187" name="Google Shape;187;p26"/>
            <p:cNvGrpSpPr/>
            <p:nvPr/>
          </p:nvGrpSpPr>
          <p:grpSpPr>
            <a:xfrm>
              <a:off x="0" y="2295575"/>
              <a:ext cx="2286000" cy="2847950"/>
              <a:chOff x="0" y="2295575"/>
              <a:chExt cx="2286000" cy="2847950"/>
            </a:xfrm>
          </p:grpSpPr>
          <p:sp>
            <p:nvSpPr>
              <p:cNvPr id="188" name="Google Shape;188;p26"/>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6"/>
            <p:cNvSpPr txBox="1"/>
            <p:nvPr/>
          </p:nvSpPr>
          <p:spPr>
            <a:xfrm>
              <a:off x="216304" y="2441100"/>
              <a:ext cx="12327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Initial Proposal</a:t>
              </a:r>
              <a:endParaRPr sz="1000">
                <a:solidFill>
                  <a:srgbClr val="1B786E"/>
                </a:solidFill>
                <a:latin typeface="Roboto"/>
                <a:ea typeface="Roboto"/>
                <a:cs typeface="Roboto"/>
                <a:sym typeface="Roboto"/>
              </a:endParaRPr>
            </a:p>
          </p:txBody>
        </p:sp>
        <p:sp>
          <p:nvSpPr>
            <p:cNvPr id="191" name="Google Shape;191;p26"/>
            <p:cNvSpPr txBox="1"/>
            <p:nvPr/>
          </p:nvSpPr>
          <p:spPr>
            <a:xfrm>
              <a:off x="216300" y="30500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FFFFFF"/>
                </a:solidFill>
                <a:latin typeface="Roboto"/>
                <a:ea typeface="Roboto"/>
                <a:cs typeface="Roboto"/>
                <a:sym typeface="Roboto"/>
              </a:endParaRPr>
            </a:p>
          </p:txBody>
        </p:sp>
        <p:sp>
          <p:nvSpPr>
            <p:cNvPr id="192" name="Google Shape;192;p26"/>
            <p:cNvSpPr txBox="1"/>
            <p:nvPr/>
          </p:nvSpPr>
          <p:spPr>
            <a:xfrm>
              <a:off x="216300" y="2966900"/>
              <a:ext cx="1853400" cy="1926000"/>
            </a:xfrm>
            <a:prstGeom prst="rect">
              <a:avLst/>
            </a:prstGeom>
            <a:noFill/>
            <a:ln>
              <a:noFill/>
            </a:ln>
          </p:spPr>
          <p:txBody>
            <a:bodyPr anchorCtr="0" anchor="t" bIns="91425" lIns="91425" spcFirstLastPara="1" rIns="91425" wrap="square" tIns="91425">
              <a:noAutofit/>
            </a:bodyPr>
            <a:lstStyle/>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Post-survey sent at 5 PM</a:t>
              </a:r>
              <a:endParaRPr sz="800">
                <a:solidFill>
                  <a:srgbClr val="FFFFFF"/>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Surveys required text based justification</a:t>
              </a:r>
              <a:endParaRPr sz="800">
                <a:solidFill>
                  <a:srgbClr val="FFFFFF"/>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Duration: 6 days</a:t>
              </a:r>
              <a:endParaRPr sz="800">
                <a:solidFill>
                  <a:srgbClr val="FFFFFF"/>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Considered blocking on age.</a:t>
              </a:r>
              <a:endParaRPr sz="800">
                <a:solidFill>
                  <a:schemeClr val="lt1"/>
                </a:solidFill>
                <a:latin typeface="Roboto"/>
                <a:ea typeface="Roboto"/>
                <a:cs typeface="Roboto"/>
                <a:sym typeface="Roboto"/>
              </a:endParaRPr>
            </a:p>
            <a:p>
              <a:pPr indent="-279400" lvl="0" marL="18288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Subject randomly assigned to either treatment or control for duration of study</a:t>
              </a:r>
              <a:endParaRPr sz="800">
                <a:solidFill>
                  <a:srgbClr val="FFFFFF"/>
                </a:solidFill>
                <a:latin typeface="Roboto"/>
                <a:ea typeface="Roboto"/>
                <a:cs typeface="Roboto"/>
                <a:sym typeface="Roboto"/>
              </a:endParaRPr>
            </a:p>
          </p:txBody>
        </p:sp>
        <p:cxnSp>
          <p:nvCxnSpPr>
            <p:cNvPr id="193" name="Google Shape;193;p26"/>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grpSp>
      <p:grpSp>
        <p:nvGrpSpPr>
          <p:cNvPr id="194" name="Google Shape;194;p26"/>
          <p:cNvGrpSpPr/>
          <p:nvPr/>
        </p:nvGrpSpPr>
        <p:grpSpPr>
          <a:xfrm>
            <a:off x="6858000" y="2295575"/>
            <a:ext cx="2286000" cy="3283550"/>
            <a:chOff x="0" y="2295575"/>
            <a:chExt cx="2286000" cy="3283550"/>
          </a:xfrm>
        </p:grpSpPr>
        <p:grpSp>
          <p:nvGrpSpPr>
            <p:cNvPr id="195" name="Google Shape;195;p26"/>
            <p:cNvGrpSpPr/>
            <p:nvPr/>
          </p:nvGrpSpPr>
          <p:grpSpPr>
            <a:xfrm>
              <a:off x="0" y="2295575"/>
              <a:ext cx="2286000" cy="2847950"/>
              <a:chOff x="0" y="2295575"/>
              <a:chExt cx="2286000" cy="2847950"/>
            </a:xfrm>
          </p:grpSpPr>
          <p:sp>
            <p:nvSpPr>
              <p:cNvPr id="196" name="Google Shape;196;p26"/>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6"/>
            <p:cNvSpPr txBox="1"/>
            <p:nvPr/>
          </p:nvSpPr>
          <p:spPr>
            <a:xfrm>
              <a:off x="216307" y="2441100"/>
              <a:ext cx="15948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Pilot Study Feedback</a:t>
              </a:r>
              <a:endParaRPr sz="1000">
                <a:solidFill>
                  <a:srgbClr val="5E5E5E"/>
                </a:solidFill>
                <a:latin typeface="Roboto"/>
                <a:ea typeface="Roboto"/>
                <a:cs typeface="Roboto"/>
                <a:sym typeface="Roboto"/>
              </a:endParaRPr>
            </a:p>
          </p:txBody>
        </p:sp>
        <p:sp>
          <p:nvSpPr>
            <p:cNvPr id="199" name="Google Shape;199;p26"/>
            <p:cNvSpPr txBox="1"/>
            <p:nvPr/>
          </p:nvSpPr>
          <p:spPr>
            <a:xfrm>
              <a:off x="216300" y="2979325"/>
              <a:ext cx="1853400" cy="259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5E5E5E"/>
                  </a:solidFill>
                  <a:latin typeface="Roboto"/>
                  <a:ea typeface="Roboto"/>
                  <a:cs typeface="Roboto"/>
                  <a:sym typeface="Roboto"/>
                </a:rPr>
                <a:t>Pros:</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Successful a</a:t>
              </a:r>
              <a:r>
                <a:rPr lang="en" sz="800">
                  <a:solidFill>
                    <a:srgbClr val="5E5E5E"/>
                  </a:solidFill>
                  <a:latin typeface="Roboto"/>
                  <a:ea typeface="Roboto"/>
                  <a:cs typeface="Roboto"/>
                  <a:sym typeface="Roboto"/>
                </a:rPr>
                <a:t>utomated delivery </a:t>
              </a:r>
              <a:endParaRPr sz="800">
                <a:solidFill>
                  <a:srgbClr val="5E5E5E"/>
                </a:solidFill>
                <a:latin typeface="Roboto"/>
                <a:ea typeface="Roboto"/>
                <a:cs typeface="Roboto"/>
                <a:sym typeface="Roboto"/>
              </a:endParaRPr>
            </a:p>
            <a:p>
              <a:pPr indent="0" lvl="0" marL="0" rtl="0" algn="l">
                <a:lnSpc>
                  <a:spcPct val="115000"/>
                </a:lnSpc>
                <a:spcBef>
                  <a:spcPts val="1600"/>
                </a:spcBef>
                <a:spcAft>
                  <a:spcPts val="0"/>
                </a:spcAft>
                <a:buNone/>
              </a:pPr>
              <a:r>
                <a:rPr lang="en" sz="800">
                  <a:solidFill>
                    <a:srgbClr val="5E5E5E"/>
                  </a:solidFill>
                  <a:latin typeface="Roboto"/>
                  <a:ea typeface="Roboto"/>
                  <a:cs typeface="Roboto"/>
                  <a:sym typeface="Roboto"/>
                </a:rPr>
                <a:t>Cons:</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Too many questions.</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Gap</a:t>
              </a:r>
              <a:r>
                <a:rPr lang="en" sz="800">
                  <a:solidFill>
                    <a:srgbClr val="5E5E5E"/>
                  </a:solidFill>
                  <a:latin typeface="Roboto"/>
                  <a:ea typeface="Roboto"/>
                  <a:cs typeface="Roboto"/>
                  <a:sym typeface="Roboto"/>
                </a:rPr>
                <a:t> </a:t>
              </a:r>
              <a:r>
                <a:rPr lang="en" sz="800">
                  <a:solidFill>
                    <a:srgbClr val="5E5E5E"/>
                  </a:solidFill>
                  <a:latin typeface="Roboto"/>
                  <a:ea typeface="Roboto"/>
                  <a:cs typeface="Roboto"/>
                  <a:sym typeface="Roboto"/>
                </a:rPr>
                <a:t>between </a:t>
              </a:r>
              <a:r>
                <a:rPr lang="en" sz="800">
                  <a:solidFill>
                    <a:srgbClr val="5E5E5E"/>
                  </a:solidFill>
                  <a:latin typeface="Roboto"/>
                  <a:ea typeface="Roboto"/>
                  <a:cs typeface="Roboto"/>
                  <a:sym typeface="Roboto"/>
                </a:rPr>
                <a:t>surveys too short.</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Easy to skip reading articles (non-compliance)</a:t>
              </a:r>
              <a:endParaRPr sz="800">
                <a:solidFill>
                  <a:srgbClr val="5E5E5E"/>
                </a:solidFill>
                <a:latin typeface="Roboto"/>
                <a:ea typeface="Roboto"/>
                <a:cs typeface="Roboto"/>
                <a:sym typeface="Roboto"/>
              </a:endParaRPr>
            </a:p>
            <a:p>
              <a:pPr indent="-279400" lvl="0" marL="182880" rtl="0" algn="l">
                <a:lnSpc>
                  <a:spcPct val="115000"/>
                </a:lnSpc>
                <a:spcBef>
                  <a:spcPts val="0"/>
                </a:spcBef>
                <a:spcAft>
                  <a:spcPts val="0"/>
                </a:spcAft>
                <a:buClr>
                  <a:srgbClr val="5E5E5E"/>
                </a:buClr>
                <a:buSzPts val="800"/>
                <a:buFont typeface="Roboto"/>
                <a:buChar char="●"/>
              </a:pPr>
              <a:r>
                <a:rPr lang="en" sz="800">
                  <a:solidFill>
                    <a:srgbClr val="5E5E5E"/>
                  </a:solidFill>
                  <a:latin typeface="Roboto"/>
                  <a:ea typeface="Roboto"/>
                  <a:cs typeface="Roboto"/>
                  <a:sym typeface="Roboto"/>
                </a:rPr>
                <a:t>Pilot study subjects said they may not have lasted 6 days -- suggested 4 days.</a:t>
              </a:r>
              <a:endParaRPr sz="800">
                <a:solidFill>
                  <a:srgbClr val="5E5E5E"/>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Experiment</a:t>
            </a:r>
            <a:endParaRPr/>
          </a:p>
        </p:txBody>
      </p:sp>
      <p:sp>
        <p:nvSpPr>
          <p:cNvPr id="205" name="Google Shape;20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Outcome is measured by a seven-point Likert scale .</a:t>
            </a:r>
            <a:endParaRPr/>
          </a:p>
          <a:p>
            <a:pPr indent="-298450" lvl="1" marL="914400" rtl="0" algn="l">
              <a:spcBef>
                <a:spcPts val="0"/>
              </a:spcBef>
              <a:spcAft>
                <a:spcPts val="0"/>
              </a:spcAft>
              <a:buSzPts val="1100"/>
              <a:buChar char="○"/>
            </a:pPr>
            <a:r>
              <a:rPr lang="en"/>
              <a:t>It is derived by subtracting the post survey happiness value by the pre survey happiness value. </a:t>
            </a:r>
            <a:endParaRPr/>
          </a:p>
          <a:p>
            <a:pPr indent="-298450" lvl="0" marL="457200" marR="0" rtl="0" algn="l">
              <a:lnSpc>
                <a:spcPct val="115000"/>
              </a:lnSpc>
              <a:spcBef>
                <a:spcPts val="0"/>
              </a:spcBef>
              <a:spcAft>
                <a:spcPts val="0"/>
              </a:spcAft>
              <a:buClr>
                <a:schemeClr val="accent1"/>
              </a:buClr>
              <a:buSzPts val="1100"/>
              <a:buFont typeface="Lato"/>
              <a:buChar char="●"/>
            </a:pPr>
            <a:r>
              <a:rPr lang="en"/>
              <a:t>Added easy article quiz question to test for non-compliance. </a:t>
            </a:r>
            <a:endParaRPr/>
          </a:p>
          <a:p>
            <a:pPr indent="-311150" lvl="0" marL="457200" rtl="0" algn="l">
              <a:spcBef>
                <a:spcPts val="0"/>
              </a:spcBef>
              <a:spcAft>
                <a:spcPts val="0"/>
              </a:spcAft>
              <a:buSzPts val="1300"/>
              <a:buChar char="●"/>
            </a:pPr>
            <a:r>
              <a:rPr lang="en"/>
              <a:t>Increased time between pre and post survey by one hour.</a:t>
            </a:r>
            <a:endParaRPr/>
          </a:p>
          <a:p>
            <a:pPr indent="-298450" lvl="1" marL="914400" rtl="0" algn="l">
              <a:spcBef>
                <a:spcPts val="0"/>
              </a:spcBef>
              <a:spcAft>
                <a:spcPts val="0"/>
              </a:spcAft>
              <a:buSzPts val="1100"/>
              <a:buChar char="○"/>
            </a:pPr>
            <a:r>
              <a:rPr lang="en"/>
              <a:t>Post survey now sent at 11 AM PST.</a:t>
            </a:r>
            <a:endParaRPr/>
          </a:p>
          <a:p>
            <a:pPr indent="-311150" lvl="0" marL="457200" rtl="0" algn="l">
              <a:spcBef>
                <a:spcPts val="0"/>
              </a:spcBef>
              <a:spcAft>
                <a:spcPts val="0"/>
              </a:spcAft>
              <a:buSzPts val="1300"/>
              <a:buChar char="●"/>
            </a:pPr>
            <a:r>
              <a:rPr lang="en"/>
              <a:t>Sent reminder to all participants 3 days before start of experiment.</a:t>
            </a:r>
            <a:endParaRPr/>
          </a:p>
          <a:p>
            <a:pPr indent="-311150" lvl="0" marL="457200" rtl="0" algn="l">
              <a:spcBef>
                <a:spcPts val="0"/>
              </a:spcBef>
              <a:spcAft>
                <a:spcPts val="0"/>
              </a:spcAft>
              <a:buSzPts val="1300"/>
              <a:buChar char="●"/>
            </a:pPr>
            <a:r>
              <a:rPr lang="en"/>
              <a:t>Sent final reminder with instructions the night before the experiment.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Flow</a:t>
            </a:r>
            <a:endParaRPr/>
          </a:p>
        </p:txBody>
      </p:sp>
      <p:pic>
        <p:nvPicPr>
          <p:cNvPr id="211" name="Google Shape;211;p28"/>
          <p:cNvPicPr preferRelativeResize="0"/>
          <p:nvPr/>
        </p:nvPicPr>
        <p:blipFill>
          <a:blip r:embed="rId3">
            <a:alphaModFix/>
          </a:blip>
          <a:stretch>
            <a:fillRect/>
          </a:stretch>
        </p:blipFill>
        <p:spPr>
          <a:xfrm>
            <a:off x="2568950" y="1918425"/>
            <a:ext cx="4006091" cy="302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Example (Treatment - Pre Survey)</a:t>
            </a:r>
            <a:endParaRPr/>
          </a:p>
        </p:txBody>
      </p:sp>
      <p:pic>
        <p:nvPicPr>
          <p:cNvPr id="217" name="Google Shape;217;p29"/>
          <p:cNvPicPr preferRelativeResize="0"/>
          <p:nvPr/>
        </p:nvPicPr>
        <p:blipFill>
          <a:blip r:embed="rId3">
            <a:alphaModFix/>
          </a:blip>
          <a:stretch>
            <a:fillRect/>
          </a:stretch>
        </p:blipFill>
        <p:spPr>
          <a:xfrm>
            <a:off x="0" y="2011642"/>
            <a:ext cx="2045675" cy="3002057"/>
          </a:xfrm>
          <a:prstGeom prst="rect">
            <a:avLst/>
          </a:prstGeom>
          <a:noFill/>
          <a:ln>
            <a:noFill/>
          </a:ln>
        </p:spPr>
      </p:pic>
      <p:pic>
        <p:nvPicPr>
          <p:cNvPr id="218" name="Google Shape;218;p29"/>
          <p:cNvPicPr preferRelativeResize="0"/>
          <p:nvPr/>
        </p:nvPicPr>
        <p:blipFill>
          <a:blip r:embed="rId4">
            <a:alphaModFix/>
          </a:blip>
          <a:stretch>
            <a:fillRect/>
          </a:stretch>
        </p:blipFill>
        <p:spPr>
          <a:xfrm>
            <a:off x="2045675" y="2048374"/>
            <a:ext cx="1949976" cy="2845225"/>
          </a:xfrm>
          <a:prstGeom prst="rect">
            <a:avLst/>
          </a:prstGeom>
          <a:noFill/>
          <a:ln>
            <a:noFill/>
          </a:ln>
        </p:spPr>
      </p:pic>
      <p:pic>
        <p:nvPicPr>
          <p:cNvPr id="219" name="Google Shape;219;p29"/>
          <p:cNvPicPr preferRelativeResize="0"/>
          <p:nvPr/>
        </p:nvPicPr>
        <p:blipFill>
          <a:blip r:embed="rId5">
            <a:alphaModFix/>
          </a:blip>
          <a:stretch>
            <a:fillRect/>
          </a:stretch>
        </p:blipFill>
        <p:spPr>
          <a:xfrm>
            <a:off x="3995650" y="2023663"/>
            <a:ext cx="2677450" cy="2206875"/>
          </a:xfrm>
          <a:prstGeom prst="rect">
            <a:avLst/>
          </a:prstGeom>
          <a:noFill/>
          <a:ln>
            <a:noFill/>
          </a:ln>
        </p:spPr>
      </p:pic>
      <p:pic>
        <p:nvPicPr>
          <p:cNvPr id="220" name="Google Shape;220;p29"/>
          <p:cNvPicPr preferRelativeResize="0"/>
          <p:nvPr/>
        </p:nvPicPr>
        <p:blipFill>
          <a:blip r:embed="rId6">
            <a:alphaModFix/>
          </a:blip>
          <a:stretch>
            <a:fillRect/>
          </a:stretch>
        </p:blipFill>
        <p:spPr>
          <a:xfrm>
            <a:off x="6585525" y="1983650"/>
            <a:ext cx="2558476" cy="218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Experiment Example (Treatment - Post Survey)</a:t>
            </a:r>
            <a:endParaRPr/>
          </a:p>
          <a:p>
            <a:pPr indent="0" lvl="0" marL="0" rtl="0" algn="l">
              <a:spcBef>
                <a:spcPts val="0"/>
              </a:spcBef>
              <a:spcAft>
                <a:spcPts val="0"/>
              </a:spcAft>
              <a:buNone/>
            </a:pPr>
            <a:r>
              <a:t/>
            </a:r>
            <a:endParaRPr/>
          </a:p>
        </p:txBody>
      </p:sp>
      <p:pic>
        <p:nvPicPr>
          <p:cNvPr id="226" name="Google Shape;226;p30"/>
          <p:cNvPicPr preferRelativeResize="0"/>
          <p:nvPr/>
        </p:nvPicPr>
        <p:blipFill>
          <a:blip r:embed="rId3">
            <a:alphaModFix/>
          </a:blip>
          <a:stretch>
            <a:fillRect/>
          </a:stretch>
        </p:blipFill>
        <p:spPr>
          <a:xfrm>
            <a:off x="362975" y="2078875"/>
            <a:ext cx="2483949" cy="2827550"/>
          </a:xfrm>
          <a:prstGeom prst="rect">
            <a:avLst/>
          </a:prstGeom>
          <a:noFill/>
          <a:ln>
            <a:noFill/>
          </a:ln>
        </p:spPr>
      </p:pic>
      <p:pic>
        <p:nvPicPr>
          <p:cNvPr id="227" name="Google Shape;227;p30"/>
          <p:cNvPicPr preferRelativeResize="0"/>
          <p:nvPr/>
        </p:nvPicPr>
        <p:blipFill>
          <a:blip r:embed="rId4">
            <a:alphaModFix/>
          </a:blip>
          <a:stretch>
            <a:fillRect/>
          </a:stretch>
        </p:blipFill>
        <p:spPr>
          <a:xfrm>
            <a:off x="3116175" y="2078875"/>
            <a:ext cx="2562475" cy="2787475"/>
          </a:xfrm>
          <a:prstGeom prst="rect">
            <a:avLst/>
          </a:prstGeom>
          <a:noFill/>
          <a:ln>
            <a:noFill/>
          </a:ln>
        </p:spPr>
      </p:pic>
      <p:pic>
        <p:nvPicPr>
          <p:cNvPr id="228" name="Google Shape;228;p30"/>
          <p:cNvPicPr preferRelativeResize="0"/>
          <p:nvPr/>
        </p:nvPicPr>
        <p:blipFill>
          <a:blip r:embed="rId5">
            <a:alphaModFix/>
          </a:blip>
          <a:stretch>
            <a:fillRect/>
          </a:stretch>
        </p:blipFill>
        <p:spPr>
          <a:xfrm>
            <a:off x="5686425" y="2078875"/>
            <a:ext cx="3348575" cy="2629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34" name="Google Shape;234;p31"/>
          <p:cNvSpPr txBox="1"/>
          <p:nvPr>
            <p:ph idx="2" type="body"/>
          </p:nvPr>
        </p:nvSpPr>
        <p:spPr>
          <a:xfrm>
            <a:off x="5182300" y="198907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Exploratory Data Analysis</a:t>
            </a:r>
            <a:endParaRPr/>
          </a:p>
          <a:p>
            <a:pPr indent="-311150" lvl="0" marL="457200" rtl="0" algn="l">
              <a:spcBef>
                <a:spcPts val="0"/>
              </a:spcBef>
              <a:spcAft>
                <a:spcPts val="0"/>
              </a:spcAft>
              <a:buSzPts val="1300"/>
              <a:buChar char="●"/>
            </a:pPr>
            <a:r>
              <a:rPr lang="en"/>
              <a:t>Testing methods</a:t>
            </a:r>
            <a:endParaRPr/>
          </a:p>
          <a:p>
            <a:pPr indent="-311150" lvl="0" marL="457200" rtl="0" algn="l">
              <a:spcBef>
                <a:spcPts val="0"/>
              </a:spcBef>
              <a:spcAft>
                <a:spcPts val="0"/>
              </a:spcAft>
              <a:buSzPts val="1300"/>
              <a:buChar char="●"/>
            </a:pPr>
            <a:r>
              <a:rPr lang="en"/>
              <a:t>Interpretation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Happiness through a mass scale medium.</a:t>
            </a:r>
            <a:endParaRPr i="1"/>
          </a:p>
        </p:txBody>
      </p:sp>
      <p:sp>
        <p:nvSpPr>
          <p:cNvPr id="94" name="Google Shape;94;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i="1" lang="en" sz="1600"/>
              <a:t>To what extent does reading a positive news article affect one's mood?</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40" name="Google Shape;240;p32"/>
          <p:cNvSpPr txBox="1"/>
          <p:nvPr>
            <p:ph idx="1" type="body"/>
          </p:nvPr>
        </p:nvSpPr>
        <p:spPr>
          <a:xfrm>
            <a:off x="730000" y="2491675"/>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Outcome</a:t>
            </a:r>
            <a:r>
              <a:rPr lang="en" sz="1200"/>
              <a:t>: </a:t>
            </a:r>
            <a:r>
              <a:rPr lang="en" sz="1200" u="sng"/>
              <a:t>Mood Difference</a:t>
            </a:r>
            <a:endParaRPr sz="1200" u="sng"/>
          </a:p>
          <a:p>
            <a:pPr indent="-304800" lvl="0" marL="457200" rtl="0" algn="l">
              <a:spcBef>
                <a:spcPts val="1600"/>
              </a:spcBef>
              <a:spcAft>
                <a:spcPts val="0"/>
              </a:spcAft>
              <a:buSzPts val="1200"/>
              <a:buChar char="●"/>
            </a:pPr>
            <a:r>
              <a:rPr lang="en" sz="1200"/>
              <a:t>Mood Difference = Post Survey Mood - Pre Survey Mood</a:t>
            </a:r>
            <a:endParaRPr sz="1200"/>
          </a:p>
          <a:p>
            <a:pPr indent="-304800" lvl="0" marL="457200" rtl="0" algn="l">
              <a:spcBef>
                <a:spcPts val="0"/>
              </a:spcBef>
              <a:spcAft>
                <a:spcPts val="0"/>
              </a:spcAft>
              <a:buSzPts val="1200"/>
              <a:buChar char="●"/>
            </a:pPr>
            <a:r>
              <a:rPr lang="en" sz="1200"/>
              <a:t>Normally distributed</a:t>
            </a:r>
            <a:endParaRPr sz="1200"/>
          </a:p>
          <a:p>
            <a:pPr indent="-304800" lvl="0" marL="457200" rtl="0" algn="l">
              <a:spcBef>
                <a:spcPts val="0"/>
              </a:spcBef>
              <a:spcAft>
                <a:spcPts val="0"/>
              </a:spcAft>
              <a:buSzPts val="1200"/>
              <a:buChar char="●"/>
            </a:pPr>
            <a:r>
              <a:rPr lang="en" sz="1200"/>
              <a:t>Mean is 0.15</a:t>
            </a:r>
            <a:endParaRPr sz="1200"/>
          </a:p>
          <a:p>
            <a:pPr indent="-304800" lvl="0" marL="457200" rtl="0" algn="l">
              <a:spcBef>
                <a:spcPts val="0"/>
              </a:spcBef>
              <a:spcAft>
                <a:spcPts val="0"/>
              </a:spcAft>
              <a:buSzPts val="1200"/>
              <a:buChar char="●"/>
            </a:pPr>
            <a:r>
              <a:rPr lang="en" sz="1200"/>
              <a:t>Negative difference symbolizes a drop in the subject’s mood, positive symbolizes an increase, and zero represents no change in mood.</a:t>
            </a:r>
            <a:endParaRPr sz="1200"/>
          </a:p>
        </p:txBody>
      </p:sp>
      <p:pic>
        <p:nvPicPr>
          <p:cNvPr id="241" name="Google Shape;241;p32"/>
          <p:cNvPicPr preferRelativeResize="0"/>
          <p:nvPr/>
        </p:nvPicPr>
        <p:blipFill>
          <a:blip r:embed="rId3">
            <a:alphaModFix/>
          </a:blip>
          <a:stretch>
            <a:fillRect/>
          </a:stretch>
        </p:blipFill>
        <p:spPr>
          <a:xfrm>
            <a:off x="5313825" y="2700138"/>
            <a:ext cx="3107459" cy="186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47" name="Google Shape;247;p3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Covariates</a:t>
            </a:r>
            <a:r>
              <a:rPr lang="en"/>
              <a:t> - differences between post and pre surveys:</a:t>
            </a:r>
            <a:endParaRPr/>
          </a:p>
          <a:p>
            <a:pPr indent="-311150" lvl="0" marL="457200" rtl="0" algn="l">
              <a:spcBef>
                <a:spcPts val="1600"/>
              </a:spcBef>
              <a:spcAft>
                <a:spcPts val="0"/>
              </a:spcAft>
              <a:buSzPts val="1300"/>
              <a:buChar char="●"/>
            </a:pPr>
            <a:r>
              <a:rPr lang="en"/>
              <a:t>Caffeine consumption</a:t>
            </a:r>
            <a:endParaRPr/>
          </a:p>
          <a:p>
            <a:pPr indent="-311150" lvl="0" marL="457200" rtl="0" algn="l">
              <a:spcBef>
                <a:spcPts val="0"/>
              </a:spcBef>
              <a:spcAft>
                <a:spcPts val="0"/>
              </a:spcAft>
              <a:buSzPts val="1300"/>
              <a:buChar char="●"/>
            </a:pPr>
            <a:r>
              <a:rPr lang="en"/>
              <a:t>Number of news articles read</a:t>
            </a:r>
            <a:endParaRPr/>
          </a:p>
          <a:p>
            <a:pPr indent="-298450" lvl="1" marL="914400" rtl="0" algn="l">
              <a:spcBef>
                <a:spcPts val="0"/>
              </a:spcBef>
              <a:spcAft>
                <a:spcPts val="0"/>
              </a:spcAft>
              <a:buSzPts val="1100"/>
              <a:buChar char="○"/>
            </a:pPr>
            <a:r>
              <a:rPr lang="en"/>
              <a:t>Visually inspected distribution to find </a:t>
            </a:r>
            <a:r>
              <a:rPr lang="en"/>
              <a:t>anomalies</a:t>
            </a:r>
            <a:r>
              <a:rPr lang="en"/>
              <a:t> or any indication of a failure in randomization.</a:t>
            </a:r>
            <a:endParaRPr/>
          </a:p>
          <a:p>
            <a:pPr indent="-298450" lvl="1" marL="914400" rtl="0" algn="l">
              <a:spcBef>
                <a:spcPts val="0"/>
              </a:spcBef>
              <a:spcAft>
                <a:spcPts val="0"/>
              </a:spcAft>
              <a:buSzPts val="1100"/>
              <a:buChar char="○"/>
            </a:pPr>
            <a:r>
              <a:rPr lang="en"/>
              <a:t>Both distributions look similar and randomly distributed.</a:t>
            </a:r>
            <a:endParaRPr/>
          </a:p>
        </p:txBody>
      </p:sp>
      <p:sp>
        <p:nvSpPr>
          <p:cNvPr id="248" name="Google Shape;248;p33"/>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9" name="Google Shape;249;p33"/>
          <p:cNvPicPr preferRelativeResize="0"/>
          <p:nvPr/>
        </p:nvPicPr>
        <p:blipFill rotWithShape="1">
          <a:blip r:embed="rId3">
            <a:alphaModFix/>
          </a:blip>
          <a:srcRect b="0" l="0" r="51030" t="0"/>
          <a:stretch/>
        </p:blipFill>
        <p:spPr>
          <a:xfrm>
            <a:off x="4643600" y="2078875"/>
            <a:ext cx="2214506" cy="2261100"/>
          </a:xfrm>
          <a:prstGeom prst="rect">
            <a:avLst/>
          </a:prstGeom>
          <a:noFill/>
          <a:ln>
            <a:noFill/>
          </a:ln>
        </p:spPr>
      </p:pic>
      <p:pic>
        <p:nvPicPr>
          <p:cNvPr id="250" name="Google Shape;250;p33"/>
          <p:cNvPicPr preferRelativeResize="0"/>
          <p:nvPr/>
        </p:nvPicPr>
        <p:blipFill rotWithShape="1">
          <a:blip r:embed="rId4">
            <a:alphaModFix/>
          </a:blip>
          <a:srcRect b="0" l="49556" r="0" t="0"/>
          <a:stretch/>
        </p:blipFill>
        <p:spPr>
          <a:xfrm>
            <a:off x="6709742" y="2078875"/>
            <a:ext cx="2281234" cy="226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56" name="Google Shape;256;p34"/>
          <p:cNvSpPr txBox="1"/>
          <p:nvPr>
            <p:ph idx="1" type="body"/>
          </p:nvPr>
        </p:nvSpPr>
        <p:spPr>
          <a:xfrm>
            <a:off x="721225" y="2390275"/>
            <a:ext cx="3300900" cy="19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Covariates</a:t>
            </a:r>
            <a:r>
              <a:rPr lang="en"/>
              <a:t> - Age Range:</a:t>
            </a:r>
            <a:endParaRPr/>
          </a:p>
          <a:p>
            <a:pPr indent="-311150" lvl="0" marL="457200" rtl="0" algn="l">
              <a:spcBef>
                <a:spcPts val="1600"/>
              </a:spcBef>
              <a:spcAft>
                <a:spcPts val="0"/>
              </a:spcAft>
              <a:buSzPts val="1300"/>
              <a:buChar char="●"/>
            </a:pPr>
            <a:r>
              <a:rPr lang="en"/>
              <a:t>The distribution of age range shows that the randomization evenly split subjects to treatment and control.</a:t>
            </a:r>
            <a:endParaRPr/>
          </a:p>
          <a:p>
            <a:pPr indent="-311150" lvl="0" marL="457200" rtl="0" algn="l">
              <a:spcBef>
                <a:spcPts val="0"/>
              </a:spcBef>
              <a:spcAft>
                <a:spcPts val="0"/>
              </a:spcAft>
              <a:buSzPts val="1300"/>
              <a:buChar char="●"/>
            </a:pPr>
            <a:r>
              <a:rPr lang="en"/>
              <a:t>There is a large cluster of people between 25-35 years old.</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257" name="Google Shape;257;p34"/>
          <p:cNvPicPr preferRelativeResize="0"/>
          <p:nvPr/>
        </p:nvPicPr>
        <p:blipFill>
          <a:blip r:embed="rId3">
            <a:alphaModFix/>
          </a:blip>
          <a:stretch>
            <a:fillRect/>
          </a:stretch>
        </p:blipFill>
        <p:spPr>
          <a:xfrm>
            <a:off x="5255575" y="1078375"/>
            <a:ext cx="3300900" cy="3300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Methods</a:t>
            </a:r>
            <a:endParaRPr/>
          </a:p>
        </p:txBody>
      </p:sp>
      <p:sp>
        <p:nvSpPr>
          <p:cNvPr id="263" name="Google Shape;263;p35"/>
          <p:cNvSpPr txBox="1"/>
          <p:nvPr>
            <p:ph idx="1" type="body"/>
          </p:nvPr>
        </p:nvSpPr>
        <p:spPr>
          <a:xfrm>
            <a:off x="342950" y="2078875"/>
            <a:ext cx="8487300" cy="28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a </a:t>
            </a:r>
            <a:r>
              <a:rPr lang="en"/>
              <a:t>categorical dependent variable (Mood Difference), a regression may not give an accurate representation of the relationship. </a:t>
            </a:r>
            <a:endParaRPr/>
          </a:p>
          <a:p>
            <a:pPr indent="0" lvl="0" marL="0" rtl="0" algn="l">
              <a:spcBef>
                <a:spcPts val="1600"/>
              </a:spcBef>
              <a:spcAft>
                <a:spcPts val="0"/>
              </a:spcAft>
              <a:buNone/>
            </a:pPr>
            <a:r>
              <a:rPr lang="en"/>
              <a:t>Relationship between outcome and treatment was tested with:</a:t>
            </a:r>
            <a:endParaRPr/>
          </a:p>
          <a:p>
            <a:pPr indent="-311150" lvl="0" marL="457200" rtl="0" algn="l">
              <a:spcBef>
                <a:spcPts val="1600"/>
              </a:spcBef>
              <a:spcAft>
                <a:spcPts val="0"/>
              </a:spcAft>
              <a:buSzPts val="1300"/>
              <a:buChar char="●"/>
            </a:pPr>
            <a:r>
              <a:rPr lang="en"/>
              <a:t>Randomization Inference</a:t>
            </a:r>
            <a:endParaRPr/>
          </a:p>
          <a:p>
            <a:pPr indent="-298450" lvl="1" marL="914400" rtl="0" algn="l">
              <a:spcBef>
                <a:spcPts val="0"/>
              </a:spcBef>
              <a:spcAft>
                <a:spcPts val="0"/>
              </a:spcAft>
              <a:buSzPts val="1100"/>
              <a:buChar char="○"/>
            </a:pPr>
            <a:r>
              <a:rPr lang="en"/>
              <a:t>10,000 simulated random assignments under the sharp null hypothesis.</a:t>
            </a:r>
            <a:endParaRPr/>
          </a:p>
          <a:p>
            <a:pPr indent="-311150" lvl="0" marL="457200" rtl="0" algn="l">
              <a:spcBef>
                <a:spcPts val="0"/>
              </a:spcBef>
              <a:spcAft>
                <a:spcPts val="0"/>
              </a:spcAft>
              <a:buSzPts val="1300"/>
              <a:buChar char="●"/>
            </a:pPr>
            <a:r>
              <a:rPr lang="en"/>
              <a:t>Mann-Whitney U Test</a:t>
            </a:r>
            <a:endParaRPr/>
          </a:p>
          <a:p>
            <a:pPr indent="-298450" lvl="1" marL="914400" rtl="0" algn="l">
              <a:spcBef>
                <a:spcPts val="0"/>
              </a:spcBef>
              <a:spcAft>
                <a:spcPts val="0"/>
              </a:spcAft>
              <a:buSzPts val="1100"/>
              <a:buChar char="○"/>
            </a:pPr>
            <a:r>
              <a:rPr lang="en"/>
              <a:t>Non-parametric equivalent of the independent sample t-test.</a:t>
            </a:r>
            <a:r>
              <a:rPr lang="en">
                <a:solidFill>
                  <a:srgbClr val="333333"/>
                </a:solidFill>
                <a:highlight>
                  <a:srgbClr val="FFFFFF"/>
                </a:highlight>
              </a:rPr>
              <a:t> </a:t>
            </a:r>
            <a:endParaRPr/>
          </a:p>
          <a:p>
            <a:pPr indent="-298450" lvl="1" marL="914400" rtl="0" algn="l">
              <a:spcBef>
                <a:spcPts val="0"/>
              </a:spcBef>
              <a:spcAft>
                <a:spcPts val="0"/>
              </a:spcAft>
              <a:buSzPts val="1100"/>
              <a:buChar char="○"/>
            </a:pPr>
            <a:r>
              <a:rPr lang="en"/>
              <a:t>Outcome variable  - ranked variable (Happiness)</a:t>
            </a:r>
            <a:endParaRPr/>
          </a:p>
          <a:p>
            <a:pPr indent="-298450" lvl="1" marL="914400" rtl="0" algn="l">
              <a:spcBef>
                <a:spcPts val="0"/>
              </a:spcBef>
              <a:spcAft>
                <a:spcPts val="0"/>
              </a:spcAft>
              <a:buSzPts val="1100"/>
              <a:buChar char="○"/>
            </a:pPr>
            <a:r>
              <a:rPr lang="en"/>
              <a:t>Predictor variable - categorical variable (different news type)</a:t>
            </a:r>
            <a:endParaRPr/>
          </a:p>
          <a:p>
            <a:pPr indent="0" lvl="0" marL="0" rtl="0" algn="l">
              <a:spcBef>
                <a:spcPts val="1600"/>
              </a:spcBef>
              <a:spcAft>
                <a:spcPts val="1600"/>
              </a:spcAft>
              <a:buNone/>
            </a:pPr>
            <a:r>
              <a:t/>
            </a:r>
            <a:endParaRPr/>
          </a:p>
        </p:txBody>
      </p:sp>
      <p:pic>
        <p:nvPicPr>
          <p:cNvPr id="264" name="Google Shape;264;p35"/>
          <p:cNvPicPr preferRelativeResize="0"/>
          <p:nvPr/>
        </p:nvPicPr>
        <p:blipFill>
          <a:blip r:embed="rId3">
            <a:alphaModFix/>
          </a:blip>
          <a:stretch>
            <a:fillRect/>
          </a:stretch>
        </p:blipFill>
        <p:spPr>
          <a:xfrm>
            <a:off x="5842000" y="2522900"/>
            <a:ext cx="3203776" cy="218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Randomization Inference</a:t>
            </a:r>
            <a:endParaRPr/>
          </a:p>
        </p:txBody>
      </p:sp>
      <p:sp>
        <p:nvSpPr>
          <p:cNvPr id="270" name="Google Shape;270;p36"/>
          <p:cNvSpPr txBox="1"/>
          <p:nvPr>
            <p:ph idx="1" type="body"/>
          </p:nvPr>
        </p:nvSpPr>
        <p:spPr>
          <a:xfrm>
            <a:off x="721225" y="2367975"/>
            <a:ext cx="3300900" cy="20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Despite attrition (minimal and not included in analysis since there is no outcome), each subject passed the compliance test. Therefore, ATE can be calculated instead of CACE.</a:t>
            </a:r>
            <a:endParaRPr sz="1200"/>
          </a:p>
          <a:p>
            <a:pPr indent="-304800" lvl="0" marL="457200" rtl="0" algn="l">
              <a:spcBef>
                <a:spcPts val="0"/>
              </a:spcBef>
              <a:spcAft>
                <a:spcPts val="0"/>
              </a:spcAft>
              <a:buSzPts val="1200"/>
              <a:buChar char="●"/>
            </a:pPr>
            <a:r>
              <a:rPr lang="en" sz="1200"/>
              <a:t>Calculated ATE:</a:t>
            </a:r>
            <a:endParaRPr sz="1200"/>
          </a:p>
          <a:p>
            <a:pPr indent="-304800" lvl="1" marL="914400" rtl="0" algn="l">
              <a:spcBef>
                <a:spcPts val="0"/>
              </a:spcBef>
              <a:spcAft>
                <a:spcPts val="0"/>
              </a:spcAft>
              <a:buSzPts val="1200"/>
              <a:buChar char="○"/>
            </a:pPr>
            <a:r>
              <a:rPr lang="en" sz="1200"/>
              <a:t>0.1968085</a:t>
            </a:r>
            <a:endParaRPr sz="1200"/>
          </a:p>
          <a:p>
            <a:pPr indent="-304800" lvl="0" marL="457200" rtl="0" algn="l">
              <a:spcBef>
                <a:spcPts val="0"/>
              </a:spcBef>
              <a:spcAft>
                <a:spcPts val="0"/>
              </a:spcAft>
              <a:buSzPts val="1200"/>
              <a:buChar char="●"/>
            </a:pPr>
            <a:r>
              <a:rPr lang="en" sz="1200"/>
              <a:t>Sampled 1000, 5000, and 10000 times.</a:t>
            </a:r>
            <a:endParaRPr sz="1200"/>
          </a:p>
          <a:p>
            <a:pPr indent="-304800" lvl="0" marL="457200" rtl="0" algn="l">
              <a:spcBef>
                <a:spcPts val="0"/>
              </a:spcBef>
              <a:spcAft>
                <a:spcPts val="0"/>
              </a:spcAft>
              <a:buSzPts val="1200"/>
              <a:buChar char="●"/>
            </a:pPr>
            <a:r>
              <a:rPr lang="en" sz="1200"/>
              <a:t>All yield a p-value &gt; 0.05</a:t>
            </a:r>
            <a:endParaRPr sz="1200"/>
          </a:p>
          <a:p>
            <a:pPr indent="-304800" lvl="1" marL="914400" rtl="0" algn="l">
              <a:spcBef>
                <a:spcPts val="0"/>
              </a:spcBef>
              <a:spcAft>
                <a:spcPts val="0"/>
              </a:spcAft>
              <a:buSzPts val="1200"/>
              <a:buChar char="○"/>
            </a:pPr>
            <a:r>
              <a:rPr lang="en" sz="1200"/>
              <a:t>ATE is not statistically significant.</a:t>
            </a:r>
            <a:endParaRPr sz="1200"/>
          </a:p>
        </p:txBody>
      </p:sp>
      <p:pic>
        <p:nvPicPr>
          <p:cNvPr id="271" name="Google Shape;271;p36"/>
          <p:cNvPicPr preferRelativeResize="0"/>
          <p:nvPr/>
        </p:nvPicPr>
        <p:blipFill>
          <a:blip r:embed="rId3">
            <a:alphaModFix/>
          </a:blip>
          <a:stretch>
            <a:fillRect/>
          </a:stretch>
        </p:blipFill>
        <p:spPr>
          <a:xfrm>
            <a:off x="5236925" y="1208450"/>
            <a:ext cx="3493625" cy="349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Mann-Whitney U Test Overall</a:t>
            </a:r>
            <a:endParaRPr/>
          </a:p>
        </p:txBody>
      </p:sp>
      <p:sp>
        <p:nvSpPr>
          <p:cNvPr id="277" name="Google Shape;277;p37"/>
          <p:cNvSpPr txBox="1"/>
          <p:nvPr>
            <p:ph idx="1" type="body"/>
          </p:nvPr>
        </p:nvSpPr>
        <p:spPr>
          <a:xfrm>
            <a:off x="721225" y="2553125"/>
            <a:ext cx="4093200" cy="2231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to test if there is any </a:t>
            </a:r>
            <a:r>
              <a:rPr lang="en"/>
              <a:t>significant</a:t>
            </a:r>
            <a:r>
              <a:rPr lang="en"/>
              <a:t> difference between treatment and control outcomes.</a:t>
            </a:r>
            <a:endParaRPr/>
          </a:p>
          <a:p>
            <a:pPr indent="-311150" lvl="0" marL="457200" rtl="0" algn="l">
              <a:spcBef>
                <a:spcPts val="0"/>
              </a:spcBef>
              <a:spcAft>
                <a:spcPts val="0"/>
              </a:spcAft>
              <a:buSzPts val="1300"/>
              <a:buChar char="●"/>
            </a:pPr>
            <a:r>
              <a:rPr lang="en"/>
              <a:t>Null hypothesis is that there is no difference. </a:t>
            </a:r>
            <a:endParaRPr/>
          </a:p>
          <a:p>
            <a:pPr indent="-311150" lvl="0" marL="457200" rtl="0" algn="l">
              <a:spcBef>
                <a:spcPts val="0"/>
              </a:spcBef>
              <a:spcAft>
                <a:spcPts val="0"/>
              </a:spcAft>
              <a:buSzPts val="1300"/>
              <a:buChar char="●"/>
            </a:pPr>
            <a:r>
              <a:rPr lang="en"/>
              <a:t>P-value was at the </a:t>
            </a:r>
            <a:r>
              <a:rPr lang="en"/>
              <a:t>significance</a:t>
            </a:r>
            <a:r>
              <a:rPr lang="en"/>
              <a:t> level (&lt;.05); however,</a:t>
            </a:r>
            <a:endParaRPr/>
          </a:p>
          <a:p>
            <a:pPr indent="-311150" lvl="0" marL="457200" rtl="0" algn="l">
              <a:spcBef>
                <a:spcPts val="0"/>
              </a:spcBef>
              <a:spcAft>
                <a:spcPts val="0"/>
              </a:spcAft>
              <a:buSzPts val="1300"/>
              <a:buChar char="●"/>
            </a:pPr>
            <a:r>
              <a:rPr lang="en"/>
              <a:t> Confidence interval contains zero: between -0.000046  and 0.000010</a:t>
            </a:r>
            <a:endParaRPr/>
          </a:p>
          <a:p>
            <a:pPr indent="-311150" lvl="0" marL="457200" rtl="0" algn="l">
              <a:spcBef>
                <a:spcPts val="0"/>
              </a:spcBef>
              <a:spcAft>
                <a:spcPts val="0"/>
              </a:spcAft>
              <a:buSzPts val="1300"/>
              <a:buChar char="●"/>
            </a:pPr>
            <a:r>
              <a:rPr lang="en"/>
              <a:t>Conclusion : The “uplifting news” did not affect participants happiness at the end of the day. There might be other factors</a:t>
            </a:r>
            <a:endParaRPr/>
          </a:p>
          <a:p>
            <a:pPr indent="0" lvl="0" marL="457200" rtl="0" algn="l">
              <a:spcBef>
                <a:spcPts val="1600"/>
              </a:spcBef>
              <a:spcAft>
                <a:spcPts val="1600"/>
              </a:spcAft>
              <a:buNone/>
            </a:pPr>
            <a:r>
              <a:t/>
            </a:r>
            <a:endParaRPr/>
          </a:p>
        </p:txBody>
      </p:sp>
      <p:sp>
        <p:nvSpPr>
          <p:cNvPr id="278" name="Google Shape;278;p37"/>
          <p:cNvSpPr txBox="1"/>
          <p:nvPr/>
        </p:nvSpPr>
        <p:spPr>
          <a:xfrm>
            <a:off x="5775275" y="13186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45000"/>
              </a:lnSpc>
              <a:spcBef>
                <a:spcPts val="0"/>
              </a:spcBef>
              <a:spcAft>
                <a:spcPts val="0"/>
              </a:spcAft>
              <a:buNone/>
            </a:pPr>
            <a:r>
              <a:t/>
            </a:r>
            <a:endParaRPr sz="900">
              <a:solidFill>
                <a:srgbClr val="93A1A1"/>
              </a:solidFill>
            </a:endParaRPr>
          </a:p>
        </p:txBody>
      </p:sp>
      <p:pic>
        <p:nvPicPr>
          <p:cNvPr id="279" name="Google Shape;279;p37"/>
          <p:cNvPicPr preferRelativeResize="0"/>
          <p:nvPr/>
        </p:nvPicPr>
        <p:blipFill>
          <a:blip r:embed="rId3">
            <a:alphaModFix/>
          </a:blip>
          <a:stretch>
            <a:fillRect/>
          </a:stretch>
        </p:blipFill>
        <p:spPr>
          <a:xfrm>
            <a:off x="4973473" y="2857925"/>
            <a:ext cx="3860625" cy="1597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Thoughts</a:t>
            </a:r>
            <a:endParaRPr/>
          </a:p>
        </p:txBody>
      </p:sp>
      <p:sp>
        <p:nvSpPr>
          <p:cNvPr id="285" name="Google Shape;285;p38"/>
          <p:cNvSpPr txBox="1"/>
          <p:nvPr>
            <p:ph idx="2" type="body"/>
          </p:nvPr>
        </p:nvSpPr>
        <p:spPr>
          <a:xfrm>
            <a:off x="5211400" y="649500"/>
            <a:ext cx="3374400" cy="302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Questions</a:t>
            </a:r>
            <a:endParaRPr sz="1800"/>
          </a:p>
          <a:p>
            <a:pPr indent="-292100" lvl="1" marL="914400" rtl="0" algn="l">
              <a:spcBef>
                <a:spcPts val="0"/>
              </a:spcBef>
              <a:spcAft>
                <a:spcPts val="0"/>
              </a:spcAft>
              <a:buSzPts val="1000"/>
              <a:buChar char="○"/>
            </a:pPr>
            <a:r>
              <a:rPr lang="en" sz="1000"/>
              <a:t>The EDA yielded an interesting result that the there was a large cluster of people who were between 25-35. We filtered our data for this group and conducted similar tests and found </a:t>
            </a:r>
            <a:r>
              <a:rPr lang="en" sz="1000"/>
              <a:t>significance</a:t>
            </a:r>
            <a:r>
              <a:rPr lang="en" sz="1000"/>
              <a:t>. We discuss this in our report but also discuss the fear of potentially p-hacking. Thoughts?</a:t>
            </a:r>
            <a:endParaRPr sz="1000"/>
          </a:p>
          <a:p>
            <a:pPr indent="-342900" lvl="0" marL="457200" rtl="0" algn="l">
              <a:spcBef>
                <a:spcPts val="0"/>
              </a:spcBef>
              <a:spcAft>
                <a:spcPts val="0"/>
              </a:spcAft>
              <a:buSzPts val="1800"/>
              <a:buChar char="●"/>
            </a:pPr>
            <a:r>
              <a:rPr lang="en" sz="1800"/>
              <a:t>Concerns</a:t>
            </a:r>
            <a:endParaRPr sz="1800"/>
          </a:p>
          <a:p>
            <a:pPr indent="-292100" lvl="1" marL="914400" rtl="0" algn="l">
              <a:spcBef>
                <a:spcPts val="0"/>
              </a:spcBef>
              <a:spcAft>
                <a:spcPts val="0"/>
              </a:spcAft>
              <a:buSzPts val="1000"/>
              <a:buChar char="○"/>
            </a:pPr>
            <a:r>
              <a:rPr lang="en" sz="1000"/>
              <a:t>We were not able to add many covariates into our analysis due to limitations of randomization inference. Ideally we would have had more samples that we could group by and conduct randomization inference tests on.</a:t>
            </a:r>
            <a:endParaRPr sz="1000"/>
          </a:p>
          <a:p>
            <a:pPr indent="-292100" lvl="1" marL="914400" rtl="0" algn="l">
              <a:spcBef>
                <a:spcPts val="0"/>
              </a:spcBef>
              <a:spcAft>
                <a:spcPts val="0"/>
              </a:spcAft>
              <a:buSzPts val="1000"/>
              <a:buChar char="○"/>
            </a:pPr>
            <a:r>
              <a:rPr lang="en" sz="1000"/>
              <a:t>Having subjects report their happiness level added a lot of subjectivity to the result. If there is a next iteration of this experiment, we will look into other measures of happiness.</a:t>
            </a:r>
            <a:endParaRPr sz="1000"/>
          </a:p>
        </p:txBody>
      </p:sp>
      <p:sp>
        <p:nvSpPr>
          <p:cNvPr id="286" name="Google Shape;286;p3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and Concerns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and/or Feedback?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100"/>
          </a:p>
          <a:p>
            <a:pPr indent="0" lvl="0" marL="6400800" rtl="0" algn="l">
              <a:spcBef>
                <a:spcPts val="0"/>
              </a:spcBef>
              <a:spcAft>
                <a:spcPts val="0"/>
              </a:spcAft>
              <a:buNone/>
            </a:pPr>
            <a:r>
              <a:rPr lang="en" sz="1100"/>
              <a:t>           </a:t>
            </a:r>
            <a:r>
              <a:rPr lang="en" sz="1100"/>
              <a:t>Thank you.</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Experiment?</a:t>
            </a:r>
            <a:endParaRPr/>
          </a:p>
        </p:txBody>
      </p:sp>
      <p:sp>
        <p:nvSpPr>
          <p:cNvPr id="100" name="Google Shape;100;p1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spin on the Facebook Experiment by Kramer, et. al (2013)</a:t>
            </a:r>
            <a:endParaRPr/>
          </a:p>
          <a:p>
            <a:pPr indent="-298450" lvl="1" marL="914400" rtl="0" algn="l">
              <a:spcBef>
                <a:spcPts val="0"/>
              </a:spcBef>
              <a:spcAft>
                <a:spcPts val="0"/>
              </a:spcAft>
              <a:buSzPts val="1100"/>
              <a:buChar char="○"/>
            </a:pPr>
            <a:r>
              <a:rPr lang="en"/>
              <a:t>Facebook altered people’s moods via exposure to happy or sad items on one’s Newsfeed.</a:t>
            </a:r>
            <a:endParaRPr/>
          </a:p>
          <a:p>
            <a:pPr indent="-311150" lvl="0" marL="457200" rtl="0" algn="l">
              <a:spcBef>
                <a:spcPts val="0"/>
              </a:spcBef>
              <a:spcAft>
                <a:spcPts val="0"/>
              </a:spcAft>
              <a:buSzPts val="1300"/>
              <a:buChar char="●"/>
            </a:pPr>
            <a:r>
              <a:rPr lang="en"/>
              <a:t>An overabundance of tragic news.</a:t>
            </a:r>
            <a:endParaRPr/>
          </a:p>
          <a:p>
            <a:pPr indent="0" lvl="0" marL="914400" rtl="0" algn="l">
              <a:spcBef>
                <a:spcPts val="160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6824123" y="3005850"/>
            <a:ext cx="1925152" cy="18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an Experiment?</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need for an intervention:</a:t>
            </a:r>
            <a:endParaRPr/>
          </a:p>
          <a:p>
            <a:pPr indent="-298450" lvl="1" marL="914400" rtl="0" algn="l">
              <a:spcBef>
                <a:spcPts val="0"/>
              </a:spcBef>
              <a:spcAft>
                <a:spcPts val="0"/>
              </a:spcAft>
              <a:buSzPts val="1100"/>
              <a:buChar char="○"/>
            </a:pPr>
            <a:r>
              <a:rPr lang="en"/>
              <a:t>Giving one set of subjects a happy article and the other a neutral article allowed us to isolate the </a:t>
            </a:r>
            <a:r>
              <a:rPr lang="en"/>
              <a:t>causal effect of happiness in our experiment.</a:t>
            </a:r>
            <a:endParaRPr/>
          </a:p>
          <a:p>
            <a:pPr indent="-311150" lvl="0" marL="457200" rtl="0" algn="l">
              <a:spcBef>
                <a:spcPts val="0"/>
              </a:spcBef>
              <a:spcAft>
                <a:spcPts val="0"/>
              </a:spcAft>
              <a:buSzPts val="1300"/>
              <a:buChar char="●"/>
            </a:pPr>
            <a:r>
              <a:rPr lang="en"/>
              <a:t>The need for randomization:</a:t>
            </a:r>
            <a:endParaRPr/>
          </a:p>
          <a:p>
            <a:pPr indent="-298450" lvl="1" marL="914400" rtl="0" algn="l">
              <a:spcBef>
                <a:spcPts val="0"/>
              </a:spcBef>
              <a:spcAft>
                <a:spcPts val="0"/>
              </a:spcAft>
              <a:buSzPts val="1100"/>
              <a:buChar char="○"/>
            </a:pPr>
            <a:r>
              <a:rPr lang="en"/>
              <a:t>Randomization prevents bias and provides controls for confounds and other externalities.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br>
              <a:rPr lang="en"/>
            </a:br>
            <a:endParaRPr sz="1400"/>
          </a:p>
          <a:p>
            <a:pPr indent="0" lvl="0" marL="0" rtl="0" algn="l">
              <a:spcBef>
                <a:spcPts val="0"/>
              </a:spcBef>
              <a:spcAft>
                <a:spcPts val="0"/>
              </a:spcAft>
              <a:buClr>
                <a:srgbClr val="000000"/>
              </a:buClr>
              <a:buSzPts val="1100"/>
              <a:buFont typeface="Arial"/>
              <a:buNone/>
            </a:pPr>
            <a:r>
              <a:rPr lang="en" sz="1800"/>
              <a:t>H</a:t>
            </a:r>
            <a:r>
              <a:rPr baseline="-25000" lang="en" sz="1800"/>
              <a:t>0</a:t>
            </a:r>
            <a:r>
              <a:rPr lang="en" sz="1800"/>
              <a:t>: 𝛍</a:t>
            </a:r>
            <a:r>
              <a:rPr baseline="-25000" lang="en" sz="1800"/>
              <a:t>Mood Difference</a:t>
            </a:r>
            <a:r>
              <a:rPr lang="en" sz="1800"/>
              <a:t>=0</a:t>
            </a:r>
            <a:endParaRPr sz="1800"/>
          </a:p>
          <a:p>
            <a:pPr indent="0" lvl="0" marL="0" rtl="0" algn="l">
              <a:spcBef>
                <a:spcPts val="0"/>
              </a:spcBef>
              <a:spcAft>
                <a:spcPts val="0"/>
              </a:spcAft>
              <a:buNone/>
            </a:pPr>
            <a:r>
              <a:rPr lang="en" sz="1800"/>
              <a:t>H</a:t>
            </a:r>
            <a:r>
              <a:rPr baseline="-25000" lang="en" sz="1800"/>
              <a:t>1</a:t>
            </a:r>
            <a:r>
              <a:rPr lang="en" sz="1800"/>
              <a:t>: </a:t>
            </a:r>
            <a:r>
              <a:rPr lang="en" sz="1800"/>
              <a:t>𝛍</a:t>
            </a:r>
            <a:r>
              <a:rPr baseline="-25000" lang="en" sz="1800"/>
              <a:t>Mood Difference</a:t>
            </a:r>
            <a:r>
              <a:rPr lang="en" sz="1800"/>
              <a:t>≠0</a:t>
            </a:r>
            <a:endParaRPr sz="1800"/>
          </a:p>
          <a:p>
            <a:pPr indent="0" lvl="0" marL="0" rtl="0" algn="l">
              <a:spcBef>
                <a:spcPts val="0"/>
              </a:spcBef>
              <a:spcAft>
                <a:spcPts val="0"/>
              </a:spcAft>
              <a:buNone/>
            </a:pPr>
            <a:r>
              <a:t/>
            </a:r>
            <a:endParaRPr sz="1400"/>
          </a:p>
          <a:p>
            <a:pPr indent="0" lvl="0" marL="0" rtl="0" algn="l">
              <a:spcBef>
                <a:spcPts val="0"/>
              </a:spcBef>
              <a:spcAft>
                <a:spcPts val="0"/>
              </a:spcAft>
              <a:buNone/>
            </a:pPr>
            <a:r>
              <a:rPr lang="en" sz="1800"/>
              <a:t>Sharp Null Hypothesis</a:t>
            </a:r>
            <a:endParaRPr sz="1800"/>
          </a:p>
          <a:p>
            <a:pPr indent="-317500" lvl="0" marL="457200" rtl="0" algn="l">
              <a:spcBef>
                <a:spcPts val="0"/>
              </a:spcBef>
              <a:spcAft>
                <a:spcPts val="0"/>
              </a:spcAft>
              <a:buSzPts val="1400"/>
              <a:buChar char="●"/>
            </a:pPr>
            <a:r>
              <a:rPr lang="en" sz="1400"/>
              <a:t>A subject’s mood does not change once exposed to a positive news article.</a:t>
            </a:r>
            <a:endParaRPr sz="1400"/>
          </a:p>
          <a:p>
            <a:pPr indent="0" lvl="0" marL="0" rtl="0" algn="l">
              <a:spcBef>
                <a:spcPts val="0"/>
              </a:spcBef>
              <a:spcAft>
                <a:spcPts val="0"/>
              </a:spcAft>
              <a:buNone/>
            </a:pPr>
            <a:r>
              <a:rPr lang="en" sz="1800"/>
              <a:t>Alternative Hypothesis</a:t>
            </a:r>
            <a:endParaRPr sz="1800"/>
          </a:p>
          <a:p>
            <a:pPr indent="-317500" lvl="0" marL="457200" rtl="0" algn="l">
              <a:spcBef>
                <a:spcPts val="0"/>
              </a:spcBef>
              <a:spcAft>
                <a:spcPts val="0"/>
              </a:spcAft>
              <a:buSzPts val="1400"/>
              <a:buChar char="●"/>
            </a:pPr>
            <a:r>
              <a:rPr lang="en" sz="1400"/>
              <a:t>There is a change in the subject’s mood once they are exposed to a positive news article.</a:t>
            </a:r>
            <a:endParaRPr sz="14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Treatment and Control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Treatment</a:t>
            </a:r>
            <a:endParaRPr/>
          </a:p>
        </p:txBody>
      </p:sp>
      <p:sp>
        <p:nvSpPr>
          <p:cNvPr id="123" name="Google Shape;123;p19"/>
          <p:cNvSpPr txBox="1"/>
          <p:nvPr>
            <p:ph idx="1" type="body"/>
          </p:nvPr>
        </p:nvSpPr>
        <p:spPr>
          <a:xfrm>
            <a:off x="730000" y="2383450"/>
            <a:ext cx="33009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News articles were sourced from Reddit’s r/UpliftingNews. </a:t>
            </a:r>
            <a:endParaRPr/>
          </a:p>
          <a:p>
            <a:pPr indent="-311150" lvl="0" marL="457200" rtl="0" algn="l">
              <a:spcBef>
                <a:spcPts val="0"/>
              </a:spcBef>
              <a:spcAft>
                <a:spcPts val="0"/>
              </a:spcAft>
              <a:buSzPts val="1300"/>
              <a:buChar char="●"/>
            </a:pPr>
            <a:r>
              <a:rPr lang="en"/>
              <a:t>Filtered for Top Articles (most upvoted) for the past month.</a:t>
            </a:r>
            <a:endParaRPr/>
          </a:p>
          <a:p>
            <a:pPr indent="-298450" lvl="1" marL="914400" rtl="0" algn="l">
              <a:spcBef>
                <a:spcPts val="0"/>
              </a:spcBef>
              <a:spcAft>
                <a:spcPts val="0"/>
              </a:spcAft>
              <a:buSzPts val="1100"/>
              <a:buChar char="○"/>
            </a:pPr>
            <a:r>
              <a:rPr lang="en"/>
              <a:t>Allowed to get a “consensus” agreement of the positivity of the news article.</a:t>
            </a:r>
            <a:endParaRPr/>
          </a:p>
        </p:txBody>
      </p:sp>
      <p:pic>
        <p:nvPicPr>
          <p:cNvPr id="124" name="Google Shape;124;p19"/>
          <p:cNvPicPr preferRelativeResize="0"/>
          <p:nvPr/>
        </p:nvPicPr>
        <p:blipFill>
          <a:blip r:embed="rId3">
            <a:alphaModFix/>
          </a:blip>
          <a:stretch>
            <a:fillRect/>
          </a:stretch>
        </p:blipFill>
        <p:spPr>
          <a:xfrm>
            <a:off x="4886900" y="877250"/>
            <a:ext cx="2966276" cy="1767501"/>
          </a:xfrm>
          <a:prstGeom prst="rect">
            <a:avLst/>
          </a:prstGeom>
          <a:noFill/>
          <a:ln>
            <a:noFill/>
          </a:ln>
        </p:spPr>
      </p:pic>
      <p:pic>
        <p:nvPicPr>
          <p:cNvPr id="125" name="Google Shape;125;p19"/>
          <p:cNvPicPr preferRelativeResize="0"/>
          <p:nvPr/>
        </p:nvPicPr>
        <p:blipFill>
          <a:blip r:embed="rId4">
            <a:alphaModFix/>
          </a:blip>
          <a:stretch>
            <a:fillRect/>
          </a:stretch>
        </p:blipFill>
        <p:spPr>
          <a:xfrm>
            <a:off x="4886888" y="2820325"/>
            <a:ext cx="2263611" cy="213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a:t>
            </a:r>
            <a:endParaRPr/>
          </a:p>
        </p:txBody>
      </p:sp>
      <p:sp>
        <p:nvSpPr>
          <p:cNvPr id="131" name="Google Shape;131;p20"/>
          <p:cNvSpPr txBox="1"/>
          <p:nvPr>
            <p:ph idx="1" type="body"/>
          </p:nvPr>
        </p:nvSpPr>
        <p:spPr>
          <a:xfrm>
            <a:off x="721225" y="2400725"/>
            <a:ext cx="33009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researchers manually selected articles with neutral tones and subjects. </a:t>
            </a:r>
            <a:endParaRPr/>
          </a:p>
          <a:p>
            <a:pPr indent="-311150" lvl="0" marL="457200" rtl="0" algn="l">
              <a:spcBef>
                <a:spcPts val="0"/>
              </a:spcBef>
              <a:spcAft>
                <a:spcPts val="0"/>
              </a:spcAft>
              <a:buSzPts val="1300"/>
              <a:buChar char="●"/>
            </a:pPr>
            <a:r>
              <a:rPr lang="en"/>
              <a:t>Articles sourced from National Geographic, Scientific American, etc. </a:t>
            </a:r>
            <a:endParaRPr/>
          </a:p>
        </p:txBody>
      </p:sp>
      <p:pic>
        <p:nvPicPr>
          <p:cNvPr id="132" name="Google Shape;132;p20"/>
          <p:cNvPicPr preferRelativeResize="0"/>
          <p:nvPr/>
        </p:nvPicPr>
        <p:blipFill>
          <a:blip r:embed="rId3">
            <a:alphaModFix/>
          </a:blip>
          <a:stretch>
            <a:fillRect/>
          </a:stretch>
        </p:blipFill>
        <p:spPr>
          <a:xfrm>
            <a:off x="5440075" y="991298"/>
            <a:ext cx="2777474" cy="2036199"/>
          </a:xfrm>
          <a:prstGeom prst="rect">
            <a:avLst/>
          </a:prstGeom>
          <a:noFill/>
          <a:ln>
            <a:noFill/>
          </a:ln>
        </p:spPr>
      </p:pic>
      <p:pic>
        <p:nvPicPr>
          <p:cNvPr id="133" name="Google Shape;133;p20"/>
          <p:cNvPicPr preferRelativeResize="0"/>
          <p:nvPr/>
        </p:nvPicPr>
        <p:blipFill>
          <a:blip r:embed="rId4">
            <a:alphaModFix/>
          </a:blip>
          <a:stretch>
            <a:fillRect/>
          </a:stretch>
        </p:blipFill>
        <p:spPr>
          <a:xfrm>
            <a:off x="5440075" y="3179898"/>
            <a:ext cx="1914484" cy="18112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Design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