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63" r:id="rId9"/>
    <p:sldId id="264" r:id="rId10"/>
    <p:sldId id="265" r:id="rId11"/>
    <p:sldId id="266" r:id="rId12"/>
    <p:sldId id="270" r:id="rId13"/>
    <p:sldId id="271" r:id="rId14"/>
    <p:sldId id="267" r:id="rId15"/>
    <p:sldId id="268" r:id="rId16"/>
    <p:sldId id="279" r:id="rId17"/>
    <p:sldId id="269"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04" y="29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1E3E93D-ECAA-466C-85E9-C86E8A4953FD}" type="datetimeFigureOut">
              <a:rPr lang="en-IN" smtClean="0"/>
              <a:pPr/>
              <a:t>11-12-2018</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643EA420-F0EA-4767-A6AC-7C4520B5F0DC}"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E3E93D-ECAA-466C-85E9-C86E8A4953FD}" type="datetimeFigureOut">
              <a:rPr lang="en-IN" smtClean="0"/>
              <a:pPr/>
              <a:t>11-12-2018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43EA420-F0EA-4767-A6AC-7C4520B5F0D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E3E93D-ECAA-466C-85E9-C86E8A4953FD}" type="datetimeFigureOut">
              <a:rPr lang="en-IN" smtClean="0"/>
              <a:pPr/>
              <a:t>11-12-2018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43EA420-F0EA-4767-A6AC-7C4520B5F0D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E3E93D-ECAA-466C-85E9-C86E8A4953FD}" type="datetimeFigureOut">
              <a:rPr lang="en-IN" smtClean="0"/>
              <a:pPr/>
              <a:t>11-12-2018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43EA420-F0EA-4767-A6AC-7C4520B5F0D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1E3E93D-ECAA-466C-85E9-C86E8A4953FD}" type="datetimeFigureOut">
              <a:rPr lang="en-IN" smtClean="0"/>
              <a:pPr/>
              <a:t>11-12-2018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43EA420-F0EA-4767-A6AC-7C4520B5F0DC}"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1E3E93D-ECAA-466C-85E9-C86E8A4953FD}" type="datetimeFigureOut">
              <a:rPr lang="en-IN" smtClean="0"/>
              <a:pPr/>
              <a:t>11-12-2018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43EA420-F0EA-4767-A6AC-7C4520B5F0D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1E3E93D-ECAA-466C-85E9-C86E8A4953FD}" type="datetimeFigureOut">
              <a:rPr lang="en-IN" smtClean="0"/>
              <a:pPr/>
              <a:t>11-12-2018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43EA420-F0EA-4767-A6AC-7C4520B5F0D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1E3E93D-ECAA-466C-85E9-C86E8A4953FD}" type="datetimeFigureOut">
              <a:rPr lang="en-IN" smtClean="0"/>
              <a:pPr/>
              <a:t>11-12-2018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43EA420-F0EA-4767-A6AC-7C4520B5F0D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1E3E93D-ECAA-466C-85E9-C86E8A4953FD}" type="datetimeFigureOut">
              <a:rPr lang="en-IN" smtClean="0"/>
              <a:pPr/>
              <a:t>11-12-2018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43EA420-F0EA-4767-A6AC-7C4520B5F0DC}"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1E3E93D-ECAA-466C-85E9-C86E8A4953FD}" type="datetimeFigureOut">
              <a:rPr lang="en-IN" smtClean="0"/>
              <a:pPr/>
              <a:t>11-12-2018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43EA420-F0EA-4767-A6AC-7C4520B5F0D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1E3E93D-ECAA-466C-85E9-C86E8A4953FD}" type="datetimeFigureOut">
              <a:rPr lang="en-IN" smtClean="0"/>
              <a:pPr/>
              <a:t>11-12-2018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43EA420-F0EA-4767-A6AC-7C4520B5F0DC}"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1E3E93D-ECAA-466C-85E9-C86E8A4953FD}" type="datetimeFigureOut">
              <a:rPr lang="en-IN" smtClean="0"/>
              <a:pPr/>
              <a:t>11-12-2018</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43EA420-F0EA-4767-A6AC-7C4520B5F0DC}"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bm/docs/Web/JavaScript/Guide" TargetMode="External"/><Relationship Id="rId7" Type="http://schemas.openxmlformats.org/officeDocument/2006/relationships/hyperlink" Target="http://www.movable-type.co.uk/scripts/latlong.html"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2.xml"/><Relationship Id="rId6" Type="http://schemas.openxmlformats.org/officeDocument/2006/relationships/hyperlink" Target="http://php.net/manual/en/index.php" TargetMode="External"/><Relationship Id="rId5" Type="http://schemas.openxmlformats.org/officeDocument/2006/relationships/hyperlink" Target="https://www.w3schools.com/sql/" TargetMode="External"/><Relationship Id="rId4" Type="http://schemas.openxmlformats.org/officeDocument/2006/relationships/hyperlink" Target="https://www.w3schools.com/cs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icture1.jpg"/>
          <p:cNvPicPr>
            <a:picLocks noChangeAspect="1"/>
          </p:cNvPicPr>
          <p:nvPr/>
        </p:nvPicPr>
        <p:blipFill>
          <a:blip r:embed="rId2" cstate="print"/>
          <a:stretch>
            <a:fillRect/>
          </a:stretch>
        </p:blipFill>
        <p:spPr>
          <a:xfrm>
            <a:off x="0" y="0"/>
            <a:ext cx="9468544" cy="6884548"/>
          </a:xfrm>
          <a:prstGeom prst="rect">
            <a:avLst/>
          </a:prstGeom>
        </p:spPr>
      </p:pic>
      <p:sp>
        <p:nvSpPr>
          <p:cNvPr id="2" name="Title 1"/>
          <p:cNvSpPr>
            <a:spLocks noGrp="1"/>
          </p:cNvSpPr>
          <p:nvPr>
            <p:ph type="ctrTitle"/>
          </p:nvPr>
        </p:nvSpPr>
        <p:spPr>
          <a:xfrm>
            <a:off x="971600" y="-171400"/>
            <a:ext cx="7795592" cy="1340910"/>
          </a:xfrm>
        </p:spPr>
        <p:txBody>
          <a:bodyPr/>
          <a:lstStyle/>
          <a:p>
            <a:r>
              <a:rPr lang="en-IN" dirty="0" smtClean="0">
                <a:solidFill>
                  <a:schemeClr val="bg1"/>
                </a:solidFill>
              </a:rPr>
              <a:t>Elephant  Alert &amp; Tracking System</a:t>
            </a:r>
            <a:endParaRPr lang="en-IN" dirty="0">
              <a:solidFill>
                <a:schemeClr val="bg1"/>
              </a:solidFill>
            </a:endParaRPr>
          </a:p>
        </p:txBody>
      </p:sp>
      <p:sp>
        <p:nvSpPr>
          <p:cNvPr id="3" name="Subtitle 2"/>
          <p:cNvSpPr>
            <a:spLocks noGrp="1"/>
          </p:cNvSpPr>
          <p:nvPr>
            <p:ph type="subTitle" idx="1"/>
          </p:nvPr>
        </p:nvSpPr>
        <p:spPr>
          <a:xfrm>
            <a:off x="5724128" y="6425952"/>
            <a:ext cx="3744416" cy="432048"/>
          </a:xfrm>
        </p:spPr>
        <p:txBody>
          <a:bodyPr>
            <a:normAutofit fontScale="85000" lnSpcReduction="10000"/>
          </a:bodyPr>
          <a:lstStyle/>
          <a:p>
            <a:pPr marL="0" lvl="0">
              <a:spcBef>
                <a:spcPts val="0"/>
              </a:spcBef>
            </a:pPr>
            <a:r>
              <a:rPr lang="en-IN" sz="2000" b="1" dirty="0" smtClean="0">
                <a:solidFill>
                  <a:schemeClr val="bg1"/>
                </a:solidFill>
                <a:latin typeface="Times New Roman"/>
                <a:ea typeface="Times New Roman"/>
                <a:cs typeface="Times New Roman"/>
                <a:sym typeface="Times New Roman"/>
              </a:rPr>
              <a:t>Guided By :-</a:t>
            </a:r>
            <a:r>
              <a:rPr lang="en-IN" sz="2000" b="1" dirty="0" smtClean="0">
                <a:solidFill>
                  <a:schemeClr val="bg1"/>
                </a:solidFill>
              </a:rPr>
              <a:t>Dr. Dilip Singh Sisodia</a:t>
            </a:r>
            <a:endParaRPr lang="en-IN" sz="2000" b="1" dirty="0">
              <a:solidFill>
                <a:schemeClr val="bg1"/>
              </a:solidFill>
            </a:endParaRPr>
          </a:p>
        </p:txBody>
      </p:sp>
      <p:sp>
        <p:nvSpPr>
          <p:cNvPr id="4" name="Rectangle 3"/>
          <p:cNvSpPr/>
          <p:nvPr/>
        </p:nvSpPr>
        <p:spPr>
          <a:xfrm>
            <a:off x="3876938" y="3244334"/>
            <a:ext cx="184731" cy="369332"/>
          </a:xfrm>
          <a:prstGeom prst="rect">
            <a:avLst/>
          </a:prstGeom>
        </p:spPr>
        <p:txBody>
          <a:bodyPr wrap="none">
            <a:spAutoFit/>
          </a:bodyPr>
          <a:lstStyle/>
          <a:p>
            <a:endParaRPr lang="en-IN" dirty="0"/>
          </a:p>
        </p:txBody>
      </p:sp>
      <p:sp>
        <p:nvSpPr>
          <p:cNvPr id="7" name="Rectangle 6"/>
          <p:cNvSpPr/>
          <p:nvPr/>
        </p:nvSpPr>
        <p:spPr>
          <a:xfrm>
            <a:off x="0" y="5934670"/>
            <a:ext cx="4572000" cy="923330"/>
          </a:xfrm>
          <a:prstGeom prst="rect">
            <a:avLst/>
          </a:prstGeom>
        </p:spPr>
        <p:txBody>
          <a:bodyPr wrap="square">
            <a:spAutoFit/>
          </a:bodyPr>
          <a:lstStyle/>
          <a:p>
            <a:pPr lvl="0"/>
            <a:r>
              <a:rPr lang="en-IN" b="1" dirty="0">
                <a:solidFill>
                  <a:schemeClr val="bg1"/>
                </a:solidFill>
                <a:latin typeface="Times New Roman"/>
                <a:ea typeface="Times New Roman"/>
                <a:cs typeface="Times New Roman"/>
                <a:sym typeface="Times New Roman"/>
              </a:rPr>
              <a:t>Project</a:t>
            </a:r>
            <a:r>
              <a:rPr lang="en-IN" b="1" dirty="0">
                <a:solidFill>
                  <a:schemeClr val="dk1"/>
                </a:solidFill>
                <a:latin typeface="Times New Roman"/>
                <a:ea typeface="Times New Roman"/>
                <a:cs typeface="Times New Roman"/>
                <a:sym typeface="Times New Roman"/>
              </a:rPr>
              <a:t> </a:t>
            </a:r>
            <a:r>
              <a:rPr lang="en-IN" b="1" dirty="0" smtClean="0">
                <a:solidFill>
                  <a:schemeClr val="bg1"/>
                </a:solidFill>
                <a:latin typeface="Times New Roman"/>
                <a:ea typeface="Times New Roman"/>
                <a:cs typeface="Times New Roman"/>
                <a:sym typeface="Times New Roman"/>
              </a:rPr>
              <a:t>By</a:t>
            </a:r>
          </a:p>
          <a:p>
            <a:pPr lvl="0"/>
            <a:r>
              <a:rPr lang="en-IN" b="1" dirty="0" smtClean="0">
                <a:solidFill>
                  <a:schemeClr val="bg1"/>
                </a:solidFill>
                <a:latin typeface="Times New Roman"/>
                <a:ea typeface="Times New Roman"/>
                <a:cs typeface="Times New Roman"/>
                <a:sym typeface="Times New Roman"/>
              </a:rPr>
              <a:t>Mihir Kumar Singh (15115906)</a:t>
            </a:r>
          </a:p>
          <a:p>
            <a:pPr lvl="0"/>
            <a:r>
              <a:rPr lang="en-IN" b="1" dirty="0" smtClean="0">
                <a:solidFill>
                  <a:schemeClr val="bg1"/>
                </a:solidFill>
                <a:latin typeface="Times New Roman"/>
                <a:ea typeface="Times New Roman"/>
                <a:cs typeface="Times New Roman"/>
                <a:sym typeface="Times New Roman"/>
              </a:rPr>
              <a:t>Ishaan Singhal (15115904)</a:t>
            </a:r>
            <a:endParaRPr lang="en-IN" b="1" dirty="0">
              <a:solidFill>
                <a:schemeClr val="bg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Admin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dirty="0" smtClean="0">
                <a:solidFill>
                  <a:schemeClr val="accent3"/>
                </a:solidFill>
                <a:latin typeface="Times New Roman" pitchFamily="18" charset="0"/>
                <a:cs typeface="Times New Roman" pitchFamily="18" charset="0"/>
              </a:rPr>
              <a:t>Role</a:t>
            </a:r>
          </a:p>
          <a:p>
            <a:pPr marL="596646" indent="-514350"/>
            <a:r>
              <a:rPr lang="en-IN" sz="2800" dirty="0" smtClean="0">
                <a:latin typeface="Times New Roman" pitchFamily="18" charset="0"/>
                <a:cs typeface="Times New Roman" pitchFamily="18" charset="0"/>
              </a:rPr>
              <a:t>Finding the detail of person who sent the message.</a:t>
            </a:r>
          </a:p>
          <a:p>
            <a:endParaRPr lang="en-IN"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1691680" y="3068960"/>
            <a:ext cx="6912768"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Admin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596646" indent="-514350"/>
            <a:r>
              <a:rPr lang="en-IN" dirty="0" smtClean="0">
                <a:latin typeface="Times New Roman" pitchFamily="18" charset="0"/>
                <a:cs typeface="Times New Roman" pitchFamily="18" charset="0"/>
              </a:rPr>
              <a:t>Alerting the particular region via </a:t>
            </a:r>
            <a:r>
              <a:rPr lang="en-IN" dirty="0" err="1" smtClean="0">
                <a:latin typeface="Times New Roman" pitchFamily="18" charset="0"/>
                <a:cs typeface="Times New Roman" pitchFamily="18" charset="0"/>
              </a:rPr>
              <a:t>sms</a:t>
            </a:r>
            <a:r>
              <a:rPr lang="en-IN" dirty="0" smtClean="0">
                <a:latin typeface="Times New Roman" pitchFamily="18" charset="0"/>
                <a:cs typeface="Times New Roman" pitchFamily="18" charset="0"/>
              </a:rPr>
              <a:t> for the very first time(on verification) and simultaneously generating elephant id to be tracked by staff.</a:t>
            </a:r>
          </a:p>
          <a:p>
            <a:pPr marL="596646" indent="-514350"/>
            <a:endParaRPr lang="en-IN"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1691680" y="3645024"/>
            <a:ext cx="7200800" cy="259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New Roman" pitchFamily="18" charset="0"/>
                <a:cs typeface="Times New Roman" pitchFamily="18" charset="0"/>
              </a:rPr>
              <a:t>Algorithm to find the circumference of area to be alerted.</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Given a start point (latitude ,longitude) , initial bearing, and distance, this will calculate the destination point.</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Formula:</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φ2 = </a:t>
            </a:r>
            <a:r>
              <a:rPr lang="en-IN" dirty="0" err="1" smtClean="0">
                <a:latin typeface="Times New Roman" pitchFamily="18" charset="0"/>
                <a:cs typeface="Times New Roman" pitchFamily="18" charset="0"/>
              </a:rPr>
              <a:t>asin</a:t>
            </a:r>
            <a:r>
              <a:rPr lang="en-IN" dirty="0" smtClean="0">
                <a:latin typeface="Times New Roman" pitchFamily="18" charset="0"/>
                <a:cs typeface="Times New Roman" pitchFamily="18" charset="0"/>
              </a:rPr>
              <a:t>( sin φ1 ⋅ </a:t>
            </a:r>
            <a:r>
              <a:rPr lang="en-IN" dirty="0" err="1" smtClean="0">
                <a:latin typeface="Times New Roman" pitchFamily="18" charset="0"/>
                <a:cs typeface="Times New Roman" pitchFamily="18" charset="0"/>
              </a:rPr>
              <a:t>cos</a:t>
            </a:r>
            <a:r>
              <a:rPr lang="en-IN" dirty="0" smtClean="0">
                <a:latin typeface="Times New Roman" pitchFamily="18" charset="0"/>
                <a:cs typeface="Times New Roman" pitchFamily="18" charset="0"/>
              </a:rPr>
              <a:t> δ + </a:t>
            </a:r>
            <a:r>
              <a:rPr lang="en-IN" dirty="0" err="1" smtClean="0">
                <a:latin typeface="Times New Roman" pitchFamily="18" charset="0"/>
                <a:cs typeface="Times New Roman" pitchFamily="18" charset="0"/>
              </a:rPr>
              <a:t>cos</a:t>
            </a:r>
            <a:r>
              <a:rPr lang="en-IN" dirty="0" smtClean="0">
                <a:latin typeface="Times New Roman" pitchFamily="18" charset="0"/>
                <a:cs typeface="Times New Roman" pitchFamily="18" charset="0"/>
              </a:rPr>
              <a:t> φ1 ⋅ sin δ ⋅ </a:t>
            </a:r>
            <a:r>
              <a:rPr lang="en-IN" dirty="0" err="1" smtClean="0">
                <a:latin typeface="Times New Roman" pitchFamily="18" charset="0"/>
                <a:cs typeface="Times New Roman" pitchFamily="18" charset="0"/>
              </a:rPr>
              <a:t>cos</a:t>
            </a:r>
            <a:r>
              <a:rPr lang="en-IN" dirty="0" smtClean="0">
                <a:latin typeface="Times New Roman" pitchFamily="18" charset="0"/>
                <a:cs typeface="Times New Roman" pitchFamily="18" charset="0"/>
              </a:rPr>
              <a:t> θ )</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λ2 = λ1 + atan2( sin θ ⋅ sin δ ⋅ </a:t>
            </a:r>
            <a:r>
              <a:rPr lang="en-IN" dirty="0" err="1" smtClean="0">
                <a:latin typeface="Times New Roman" pitchFamily="18" charset="0"/>
                <a:cs typeface="Times New Roman" pitchFamily="18" charset="0"/>
              </a:rPr>
              <a:t>cos</a:t>
            </a:r>
            <a:r>
              <a:rPr lang="en-IN" dirty="0" smtClean="0">
                <a:latin typeface="Times New Roman" pitchFamily="18" charset="0"/>
                <a:cs typeface="Times New Roman" pitchFamily="18" charset="0"/>
              </a:rPr>
              <a:t> φ1, </a:t>
            </a:r>
            <a:r>
              <a:rPr lang="en-IN" dirty="0" err="1" smtClean="0">
                <a:latin typeface="Times New Roman" pitchFamily="18" charset="0"/>
                <a:cs typeface="Times New Roman" pitchFamily="18" charset="0"/>
              </a:rPr>
              <a:t>cos</a:t>
            </a:r>
            <a:r>
              <a:rPr lang="en-IN" dirty="0" smtClean="0">
                <a:latin typeface="Times New Roman" pitchFamily="18" charset="0"/>
                <a:cs typeface="Times New Roman" pitchFamily="18" charset="0"/>
              </a:rPr>
              <a:t> δ − sin φ1 ⋅ sin φ2 )</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where φ is latitude, λ is longitude, θ is the bearing (clockwise from north), δ is the angular distance d/R; d being the distance travelled, R the earth’s radius</a:t>
            </a: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Continued..</a:t>
            </a:r>
            <a:endParaRPr lang="en-IN"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r>
              <a:rPr lang="en-IN" dirty="0" smtClean="0">
                <a:latin typeface="Times New Roman" pitchFamily="18" charset="0"/>
                <a:cs typeface="Times New Roman" pitchFamily="18" charset="0"/>
              </a:rPr>
              <a:t>Thus four points are found at the given distance from the central point.</a:t>
            </a:r>
          </a:p>
          <a:p>
            <a:r>
              <a:rPr lang="en-IN" dirty="0" smtClean="0">
                <a:latin typeface="Times New Roman" pitchFamily="18" charset="0"/>
                <a:cs typeface="Times New Roman" pitchFamily="18" charset="0"/>
              </a:rPr>
              <a:t>And , then the number of people within the four points is found out using BETWEEN SQL  query on our database.</a:t>
            </a:r>
          </a:p>
          <a:p>
            <a:endParaRPr lang="en-IN"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7" name="Picture 6" descr="Capture.JPG"/>
          <p:cNvPicPr>
            <a:picLocks noChangeAspect="1"/>
          </p:cNvPicPr>
          <p:nvPr/>
        </p:nvPicPr>
        <p:blipFill>
          <a:blip r:embed="rId2" cstate="print"/>
          <a:stretch>
            <a:fillRect/>
          </a:stretch>
        </p:blipFill>
        <p:spPr>
          <a:xfrm>
            <a:off x="3347864" y="4005064"/>
            <a:ext cx="3190875" cy="2381250"/>
          </a:xfrm>
          <a:prstGeom prst="rect">
            <a:avLst/>
          </a:prstGeom>
        </p:spPr>
      </p:pic>
      <p:sp>
        <p:nvSpPr>
          <p:cNvPr id="8" name="TextBox 7"/>
          <p:cNvSpPr txBox="1"/>
          <p:nvPr/>
        </p:nvSpPr>
        <p:spPr>
          <a:xfrm>
            <a:off x="4139952" y="6237312"/>
            <a:ext cx="3240360" cy="369332"/>
          </a:xfrm>
          <a:prstGeom prst="rect">
            <a:avLst/>
          </a:prstGeom>
          <a:noFill/>
        </p:spPr>
        <p:txBody>
          <a:bodyPr wrap="square" rtlCol="0">
            <a:spAutoFit/>
          </a:bodyPr>
          <a:lstStyle/>
          <a:p>
            <a:r>
              <a:rPr lang="en-IN" dirty="0" smtClean="0"/>
              <a:t>    Desired Region</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Admin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Creating staff login credentials </a:t>
            </a:r>
          </a:p>
          <a:p>
            <a:pPr>
              <a:buNone/>
            </a:pPr>
            <a:endParaRPr lang="en-IN" dirty="0"/>
          </a:p>
        </p:txBody>
      </p:sp>
      <p:pic>
        <p:nvPicPr>
          <p:cNvPr id="4099" name="Picture 3"/>
          <p:cNvPicPr>
            <a:picLocks noChangeAspect="1" noChangeArrowheads="1"/>
          </p:cNvPicPr>
          <p:nvPr/>
        </p:nvPicPr>
        <p:blipFill>
          <a:blip r:embed="rId2" cstate="print"/>
          <a:srcRect/>
          <a:stretch>
            <a:fillRect/>
          </a:stretch>
        </p:blipFill>
        <p:spPr bwMode="auto">
          <a:xfrm>
            <a:off x="1220151" y="2521176"/>
            <a:ext cx="7312289" cy="3394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Admin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dirty="0" smtClean="0">
                <a:solidFill>
                  <a:schemeClr val="accent3"/>
                </a:solidFill>
                <a:latin typeface="Times New Roman" pitchFamily="18" charset="0"/>
                <a:cs typeface="Times New Roman" pitchFamily="18" charset="0"/>
              </a:rPr>
              <a:t>Facilities</a:t>
            </a:r>
          </a:p>
          <a:p>
            <a:r>
              <a:rPr lang="en-IN" dirty="0" smtClean="0">
                <a:latin typeface="Times New Roman" pitchFamily="18" charset="0"/>
                <a:cs typeface="Times New Roman" pitchFamily="18" charset="0"/>
              </a:rPr>
              <a:t>She/he can see which staff is following a particular herd of elephant.</a:t>
            </a: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9" name="Picture 8" descr="Capture.JPG"/>
          <p:cNvPicPr>
            <a:picLocks noChangeAspect="1"/>
          </p:cNvPicPr>
          <p:nvPr/>
        </p:nvPicPr>
        <p:blipFill>
          <a:blip r:embed="rId2" cstate="print"/>
          <a:stretch>
            <a:fillRect/>
          </a:stretch>
        </p:blipFill>
        <p:spPr>
          <a:xfrm>
            <a:off x="1619672" y="3429000"/>
            <a:ext cx="6840760" cy="309634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Admin</a:t>
            </a:r>
            <a:endParaRPr lang="en-IN" dirty="0"/>
          </a:p>
        </p:txBody>
      </p:sp>
      <p:sp>
        <p:nvSpPr>
          <p:cNvPr id="3" name="Content Placeholder 2"/>
          <p:cNvSpPr>
            <a:spLocks noGrp="1"/>
          </p:cNvSpPr>
          <p:nvPr>
            <p:ph idx="1"/>
          </p:nvPr>
        </p:nvSpPr>
        <p:spPr/>
        <p:txBody>
          <a:bodyPr/>
          <a:lstStyle/>
          <a:p>
            <a:pPr>
              <a:buNone/>
            </a:pPr>
            <a:r>
              <a:rPr lang="en-IN" dirty="0" smtClean="0">
                <a:solidFill>
                  <a:schemeClr val="accent3"/>
                </a:solidFill>
              </a:rPr>
              <a:t>Facilities</a:t>
            </a:r>
          </a:p>
          <a:p>
            <a:pPr>
              <a:buNone/>
            </a:pPr>
            <a:r>
              <a:rPr lang="en-IN" sz="2800" dirty="0" smtClean="0"/>
              <a:t>He/she can see which elephant id has been created and is the status of its tracking.</a:t>
            </a:r>
          </a:p>
          <a:p>
            <a:pPr>
              <a:buNone/>
            </a:pPr>
            <a:endParaRPr lang="en-IN" dirty="0" smtClean="0">
              <a:solidFill>
                <a:schemeClr val="accent3"/>
              </a:solidFill>
            </a:endParaRPr>
          </a:p>
          <a:p>
            <a:pPr>
              <a:buNone/>
            </a:pPr>
            <a:endParaRPr lang="en-IN" dirty="0" smtClean="0">
              <a:solidFill>
                <a:schemeClr val="accent3"/>
              </a:solidFill>
            </a:endParaRPr>
          </a:p>
          <a:p>
            <a:pPr>
              <a:buNone/>
            </a:pPr>
            <a:endParaRPr lang="en-IN" dirty="0">
              <a:solidFill>
                <a:schemeClr val="accent3"/>
              </a:solidFill>
            </a:endParaRPr>
          </a:p>
        </p:txBody>
      </p:sp>
      <p:pic>
        <p:nvPicPr>
          <p:cNvPr id="5" name="Picture 4" descr="Capture.JPG"/>
          <p:cNvPicPr>
            <a:picLocks noChangeAspect="1"/>
          </p:cNvPicPr>
          <p:nvPr/>
        </p:nvPicPr>
        <p:blipFill>
          <a:blip r:embed="rId2" cstate="print"/>
          <a:stretch>
            <a:fillRect/>
          </a:stretch>
        </p:blipFill>
        <p:spPr>
          <a:xfrm>
            <a:off x="1403648" y="3645024"/>
            <a:ext cx="6506787" cy="290599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979712" y="3717032"/>
            <a:ext cx="5189759" cy="2886580"/>
          </a:xfrm>
          <a:prstGeom prst="rect">
            <a:avLst/>
          </a:prstGeom>
          <a:noFill/>
          <a:ln w="9525">
            <a:noFill/>
            <a:miter lim="800000"/>
            <a:headEnd/>
            <a:tailEnd/>
          </a:ln>
        </p:spPr>
      </p:pic>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Staff</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dirty="0" smtClean="0">
                <a:solidFill>
                  <a:schemeClr val="accent3"/>
                </a:solidFill>
                <a:latin typeface="Times New Roman" pitchFamily="18" charset="0"/>
                <a:cs typeface="Times New Roman" pitchFamily="18" charset="0"/>
              </a:rPr>
              <a:t>Role</a:t>
            </a:r>
          </a:p>
          <a:p>
            <a:r>
              <a:rPr lang="en-IN" sz="2800" dirty="0" smtClean="0">
                <a:latin typeface="Times New Roman" pitchFamily="18" charset="0"/>
                <a:cs typeface="Times New Roman" pitchFamily="18" charset="0"/>
              </a:rPr>
              <a:t>Track the herd of elephant and update their location by simply selecting their id and clicking update button provided in their dashboard.</a:t>
            </a:r>
          </a:p>
          <a:p>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Staff</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She/he will alert the nearby region by using our module.</a:t>
            </a:r>
          </a:p>
          <a:p>
            <a:r>
              <a:rPr lang="en-IN" dirty="0" smtClean="0">
                <a:latin typeface="Times New Roman" pitchFamily="18" charset="0"/>
                <a:cs typeface="Times New Roman" pitchFamily="18" charset="0"/>
              </a:rPr>
              <a:t>Once alert is generated ,SMS is sent to all the residents of that region.</a:t>
            </a:r>
          </a:p>
          <a:p>
            <a:endParaRPr lang="en-IN" dirty="0">
              <a:latin typeface="Times New Roman" pitchFamily="18" charset="0"/>
              <a:cs typeface="Times New Roman" pitchFamily="18" charset="0"/>
            </a:endParaRPr>
          </a:p>
        </p:txBody>
      </p:sp>
      <p:pic>
        <p:nvPicPr>
          <p:cNvPr id="5" name="Picture 4" descr="Capture.JPG"/>
          <p:cNvPicPr>
            <a:picLocks noChangeAspect="1"/>
          </p:cNvPicPr>
          <p:nvPr/>
        </p:nvPicPr>
        <p:blipFill>
          <a:blip r:embed="rId2" cstate="print"/>
          <a:stretch>
            <a:fillRect/>
          </a:stretch>
        </p:blipFill>
        <p:spPr>
          <a:xfrm>
            <a:off x="1763688" y="4149080"/>
            <a:ext cx="7200799" cy="185281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Staff</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If Staff wants to end the tracking process for particular herd of elephants , she/he can do so by clicking the end button provided in our module.</a:t>
            </a:r>
          </a:p>
          <a:p>
            <a:endParaRPr lang="en-IN" dirty="0">
              <a:latin typeface="Times New Roman" pitchFamily="18" charset="0"/>
              <a:cs typeface="Times New Roman" pitchFamily="18" charset="0"/>
            </a:endParaRPr>
          </a:p>
        </p:txBody>
      </p:sp>
      <p:pic>
        <p:nvPicPr>
          <p:cNvPr id="4" name="Picture 3" descr="Capture.JPG"/>
          <p:cNvPicPr>
            <a:picLocks noChangeAspect="1"/>
          </p:cNvPicPr>
          <p:nvPr/>
        </p:nvPicPr>
        <p:blipFill>
          <a:blip r:embed="rId2" cstate="print"/>
          <a:stretch>
            <a:fillRect/>
          </a:stretch>
        </p:blipFill>
        <p:spPr>
          <a:xfrm>
            <a:off x="2051720" y="3560337"/>
            <a:ext cx="6624736" cy="302074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solidFill>
                  <a:schemeClr val="dk1"/>
                </a:solidFill>
                <a:latin typeface="Times New Roman"/>
                <a:ea typeface="Times New Roman"/>
                <a:cs typeface="Times New Roman"/>
                <a:sym typeface="Times New Roman"/>
              </a:rPr>
              <a:t>Agenda</a:t>
            </a:r>
            <a:endParaRPr lang="en-IN" dirty="0"/>
          </a:p>
        </p:txBody>
      </p:sp>
      <p:sp>
        <p:nvSpPr>
          <p:cNvPr id="3" name="Content Placeholder 2"/>
          <p:cNvSpPr>
            <a:spLocks noGrp="1"/>
          </p:cNvSpPr>
          <p:nvPr>
            <p:ph idx="1"/>
          </p:nvPr>
        </p:nvSpPr>
        <p:spPr>
          <a:xfrm>
            <a:off x="1435608" y="1447800"/>
            <a:ext cx="7498080" cy="2485256"/>
          </a:xfrm>
        </p:spPr>
        <p:txBody>
          <a:bodyPr/>
          <a:lstStyle/>
          <a:p>
            <a:pPr marL="457200" lvl="0" indent="-254000">
              <a:spcBef>
                <a:spcPts val="0"/>
              </a:spcBef>
              <a:buClr>
                <a:schemeClr val="dk1"/>
              </a:buClr>
              <a:buSzPts val="2400"/>
              <a:buFont typeface="Noto Sans Symbols"/>
              <a:buChar char="●"/>
            </a:pPr>
            <a:r>
              <a:rPr lang="en-IN" sz="2800" dirty="0" smtClean="0">
                <a:solidFill>
                  <a:schemeClr val="dk1"/>
                </a:solidFill>
                <a:latin typeface="Times New Roman"/>
                <a:ea typeface="Times New Roman"/>
                <a:cs typeface="Times New Roman"/>
                <a:sym typeface="Times New Roman"/>
              </a:rPr>
              <a:t>Problem Statement</a:t>
            </a:r>
          </a:p>
          <a:p>
            <a:pPr marL="457200" lvl="0" indent="-254000">
              <a:spcBef>
                <a:spcPts val="0"/>
              </a:spcBef>
              <a:buClr>
                <a:schemeClr val="dk1"/>
              </a:buClr>
              <a:buSzPts val="2400"/>
              <a:buFont typeface="Noto Sans Symbols"/>
              <a:buChar char="●"/>
            </a:pPr>
            <a:r>
              <a:rPr lang="en-IN" sz="2800" dirty="0" smtClean="0">
                <a:solidFill>
                  <a:schemeClr val="dk1"/>
                </a:solidFill>
                <a:latin typeface="Times New Roman"/>
                <a:ea typeface="Times New Roman"/>
                <a:cs typeface="Times New Roman"/>
                <a:sym typeface="Times New Roman"/>
              </a:rPr>
              <a:t>Solution to the Problem</a:t>
            </a:r>
          </a:p>
          <a:p>
            <a:pPr marL="457200" lvl="0" indent="-254000">
              <a:spcBef>
                <a:spcPts val="0"/>
              </a:spcBef>
              <a:buClr>
                <a:schemeClr val="dk1"/>
              </a:buClr>
              <a:buSzPts val="2400"/>
              <a:buFont typeface="Noto Sans Symbols"/>
              <a:buChar char="●"/>
            </a:pPr>
            <a:r>
              <a:rPr lang="en-IN" sz="2800" dirty="0" smtClean="0">
                <a:solidFill>
                  <a:schemeClr val="dk1"/>
                </a:solidFill>
                <a:latin typeface="Times New Roman"/>
                <a:ea typeface="Times New Roman"/>
                <a:cs typeface="Times New Roman"/>
                <a:sym typeface="Times New Roman"/>
              </a:rPr>
              <a:t>Technology Stack</a:t>
            </a:r>
          </a:p>
          <a:p>
            <a:pPr marL="457200" lvl="0" indent="-254000">
              <a:spcBef>
                <a:spcPts val="0"/>
              </a:spcBef>
              <a:buClr>
                <a:schemeClr val="dk1"/>
              </a:buClr>
              <a:buSzPts val="2400"/>
              <a:buFont typeface="Noto Sans Symbols"/>
              <a:buChar char="●"/>
            </a:pPr>
            <a:r>
              <a:rPr lang="en-IN" sz="2800" dirty="0" smtClean="0">
                <a:solidFill>
                  <a:schemeClr val="dk1"/>
                </a:solidFill>
                <a:latin typeface="Times New Roman"/>
                <a:ea typeface="Times New Roman"/>
                <a:cs typeface="Times New Roman"/>
                <a:sym typeface="Times New Roman"/>
              </a:rPr>
              <a:t>Conclusions</a:t>
            </a:r>
          </a:p>
          <a:p>
            <a:pPr marL="457200" lvl="0" indent="-254000">
              <a:spcBef>
                <a:spcPts val="0"/>
              </a:spcBef>
              <a:buClr>
                <a:schemeClr val="dk1"/>
              </a:buClr>
              <a:buSzPts val="2400"/>
              <a:buFont typeface="Noto Sans Symbols"/>
              <a:buChar char="●"/>
            </a:pPr>
            <a:r>
              <a:rPr lang="en-IN" sz="2800" dirty="0" smtClean="0">
                <a:solidFill>
                  <a:schemeClr val="dk1"/>
                </a:solidFill>
                <a:latin typeface="Times New Roman"/>
                <a:ea typeface="Times New Roman"/>
                <a:cs typeface="Times New Roman"/>
                <a:sym typeface="Times New Roman"/>
              </a:rPr>
              <a:t>Way Forward</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Technology Stack used.</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Html</a:t>
            </a:r>
          </a:p>
          <a:p>
            <a:r>
              <a:rPr lang="en-IN" dirty="0" smtClean="0">
                <a:latin typeface="Times New Roman" pitchFamily="18" charset="0"/>
                <a:cs typeface="Times New Roman" pitchFamily="18" charset="0"/>
              </a:rPr>
              <a:t>CSS</a:t>
            </a:r>
          </a:p>
          <a:p>
            <a:r>
              <a:rPr lang="en-IN" dirty="0" smtClean="0">
                <a:latin typeface="Times New Roman" pitchFamily="18" charset="0"/>
                <a:cs typeface="Times New Roman" pitchFamily="18" charset="0"/>
              </a:rPr>
              <a:t>JavaScript</a:t>
            </a:r>
          </a:p>
          <a:p>
            <a:r>
              <a:rPr lang="en-IN" dirty="0" smtClean="0">
                <a:latin typeface="Times New Roman" pitchFamily="18" charset="0"/>
                <a:cs typeface="Times New Roman" pitchFamily="18" charset="0"/>
              </a:rPr>
              <a:t>Ajax</a:t>
            </a:r>
          </a:p>
          <a:p>
            <a:r>
              <a:rPr lang="en-IN" dirty="0" smtClean="0">
                <a:latin typeface="Times New Roman" pitchFamily="18" charset="0"/>
                <a:cs typeface="Times New Roman" pitchFamily="18" charset="0"/>
              </a:rPr>
              <a:t>Php</a:t>
            </a:r>
          </a:p>
          <a:p>
            <a:r>
              <a:rPr lang="en-IN" dirty="0" smtClean="0">
                <a:latin typeface="Times New Roman" pitchFamily="18" charset="0"/>
                <a:cs typeface="Times New Roman" pitchFamily="18" charset="0"/>
              </a:rPr>
              <a:t>SQL</a:t>
            </a:r>
          </a:p>
          <a:p>
            <a:r>
              <a:rPr lang="en-IN" dirty="0" err="1" smtClean="0">
                <a:latin typeface="Times New Roman" pitchFamily="18" charset="0"/>
                <a:cs typeface="Times New Roman" pitchFamily="18" charset="0"/>
              </a:rPr>
              <a:t>Mapbox</a:t>
            </a:r>
            <a:r>
              <a:rPr lang="en-IN" dirty="0" smtClean="0">
                <a:latin typeface="Times New Roman" pitchFamily="18" charset="0"/>
                <a:cs typeface="Times New Roman" pitchFamily="18" charset="0"/>
              </a:rPr>
              <a:t> API</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We have successfully built a module for alerting the people about the herds of elephant and plotting the real time path on map. The proposed module simultaneously fulfils the goal of protecting the resources and avoiding the conflicts between human and elephant. </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Using this module we can reduce the Human Elephant conflict and save life and resources by </a:t>
            </a:r>
            <a:r>
              <a:rPr lang="en-IN" dirty="0" err="1" smtClean="0">
                <a:latin typeface="Times New Roman" pitchFamily="18" charset="0"/>
                <a:cs typeface="Times New Roman" pitchFamily="18" charset="0"/>
              </a:rPr>
              <a:t>awaring</a:t>
            </a:r>
            <a:r>
              <a:rPr lang="en-IN" dirty="0" smtClean="0">
                <a:latin typeface="Times New Roman" pitchFamily="18" charset="0"/>
                <a:cs typeface="Times New Roman" pitchFamily="18" charset="0"/>
              </a:rPr>
              <a:t> and alerting people.</a:t>
            </a:r>
          </a:p>
          <a:p>
            <a:pPr>
              <a:buNone/>
            </a:pPr>
            <a:endParaRPr lang="en-IN"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400" dirty="0" smtClean="0">
                <a:solidFill>
                  <a:schemeClr val="dk1"/>
                </a:solidFill>
                <a:latin typeface="Times New Roman" pitchFamily="18" charset="0"/>
                <a:ea typeface="Times New Roman"/>
                <a:cs typeface="Times New Roman" pitchFamily="18" charset="0"/>
                <a:sym typeface="Times New Roman"/>
              </a:rPr>
              <a:t>Way Forward</a:t>
            </a:r>
            <a:br>
              <a:rPr lang="en-IN" sz="4400" dirty="0" smtClean="0">
                <a:solidFill>
                  <a:schemeClr val="dk1"/>
                </a:solidFill>
                <a:latin typeface="Times New Roman" pitchFamily="18" charset="0"/>
                <a:ea typeface="Times New Roman"/>
                <a:cs typeface="Times New Roman" pitchFamily="18" charset="0"/>
                <a:sym typeface="Times New Roman"/>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IN" dirty="0" smtClean="0">
                <a:solidFill>
                  <a:schemeClr val="accent3"/>
                </a:solidFill>
                <a:latin typeface="Times New Roman" pitchFamily="18" charset="0"/>
                <a:cs typeface="Times New Roman" pitchFamily="18" charset="0"/>
              </a:rPr>
              <a:t>Further Enhancements will include:</a:t>
            </a:r>
          </a:p>
          <a:p>
            <a:pPr lvl="0"/>
            <a:r>
              <a:rPr lang="en-IN" dirty="0" smtClean="0"/>
              <a:t>Detecting image of </a:t>
            </a:r>
            <a:r>
              <a:rPr lang="en-IN" smtClean="0"/>
              <a:t>elephant from </a:t>
            </a:r>
            <a:r>
              <a:rPr lang="en-IN" dirty="0" smtClean="0"/>
              <a:t>a set of images and alerting the admin.</a:t>
            </a:r>
            <a:endParaRPr lang="en-IN" dirty="0" smtClean="0">
              <a:solidFill>
                <a:schemeClr val="accent3"/>
              </a:solidFill>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Detecting the sound of herds of elephant using deep learning model.</a:t>
            </a:r>
          </a:p>
          <a:p>
            <a:pPr lvl="0"/>
            <a:r>
              <a:rPr lang="en-IN" dirty="0" smtClean="0">
                <a:latin typeface="Times New Roman" pitchFamily="18" charset="0"/>
                <a:cs typeface="Times New Roman" pitchFamily="18" charset="0"/>
              </a:rPr>
              <a:t>Detecting the distance of herds of elephants from a point using their sound intensity.</a:t>
            </a:r>
          </a:p>
          <a:p>
            <a:pPr lvl="0"/>
            <a:r>
              <a:rPr lang="en-IN" dirty="0" smtClean="0">
                <a:latin typeface="Times New Roman" pitchFamily="18" charset="0"/>
                <a:cs typeface="Times New Roman" pitchFamily="18" charset="0"/>
              </a:rPr>
              <a:t>Making the interface even more user friendly.</a:t>
            </a: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IN" dirty="0" smtClean="0">
                <a:latin typeface="Times New Roman" pitchFamily="18" charset="0"/>
                <a:cs typeface="Times New Roman" pitchFamily="18" charset="0"/>
              </a:rPr>
              <a:t>[1]  </a:t>
            </a:r>
            <a:r>
              <a:rPr lang="en-IN" u="sng" dirty="0" smtClean="0">
                <a:latin typeface="Times New Roman" pitchFamily="18" charset="0"/>
                <a:cs typeface="Times New Roman" pitchFamily="18" charset="0"/>
                <a:hlinkClick r:id="rId2"/>
              </a:rPr>
              <a:t>https://www.w3schools.com/html/</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[2] </a:t>
            </a:r>
            <a:r>
              <a:rPr lang="en-IN" u="sng" dirty="0" smtClean="0">
                <a:latin typeface="Times New Roman" pitchFamily="18" charset="0"/>
                <a:cs typeface="Times New Roman" pitchFamily="18" charset="0"/>
                <a:hlinkClick r:id="rId3"/>
              </a:rPr>
              <a:t>https://developer.mozilla.org/bm/docs/Web/JavaScript/Guide</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[3] </a:t>
            </a:r>
            <a:r>
              <a:rPr lang="en-IN" u="sng" dirty="0" smtClean="0">
                <a:latin typeface="Times New Roman" pitchFamily="18" charset="0"/>
                <a:cs typeface="Times New Roman" pitchFamily="18" charset="0"/>
                <a:hlinkClick r:id="rId4"/>
              </a:rPr>
              <a:t>https://www.w3schools.com/css/</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[4] </a:t>
            </a:r>
            <a:r>
              <a:rPr lang="en-IN" u="sng" dirty="0" smtClean="0">
                <a:latin typeface="Times New Roman" pitchFamily="18" charset="0"/>
                <a:cs typeface="Times New Roman" pitchFamily="18" charset="0"/>
                <a:hlinkClick r:id="rId5"/>
              </a:rPr>
              <a:t>https://www.w3schools.com/sql/</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[5] </a:t>
            </a:r>
            <a:r>
              <a:rPr lang="en-IN" u="sng" dirty="0" smtClean="0">
                <a:latin typeface="Times New Roman" pitchFamily="18" charset="0"/>
                <a:cs typeface="Times New Roman" pitchFamily="18" charset="0"/>
                <a:hlinkClick r:id="rId6"/>
              </a:rPr>
              <a:t>http://php.net/manual/en/index.php</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[6]</a:t>
            </a:r>
            <a:r>
              <a:rPr lang="en-IN" u="sng" dirty="0" smtClean="0">
                <a:latin typeface="Times New Roman" pitchFamily="18" charset="0"/>
                <a:cs typeface="Times New Roman" pitchFamily="18" charset="0"/>
                <a:hlinkClick r:id="rId7"/>
              </a:rPr>
              <a:t>http://www.movable-type.co.uk/scripts/latlong.html</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3140968"/>
            <a:ext cx="7498080" cy="1143000"/>
          </a:xfrm>
        </p:spPr>
        <p:txBody>
          <a:bodyPr/>
          <a:lstStyle/>
          <a:p>
            <a:pPr algn="ctr"/>
            <a:r>
              <a:rPr lang="en-IN" b="1" dirty="0" smtClean="0">
                <a:latin typeface="Times New Roman" pitchFamily="18" charset="0"/>
                <a:cs typeface="Times New Roman" pitchFamily="18" charset="0"/>
              </a:rPr>
              <a:t>Thank You</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4400" dirty="0" smtClean="0">
                <a:solidFill>
                  <a:schemeClr val="dk1"/>
                </a:solidFill>
                <a:latin typeface="Times New Roman"/>
                <a:ea typeface="Times New Roman"/>
                <a:cs typeface="Times New Roman"/>
                <a:sym typeface="Times New Roman"/>
              </a:rPr>
              <a:t>Problem Statement</a:t>
            </a:r>
            <a:endParaRPr lang="en-IN" dirty="0"/>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Prevent Human and Elephant conflict by alerting people and tracking the movement of elephant herds.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solidFill>
                  <a:schemeClr val="tx1"/>
                </a:solidFill>
                <a:latin typeface="Times New Roman"/>
                <a:ea typeface="Times New Roman"/>
                <a:cs typeface="Times New Roman"/>
                <a:sym typeface="Times New Roman"/>
              </a:rPr>
              <a:t>Reason for making the interface.</a:t>
            </a:r>
            <a:endParaRPr lang="en-IN" dirty="0">
              <a:solidFill>
                <a:schemeClr val="tx1"/>
              </a:solidFill>
            </a:endParaRPr>
          </a:p>
        </p:txBody>
      </p:sp>
      <p:sp>
        <p:nvSpPr>
          <p:cNvPr id="3" name="Content Placeholder 2"/>
          <p:cNvSpPr>
            <a:spLocks noGrp="1"/>
          </p:cNvSpPr>
          <p:nvPr>
            <p:ph idx="1"/>
          </p:nvPr>
        </p:nvSpPr>
        <p:spPr/>
        <p:txBody>
          <a:bodyPr>
            <a:normAutofit fontScale="77500" lnSpcReduction="20000"/>
          </a:bodyPr>
          <a:lstStyle/>
          <a:p>
            <a:r>
              <a:rPr lang="en-IN" dirty="0" smtClean="0">
                <a:latin typeface="Times New Roman" pitchFamily="18" charset="0"/>
                <a:cs typeface="Times New Roman" pitchFamily="18" charset="0"/>
              </a:rPr>
              <a:t>In corridors of northern Chhattisgarh, elephants and people have to increasingly share land and resources, leading to frequent and often fatal conflict resulting in death and harm to lives and resources. How can we resolve this problem?</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We can prevent this conflict by alerting the people through SMS and making them aware about the paths followed by the herds of elephant and thus avoiding conflicts.</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Data of path followed by elephants can be used in research and study purposes to know why they are following that particular path.</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400" dirty="0" smtClean="0">
                <a:solidFill>
                  <a:schemeClr val="dk1"/>
                </a:solidFill>
                <a:latin typeface="Times New Roman"/>
                <a:ea typeface="Times New Roman"/>
                <a:cs typeface="Times New Roman"/>
                <a:sym typeface="Times New Roman"/>
              </a:rPr>
              <a:t>Solution to Problem</a:t>
            </a:r>
            <a:br>
              <a:rPr lang="en-IN" sz="4400" dirty="0" smtClean="0">
                <a:solidFill>
                  <a:schemeClr val="dk1"/>
                </a:solidFill>
                <a:latin typeface="Times New Roman"/>
                <a:ea typeface="Times New Roman"/>
                <a:cs typeface="Times New Roman"/>
                <a:sym typeface="Times New Roman"/>
              </a:rPr>
            </a:br>
            <a:endParaRPr lang="en-IN" dirty="0"/>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Provided a web interface through which competent authority can generate alert via SMS once it is confirmed that  a herd of elephant is present in their area.</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Users can also see the path followed by the herds of elephants using the web interface.</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spcBef>
                <a:spcPts val="0"/>
              </a:spcBef>
            </a:pPr>
            <a:r>
              <a:rPr lang="en-IN" sz="4400" dirty="0" smtClean="0">
                <a:solidFill>
                  <a:schemeClr val="tx1"/>
                </a:solidFill>
                <a:latin typeface="Times New Roman"/>
                <a:ea typeface="Times New Roman"/>
                <a:cs typeface="Times New Roman"/>
                <a:sym typeface="Times New Roman"/>
              </a:rPr>
              <a:t>WORKING</a:t>
            </a:r>
            <a:r>
              <a:rPr lang="en-IN" sz="4400" dirty="0" smtClean="0">
                <a:solidFill>
                  <a:srgbClr val="FFFFFF"/>
                </a:solidFill>
                <a:latin typeface="Times New Roman"/>
                <a:ea typeface="Times New Roman"/>
                <a:cs typeface="Times New Roman"/>
                <a:sym typeface="Times New Roman"/>
              </a:rPr>
              <a:t> </a:t>
            </a:r>
            <a:r>
              <a:rPr lang="en-IN" sz="4400" dirty="0" smtClean="0">
                <a:solidFill>
                  <a:schemeClr val="tx1"/>
                </a:solidFill>
                <a:latin typeface="Times New Roman"/>
                <a:ea typeface="Times New Roman"/>
                <a:cs typeface="Times New Roman"/>
                <a:sym typeface="Times New Roman"/>
              </a:rPr>
              <a:t>MODEL </a:t>
            </a:r>
            <a:endParaRPr lang="en-IN" sz="4400" dirty="0">
              <a:solidFill>
                <a:schemeClr val="tx1"/>
              </a:solidFill>
              <a:latin typeface="Times New Roman"/>
              <a:ea typeface="Times New Roman"/>
              <a:cs typeface="Times New Roman"/>
              <a:sym typeface="Times New Roman"/>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655762" y="1700213"/>
            <a:ext cx="7058025" cy="429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Types of Users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IN" dirty="0" smtClean="0">
                <a:latin typeface="Times New Roman" pitchFamily="18" charset="0"/>
                <a:cs typeface="Times New Roman" pitchFamily="18" charset="0"/>
              </a:rPr>
              <a:t>Naive Users </a:t>
            </a:r>
            <a:r>
              <a:rPr lang="en-IN" dirty="0" smtClean="0">
                <a:latin typeface="Times New Roman" pitchFamily="18" charset="0"/>
                <a:cs typeface="Times New Roman" pitchFamily="18" charset="0"/>
                <a:sym typeface="Wingdings" pitchFamily="2" charset="2"/>
              </a:rPr>
              <a:t></a:t>
            </a:r>
            <a:r>
              <a:rPr lang="en-IN" dirty="0" smtClean="0">
                <a:latin typeface="Times New Roman" pitchFamily="18" charset="0"/>
                <a:cs typeface="Times New Roman" pitchFamily="18" charset="0"/>
              </a:rPr>
              <a:t>They are the local people of that region.</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Admin </a:t>
            </a:r>
            <a:r>
              <a:rPr lang="en-IN" dirty="0" smtClean="0">
                <a:latin typeface="Times New Roman" pitchFamily="18" charset="0"/>
                <a:cs typeface="Times New Roman" pitchFamily="18" charset="0"/>
                <a:sym typeface="Wingdings" pitchFamily="2" charset="2"/>
              </a:rPr>
              <a:t> </a:t>
            </a:r>
            <a:r>
              <a:rPr lang="en-IN" dirty="0" smtClean="0">
                <a:latin typeface="Times New Roman" pitchFamily="18" charset="0"/>
                <a:cs typeface="Times New Roman" pitchFamily="18" charset="0"/>
              </a:rPr>
              <a:t>She/he is the forest officer in charge.</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Staff </a:t>
            </a:r>
            <a:r>
              <a:rPr lang="en-IN" dirty="0" smtClean="0">
                <a:latin typeface="Times New Roman" pitchFamily="18" charset="0"/>
                <a:cs typeface="Times New Roman" pitchFamily="18" charset="0"/>
                <a:sym typeface="Wingdings" pitchFamily="2" charset="2"/>
              </a:rPr>
              <a:t> She/he is the employee appointed by admin whose task is to track the herd of elephant and generate alert.(forest department officials etc)</a:t>
            </a:r>
            <a:endParaRPr lang="en-IN"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Naive User</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IN" u="sng" dirty="0" smtClean="0">
                <a:solidFill>
                  <a:schemeClr val="accent3"/>
                </a:solidFill>
                <a:latin typeface="Times New Roman" pitchFamily="18" charset="0"/>
                <a:cs typeface="Times New Roman" pitchFamily="18" charset="0"/>
              </a:rPr>
              <a:t>Role</a:t>
            </a:r>
          </a:p>
          <a:p>
            <a:r>
              <a:rPr lang="en-IN" dirty="0" smtClean="0">
                <a:latin typeface="Times New Roman" pitchFamily="18" charset="0"/>
                <a:cs typeface="Times New Roman" pitchFamily="18" charset="0"/>
              </a:rPr>
              <a:t>Sends message to Admin if he/she sees herd of elephant in his/her region.</a:t>
            </a:r>
          </a:p>
          <a:p>
            <a:pPr algn="ctr">
              <a:buNone/>
            </a:pPr>
            <a:endParaRPr lang="en-IN" dirty="0" smtClean="0">
              <a:latin typeface="Times New Roman" pitchFamily="18" charset="0"/>
              <a:cs typeface="Times New Roman" pitchFamily="18" charset="0"/>
            </a:endParaRPr>
          </a:p>
          <a:p>
            <a:pPr>
              <a:buNone/>
            </a:pPr>
            <a:r>
              <a:rPr lang="en-IN" u="sng" dirty="0" smtClean="0">
                <a:solidFill>
                  <a:schemeClr val="accent3"/>
                </a:solidFill>
                <a:latin typeface="Times New Roman" pitchFamily="18" charset="0"/>
                <a:cs typeface="Times New Roman" pitchFamily="18" charset="0"/>
              </a:rPr>
              <a:t>Facilities</a:t>
            </a:r>
          </a:p>
          <a:p>
            <a:r>
              <a:rPr lang="en-IN" dirty="0" smtClean="0">
                <a:latin typeface="Times New Roman" pitchFamily="18" charset="0"/>
                <a:cs typeface="Times New Roman" pitchFamily="18" charset="0"/>
              </a:rPr>
              <a:t>They can track the movement of herds of elephants on map through our module.</a:t>
            </a:r>
          </a:p>
          <a:p>
            <a:r>
              <a:rPr lang="en-IN" dirty="0" smtClean="0">
                <a:latin typeface="Times New Roman" pitchFamily="18" charset="0"/>
                <a:cs typeface="Times New Roman" pitchFamily="18" charset="0"/>
              </a:rPr>
              <a:t>They are alerted via SMS if there is any herd of elephant in his/her region.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Naive User</a:t>
            </a:r>
            <a:endParaRPr lang="en-IN"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1435100" y="2523021"/>
            <a:ext cx="7499350" cy="3297272"/>
          </a:xfrm>
          <a:prstGeom prst="rect">
            <a:avLst/>
          </a:prstGeom>
          <a:noFill/>
          <a:ln w="9525">
            <a:noFill/>
            <a:miter lim="800000"/>
            <a:headEnd/>
            <a:tailEnd/>
          </a:ln>
        </p:spPr>
      </p:pic>
      <p:sp>
        <p:nvSpPr>
          <p:cNvPr id="5" name="TextBox 4"/>
          <p:cNvSpPr txBox="1"/>
          <p:nvPr/>
        </p:nvSpPr>
        <p:spPr>
          <a:xfrm>
            <a:off x="1619672" y="1844824"/>
            <a:ext cx="7272808"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Map showing path followed by particular herd of elephant .</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1048</TotalTime>
  <Words>728</Words>
  <Application>Microsoft Office PowerPoint</Application>
  <PresentationFormat>On-screen Show (4:3)</PresentationFormat>
  <Paragraphs>103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Solstice</vt:lpstr>
      <vt:lpstr>Elephant  Alert &amp; Tracking System</vt:lpstr>
      <vt:lpstr>Agenda</vt:lpstr>
      <vt:lpstr>Problem Statement</vt:lpstr>
      <vt:lpstr>Reason for making the interface.</vt:lpstr>
      <vt:lpstr>Solution to Problem </vt:lpstr>
      <vt:lpstr>WORKING MODEL </vt:lpstr>
      <vt:lpstr>Types of Users</vt:lpstr>
      <vt:lpstr>Naive User</vt:lpstr>
      <vt:lpstr>Naive User</vt:lpstr>
      <vt:lpstr>Admin</vt:lpstr>
      <vt:lpstr>Admin</vt:lpstr>
      <vt:lpstr>Algorithm to find the circumference of area to be alerted.</vt:lpstr>
      <vt:lpstr>Continued..</vt:lpstr>
      <vt:lpstr>Admin</vt:lpstr>
      <vt:lpstr>Admin</vt:lpstr>
      <vt:lpstr>Admin</vt:lpstr>
      <vt:lpstr>Staff</vt:lpstr>
      <vt:lpstr>Staff</vt:lpstr>
      <vt:lpstr>Staff</vt:lpstr>
      <vt:lpstr>Technology Stack used.</vt:lpstr>
      <vt:lpstr>Conclusion</vt:lpstr>
      <vt:lpstr>Way Forward </vt:lpstr>
      <vt:lpstr>References</vt:lpstr>
      <vt:lpstr>Thank You</vt:lpstr>
    </vt:vector>
  </TitlesOfParts>
  <Company>Infinity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Elephant  Alert &amp; Tracking System</dc:title>
  <dc:creator>HP</dc:creator>
  <cp:lastModifiedBy>HP</cp:lastModifiedBy>
  <cp:revision>99</cp:revision>
  <dcterms:created xsi:type="dcterms:W3CDTF">2018-12-09T05:20:13Z</dcterms:created>
  <dcterms:modified xsi:type="dcterms:W3CDTF">2018-12-12T03:14:57Z</dcterms:modified>
</cp:coreProperties>
</file>