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notesMasterIdLst>
    <p:notesMasterId r:id="rId14"/>
  </p:notesMasterIdLst>
  <p:sldIdLst>
    <p:sldId id="256" r:id="rId2"/>
    <p:sldId id="257" r:id="rId3"/>
    <p:sldId id="262" r:id="rId4"/>
    <p:sldId id="260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C7E"/>
    <a:srgbClr val="AA0533"/>
    <a:srgbClr val="4C23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8357" autoAdjust="0"/>
  </p:normalViewPr>
  <p:slideViewPr>
    <p:cSldViewPr>
      <p:cViewPr varScale="1">
        <p:scale>
          <a:sx n="143" d="100"/>
          <a:sy n="143" d="100"/>
        </p:scale>
        <p:origin x="2304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1EABD1-AD18-4826-B8CF-BE30E330940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C139C-3388-42F8-89B7-A7947B9E1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31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Bună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ziua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numele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meu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este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Lopătaru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Mihnea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și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astăzi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voi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prezenta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lucrarea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mea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licență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intitulată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„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CauseIT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”, o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platforma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destinata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profesionistilor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din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domeniul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medical,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dezvoltată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sub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coordonarea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doamnei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Lector Doctor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Plajer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Ioana Cristina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și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domnului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Șef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Lucrări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Doctor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Inginer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Danciu Gabriel. 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C139C-3388-42F8-89B7-A7947B9E12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98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În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concluzie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proiectul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demonstrat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eficiența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algoritmului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Random Forest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în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identificarea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parametrilor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relevanti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unei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boli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specifice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utilizând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atât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seturi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de date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artificiale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cât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și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reale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De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asemenea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a 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fost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evidentiata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abilitatea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modelului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de 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identifica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cu success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influenta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acestor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parametrii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asupra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stadiului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bolii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dirty="0"/>
              <a:t>Pe </a:t>
            </a:r>
            <a:r>
              <a:rPr lang="en-US" sz="2800" dirty="0" err="1"/>
              <a:t>viitor</a:t>
            </a:r>
            <a:r>
              <a:rPr lang="en-US" sz="2800" dirty="0"/>
              <a:t>, se </a:t>
            </a:r>
            <a:r>
              <a:rPr lang="en-US" sz="2800" dirty="0" err="1"/>
              <a:t>planifică</a:t>
            </a:r>
            <a:r>
              <a:rPr lang="en-US" sz="2800" dirty="0"/>
              <a:t> </a:t>
            </a:r>
            <a:r>
              <a:rPr lang="en-US" sz="2800" dirty="0" err="1"/>
              <a:t>integrarea</a:t>
            </a:r>
            <a:r>
              <a:rPr lang="en-US" sz="2800" dirty="0"/>
              <a:t> </a:t>
            </a:r>
            <a:r>
              <a:rPr lang="en-US" sz="2800" dirty="0" err="1"/>
              <a:t>datelor</a:t>
            </a:r>
            <a:r>
              <a:rPr lang="en-US" sz="2800" dirty="0"/>
              <a:t> multi-</a:t>
            </a:r>
            <a:r>
              <a:rPr lang="en-US" sz="2800" dirty="0" err="1"/>
              <a:t>omice</a:t>
            </a:r>
            <a:r>
              <a:rPr lang="en-US" sz="2800" dirty="0"/>
              <a:t> </a:t>
            </a:r>
            <a:r>
              <a:rPr lang="en-US" sz="2800" dirty="0" err="1"/>
              <a:t>pentru</a:t>
            </a:r>
            <a:r>
              <a:rPr lang="en-US" sz="2800" dirty="0"/>
              <a:t> a </a:t>
            </a:r>
            <a:r>
              <a:rPr lang="en-US" sz="2800" dirty="0" err="1"/>
              <a:t>îmbunătăți</a:t>
            </a:r>
            <a:r>
              <a:rPr lang="en-US" sz="2800" dirty="0"/>
              <a:t> </a:t>
            </a:r>
            <a:r>
              <a:rPr lang="en-US" sz="2800" dirty="0" err="1"/>
              <a:t>acuratețea</a:t>
            </a:r>
            <a:r>
              <a:rPr lang="en-US" sz="2800" dirty="0"/>
              <a:t> </a:t>
            </a:r>
            <a:r>
              <a:rPr lang="en-US" sz="2800" dirty="0" err="1"/>
              <a:t>diagnosticului</a:t>
            </a:r>
            <a:r>
              <a:rPr lang="en-US" sz="2800" dirty="0"/>
              <a:t> </a:t>
            </a:r>
            <a:r>
              <a:rPr lang="en-US" sz="2800" dirty="0" err="1"/>
              <a:t>și</a:t>
            </a:r>
            <a:r>
              <a:rPr lang="en-US" sz="2800" dirty="0"/>
              <a:t> </a:t>
            </a:r>
            <a:r>
              <a:rPr lang="en-US" sz="2800" dirty="0" err="1"/>
              <a:t>dezvoltarea</a:t>
            </a:r>
            <a:r>
              <a:rPr lang="en-US" sz="2800" dirty="0"/>
              <a:t> </a:t>
            </a:r>
            <a:r>
              <a:rPr lang="en-US" sz="2800" dirty="0" err="1"/>
              <a:t>unei</a:t>
            </a:r>
            <a:r>
              <a:rPr lang="en-US" sz="2800" dirty="0"/>
              <a:t> </a:t>
            </a:r>
            <a:r>
              <a:rPr lang="en-US" sz="2800" dirty="0" err="1"/>
              <a:t>aplicații</a:t>
            </a:r>
            <a:r>
              <a:rPr lang="en-US" sz="2800" dirty="0"/>
              <a:t> mobile care </a:t>
            </a:r>
            <a:r>
              <a:rPr lang="en-US" sz="2800" dirty="0" err="1"/>
              <a:t>să</a:t>
            </a:r>
            <a:r>
              <a:rPr lang="en-US" sz="2800" dirty="0"/>
              <a:t> </a:t>
            </a:r>
            <a:r>
              <a:rPr lang="en-US" sz="2800" dirty="0" err="1"/>
              <a:t>permită</a:t>
            </a:r>
            <a:r>
              <a:rPr lang="en-US" sz="2800" dirty="0"/>
              <a:t> </a:t>
            </a:r>
            <a:r>
              <a:rPr lang="en-US" sz="2800" dirty="0" err="1"/>
              <a:t>medicilor</a:t>
            </a:r>
            <a:r>
              <a:rPr lang="en-US" sz="2800" dirty="0"/>
              <a:t> </a:t>
            </a:r>
            <a:r>
              <a:rPr lang="en-US" sz="2800" dirty="0" err="1"/>
              <a:t>accesul</a:t>
            </a:r>
            <a:r>
              <a:rPr lang="en-US" sz="2800" dirty="0"/>
              <a:t> constant la </a:t>
            </a:r>
            <a:r>
              <a:rPr lang="en-US" sz="2800" dirty="0" err="1"/>
              <a:t>datele</a:t>
            </a:r>
            <a:r>
              <a:rPr lang="en-US" sz="2800" dirty="0"/>
              <a:t> </a:t>
            </a:r>
            <a:r>
              <a:rPr lang="en-US" sz="2800" dirty="0" err="1"/>
              <a:t>pacienților</a:t>
            </a:r>
            <a:r>
              <a:rPr lang="en-US" sz="2800" dirty="0"/>
              <a:t> </a:t>
            </a:r>
            <a:r>
              <a:rPr lang="en-US" sz="2800" dirty="0" err="1"/>
              <a:t>și</a:t>
            </a:r>
            <a:r>
              <a:rPr lang="en-US" sz="2800" dirty="0"/>
              <a:t> la </a:t>
            </a:r>
            <a:r>
              <a:rPr lang="en-US" sz="2800" dirty="0" err="1"/>
              <a:t>rezultatele</a:t>
            </a:r>
            <a:r>
              <a:rPr lang="en-US" sz="2800" dirty="0"/>
              <a:t> </a:t>
            </a:r>
            <a:r>
              <a:rPr lang="en-US" sz="2800" dirty="0" err="1"/>
              <a:t>predicțiilor</a:t>
            </a:r>
            <a:r>
              <a:rPr lang="en-US" sz="280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C139C-3388-42F8-89B7-A7947B9E12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01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Acum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aș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dori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demonstrație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practică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aplicației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CauseIT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vedea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direct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funcționalitățile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și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interfața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dezvoltata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C139C-3388-42F8-89B7-A7947B9E120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16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C139C-3388-42F8-89B7-A7947B9E120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69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structura</a:t>
            </a:r>
            <a:r>
              <a:rPr lang="en-US" dirty="0"/>
              <a:t> </a:t>
            </a:r>
            <a:r>
              <a:rPr lang="en-US" dirty="0" err="1"/>
              <a:t>prezentarii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C139C-3388-42F8-89B7-A7947B9E12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63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Odată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cu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avansul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tehnologic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din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domeniul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medical,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volumul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de date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aferente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crescut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exponențial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așa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cum se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observă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în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graficul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afisat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În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acest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context,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abilitatea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algoritmilor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învățare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automată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de 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procesa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rapid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și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eficient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seturi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de date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voluminoase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devenit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esentiala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Platforma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CauseIT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utilizează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astfel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algoritmi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permițând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medicilor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încarce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date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specifice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unei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afecțiuni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furnizand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apoi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lista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parametrilor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relevanți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precum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importanța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acestora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diferitele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stadii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ale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bolii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C139C-3388-42F8-89B7-A7947B9E12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46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Scopul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acestei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lucrări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este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de 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explora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potențialul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algoritmilor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ML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în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identificarea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cauzelor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bolilor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Platforma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CauseIT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fost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inițial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dezvoltată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identificarea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factorilor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declanșatori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ai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cancerului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pancreatic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în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cadrul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proiectului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Ihelp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In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urma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succesului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obițnut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fost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extinsă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acoperi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o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gama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larga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afectiuni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Rolul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acestei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platforme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este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de 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oferi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medicilor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o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unealta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capabila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de 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furniza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noi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perspective,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putea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fi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omise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in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cadrul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analizelor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clasice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C139C-3388-42F8-89B7-A7947B9E12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59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Arhitectura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aplicației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CauseIT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concepută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 fi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modulară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și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ușor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scalat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fiind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structurată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trei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straturi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fundamentale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Frontend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Dezvoltat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 Angular,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oferă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interfață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utilizator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accesibila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și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usor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folosit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Server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Intermediar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Dezvoltat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în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ASP.NET,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asigură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securitatea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platformei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și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valideaza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cererile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dintre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frontend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și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backend.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Server Backend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Dezvoltat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în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Python,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utilizează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FastAPI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ocupa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procesarea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curatarea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datelor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și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execuția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algoritmilor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ML.</a:t>
            </a: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astfel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arhitectura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respecta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standardele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necesare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domeniului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medical,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fiind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asemenea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capabila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a integra cu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usurinta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functionalitati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C139C-3388-42F8-89B7-A7947B9E12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66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identificarea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parametrilor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relevanti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impreuna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cu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importanta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lor, 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fost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utilizat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algoritmul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Random Forest.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Acesta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functioneaza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prin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creerea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multor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arbori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decizie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se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antreneaza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pe un subset al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setului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de date original.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Odata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antrenati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sunt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colectate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predictiile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fiecarui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arbore,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rezultatul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final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fiind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obtinut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prin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vot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majoritar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Acest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process reduce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riscul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de overfitting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imbunatateste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acuratetea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modelului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C139C-3388-42F8-89B7-A7947B9E12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71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Modelul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Random Forest a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fost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testat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trei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tipuri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seturi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date: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de Date Artificial: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simula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diverse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scenarii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ale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bolilor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permițând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testarea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modelului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medii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controlate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de Date </a:t>
            </a:r>
            <a:r>
              <a:rPr lang="en-US" sz="18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Reale</a:t>
            </a: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Publice</a:t>
            </a: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Conține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date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reale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disponibile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publicului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utilizat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performanța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modelului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condiții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reale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de Date </a:t>
            </a:r>
            <a:r>
              <a:rPr lang="en-US" sz="18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Reale</a:t>
            </a: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Private: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Furnizat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Siemens in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cadrul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proiectulului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Ihelp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realizat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colaborare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cu TMU.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C139C-3388-42F8-89B7-A7947B9E12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65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valida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corectitudinea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modelului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fost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folosita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o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impartire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clasica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tipul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train-test. In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cadrul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acestui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process, 80% din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setul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de date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este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folosit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antrenare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iar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restul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de 20%, se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incearca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prezicerea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stadiului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bolii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pe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baza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parametrilor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extrasi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anterior,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iar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acuratetea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este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calculata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in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functie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numarul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predictii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corecte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C139C-3388-42F8-89B7-A7947B9E12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74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validarea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importantelor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determinate, 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fost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necesara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calcularea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coeficientului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Spearman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valorile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identificate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de model versus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cele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reale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operatie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s-a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putut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realiza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doar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pe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setul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de date artificial,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unde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corelatile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erau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deja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cunoscute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Comparand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modelul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folosit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cu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analiza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PCA se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poate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observa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performanta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superioara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algoritmului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Random Forest.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C139C-3388-42F8-89B7-A7947B9E12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6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98F47-2055-4D27-8B30-9F446B1F5CF2}" type="datetime1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669A-2A1E-4F76-8E1B-BB7B7C5F5AA3}" type="datetime1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BCD78-D4F1-4992-9A9A-03A6635DF7C9}" type="datetime1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4891-25DF-4AED-BAD0-1CE4306B8435}" type="datetime1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1D51-55E0-4853-9A31-CFB54FCCE0AE}" type="datetime1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D04E-25FC-4701-A3EF-1B9DA49279A8}" type="datetime1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7105-D83D-480C-86E3-70EB6F4A0C33}" type="datetime1">
              <a:rPr lang="en-US" smtClean="0"/>
              <a:t>6/27/2024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F4FC2-99D0-4AC4-BEF7-8BCB3B7543B2}" type="datetime1">
              <a:rPr lang="en-US" smtClean="0"/>
              <a:t>6/27/2024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5463-D639-4810-8951-09B6FB510F44}" type="datetime1">
              <a:rPr lang="en-US" smtClean="0"/>
              <a:t>6/27/2024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EE34-FFFF-43AF-B9D1-013E5C4ABB86}" type="datetime1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FC16C-F7BE-4D8A-8A1C-29F54F03BCA1}" type="datetime1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66ED6-9401-405F-AF8A-3DD8180338D9}" type="datetime1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A3DBB-FBA3-4A4C-B7D7-E60F12564F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3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93" y="4968201"/>
            <a:ext cx="3273750" cy="1394449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8064388" y="5857924"/>
            <a:ext cx="216000" cy="216000"/>
            <a:chOff x="2772000" y="1932221"/>
            <a:chExt cx="2340000" cy="2340000"/>
          </a:xfrm>
        </p:grpSpPr>
        <p:sp>
          <p:nvSpPr>
            <p:cNvPr id="9" name="Rectangle 8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624228" y="5857924"/>
            <a:ext cx="216000" cy="216000"/>
            <a:chOff x="2772000" y="1932221"/>
            <a:chExt cx="2340000" cy="2340000"/>
          </a:xfrm>
        </p:grpSpPr>
        <p:sp>
          <p:nvSpPr>
            <p:cNvPr id="15" name="Rectangle 1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8064388" y="4417764"/>
            <a:ext cx="216000" cy="216000"/>
          </a:xfrm>
          <a:prstGeom prst="rect">
            <a:avLst/>
          </a:prstGeom>
          <a:solidFill>
            <a:srgbClr val="003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35834" y="4489210"/>
            <a:ext cx="73108" cy="73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184068" y="5857924"/>
            <a:ext cx="216000" cy="216000"/>
            <a:chOff x="2772000" y="1932221"/>
            <a:chExt cx="2340000" cy="2340000"/>
          </a:xfrm>
        </p:grpSpPr>
        <p:sp>
          <p:nvSpPr>
            <p:cNvPr id="18" name="Rectangle 17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624228" y="4417764"/>
            <a:ext cx="216000" cy="216000"/>
            <a:chOff x="2772000" y="1932221"/>
            <a:chExt cx="2340000" cy="2340000"/>
          </a:xfrm>
        </p:grpSpPr>
        <p:sp>
          <p:nvSpPr>
            <p:cNvPr id="24" name="Rectangle 23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064388" y="2977604"/>
            <a:ext cx="216000" cy="216000"/>
            <a:chOff x="2772000" y="1932221"/>
            <a:chExt cx="2340000" cy="2340000"/>
          </a:xfrm>
        </p:grpSpPr>
        <p:sp>
          <p:nvSpPr>
            <p:cNvPr id="27" name="Rectangle 26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97062" y="921140"/>
            <a:ext cx="360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latin typeface="UT Sans Bold" pitchFamily="50" charset="0"/>
              </a:rPr>
              <a:t>CauseIT</a:t>
            </a:r>
            <a:endParaRPr lang="en-US" sz="3600" dirty="0"/>
          </a:p>
        </p:txBody>
      </p:sp>
      <p:sp>
        <p:nvSpPr>
          <p:cNvPr id="29" name="TextBox 28"/>
          <p:cNvSpPr txBox="1"/>
          <p:nvPr/>
        </p:nvSpPr>
        <p:spPr>
          <a:xfrm>
            <a:off x="863588" y="2226371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UT Sans Medium" panose="00000500000000000000" pitchFamily="2" charset="0"/>
              </a:rPr>
              <a:t>Lopătaru</a:t>
            </a:r>
            <a:r>
              <a:rPr lang="en-US" sz="2400" dirty="0">
                <a:latin typeface="UT Sans Medium" panose="00000500000000000000" pitchFamily="2" charset="0"/>
              </a:rPr>
              <a:t> Mihnea</a:t>
            </a:r>
            <a:endParaRPr lang="en-US" sz="1200" dirty="0">
              <a:latin typeface="UT Sans Medium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12638C-44AA-6F98-BF56-E85771E7F96B}"/>
              </a:ext>
            </a:extLst>
          </p:cNvPr>
          <p:cNvSpPr txBox="1"/>
          <p:nvPr/>
        </p:nvSpPr>
        <p:spPr>
          <a:xfrm>
            <a:off x="863588" y="2977604"/>
            <a:ext cx="5472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UT Sans" panose="00000500000000000000" pitchFamily="2" charset="0"/>
              </a:rPr>
              <a:t>Coordonatori</a:t>
            </a:r>
            <a:r>
              <a:rPr lang="en-US" sz="2400" dirty="0">
                <a:latin typeface="UT Sans" panose="00000500000000000000" pitchFamily="2" charset="0"/>
              </a:rPr>
              <a:t>:</a:t>
            </a:r>
          </a:p>
          <a:p>
            <a:r>
              <a:rPr lang="en-US" sz="2400" dirty="0">
                <a:latin typeface="UT Sans" panose="00000500000000000000" pitchFamily="2" charset="0"/>
              </a:rPr>
              <a:t>Lect. Dr. </a:t>
            </a:r>
            <a:r>
              <a:rPr lang="en-US" sz="2400" dirty="0" err="1">
                <a:latin typeface="UT Sans" panose="00000500000000000000" pitchFamily="2" charset="0"/>
              </a:rPr>
              <a:t>Plajer</a:t>
            </a:r>
            <a:r>
              <a:rPr lang="en-US" sz="2400" dirty="0">
                <a:latin typeface="UT Sans" panose="00000500000000000000" pitchFamily="2" charset="0"/>
              </a:rPr>
              <a:t> Ioana Cristina</a:t>
            </a:r>
          </a:p>
          <a:p>
            <a:r>
              <a:rPr lang="en-US" sz="2400" dirty="0" err="1">
                <a:latin typeface="UT Sans" panose="00000500000000000000" pitchFamily="2" charset="0"/>
              </a:rPr>
              <a:t>Șef</a:t>
            </a:r>
            <a:r>
              <a:rPr lang="en-US" sz="2400" dirty="0">
                <a:latin typeface="UT Sans" panose="00000500000000000000" pitchFamily="2" charset="0"/>
              </a:rPr>
              <a:t>. </a:t>
            </a:r>
            <a:r>
              <a:rPr lang="en-US" sz="2400" dirty="0" err="1">
                <a:latin typeface="UT Sans" panose="00000500000000000000" pitchFamily="2" charset="0"/>
              </a:rPr>
              <a:t>Lucr</a:t>
            </a:r>
            <a:r>
              <a:rPr lang="en-US" sz="2400" dirty="0">
                <a:latin typeface="UT Sans" panose="00000500000000000000" pitchFamily="2" charset="0"/>
              </a:rPr>
              <a:t>. Dr. Ing. Danciu Gabriel-Mihail</a:t>
            </a:r>
            <a:endParaRPr lang="en-US" sz="1200" dirty="0">
              <a:latin typeface="UT Sans" panose="00000500000000000000" pitchFamily="2" charset="0"/>
            </a:endParaRPr>
          </a:p>
        </p:txBody>
      </p:sp>
      <p:pic>
        <p:nvPicPr>
          <p:cNvPr id="5" name="Picture 4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C54389F2-B317-D2D4-65C0-69E38502E23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177933"/>
            <a:ext cx="2241000" cy="119585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AD37FE-7E3D-CB32-92F0-9B3664362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11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60648"/>
            <a:ext cx="1692188" cy="60082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4B44ED-C9DC-9F64-DF4B-D581B8BD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10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5179197-CD7D-F13F-91A3-8EA2DDE45DCE}"/>
              </a:ext>
            </a:extLst>
          </p:cNvPr>
          <p:cNvSpPr txBox="1"/>
          <p:nvPr/>
        </p:nvSpPr>
        <p:spPr>
          <a:xfrm>
            <a:off x="3485804" y="260270"/>
            <a:ext cx="5376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 err="1">
                <a:latin typeface="UT Sans Medium" panose="00000500000000000000" pitchFamily="2" charset="0"/>
              </a:rPr>
              <a:t>Concluzii</a:t>
            </a:r>
            <a:r>
              <a:rPr lang="en-US" sz="3200" dirty="0">
                <a:latin typeface="UT Sans Medium" panose="00000500000000000000" pitchFamily="2" charset="0"/>
              </a:rPr>
              <a:t> </a:t>
            </a:r>
            <a:r>
              <a:rPr lang="en-US" sz="3200" dirty="0" err="1">
                <a:latin typeface="UT Sans Medium" panose="00000500000000000000" pitchFamily="2" charset="0"/>
              </a:rPr>
              <a:t>și</a:t>
            </a:r>
            <a:r>
              <a:rPr lang="en-US" sz="3200" dirty="0">
                <a:latin typeface="UT Sans Medium" panose="00000500000000000000" pitchFamily="2" charset="0"/>
              </a:rPr>
              <a:t> </a:t>
            </a:r>
            <a:r>
              <a:rPr lang="en-US" sz="3200" dirty="0" err="1">
                <a:latin typeface="UT Sans Medium" panose="00000500000000000000" pitchFamily="2" charset="0"/>
              </a:rPr>
              <a:t>dezvoltări</a:t>
            </a:r>
            <a:r>
              <a:rPr lang="en-US" sz="3200" dirty="0">
                <a:latin typeface="UT Sans Medium" panose="00000500000000000000" pitchFamily="2" charset="0"/>
              </a:rPr>
              <a:t> </a:t>
            </a:r>
            <a:r>
              <a:rPr lang="en-US" sz="3200" dirty="0" err="1">
                <a:latin typeface="UT Sans Medium" panose="00000500000000000000" pitchFamily="2" charset="0"/>
              </a:rPr>
              <a:t>viitoare</a:t>
            </a:r>
            <a:endParaRPr lang="en-US" sz="3200" dirty="0">
              <a:latin typeface="UT Sans Medium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7E12B6-666B-7706-89D9-0E30B790BF2F}"/>
              </a:ext>
            </a:extLst>
          </p:cNvPr>
          <p:cNvSpPr txBox="1"/>
          <p:nvPr/>
        </p:nvSpPr>
        <p:spPr>
          <a:xfrm>
            <a:off x="599457" y="1429647"/>
            <a:ext cx="8064872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600"/>
              </a:spcAft>
              <a:buBlip>
                <a:blip r:embed="rId4"/>
              </a:buBlip>
            </a:pPr>
            <a:r>
              <a:rPr lang="en-US" sz="2000" dirty="0" err="1">
                <a:latin typeface="UT Sans" pitchFamily="50" charset="0"/>
              </a:rPr>
              <a:t>Modelul</a:t>
            </a:r>
            <a:r>
              <a:rPr lang="en-US" sz="2000" dirty="0">
                <a:latin typeface="UT Sans" pitchFamily="50" charset="0"/>
              </a:rPr>
              <a:t> Random Forest a </a:t>
            </a:r>
            <a:r>
              <a:rPr lang="en-US" sz="2000" dirty="0" err="1">
                <a:latin typeface="UT Sans" pitchFamily="50" charset="0"/>
              </a:rPr>
              <a:t>demonstrat</a:t>
            </a:r>
            <a:r>
              <a:rPr lang="en-US" sz="2000" dirty="0">
                <a:latin typeface="UT Sans" pitchFamily="50" charset="0"/>
              </a:rPr>
              <a:t> o </a:t>
            </a:r>
            <a:r>
              <a:rPr lang="en-US" sz="2000" dirty="0" err="1">
                <a:latin typeface="UT Sans" pitchFamily="50" charset="0"/>
              </a:rPr>
              <a:t>performanță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excelentă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în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identificarea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cauzelor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bolii</a:t>
            </a:r>
            <a:endParaRPr lang="en-US" sz="2000" dirty="0">
              <a:latin typeface="UT Sans" pitchFamily="50" charset="0"/>
            </a:endParaRPr>
          </a:p>
          <a:p>
            <a:pPr marL="342900" indent="-342900" algn="just">
              <a:spcAft>
                <a:spcPts val="600"/>
              </a:spcAft>
              <a:buBlip>
                <a:blip r:embed="rId4"/>
              </a:buBlip>
            </a:pPr>
            <a:r>
              <a:rPr lang="en-US" sz="2000" dirty="0" err="1">
                <a:latin typeface="UT Sans" pitchFamily="50" charset="0"/>
              </a:rPr>
              <a:t>Compararea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coeficientului</a:t>
            </a:r>
            <a:r>
              <a:rPr lang="en-US" sz="2000" dirty="0">
                <a:latin typeface="UT Sans" pitchFamily="50" charset="0"/>
              </a:rPr>
              <a:t> Spearman </a:t>
            </a:r>
            <a:r>
              <a:rPr lang="en-US" sz="2000" dirty="0" err="1">
                <a:latin typeface="UT Sans" pitchFamily="50" charset="0"/>
              </a:rPr>
              <a:t>între</a:t>
            </a:r>
            <a:r>
              <a:rPr lang="en-US" sz="2000" dirty="0">
                <a:latin typeface="UT Sans" pitchFamily="50" charset="0"/>
              </a:rPr>
              <a:t> Random Forest </a:t>
            </a:r>
            <a:r>
              <a:rPr lang="en-US" sz="2000" dirty="0" err="1">
                <a:latin typeface="UT Sans" pitchFamily="50" charset="0"/>
              </a:rPr>
              <a:t>și</a:t>
            </a:r>
            <a:r>
              <a:rPr lang="en-US" sz="2000" dirty="0">
                <a:latin typeface="UT Sans" pitchFamily="50" charset="0"/>
              </a:rPr>
              <a:t> PCA a </a:t>
            </a:r>
            <a:r>
              <a:rPr lang="en-US" sz="2000" dirty="0" err="1">
                <a:latin typeface="UT Sans" pitchFamily="50" charset="0"/>
              </a:rPr>
              <a:t>evidențiat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superioritatea</a:t>
            </a:r>
            <a:r>
              <a:rPr lang="en-US" sz="2000" dirty="0">
                <a:latin typeface="UT Sans" pitchFamily="50" charset="0"/>
              </a:rPr>
              <a:t> Random Forest </a:t>
            </a:r>
            <a:r>
              <a:rPr lang="en-US" sz="2000" dirty="0" err="1">
                <a:latin typeface="UT Sans" pitchFamily="50" charset="0"/>
              </a:rPr>
              <a:t>în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evaluarea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importanței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parametrilor</a:t>
            </a:r>
            <a:endParaRPr lang="en-US" sz="2000" dirty="0">
              <a:latin typeface="UT Sans" pitchFamily="50" charset="0"/>
            </a:endParaRPr>
          </a:p>
          <a:p>
            <a:pPr algn="just">
              <a:spcAft>
                <a:spcPts val="600"/>
              </a:spcAft>
            </a:pPr>
            <a:endParaRPr lang="en-US" sz="2000" dirty="0">
              <a:latin typeface="UT Sans" pitchFamily="50" charset="0"/>
            </a:endParaRPr>
          </a:p>
          <a:p>
            <a:pPr algn="just">
              <a:spcAft>
                <a:spcPts val="600"/>
              </a:spcAft>
            </a:pPr>
            <a:r>
              <a:rPr lang="en-US" sz="2000" dirty="0" err="1">
                <a:latin typeface="UT Sans" pitchFamily="50" charset="0"/>
              </a:rPr>
              <a:t>Direcții</a:t>
            </a:r>
            <a:r>
              <a:rPr lang="en-US" sz="2000" dirty="0">
                <a:latin typeface="UT Sans" pitchFamily="50" charset="0"/>
              </a:rPr>
              <a:t> de </a:t>
            </a:r>
            <a:r>
              <a:rPr lang="en-US" sz="2000" dirty="0" err="1">
                <a:latin typeface="UT Sans" pitchFamily="50" charset="0"/>
              </a:rPr>
              <a:t>dezvoltare</a:t>
            </a:r>
            <a:endParaRPr lang="en-US" sz="2000" dirty="0">
              <a:latin typeface="UT Sans" pitchFamily="50" charset="0"/>
            </a:endParaRPr>
          </a:p>
          <a:p>
            <a:pPr marL="342900" indent="-342900" algn="just">
              <a:spcAft>
                <a:spcPts val="600"/>
              </a:spcAft>
              <a:buBlip>
                <a:blip r:embed="rId4"/>
              </a:buBlip>
            </a:pPr>
            <a:r>
              <a:rPr lang="it-IT" sz="2000" dirty="0" err="1">
                <a:latin typeface="UT Sans" pitchFamily="50" charset="0"/>
              </a:rPr>
              <a:t>Dezvoltarea</a:t>
            </a:r>
            <a:r>
              <a:rPr lang="it-IT" sz="2000" dirty="0">
                <a:latin typeface="UT Sans" pitchFamily="50" charset="0"/>
              </a:rPr>
              <a:t> </a:t>
            </a:r>
            <a:r>
              <a:rPr lang="it-IT" sz="2000" dirty="0" err="1">
                <a:latin typeface="UT Sans" pitchFamily="50" charset="0"/>
              </a:rPr>
              <a:t>unei</a:t>
            </a:r>
            <a:r>
              <a:rPr lang="it-IT" sz="2000" dirty="0">
                <a:latin typeface="UT Sans" pitchFamily="50" charset="0"/>
              </a:rPr>
              <a:t> </a:t>
            </a:r>
            <a:r>
              <a:rPr lang="it-IT" sz="2000" dirty="0" err="1">
                <a:latin typeface="UT Sans" pitchFamily="50" charset="0"/>
              </a:rPr>
              <a:t>aplicații</a:t>
            </a:r>
            <a:r>
              <a:rPr lang="it-IT" sz="2000" dirty="0">
                <a:latin typeface="UT Sans" pitchFamily="50" charset="0"/>
              </a:rPr>
              <a:t> mobile </a:t>
            </a:r>
            <a:r>
              <a:rPr lang="it-IT" sz="2000" dirty="0" err="1">
                <a:latin typeface="UT Sans" pitchFamily="50" charset="0"/>
              </a:rPr>
              <a:t>pentru</a:t>
            </a:r>
            <a:r>
              <a:rPr lang="it-IT" sz="2000" dirty="0">
                <a:latin typeface="UT Sans" pitchFamily="50" charset="0"/>
              </a:rPr>
              <a:t> medici</a:t>
            </a:r>
            <a:endParaRPr lang="en-US" sz="2000" dirty="0">
              <a:latin typeface="UT Sans" pitchFamily="50" charset="0"/>
            </a:endParaRPr>
          </a:p>
          <a:p>
            <a:pPr marL="342900" indent="-342900" algn="just">
              <a:spcAft>
                <a:spcPts val="600"/>
              </a:spcAft>
              <a:buBlip>
                <a:blip r:embed="rId4"/>
              </a:buBlip>
            </a:pPr>
            <a:r>
              <a:rPr lang="en-US" sz="2000" dirty="0" err="1">
                <a:latin typeface="UT Sans" pitchFamily="50" charset="0"/>
              </a:rPr>
              <a:t>Extinderea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seturilor</a:t>
            </a:r>
            <a:r>
              <a:rPr lang="en-US" sz="2000" dirty="0">
                <a:latin typeface="UT Sans" pitchFamily="50" charset="0"/>
              </a:rPr>
              <a:t> de date</a:t>
            </a:r>
          </a:p>
        </p:txBody>
      </p:sp>
    </p:spTree>
    <p:extLst>
      <p:ext uri="{BB962C8B-B14F-4D97-AF65-F5344CB8AC3E}">
        <p14:creationId xmlns:p14="http://schemas.microsoft.com/office/powerpoint/2010/main" val="454344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60648"/>
            <a:ext cx="1692188" cy="60082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4B44ED-C9DC-9F64-DF4B-D581B8BD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11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5179197-CD7D-F13F-91A3-8EA2DDE45DCE}"/>
              </a:ext>
            </a:extLst>
          </p:cNvPr>
          <p:cNvSpPr txBox="1"/>
          <p:nvPr/>
        </p:nvSpPr>
        <p:spPr>
          <a:xfrm>
            <a:off x="7643993" y="260270"/>
            <a:ext cx="1218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>
                <a:latin typeface="UT Sans Medium" panose="00000500000000000000" pitchFamily="2" charset="0"/>
              </a:rPr>
              <a:t>Demo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A445C3-AB3B-59C2-CE0B-62BEFBD078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668" y="1269684"/>
            <a:ext cx="5976664" cy="4679404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098974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60648"/>
            <a:ext cx="1692188" cy="60082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4B44ED-C9DC-9F64-DF4B-D581B8BD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12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47E12B6-666B-7706-89D9-0E30B790BF2F}"/>
              </a:ext>
            </a:extLst>
          </p:cNvPr>
          <p:cNvSpPr txBox="1"/>
          <p:nvPr/>
        </p:nvSpPr>
        <p:spPr>
          <a:xfrm>
            <a:off x="599457" y="2875002"/>
            <a:ext cx="80648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6600" dirty="0" err="1">
                <a:latin typeface="UT Sans" pitchFamily="50" charset="0"/>
              </a:rPr>
              <a:t>Vă</a:t>
            </a:r>
            <a:r>
              <a:rPr lang="en-US" sz="6600" dirty="0">
                <a:latin typeface="UT Sans" pitchFamily="50" charset="0"/>
              </a:rPr>
              <a:t> </a:t>
            </a:r>
            <a:r>
              <a:rPr lang="en-US" sz="6600" dirty="0" err="1">
                <a:latin typeface="UT Sans" pitchFamily="50" charset="0"/>
              </a:rPr>
              <a:t>mulțumesc</a:t>
            </a:r>
            <a:r>
              <a:rPr lang="en-US" sz="6600" dirty="0">
                <a:latin typeface="UT Sans" pitchFamily="50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35198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99457" y="1516938"/>
            <a:ext cx="8064872" cy="3824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50000"/>
              </a:lnSpc>
              <a:buFont typeface="+mj-lt"/>
              <a:buAutoNum type="arabicPeriod"/>
            </a:pPr>
            <a:r>
              <a:rPr lang="en-US" sz="2000" dirty="0" err="1">
                <a:latin typeface="UT Sans Medium" panose="00000500000000000000" pitchFamily="2" charset="0"/>
              </a:rPr>
              <a:t>Introducere</a:t>
            </a:r>
            <a:endParaRPr lang="en-US" sz="2000" dirty="0">
              <a:latin typeface="UT Sans Medium" panose="00000500000000000000" pitchFamily="2" charset="0"/>
            </a:endParaRPr>
          </a:p>
          <a:p>
            <a:pPr marL="457200" indent="-457200" algn="just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latin typeface="UT Sans Medium" panose="00000500000000000000" pitchFamily="2" charset="0"/>
              </a:rPr>
              <a:t>Scop </a:t>
            </a:r>
            <a:r>
              <a:rPr lang="en-US" sz="2000" dirty="0" err="1">
                <a:latin typeface="UT Sans Medium" panose="00000500000000000000" pitchFamily="2" charset="0"/>
              </a:rPr>
              <a:t>și</a:t>
            </a:r>
            <a:r>
              <a:rPr lang="en-US" sz="2000" dirty="0">
                <a:latin typeface="UT Sans Medium" panose="00000500000000000000" pitchFamily="2" charset="0"/>
              </a:rPr>
              <a:t> </a:t>
            </a:r>
            <a:r>
              <a:rPr lang="en-US" sz="2000" dirty="0" err="1">
                <a:latin typeface="UT Sans Medium" panose="00000500000000000000" pitchFamily="2" charset="0"/>
              </a:rPr>
              <a:t>motivație</a:t>
            </a:r>
            <a:endParaRPr lang="en-US" sz="2000" dirty="0">
              <a:latin typeface="UT Sans Medium" panose="00000500000000000000" pitchFamily="2" charset="0"/>
            </a:endParaRPr>
          </a:p>
          <a:p>
            <a:pPr marL="457200" indent="-457200" algn="just">
              <a:lnSpc>
                <a:spcPct val="250000"/>
              </a:lnSpc>
              <a:buFont typeface="+mj-lt"/>
              <a:buAutoNum type="arabicPeriod"/>
            </a:pPr>
            <a:r>
              <a:rPr lang="en-US" sz="2000" dirty="0" err="1">
                <a:latin typeface="UT Sans Medium" panose="00000500000000000000" pitchFamily="2" charset="0"/>
              </a:rPr>
              <a:t>Arhitectura</a:t>
            </a:r>
            <a:r>
              <a:rPr lang="en-US" sz="2000" dirty="0">
                <a:latin typeface="UT Sans Medium" panose="00000500000000000000" pitchFamily="2" charset="0"/>
              </a:rPr>
              <a:t> </a:t>
            </a:r>
            <a:r>
              <a:rPr lang="en-US" sz="2000" dirty="0" err="1">
                <a:latin typeface="UT Sans Medium" panose="00000500000000000000" pitchFamily="2" charset="0"/>
              </a:rPr>
              <a:t>aplicației</a:t>
            </a:r>
            <a:endParaRPr lang="en-US" sz="2000" dirty="0">
              <a:latin typeface="UT Sans Medium" panose="00000500000000000000" pitchFamily="2" charset="0"/>
            </a:endParaRPr>
          </a:p>
          <a:p>
            <a:pPr marL="457200" indent="-457200" algn="just">
              <a:lnSpc>
                <a:spcPct val="250000"/>
              </a:lnSpc>
              <a:buFont typeface="+mj-lt"/>
              <a:buAutoNum type="arabicPeriod"/>
            </a:pPr>
            <a:r>
              <a:rPr lang="en-US" sz="2000" dirty="0" err="1">
                <a:latin typeface="UT Sans Medium" panose="00000500000000000000" pitchFamily="2" charset="0"/>
              </a:rPr>
              <a:t>Modelul</a:t>
            </a:r>
            <a:r>
              <a:rPr lang="en-US" sz="2000" dirty="0">
                <a:latin typeface="UT Sans Medium" panose="00000500000000000000" pitchFamily="2" charset="0"/>
              </a:rPr>
              <a:t> de </a:t>
            </a:r>
            <a:r>
              <a:rPr lang="en-US" sz="2000" dirty="0" err="1">
                <a:latin typeface="UT Sans Medium" panose="00000500000000000000" pitchFamily="2" charset="0"/>
              </a:rPr>
              <a:t>învățare</a:t>
            </a:r>
            <a:r>
              <a:rPr lang="en-US" sz="2000" dirty="0">
                <a:latin typeface="UT Sans Medium" panose="00000500000000000000" pitchFamily="2" charset="0"/>
              </a:rPr>
              <a:t> </a:t>
            </a:r>
            <a:r>
              <a:rPr lang="en-US" sz="2000" dirty="0" err="1">
                <a:latin typeface="UT Sans Medium" panose="00000500000000000000" pitchFamily="2" charset="0"/>
              </a:rPr>
              <a:t>automată</a:t>
            </a:r>
            <a:endParaRPr lang="en-US" sz="2000" dirty="0">
              <a:latin typeface="UT Sans Medium" panose="00000500000000000000" pitchFamily="2" charset="0"/>
            </a:endParaRPr>
          </a:p>
          <a:p>
            <a:pPr marL="457200" indent="-457200" algn="just">
              <a:lnSpc>
                <a:spcPct val="250000"/>
              </a:lnSpc>
              <a:buFont typeface="+mj-lt"/>
              <a:buAutoNum type="arabicPeriod"/>
            </a:pPr>
            <a:r>
              <a:rPr lang="en-US" sz="2000" dirty="0" err="1">
                <a:latin typeface="UT Sans Medium" panose="00000500000000000000" pitchFamily="2" charset="0"/>
              </a:rPr>
              <a:t>Concluzii</a:t>
            </a:r>
            <a:r>
              <a:rPr lang="en-US" sz="2000" dirty="0">
                <a:latin typeface="UT Sans Medium" panose="00000500000000000000" pitchFamily="2" charset="0"/>
              </a:rPr>
              <a:t> </a:t>
            </a:r>
            <a:r>
              <a:rPr lang="en-US" sz="2000" dirty="0" err="1">
                <a:latin typeface="UT Sans Medium" panose="00000500000000000000" pitchFamily="2" charset="0"/>
              </a:rPr>
              <a:t>și</a:t>
            </a:r>
            <a:r>
              <a:rPr lang="en-US" sz="2000" dirty="0">
                <a:latin typeface="UT Sans Medium" panose="00000500000000000000" pitchFamily="2" charset="0"/>
              </a:rPr>
              <a:t> </a:t>
            </a:r>
            <a:r>
              <a:rPr lang="en-US" sz="2000" dirty="0" err="1">
                <a:latin typeface="UT Sans Medium" panose="00000500000000000000" pitchFamily="2" charset="0"/>
              </a:rPr>
              <a:t>dezvoltări</a:t>
            </a:r>
            <a:r>
              <a:rPr lang="en-US" sz="2000" dirty="0">
                <a:latin typeface="UT Sans Medium" panose="00000500000000000000" pitchFamily="2" charset="0"/>
              </a:rPr>
              <a:t> </a:t>
            </a:r>
            <a:r>
              <a:rPr lang="en-US" sz="2000" dirty="0" err="1">
                <a:latin typeface="UT Sans Medium" panose="00000500000000000000" pitchFamily="2" charset="0"/>
              </a:rPr>
              <a:t>viitoare</a:t>
            </a:r>
            <a:endParaRPr lang="en-US" sz="2000" dirty="0">
              <a:latin typeface="UT Sans Medium" panose="000005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60648"/>
            <a:ext cx="1692188" cy="60082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5252D0-72CF-D812-0F9F-7B95542FB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40BBD2-55B7-83F6-6215-D7B17A4DF237}"/>
              </a:ext>
            </a:extLst>
          </p:cNvPr>
          <p:cNvSpPr txBox="1"/>
          <p:nvPr/>
        </p:nvSpPr>
        <p:spPr>
          <a:xfrm>
            <a:off x="7342921" y="260270"/>
            <a:ext cx="1513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 err="1">
                <a:latin typeface="UT Sans Medium" panose="00000500000000000000" pitchFamily="2" charset="0"/>
              </a:rPr>
              <a:t>Cuprins</a:t>
            </a:r>
            <a:endParaRPr lang="en-US" sz="3200" dirty="0">
              <a:latin typeface="UT Sans Medium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96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60648"/>
            <a:ext cx="1692188" cy="60082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4B44ED-C9DC-9F64-DF4B-D581B8BD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ABBE7D-CB9D-AB15-5038-B01D4CCB0452}"/>
              </a:ext>
            </a:extLst>
          </p:cNvPr>
          <p:cNvSpPr txBox="1"/>
          <p:nvPr/>
        </p:nvSpPr>
        <p:spPr>
          <a:xfrm>
            <a:off x="6634393" y="260270"/>
            <a:ext cx="2222083" cy="601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 err="1">
                <a:latin typeface="UT Sans Medium" panose="00000500000000000000" pitchFamily="2" charset="0"/>
              </a:rPr>
              <a:t>Introducere</a:t>
            </a:r>
            <a:endParaRPr lang="en-US" sz="3200" dirty="0">
              <a:latin typeface="UT Sans Medium" panose="00000500000000000000" pitchFamily="2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E490E5D-6300-D4EF-ECF9-CB9AE4C1F547}"/>
              </a:ext>
            </a:extLst>
          </p:cNvPr>
          <p:cNvSpPr txBox="1"/>
          <p:nvPr/>
        </p:nvSpPr>
        <p:spPr>
          <a:xfrm>
            <a:off x="2124360" y="5841426"/>
            <a:ext cx="4895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UT Sans" panose="00000500000000000000" pitchFamily="2" charset="0"/>
              </a:rPr>
              <a:t>Evoluția</a:t>
            </a:r>
            <a:r>
              <a:rPr lang="en-US" sz="1400" dirty="0">
                <a:latin typeface="UT Sans" panose="00000500000000000000" pitchFamily="2" charset="0"/>
              </a:rPr>
              <a:t> </a:t>
            </a:r>
            <a:r>
              <a:rPr lang="en-US" sz="1400" dirty="0" err="1">
                <a:latin typeface="UT Sans" panose="00000500000000000000" pitchFamily="2" charset="0"/>
              </a:rPr>
              <a:t>volumului</a:t>
            </a:r>
            <a:r>
              <a:rPr lang="en-US" sz="1400" dirty="0">
                <a:latin typeface="UT Sans" panose="00000500000000000000" pitchFamily="2" charset="0"/>
              </a:rPr>
              <a:t> de date </a:t>
            </a:r>
            <a:r>
              <a:rPr lang="en-US" sz="1400" dirty="0" err="1">
                <a:latin typeface="UT Sans" panose="00000500000000000000" pitchFamily="2" charset="0"/>
              </a:rPr>
              <a:t>în</a:t>
            </a:r>
            <a:r>
              <a:rPr lang="en-US" sz="1400" dirty="0">
                <a:latin typeface="UT Sans" panose="00000500000000000000" pitchFamily="2" charset="0"/>
              </a:rPr>
              <a:t> </a:t>
            </a:r>
            <a:r>
              <a:rPr lang="en-US" sz="1400" dirty="0" err="1">
                <a:latin typeface="UT Sans" panose="00000500000000000000" pitchFamily="2" charset="0"/>
              </a:rPr>
              <a:t>domeniul</a:t>
            </a:r>
            <a:r>
              <a:rPr lang="en-US" sz="1400" dirty="0">
                <a:latin typeface="UT Sans" panose="00000500000000000000" pitchFamily="2" charset="0"/>
              </a:rPr>
              <a:t> medical conform Health IT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23E9C1-2E05-1F1E-4B49-81E1A336BB54}"/>
              </a:ext>
            </a:extLst>
          </p:cNvPr>
          <p:cNvSpPr txBox="1"/>
          <p:nvPr/>
        </p:nvSpPr>
        <p:spPr>
          <a:xfrm>
            <a:off x="599457" y="1160748"/>
            <a:ext cx="806487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600"/>
              </a:spcAft>
              <a:buBlip>
                <a:blip r:embed="rId4"/>
              </a:buBlip>
            </a:pPr>
            <a:r>
              <a:rPr lang="en-US" sz="2000" dirty="0">
                <a:latin typeface="UT Sans" pitchFamily="50" charset="0"/>
              </a:rPr>
              <a:t>Cre</a:t>
            </a:r>
            <a:r>
              <a:rPr lang="ro-RO" sz="2000" dirty="0">
                <a:latin typeface="UT Sans" pitchFamily="50" charset="0"/>
              </a:rPr>
              <a:t>ș</a:t>
            </a:r>
            <a:r>
              <a:rPr lang="en-US" sz="2000" dirty="0" err="1">
                <a:latin typeface="UT Sans" pitchFamily="50" charset="0"/>
              </a:rPr>
              <a:t>terea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continu</a:t>
            </a:r>
            <a:r>
              <a:rPr lang="ro-RO" sz="2000" dirty="0">
                <a:latin typeface="UT Sans" pitchFamily="50" charset="0"/>
              </a:rPr>
              <a:t>ă</a:t>
            </a:r>
            <a:r>
              <a:rPr lang="en-US" sz="2000" dirty="0">
                <a:latin typeface="UT Sans" pitchFamily="50" charset="0"/>
              </a:rPr>
              <a:t> a </a:t>
            </a:r>
            <a:r>
              <a:rPr lang="en-US" sz="2000" dirty="0" err="1">
                <a:latin typeface="UT Sans" pitchFamily="50" charset="0"/>
              </a:rPr>
              <a:t>volumui</a:t>
            </a:r>
            <a:r>
              <a:rPr lang="en-US" sz="2000" dirty="0">
                <a:latin typeface="UT Sans" pitchFamily="50" charset="0"/>
              </a:rPr>
              <a:t> de date din </a:t>
            </a:r>
            <a:r>
              <a:rPr lang="en-US" sz="2000" dirty="0" err="1">
                <a:latin typeface="UT Sans" pitchFamily="50" charset="0"/>
              </a:rPr>
              <a:t>domeniul</a:t>
            </a:r>
            <a:r>
              <a:rPr lang="en-US" sz="2000" dirty="0">
                <a:latin typeface="UT Sans" pitchFamily="50" charset="0"/>
              </a:rPr>
              <a:t> medical.</a:t>
            </a:r>
          </a:p>
          <a:p>
            <a:pPr marL="342900" indent="-342900" algn="just">
              <a:spcAft>
                <a:spcPts val="600"/>
              </a:spcAft>
              <a:buBlip>
                <a:blip r:embed="rId4"/>
              </a:buBlip>
            </a:pPr>
            <a:r>
              <a:rPr lang="ro-RO" sz="2000" dirty="0" err="1">
                <a:latin typeface="UT Sans" pitchFamily="50" charset="0"/>
              </a:rPr>
              <a:t>Machine</a:t>
            </a:r>
            <a:r>
              <a:rPr lang="ro-RO" sz="2000" dirty="0">
                <a:latin typeface="UT Sans" pitchFamily="50" charset="0"/>
              </a:rPr>
              <a:t> </a:t>
            </a:r>
            <a:r>
              <a:rPr lang="ro-RO" sz="2000" dirty="0" err="1">
                <a:latin typeface="UT Sans" pitchFamily="50" charset="0"/>
              </a:rPr>
              <a:t>Learning</a:t>
            </a:r>
            <a:r>
              <a:rPr lang="ro-RO" sz="2000" dirty="0">
                <a:latin typeface="UT Sans" pitchFamily="50" charset="0"/>
              </a:rPr>
              <a:t> (ML) permite analizarea și interpretarea volumelor mari de date medicale cu acuratețe sporită</a:t>
            </a:r>
            <a:r>
              <a:rPr lang="en-US" sz="2000" dirty="0">
                <a:latin typeface="UT Sans" pitchFamily="50" charset="0"/>
              </a:rPr>
              <a:t>.</a:t>
            </a:r>
          </a:p>
        </p:txBody>
      </p:sp>
      <p:pic>
        <p:nvPicPr>
          <p:cNvPr id="12" name="Picture 11" descr="A graph with a line&#10;&#10;Description automatically generated">
            <a:extLst>
              <a:ext uri="{FF2B5EF4-FFF2-40B4-BE49-F238E27FC236}">
                <a16:creationId xmlns:a16="http://schemas.microsoft.com/office/drawing/2014/main" id="{8894C30A-30A4-7DB1-68F1-674B09D0FC7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359" y="2609258"/>
            <a:ext cx="4895281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829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60648"/>
            <a:ext cx="1692188" cy="60082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4B44ED-C9DC-9F64-DF4B-D581B8BD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ABBE7D-CB9D-AB15-5038-B01D4CCB0452}"/>
              </a:ext>
            </a:extLst>
          </p:cNvPr>
          <p:cNvSpPr txBox="1"/>
          <p:nvPr/>
        </p:nvSpPr>
        <p:spPr>
          <a:xfrm>
            <a:off x="5683813" y="260270"/>
            <a:ext cx="3172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>
                <a:latin typeface="UT Sans Medium" panose="00000500000000000000" pitchFamily="2" charset="0"/>
              </a:rPr>
              <a:t>Scop </a:t>
            </a:r>
            <a:r>
              <a:rPr lang="en-US" sz="3200" dirty="0" err="1">
                <a:latin typeface="UT Sans Medium" panose="00000500000000000000" pitchFamily="2" charset="0"/>
              </a:rPr>
              <a:t>și</a:t>
            </a:r>
            <a:r>
              <a:rPr lang="en-US" sz="3200" dirty="0">
                <a:latin typeface="UT Sans Medium" panose="00000500000000000000" pitchFamily="2" charset="0"/>
              </a:rPr>
              <a:t> </a:t>
            </a:r>
            <a:r>
              <a:rPr lang="en-US" sz="3200" dirty="0" err="1">
                <a:latin typeface="UT Sans Medium" panose="00000500000000000000" pitchFamily="2" charset="0"/>
              </a:rPr>
              <a:t>motivație</a:t>
            </a:r>
            <a:endParaRPr lang="en-US" sz="3200" dirty="0">
              <a:latin typeface="UT Sans Medium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25B761-9DC9-A08A-FC77-EB83C29D7CA9}"/>
              </a:ext>
            </a:extLst>
          </p:cNvPr>
          <p:cNvSpPr txBox="1"/>
          <p:nvPr/>
        </p:nvSpPr>
        <p:spPr>
          <a:xfrm>
            <a:off x="599457" y="1160748"/>
            <a:ext cx="8064872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600"/>
              </a:spcAft>
              <a:buBlip>
                <a:blip r:embed="rId4"/>
              </a:buBlip>
            </a:pPr>
            <a:r>
              <a:rPr lang="ro-RO" sz="2000" dirty="0">
                <a:latin typeface="UT Sans" panose="00000500000000000000" pitchFamily="2" charset="0"/>
                <a:ea typeface="UT Symbols" charset="0"/>
                <a:cs typeface="UT Symbols" charset="0"/>
              </a:rPr>
              <a:t>Explorarea potențialului algoritmilor avansați de învățare automată (</a:t>
            </a:r>
            <a:r>
              <a:rPr lang="ro-RO" sz="2000" dirty="0" err="1">
                <a:latin typeface="UT Sans" panose="00000500000000000000" pitchFamily="2" charset="0"/>
                <a:ea typeface="UT Symbols" charset="0"/>
                <a:cs typeface="UT Symbols" charset="0"/>
              </a:rPr>
              <a:t>Machine</a:t>
            </a:r>
            <a:r>
              <a:rPr lang="ro-RO" sz="2000" dirty="0">
                <a:latin typeface="UT Sans" panose="00000500000000000000" pitchFamily="2" charset="0"/>
                <a:ea typeface="UT Symbols" charset="0"/>
                <a:cs typeface="UT Symbols" charset="0"/>
              </a:rPr>
              <a:t> </a:t>
            </a:r>
            <a:r>
              <a:rPr lang="ro-RO" sz="2000" dirty="0" err="1">
                <a:latin typeface="UT Sans" panose="00000500000000000000" pitchFamily="2" charset="0"/>
                <a:ea typeface="UT Symbols" charset="0"/>
                <a:cs typeface="UT Symbols" charset="0"/>
              </a:rPr>
              <a:t>Learning</a:t>
            </a:r>
            <a:r>
              <a:rPr lang="ro-RO" sz="2000" dirty="0">
                <a:latin typeface="UT Sans" panose="00000500000000000000" pitchFamily="2" charset="0"/>
                <a:ea typeface="UT Symbols" charset="0"/>
                <a:cs typeface="UT Symbols" charset="0"/>
              </a:rPr>
              <a:t> - ML) în identificarea cauzelor specifice ale bolilor.</a:t>
            </a:r>
            <a:endParaRPr lang="en-US" sz="2000" dirty="0">
              <a:latin typeface="UT Sans" panose="00000500000000000000" pitchFamily="2" charset="0"/>
              <a:ea typeface="UT Symbols" charset="0"/>
              <a:cs typeface="UT Symbols" charset="0"/>
            </a:endParaRPr>
          </a:p>
          <a:p>
            <a:pPr marL="342900" indent="-342900" algn="just">
              <a:spcAft>
                <a:spcPts val="600"/>
              </a:spcAft>
              <a:buBlip>
                <a:blip r:embed="rId4"/>
              </a:buBlip>
            </a:pPr>
            <a:r>
              <a:rPr lang="ro-RO" sz="2000" dirty="0">
                <a:latin typeface="UT Sans" pitchFamily="50" charset="0"/>
              </a:rPr>
              <a:t>Dezvoltarea și implementarea aplicației </a:t>
            </a:r>
            <a:r>
              <a:rPr lang="ro-RO" sz="2000" dirty="0" err="1">
                <a:latin typeface="UT Sans" pitchFamily="50" charset="0"/>
              </a:rPr>
              <a:t>CauseIT</a:t>
            </a:r>
            <a:r>
              <a:rPr lang="ro-RO" sz="2000" dirty="0">
                <a:latin typeface="UT Sans" pitchFamily="50" charset="0"/>
              </a:rPr>
              <a:t> pentru a ajuta medicii în diagnosticarea rapidă și înțelegerea cauzelor bolilor.</a:t>
            </a:r>
            <a:endParaRPr lang="en-US" sz="2000" dirty="0">
              <a:latin typeface="UT Sans" pitchFamily="50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DE8A892-0204-AD57-2971-1AB4CCF4DAAE}"/>
              </a:ext>
            </a:extLst>
          </p:cNvPr>
          <p:cNvSpPr txBox="1"/>
          <p:nvPr/>
        </p:nvSpPr>
        <p:spPr>
          <a:xfrm>
            <a:off x="1853693" y="6039604"/>
            <a:ext cx="5436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UT Sans" panose="00000500000000000000" pitchFamily="2" charset="0"/>
              </a:rPr>
              <a:t>Compararea</a:t>
            </a:r>
            <a:r>
              <a:rPr lang="en-US" sz="1200" dirty="0">
                <a:latin typeface="UT Sans" panose="00000500000000000000" pitchFamily="2" charset="0"/>
              </a:rPr>
              <a:t> </a:t>
            </a:r>
            <a:r>
              <a:rPr lang="en-US" sz="1200" dirty="0" err="1">
                <a:latin typeface="UT Sans" panose="00000500000000000000" pitchFamily="2" charset="0"/>
              </a:rPr>
              <a:t>procesului</a:t>
            </a:r>
            <a:r>
              <a:rPr lang="en-US" sz="1200" dirty="0">
                <a:latin typeface="UT Sans" panose="00000500000000000000" pitchFamily="2" charset="0"/>
              </a:rPr>
              <a:t> de </a:t>
            </a:r>
            <a:r>
              <a:rPr lang="en-US" sz="1200" dirty="0" err="1">
                <a:latin typeface="UT Sans" panose="00000500000000000000" pitchFamily="2" charset="0"/>
              </a:rPr>
              <a:t>diagnosticare</a:t>
            </a:r>
            <a:r>
              <a:rPr lang="en-US" sz="1200" dirty="0">
                <a:latin typeface="UT Sans" panose="00000500000000000000" pitchFamily="2" charset="0"/>
              </a:rPr>
              <a:t> cu </a:t>
            </a:r>
            <a:r>
              <a:rPr lang="en-US" sz="1200" dirty="0" err="1">
                <a:latin typeface="UT Sans" panose="00000500000000000000" pitchFamily="2" charset="0"/>
              </a:rPr>
              <a:t>și</a:t>
            </a:r>
            <a:r>
              <a:rPr lang="en-US" sz="1200" dirty="0">
                <a:latin typeface="UT Sans" panose="00000500000000000000" pitchFamily="2" charset="0"/>
              </a:rPr>
              <a:t> </a:t>
            </a:r>
            <a:r>
              <a:rPr lang="en-US" sz="1200" dirty="0" err="1">
                <a:latin typeface="UT Sans" panose="00000500000000000000" pitchFamily="2" charset="0"/>
              </a:rPr>
              <a:t>fără</a:t>
            </a:r>
            <a:r>
              <a:rPr lang="en-US" sz="1200" dirty="0">
                <a:latin typeface="UT Sans" panose="00000500000000000000" pitchFamily="2" charset="0"/>
              </a:rPr>
              <a:t> ML conform </a:t>
            </a:r>
          </a:p>
          <a:p>
            <a:pPr algn="ctr"/>
            <a:r>
              <a:rPr lang="en-US" sz="1200" dirty="0">
                <a:latin typeface="UT Sans" panose="00000500000000000000" pitchFamily="2" charset="0"/>
              </a:rPr>
              <a:t>Harvard Business Review</a:t>
            </a:r>
          </a:p>
        </p:txBody>
      </p:sp>
      <p:pic>
        <p:nvPicPr>
          <p:cNvPr id="15" name="Picture 14" descr="A graph with blue and orange bars&#10;&#10;Description automatically generated">
            <a:extLst>
              <a:ext uri="{FF2B5EF4-FFF2-40B4-BE49-F238E27FC236}">
                <a16:creationId xmlns:a16="http://schemas.microsoft.com/office/drawing/2014/main" id="{0A4EF1E1-542D-3B4D-224D-8222D84425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693" y="2759857"/>
            <a:ext cx="5436613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34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60648"/>
            <a:ext cx="1692188" cy="60082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4B44ED-C9DC-9F64-DF4B-D581B8BD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5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5179197-CD7D-F13F-91A3-8EA2DDE45DCE}"/>
              </a:ext>
            </a:extLst>
          </p:cNvPr>
          <p:cNvSpPr txBox="1"/>
          <p:nvPr/>
        </p:nvSpPr>
        <p:spPr>
          <a:xfrm>
            <a:off x="5026580" y="260270"/>
            <a:ext cx="3829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 err="1">
                <a:latin typeface="UT Sans Medium" panose="00000500000000000000" pitchFamily="2" charset="0"/>
              </a:rPr>
              <a:t>Arhitectura</a:t>
            </a:r>
            <a:r>
              <a:rPr lang="en-US" sz="3200" dirty="0">
                <a:latin typeface="UT Sans Medium" panose="00000500000000000000" pitchFamily="2" charset="0"/>
              </a:rPr>
              <a:t> </a:t>
            </a:r>
            <a:r>
              <a:rPr lang="en-US" sz="3200" dirty="0" err="1">
                <a:latin typeface="UT Sans Medium" panose="00000500000000000000" pitchFamily="2" charset="0"/>
              </a:rPr>
              <a:t>aplicației</a:t>
            </a:r>
            <a:endParaRPr lang="en-US" sz="3200" dirty="0">
              <a:latin typeface="UT Sans Medium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7E12B6-666B-7706-89D9-0E30B790BF2F}"/>
              </a:ext>
            </a:extLst>
          </p:cNvPr>
          <p:cNvSpPr txBox="1"/>
          <p:nvPr/>
        </p:nvSpPr>
        <p:spPr>
          <a:xfrm>
            <a:off x="599457" y="1160748"/>
            <a:ext cx="8064872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600"/>
              </a:spcAft>
              <a:buBlip>
                <a:blip r:embed="rId4"/>
              </a:buBlip>
            </a:pPr>
            <a:r>
              <a:rPr lang="ro-RO" sz="2000" dirty="0">
                <a:latin typeface="UT Sans" panose="00000500000000000000" pitchFamily="2" charset="0"/>
                <a:ea typeface="UT Symbols" charset="0"/>
                <a:cs typeface="UT Symbols" charset="0"/>
              </a:rPr>
              <a:t>Aplicația </a:t>
            </a:r>
            <a:r>
              <a:rPr lang="ro-RO" sz="2000" dirty="0" err="1">
                <a:latin typeface="UT Sans" panose="00000500000000000000" pitchFamily="2" charset="0"/>
                <a:ea typeface="UT Symbols" charset="0"/>
                <a:cs typeface="UT Symbols" charset="0"/>
              </a:rPr>
              <a:t>CauseIT</a:t>
            </a:r>
            <a:r>
              <a:rPr lang="ro-RO" sz="2000" dirty="0">
                <a:latin typeface="UT Sans" panose="00000500000000000000" pitchFamily="2" charset="0"/>
                <a:ea typeface="UT Symbols" charset="0"/>
                <a:cs typeface="UT Symbols" charset="0"/>
              </a:rPr>
              <a:t> este proiectată pe trei straturi fundamentale: </a:t>
            </a:r>
            <a:r>
              <a:rPr lang="ro-RO" sz="2000" dirty="0" err="1">
                <a:latin typeface="UT Sans" panose="00000500000000000000" pitchFamily="2" charset="0"/>
                <a:ea typeface="UT Symbols" charset="0"/>
                <a:cs typeface="UT Symbols" charset="0"/>
              </a:rPr>
              <a:t>frontend</a:t>
            </a:r>
            <a:r>
              <a:rPr lang="ro-RO" sz="2000" dirty="0">
                <a:latin typeface="UT Sans" panose="00000500000000000000" pitchFamily="2" charset="0"/>
                <a:ea typeface="UT Symbols" charset="0"/>
                <a:cs typeface="UT Symbols" charset="0"/>
              </a:rPr>
              <a:t>, server intermediar și server </a:t>
            </a:r>
            <a:r>
              <a:rPr lang="ro-RO" sz="2000" dirty="0" err="1">
                <a:latin typeface="UT Sans" panose="00000500000000000000" pitchFamily="2" charset="0"/>
                <a:ea typeface="UT Symbols" charset="0"/>
                <a:cs typeface="UT Symbols" charset="0"/>
              </a:rPr>
              <a:t>backend</a:t>
            </a:r>
            <a:r>
              <a:rPr lang="ro-RO" sz="2000" dirty="0">
                <a:latin typeface="UT Sans" panose="00000500000000000000" pitchFamily="2" charset="0"/>
                <a:ea typeface="UT Symbols" charset="0"/>
                <a:cs typeface="UT Symbols" charset="0"/>
              </a:rPr>
              <a:t>.</a:t>
            </a:r>
            <a:endParaRPr lang="en-US" sz="2000" dirty="0">
              <a:latin typeface="UT Sans" panose="00000500000000000000" pitchFamily="2" charset="0"/>
              <a:ea typeface="UT Symbols" charset="0"/>
              <a:cs typeface="UT Symbols" charset="0"/>
            </a:endParaRPr>
          </a:p>
          <a:p>
            <a:pPr marL="342900" indent="-342900" algn="just">
              <a:spcAft>
                <a:spcPts val="600"/>
              </a:spcAft>
              <a:buBlip>
                <a:blip r:embed="rId4"/>
              </a:buBlip>
            </a:pPr>
            <a:r>
              <a:rPr lang="en-US" sz="2000" dirty="0" err="1">
                <a:latin typeface="UT Sans" pitchFamily="50" charset="0"/>
              </a:rPr>
              <a:t>Această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arhitectură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stratificată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asigură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scalabilitatea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și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modularitatea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sistemului</a:t>
            </a:r>
            <a:r>
              <a:rPr lang="en-US" sz="2000" dirty="0">
                <a:latin typeface="UT Sans" pitchFamily="50" charset="0"/>
              </a:rPr>
              <a:t>.</a:t>
            </a:r>
          </a:p>
        </p:txBody>
      </p:sp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2AFF18B1-9D4D-6F1B-E7F2-55D710C8FA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274" y="2518509"/>
            <a:ext cx="4809452" cy="38804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37D1EA-82FC-E15A-5092-BD79E06D7895}"/>
              </a:ext>
            </a:extLst>
          </p:cNvPr>
          <p:cNvSpPr txBox="1"/>
          <p:nvPr/>
        </p:nvSpPr>
        <p:spPr>
          <a:xfrm>
            <a:off x="2167274" y="6398973"/>
            <a:ext cx="4809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UT Sans" panose="00000500000000000000" pitchFamily="2" charset="0"/>
              </a:rPr>
              <a:t>Arhitectura</a:t>
            </a:r>
            <a:r>
              <a:rPr lang="en-US" sz="1400" dirty="0">
                <a:latin typeface="UT Sans" panose="00000500000000000000" pitchFamily="2" charset="0"/>
              </a:rPr>
              <a:t> </a:t>
            </a:r>
            <a:r>
              <a:rPr lang="en-US" sz="1400" dirty="0" err="1">
                <a:latin typeface="UT Sans" panose="00000500000000000000" pitchFamily="2" charset="0"/>
              </a:rPr>
              <a:t>aplica</a:t>
            </a:r>
            <a:r>
              <a:rPr lang="ro-RO" sz="1400" dirty="0">
                <a:latin typeface="UT Sans" panose="00000500000000000000" pitchFamily="2" charset="0"/>
                <a:ea typeface="UT Symbols" charset="0"/>
                <a:cs typeface="UT Symbols" charset="0"/>
              </a:rPr>
              <a:t>ț</a:t>
            </a:r>
            <a:r>
              <a:rPr lang="en-US" sz="1400" dirty="0" err="1">
                <a:latin typeface="UT Sans" panose="00000500000000000000" pitchFamily="2" charset="0"/>
              </a:rPr>
              <a:t>iei</a:t>
            </a:r>
            <a:r>
              <a:rPr lang="en-US" sz="1400" dirty="0">
                <a:latin typeface="UT Sans" panose="00000500000000000000" pitchFamily="2" charset="0"/>
              </a:rPr>
              <a:t> </a:t>
            </a:r>
            <a:r>
              <a:rPr lang="en-US" sz="1400" dirty="0" err="1">
                <a:latin typeface="UT Sans" panose="00000500000000000000" pitchFamily="2" charset="0"/>
              </a:rPr>
              <a:t>CauseIT</a:t>
            </a:r>
            <a:endParaRPr lang="en-US" sz="1400" dirty="0">
              <a:latin typeface="UT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447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60648"/>
            <a:ext cx="1692188" cy="60082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4B44ED-C9DC-9F64-DF4B-D581B8BD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6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5179197-CD7D-F13F-91A3-8EA2DDE45DCE}"/>
              </a:ext>
            </a:extLst>
          </p:cNvPr>
          <p:cNvSpPr txBox="1"/>
          <p:nvPr/>
        </p:nvSpPr>
        <p:spPr>
          <a:xfrm>
            <a:off x="3393121" y="260270"/>
            <a:ext cx="54633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 err="1">
                <a:latin typeface="UT Sans Medium" panose="00000500000000000000" pitchFamily="2" charset="0"/>
              </a:rPr>
              <a:t>Modelul</a:t>
            </a:r>
            <a:r>
              <a:rPr lang="en-US" sz="3200" dirty="0">
                <a:latin typeface="UT Sans Medium" panose="00000500000000000000" pitchFamily="2" charset="0"/>
              </a:rPr>
              <a:t> de </a:t>
            </a:r>
            <a:r>
              <a:rPr lang="en-US" sz="3200" dirty="0" err="1">
                <a:latin typeface="UT Sans Medium" panose="00000500000000000000" pitchFamily="2" charset="0"/>
              </a:rPr>
              <a:t>învățare</a:t>
            </a:r>
            <a:r>
              <a:rPr lang="en-US" sz="3200" dirty="0">
                <a:latin typeface="UT Sans Medium" panose="00000500000000000000" pitchFamily="2" charset="0"/>
              </a:rPr>
              <a:t> </a:t>
            </a:r>
            <a:r>
              <a:rPr lang="en-US" sz="3200" dirty="0" err="1">
                <a:latin typeface="UT Sans Medium" panose="00000500000000000000" pitchFamily="2" charset="0"/>
              </a:rPr>
              <a:t>automată</a:t>
            </a:r>
            <a:br>
              <a:rPr lang="en-US" sz="3200" dirty="0">
                <a:latin typeface="UT Sans Medium" panose="00000500000000000000" pitchFamily="2" charset="0"/>
              </a:rPr>
            </a:br>
            <a:r>
              <a:rPr lang="en-US" sz="3200" dirty="0" err="1">
                <a:latin typeface="UT Sans Medium" panose="00000500000000000000" pitchFamily="2" charset="0"/>
              </a:rPr>
              <a:t>Modelul</a:t>
            </a:r>
            <a:r>
              <a:rPr lang="en-US" sz="3200" dirty="0">
                <a:latin typeface="UT Sans Medium" panose="00000500000000000000" pitchFamily="2" charset="0"/>
              </a:rPr>
              <a:t> ales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7E12B6-666B-7706-89D9-0E30B790BF2F}"/>
              </a:ext>
            </a:extLst>
          </p:cNvPr>
          <p:cNvSpPr txBox="1"/>
          <p:nvPr/>
        </p:nvSpPr>
        <p:spPr>
          <a:xfrm>
            <a:off x="599457" y="1337488"/>
            <a:ext cx="806487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600"/>
              </a:spcAft>
              <a:buBlip>
                <a:blip r:embed="rId4"/>
              </a:buBlip>
            </a:pPr>
            <a:r>
              <a:rPr lang="en-US" sz="2000" dirty="0" err="1">
                <a:latin typeface="UT Sans" panose="00000500000000000000" pitchFamily="2" charset="0"/>
                <a:ea typeface="UT Symbols" charset="0"/>
                <a:cs typeface="UT Symbols" charset="0"/>
              </a:rPr>
              <a:t>Modelul</a:t>
            </a:r>
            <a:r>
              <a:rPr lang="en-US" sz="2000" dirty="0">
                <a:latin typeface="UT Sans" panose="00000500000000000000" pitchFamily="2" charset="0"/>
                <a:ea typeface="UT Symbols" charset="0"/>
                <a:cs typeface="UT Symbols" charset="0"/>
              </a:rPr>
              <a:t> </a:t>
            </a:r>
            <a:r>
              <a:rPr lang="en-US" sz="2000" dirty="0" err="1">
                <a:latin typeface="UT Sans" panose="00000500000000000000" pitchFamily="2" charset="0"/>
                <a:ea typeface="UT Symbols" charset="0"/>
                <a:cs typeface="UT Symbols" charset="0"/>
              </a:rPr>
              <a:t>este</a:t>
            </a:r>
            <a:r>
              <a:rPr lang="en-US" sz="2000" dirty="0">
                <a:latin typeface="UT Sans" panose="00000500000000000000" pitchFamily="2" charset="0"/>
                <a:ea typeface="UT Symbols" charset="0"/>
                <a:cs typeface="UT Symbols" charset="0"/>
              </a:rPr>
              <a:t> Random Forest, </a:t>
            </a:r>
            <a:r>
              <a:rPr lang="en-US" sz="2000" dirty="0" err="1">
                <a:latin typeface="UT Sans" panose="00000500000000000000" pitchFamily="2" charset="0"/>
                <a:ea typeface="UT Symbols" charset="0"/>
                <a:cs typeface="UT Symbols" charset="0"/>
              </a:rPr>
              <a:t>utilizat</a:t>
            </a:r>
            <a:r>
              <a:rPr lang="en-US" sz="2000" dirty="0">
                <a:latin typeface="UT Sans" panose="00000500000000000000" pitchFamily="2" charset="0"/>
                <a:ea typeface="UT Symbols" charset="0"/>
                <a:cs typeface="UT Symbols" charset="0"/>
              </a:rPr>
              <a:t> </a:t>
            </a:r>
            <a:r>
              <a:rPr lang="en-US" sz="2000" dirty="0" err="1">
                <a:latin typeface="UT Sans" panose="00000500000000000000" pitchFamily="2" charset="0"/>
                <a:ea typeface="UT Symbols" charset="0"/>
                <a:cs typeface="UT Symbols" charset="0"/>
              </a:rPr>
              <a:t>pentru</a:t>
            </a:r>
            <a:r>
              <a:rPr lang="en-US" sz="2000" dirty="0">
                <a:latin typeface="UT Sans" panose="00000500000000000000" pitchFamily="2" charset="0"/>
                <a:ea typeface="UT Symbols" charset="0"/>
                <a:cs typeface="UT Symbols" charset="0"/>
              </a:rPr>
              <a:t> </a:t>
            </a:r>
            <a:r>
              <a:rPr lang="en-US" sz="2000" dirty="0" err="1">
                <a:latin typeface="UT Sans" panose="00000500000000000000" pitchFamily="2" charset="0"/>
                <a:ea typeface="UT Symbols" charset="0"/>
                <a:cs typeface="UT Symbols" charset="0"/>
              </a:rPr>
              <a:t>clasificare</a:t>
            </a:r>
            <a:r>
              <a:rPr lang="en-US" sz="2000" dirty="0">
                <a:latin typeface="UT Sans" panose="00000500000000000000" pitchFamily="2" charset="0"/>
                <a:ea typeface="UT Symbols" charset="0"/>
                <a:cs typeface="UT Symbols" charset="0"/>
              </a:rPr>
              <a:t>.</a:t>
            </a:r>
          </a:p>
          <a:p>
            <a:pPr marL="342900" indent="-342900" algn="just">
              <a:spcAft>
                <a:spcPts val="600"/>
              </a:spcAft>
              <a:buBlip>
                <a:blip r:embed="rId4"/>
              </a:buBlip>
            </a:pPr>
            <a:r>
              <a:rPr lang="en-US" sz="2000" dirty="0" err="1">
                <a:latin typeface="UT Sans" pitchFamily="50" charset="0"/>
              </a:rPr>
              <a:t>Creează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multiplii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arbori</a:t>
            </a:r>
            <a:r>
              <a:rPr lang="en-US" sz="2000" dirty="0">
                <a:latin typeface="UT Sans" pitchFamily="50" charset="0"/>
              </a:rPr>
              <a:t> de </a:t>
            </a:r>
            <a:r>
              <a:rPr lang="en-US" sz="2000" dirty="0" err="1">
                <a:latin typeface="UT Sans" pitchFamily="50" charset="0"/>
              </a:rPr>
              <a:t>decizie</a:t>
            </a:r>
            <a:r>
              <a:rPr lang="en-US" sz="2000" dirty="0">
                <a:latin typeface="UT Sans" pitchFamily="50" charset="0"/>
              </a:rPr>
              <a:t> pe </a:t>
            </a:r>
            <a:r>
              <a:rPr lang="en-US" sz="2000" dirty="0" err="1">
                <a:latin typeface="UT Sans" pitchFamily="50" charset="0"/>
              </a:rPr>
              <a:t>subseturi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aleatorii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și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combină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rezultatele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prin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vot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majoritar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sau</a:t>
            </a:r>
            <a:r>
              <a:rPr lang="en-US" sz="2000" dirty="0">
                <a:latin typeface="UT Sans" pitchFamily="50" charset="0"/>
              </a:rPr>
              <a:t> media </a:t>
            </a:r>
            <a:r>
              <a:rPr lang="en-US" sz="2000" dirty="0" err="1">
                <a:latin typeface="UT Sans" pitchFamily="50" charset="0"/>
              </a:rPr>
              <a:t>predicțiilor</a:t>
            </a:r>
            <a:r>
              <a:rPr lang="en-US" sz="2000" dirty="0">
                <a:latin typeface="UT Sans" pitchFamily="50" charset="0"/>
              </a:rPr>
              <a:t>.</a:t>
            </a:r>
          </a:p>
          <a:p>
            <a:pPr marL="342900" indent="-342900" algn="just">
              <a:spcAft>
                <a:spcPts val="600"/>
              </a:spcAft>
              <a:buBlip>
                <a:blip r:embed="rId4"/>
              </a:buBlip>
            </a:pPr>
            <a:r>
              <a:rPr lang="en-US" sz="2000" dirty="0">
                <a:latin typeface="UT Sans" pitchFamily="50" charset="0"/>
              </a:rPr>
              <a:t>Reduce </a:t>
            </a:r>
            <a:r>
              <a:rPr lang="en-US" sz="2000" dirty="0" err="1">
                <a:latin typeface="UT Sans" pitchFamily="50" charset="0"/>
              </a:rPr>
              <a:t>riscul</a:t>
            </a:r>
            <a:r>
              <a:rPr lang="en-US" sz="2000" dirty="0">
                <a:latin typeface="UT Sans" pitchFamily="50" charset="0"/>
              </a:rPr>
              <a:t> de overfitting, </a:t>
            </a:r>
            <a:r>
              <a:rPr lang="en-US" sz="2000" dirty="0" err="1">
                <a:latin typeface="UT Sans" pitchFamily="50" charset="0"/>
              </a:rPr>
              <a:t>oferă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acuratețe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ridicată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și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poate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evalua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importanța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variabilelor</a:t>
            </a:r>
            <a:r>
              <a:rPr lang="en-US" sz="2000" dirty="0">
                <a:latin typeface="UT Sans" pitchFamily="50" charset="0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B22D5C-CB2A-60AB-F4D1-F3856F93CCC3}"/>
              </a:ext>
            </a:extLst>
          </p:cNvPr>
          <p:cNvSpPr txBox="1"/>
          <p:nvPr/>
        </p:nvSpPr>
        <p:spPr>
          <a:xfrm>
            <a:off x="2369740" y="6520542"/>
            <a:ext cx="4404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UT Sans" panose="00000500000000000000" pitchFamily="2" charset="0"/>
              </a:rPr>
              <a:t>Procesul</a:t>
            </a:r>
            <a:r>
              <a:rPr lang="en-US" sz="1200" dirty="0">
                <a:latin typeface="UT Sans" panose="00000500000000000000" pitchFamily="2" charset="0"/>
              </a:rPr>
              <a:t> de </a:t>
            </a:r>
            <a:r>
              <a:rPr lang="en-US" sz="1200" dirty="0" err="1">
                <a:latin typeface="UT Sans" panose="00000500000000000000" pitchFamily="2" charset="0"/>
              </a:rPr>
              <a:t>Bootsrap</a:t>
            </a:r>
            <a:r>
              <a:rPr lang="en-US" sz="1200" dirty="0">
                <a:latin typeface="UT Sans" panose="00000500000000000000" pitchFamily="2" charset="0"/>
              </a:rPr>
              <a:t> </a:t>
            </a:r>
            <a:r>
              <a:rPr lang="en-US" sz="1200" dirty="0" err="1">
                <a:latin typeface="UT Sans" panose="00000500000000000000" pitchFamily="2" charset="0"/>
              </a:rPr>
              <a:t>pentru</a:t>
            </a:r>
            <a:r>
              <a:rPr lang="en-US" sz="1200" dirty="0">
                <a:latin typeface="UT Sans" panose="00000500000000000000" pitchFamily="2" charset="0"/>
              </a:rPr>
              <a:t> Random Forest</a:t>
            </a:r>
          </a:p>
        </p:txBody>
      </p:sp>
      <p:pic>
        <p:nvPicPr>
          <p:cNvPr id="18" name="Picture 1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4C1ADDE-8835-023E-DF71-F7760035F9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748" y="3104285"/>
            <a:ext cx="4536504" cy="340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338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60648"/>
            <a:ext cx="1692188" cy="60082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4B44ED-C9DC-9F64-DF4B-D581B8BD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5179197-CD7D-F13F-91A3-8EA2DDE45DCE}"/>
              </a:ext>
            </a:extLst>
          </p:cNvPr>
          <p:cNvSpPr txBox="1"/>
          <p:nvPr/>
        </p:nvSpPr>
        <p:spPr>
          <a:xfrm>
            <a:off x="3393121" y="260270"/>
            <a:ext cx="54633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 err="1">
                <a:latin typeface="UT Sans Medium" panose="00000500000000000000" pitchFamily="2" charset="0"/>
              </a:rPr>
              <a:t>Modelul</a:t>
            </a:r>
            <a:r>
              <a:rPr lang="en-US" sz="3200" dirty="0">
                <a:latin typeface="UT Sans Medium" panose="00000500000000000000" pitchFamily="2" charset="0"/>
              </a:rPr>
              <a:t> de </a:t>
            </a:r>
            <a:r>
              <a:rPr lang="en-US" sz="3200" dirty="0" err="1">
                <a:latin typeface="UT Sans Medium" panose="00000500000000000000" pitchFamily="2" charset="0"/>
              </a:rPr>
              <a:t>învățare</a:t>
            </a:r>
            <a:r>
              <a:rPr lang="en-US" sz="3200" dirty="0">
                <a:latin typeface="UT Sans Medium" panose="00000500000000000000" pitchFamily="2" charset="0"/>
              </a:rPr>
              <a:t> </a:t>
            </a:r>
            <a:r>
              <a:rPr lang="en-US" sz="3200" dirty="0" err="1">
                <a:latin typeface="UT Sans Medium" panose="00000500000000000000" pitchFamily="2" charset="0"/>
              </a:rPr>
              <a:t>automată</a:t>
            </a:r>
            <a:br>
              <a:rPr lang="en-US" sz="3200" dirty="0">
                <a:latin typeface="UT Sans Medium" panose="00000500000000000000" pitchFamily="2" charset="0"/>
              </a:rPr>
            </a:br>
            <a:r>
              <a:rPr lang="en-US" sz="3200" dirty="0" err="1">
                <a:latin typeface="UT Sans Medium" panose="00000500000000000000" pitchFamily="2" charset="0"/>
              </a:rPr>
              <a:t>Seturile</a:t>
            </a:r>
            <a:r>
              <a:rPr lang="en-US" sz="3200" dirty="0">
                <a:latin typeface="UT Sans Medium" panose="00000500000000000000" pitchFamily="2" charset="0"/>
              </a:rPr>
              <a:t> de date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7E12B6-666B-7706-89D9-0E30B790BF2F}"/>
              </a:ext>
            </a:extLst>
          </p:cNvPr>
          <p:cNvSpPr txBox="1"/>
          <p:nvPr/>
        </p:nvSpPr>
        <p:spPr>
          <a:xfrm>
            <a:off x="599457" y="1337488"/>
            <a:ext cx="8064872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600"/>
              </a:spcAft>
              <a:buBlip>
                <a:blip r:embed="rId4"/>
              </a:buBlip>
            </a:pPr>
            <a:r>
              <a:rPr lang="en-US" sz="2000" dirty="0">
                <a:latin typeface="UT Sans Medium" panose="00000500000000000000" pitchFamily="2" charset="0"/>
              </a:rPr>
              <a:t>Set de date artificial</a:t>
            </a:r>
            <a:r>
              <a:rPr lang="en-US" sz="2000" dirty="0">
                <a:latin typeface="UT Sans" pitchFamily="50" charset="0"/>
              </a:rPr>
              <a:t>: Date generate </a:t>
            </a:r>
            <a:r>
              <a:rPr lang="en-US" sz="2000" dirty="0" err="1">
                <a:latin typeface="UT Sans" pitchFamily="50" charset="0"/>
              </a:rPr>
              <a:t>într</a:t>
            </a:r>
            <a:r>
              <a:rPr lang="en-US" sz="2000" dirty="0">
                <a:latin typeface="UT Sans" pitchFamily="50" charset="0"/>
              </a:rPr>
              <a:t>-un </a:t>
            </a:r>
            <a:r>
              <a:rPr lang="en-US" sz="2000" dirty="0" err="1">
                <a:latin typeface="UT Sans" pitchFamily="50" charset="0"/>
              </a:rPr>
              <a:t>mediu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controlat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pentru</a:t>
            </a:r>
            <a:r>
              <a:rPr lang="en-US" sz="2000" dirty="0">
                <a:latin typeface="UT Sans" pitchFamily="50" charset="0"/>
              </a:rPr>
              <a:t> a </a:t>
            </a:r>
            <a:r>
              <a:rPr lang="en-US" sz="2000" dirty="0" err="1">
                <a:latin typeface="UT Sans" pitchFamily="50" charset="0"/>
              </a:rPr>
              <a:t>simula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diferite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scenarii</a:t>
            </a:r>
            <a:r>
              <a:rPr lang="en-US" sz="2000" dirty="0">
                <a:latin typeface="UT Sans" pitchFamily="50" charset="0"/>
              </a:rPr>
              <a:t>.</a:t>
            </a:r>
          </a:p>
          <a:p>
            <a:pPr marL="342900" indent="-342900" algn="just">
              <a:spcAft>
                <a:spcPts val="600"/>
              </a:spcAft>
              <a:buBlip>
                <a:blip r:embed="rId4"/>
              </a:buBlip>
            </a:pPr>
            <a:r>
              <a:rPr lang="it-IT" sz="2000" dirty="0">
                <a:latin typeface="UT Sans Medium" panose="00000500000000000000" pitchFamily="2" charset="0"/>
              </a:rPr>
              <a:t>Set de date reale </a:t>
            </a:r>
            <a:r>
              <a:rPr lang="it-IT" sz="2000" dirty="0" err="1">
                <a:latin typeface="UT Sans Medium" panose="00000500000000000000" pitchFamily="2" charset="0"/>
              </a:rPr>
              <a:t>publice</a:t>
            </a:r>
            <a:r>
              <a:rPr lang="it-IT" sz="2000" dirty="0">
                <a:latin typeface="UT Sans" pitchFamily="50" charset="0"/>
              </a:rPr>
              <a:t>: Date reale disponibile public, </a:t>
            </a:r>
            <a:r>
              <a:rPr lang="it-IT" sz="2000" dirty="0" err="1">
                <a:latin typeface="UT Sans" pitchFamily="50" charset="0"/>
              </a:rPr>
              <a:t>utilizate</a:t>
            </a:r>
            <a:r>
              <a:rPr lang="it-IT" sz="2000" dirty="0">
                <a:latin typeface="UT Sans" pitchFamily="50" charset="0"/>
              </a:rPr>
              <a:t> </a:t>
            </a:r>
            <a:r>
              <a:rPr lang="it-IT" sz="2000" dirty="0" err="1">
                <a:latin typeface="UT Sans" pitchFamily="50" charset="0"/>
              </a:rPr>
              <a:t>pentru</a:t>
            </a:r>
            <a:r>
              <a:rPr lang="it-IT" sz="2000" dirty="0">
                <a:latin typeface="UT Sans" pitchFamily="50" charset="0"/>
              </a:rPr>
              <a:t> a verifica </a:t>
            </a:r>
            <a:r>
              <a:rPr lang="it-IT" sz="2000" dirty="0" err="1">
                <a:latin typeface="UT Sans" pitchFamily="50" charset="0"/>
              </a:rPr>
              <a:t>performanța</a:t>
            </a:r>
            <a:r>
              <a:rPr lang="it-IT" sz="2000" dirty="0">
                <a:latin typeface="UT Sans" pitchFamily="50" charset="0"/>
              </a:rPr>
              <a:t> </a:t>
            </a:r>
            <a:r>
              <a:rPr lang="it-IT" sz="2000" dirty="0" err="1">
                <a:latin typeface="UT Sans" pitchFamily="50" charset="0"/>
              </a:rPr>
              <a:t>modelului</a:t>
            </a:r>
            <a:r>
              <a:rPr lang="it-IT" sz="2000" dirty="0">
                <a:latin typeface="UT Sans" pitchFamily="50" charset="0"/>
              </a:rPr>
              <a:t> pe </a:t>
            </a:r>
            <a:r>
              <a:rPr lang="it-IT" sz="2000" dirty="0" err="1">
                <a:latin typeface="UT Sans" pitchFamily="50" charset="0"/>
              </a:rPr>
              <a:t>cazuri</a:t>
            </a:r>
            <a:r>
              <a:rPr lang="it-IT" sz="2000" dirty="0">
                <a:latin typeface="UT Sans" pitchFamily="50" charset="0"/>
              </a:rPr>
              <a:t> reale.</a:t>
            </a:r>
          </a:p>
          <a:p>
            <a:pPr marL="342900" indent="-342900" algn="just">
              <a:spcAft>
                <a:spcPts val="600"/>
              </a:spcAft>
              <a:buBlip>
                <a:blip r:embed="rId4"/>
              </a:buBlip>
            </a:pPr>
            <a:r>
              <a:rPr lang="en-US" sz="2000" dirty="0">
                <a:latin typeface="UT Sans Medium" panose="00000500000000000000" pitchFamily="2" charset="0"/>
              </a:rPr>
              <a:t>Set de date </a:t>
            </a:r>
            <a:r>
              <a:rPr lang="en-US" sz="2000" dirty="0" err="1">
                <a:latin typeface="UT Sans Medium" panose="00000500000000000000" pitchFamily="2" charset="0"/>
              </a:rPr>
              <a:t>reale</a:t>
            </a:r>
            <a:r>
              <a:rPr lang="en-US" sz="2000" dirty="0">
                <a:latin typeface="UT Sans Medium" panose="00000500000000000000" pitchFamily="2" charset="0"/>
              </a:rPr>
              <a:t> private</a:t>
            </a:r>
            <a:r>
              <a:rPr lang="en-US" sz="2000" dirty="0">
                <a:latin typeface="UT Sans" pitchFamily="50" charset="0"/>
              </a:rPr>
              <a:t>: Date </a:t>
            </a:r>
            <a:r>
              <a:rPr lang="en-US" sz="2000" dirty="0" err="1">
                <a:latin typeface="UT Sans" pitchFamily="50" charset="0"/>
              </a:rPr>
              <a:t>furnizate</a:t>
            </a:r>
            <a:r>
              <a:rPr lang="en-US" sz="2000" dirty="0">
                <a:latin typeface="UT Sans" pitchFamily="50" charset="0"/>
              </a:rPr>
              <a:t> de Siemens </a:t>
            </a:r>
            <a:r>
              <a:rPr lang="en-US" sz="2000" dirty="0" err="1">
                <a:latin typeface="UT Sans" pitchFamily="50" charset="0"/>
              </a:rPr>
              <a:t>în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cadrul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proiectului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Ihelp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în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parteneriat</a:t>
            </a:r>
            <a:r>
              <a:rPr lang="en-US" sz="2000" dirty="0">
                <a:latin typeface="UT Sans" pitchFamily="50" charset="0"/>
              </a:rPr>
              <a:t> cu TMU, </a:t>
            </a:r>
            <a:r>
              <a:rPr lang="en-US" sz="2000" dirty="0" err="1">
                <a:latin typeface="UT Sans" pitchFamily="50" charset="0"/>
              </a:rPr>
              <a:t>utilizate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pentru</a:t>
            </a:r>
            <a:r>
              <a:rPr lang="en-US" sz="2000" dirty="0">
                <a:latin typeface="UT Sans" pitchFamily="50" charset="0"/>
              </a:rPr>
              <a:t> a </a:t>
            </a:r>
            <a:r>
              <a:rPr lang="en-US" sz="2000" dirty="0" err="1">
                <a:latin typeface="UT Sans" pitchFamily="50" charset="0"/>
              </a:rPr>
              <a:t>testa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modelul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în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condiții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reale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și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specifice</a:t>
            </a:r>
            <a:r>
              <a:rPr lang="en-US" sz="2000" dirty="0">
                <a:latin typeface="UT Sans" pitchFamily="50" charset="0"/>
              </a:rPr>
              <a:t>.</a:t>
            </a:r>
          </a:p>
          <a:p>
            <a:pPr marL="800100" lvl="1" indent="-342900" algn="just">
              <a:spcAft>
                <a:spcPts val="600"/>
              </a:spcAft>
              <a:buBlip>
                <a:blip r:embed="rId4"/>
              </a:buBlip>
            </a:pPr>
            <a:endParaRPr lang="en-US" sz="2000" dirty="0">
              <a:latin typeface="UT Sans" pitchFamily="50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F7C73AB-AF84-CF83-7EFF-50AA733F1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808748"/>
              </p:ext>
            </p:extLst>
          </p:nvPr>
        </p:nvGraphicFramePr>
        <p:xfrm>
          <a:off x="1583893" y="4126849"/>
          <a:ext cx="6096000" cy="22250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41064947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863007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1453922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4331413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954110066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  <a:latin typeface="UT Sans Bold" panose="00000500000000000000" pitchFamily="2" charset="0"/>
                        </a:rPr>
                        <a:t>Structura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UT Sans Bold" panose="00000500000000000000" pitchFamily="2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UT Sans Bold" panose="00000500000000000000" pitchFamily="2" charset="0"/>
                        </a:rPr>
                        <a:t>datelor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UT Sans Bold" panose="00000500000000000000" pitchFamily="2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UT Sans Bold" panose="00000500000000000000" pitchFamily="2" charset="0"/>
                        </a:rPr>
                        <a:t>utilizate</a:t>
                      </a:r>
                      <a:endParaRPr lang="en-US" dirty="0">
                        <a:solidFill>
                          <a:schemeClr val="bg1"/>
                        </a:solidFill>
                        <a:latin typeface="UT Sans Bold" panose="00000500000000000000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763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UT Sans Medium" panose="00000500000000000000" pitchFamily="2" charset="0"/>
                        </a:rPr>
                        <a:t>Parametru</a:t>
                      </a:r>
                      <a:r>
                        <a:rPr lang="en-US" dirty="0">
                          <a:latin typeface="UT Sans Medium" panose="00000500000000000000" pitchFamily="2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UT Sans Medium" panose="00000500000000000000" pitchFamily="2" charset="0"/>
                        </a:rPr>
                        <a:t>Parametru</a:t>
                      </a:r>
                      <a:r>
                        <a:rPr lang="en-US" dirty="0">
                          <a:latin typeface="UT Sans Medium" panose="00000500000000000000" pitchFamily="2" charset="0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UT Sans Medium" panose="00000500000000000000" pitchFamily="2" charset="0"/>
                        </a:rPr>
                        <a:t>Parametru</a:t>
                      </a:r>
                      <a:r>
                        <a:rPr lang="en-US" dirty="0">
                          <a:latin typeface="UT Sans Medium" panose="00000500000000000000" pitchFamily="2" charset="0"/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UT Sans Medium" panose="00000500000000000000" pitchFamily="2" charset="0"/>
                        </a:rPr>
                        <a:t>Parametru</a:t>
                      </a:r>
                      <a:r>
                        <a:rPr lang="en-US" dirty="0">
                          <a:latin typeface="UT Sans Medium" panose="00000500000000000000" pitchFamily="2" charset="0"/>
                        </a:rPr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UT Sans Medium" panose="00000500000000000000" pitchFamily="2" charset="0"/>
                        </a:rPr>
                        <a:t>Stagiu</a:t>
                      </a:r>
                      <a:r>
                        <a:rPr lang="en-US" dirty="0">
                          <a:latin typeface="UT Sans Medium" panose="00000500000000000000" pitchFamily="2" charset="0"/>
                        </a:rPr>
                        <a:t> </a:t>
                      </a:r>
                      <a:r>
                        <a:rPr lang="en-US" dirty="0" err="1">
                          <a:latin typeface="UT Sans Medium" panose="00000500000000000000" pitchFamily="2" charset="0"/>
                        </a:rPr>
                        <a:t>Boala</a:t>
                      </a:r>
                      <a:endParaRPr lang="en-US" dirty="0">
                        <a:latin typeface="UT Sans Medium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490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UT Sans" panose="00000500000000000000" pitchFamily="2" charset="0"/>
                        </a:rPr>
                        <a:t>Valoare</a:t>
                      </a:r>
                      <a:r>
                        <a:rPr lang="en-US" dirty="0">
                          <a:latin typeface="UT Sans" panose="00000500000000000000" pitchFamily="2" charset="0"/>
                        </a:rPr>
                        <a:t> 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UT Sans" panose="00000500000000000000" pitchFamily="2" charset="0"/>
                        </a:rPr>
                        <a:t>Valoare</a:t>
                      </a:r>
                      <a:r>
                        <a:rPr lang="en-US" dirty="0">
                          <a:latin typeface="UT Sans" panose="00000500000000000000" pitchFamily="2" charset="0"/>
                        </a:rPr>
                        <a:t> 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UT Sans" panose="00000500000000000000" pitchFamily="2" charset="0"/>
                        </a:rPr>
                        <a:t>Valoare</a:t>
                      </a:r>
                      <a:r>
                        <a:rPr lang="en-US" dirty="0">
                          <a:latin typeface="UT Sans" panose="00000500000000000000" pitchFamily="2" charset="0"/>
                        </a:rPr>
                        <a:t> 3.1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UT Sans" panose="00000500000000000000" pitchFamily="2" charset="0"/>
                        </a:rPr>
                        <a:t>Valoare</a:t>
                      </a:r>
                      <a:r>
                        <a:rPr lang="en-US" dirty="0">
                          <a:latin typeface="UT Sans" panose="00000500000000000000" pitchFamily="2" charset="0"/>
                        </a:rPr>
                        <a:t> 4.1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UT Sans" panose="00000500000000000000" pitchFamily="2" charset="0"/>
                        </a:rPr>
                        <a:t>Stagiu</a:t>
                      </a:r>
                      <a:r>
                        <a:rPr lang="en-US" dirty="0">
                          <a:latin typeface="UT Sans" panose="00000500000000000000" pitchFamily="2" charset="0"/>
                        </a:rPr>
                        <a:t>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644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UT Sans" panose="00000500000000000000" pitchFamily="2" charset="0"/>
                        </a:rPr>
                        <a:t>Valoare</a:t>
                      </a:r>
                      <a:r>
                        <a:rPr lang="en-US" dirty="0">
                          <a:latin typeface="UT Sans" panose="00000500000000000000" pitchFamily="2" charset="0"/>
                        </a:rPr>
                        <a:t> 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UT Sans" panose="00000500000000000000" pitchFamily="2" charset="0"/>
                        </a:rPr>
                        <a:t>Valoare</a:t>
                      </a:r>
                      <a:r>
                        <a:rPr lang="en-US" dirty="0">
                          <a:latin typeface="UT Sans" panose="00000500000000000000" pitchFamily="2" charset="0"/>
                        </a:rPr>
                        <a:t> 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UT Sans" panose="00000500000000000000" pitchFamily="2" charset="0"/>
                        </a:rPr>
                        <a:t>Valoare</a:t>
                      </a:r>
                      <a:r>
                        <a:rPr lang="en-US" dirty="0">
                          <a:latin typeface="UT Sans" panose="00000500000000000000" pitchFamily="2" charset="0"/>
                        </a:rPr>
                        <a:t> 3.1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UT Sans" panose="00000500000000000000" pitchFamily="2" charset="0"/>
                        </a:rPr>
                        <a:t>Valoare</a:t>
                      </a:r>
                      <a:r>
                        <a:rPr lang="en-US" dirty="0">
                          <a:latin typeface="UT Sans" panose="00000500000000000000" pitchFamily="2" charset="0"/>
                        </a:rPr>
                        <a:t> 4.1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UT Sans" panose="00000500000000000000" pitchFamily="2" charset="0"/>
                        </a:rPr>
                        <a:t>Stagiu</a:t>
                      </a:r>
                      <a:r>
                        <a:rPr lang="en-US" dirty="0">
                          <a:latin typeface="UT Sans" panose="00000500000000000000" pitchFamily="2" charset="0"/>
                        </a:rPr>
                        <a:t>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6948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UT Sans" panose="00000500000000000000" pitchFamily="2" charset="0"/>
                        </a:rPr>
                        <a:t>Valoare</a:t>
                      </a:r>
                      <a:r>
                        <a:rPr lang="en-US" dirty="0">
                          <a:latin typeface="UT Sans" panose="00000500000000000000" pitchFamily="2" charset="0"/>
                        </a:rPr>
                        <a:t> 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UT Sans" panose="00000500000000000000" pitchFamily="2" charset="0"/>
                        </a:rPr>
                        <a:t>Valoare</a:t>
                      </a:r>
                      <a:r>
                        <a:rPr lang="en-US" dirty="0">
                          <a:latin typeface="UT Sans" panose="00000500000000000000" pitchFamily="2" charset="0"/>
                        </a:rPr>
                        <a:t> 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UT Sans" panose="00000500000000000000" pitchFamily="2" charset="0"/>
                        </a:rPr>
                        <a:t>Valoare</a:t>
                      </a:r>
                      <a:r>
                        <a:rPr lang="en-US" dirty="0">
                          <a:latin typeface="UT Sans" panose="00000500000000000000" pitchFamily="2" charset="0"/>
                        </a:rPr>
                        <a:t> 3.1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UT Sans" panose="00000500000000000000" pitchFamily="2" charset="0"/>
                        </a:rPr>
                        <a:t>Valoare</a:t>
                      </a:r>
                      <a:r>
                        <a:rPr lang="en-US" dirty="0">
                          <a:latin typeface="UT Sans" panose="00000500000000000000" pitchFamily="2" charset="0"/>
                        </a:rPr>
                        <a:t> 4.1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UT Sans" panose="00000500000000000000" pitchFamily="2" charset="0"/>
                        </a:rPr>
                        <a:t>Stagiu</a:t>
                      </a:r>
                      <a:r>
                        <a:rPr lang="en-US" dirty="0">
                          <a:latin typeface="UT Sans" panose="00000500000000000000" pitchFamily="2" charset="0"/>
                        </a:rPr>
                        <a:t>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17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UT Sans" panose="00000500000000000000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UT Sans" panose="00000500000000000000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UT Sans" panose="00000500000000000000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UT Sans" panose="00000500000000000000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UT Sans" panose="00000500000000000000" pitchFamily="2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861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9296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60648"/>
            <a:ext cx="1692188" cy="60082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4B44ED-C9DC-9F64-DF4B-D581B8BD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8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5179197-CD7D-F13F-91A3-8EA2DDE45DCE}"/>
              </a:ext>
            </a:extLst>
          </p:cNvPr>
          <p:cNvSpPr txBox="1"/>
          <p:nvPr/>
        </p:nvSpPr>
        <p:spPr>
          <a:xfrm>
            <a:off x="3393121" y="260270"/>
            <a:ext cx="54633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 err="1">
                <a:latin typeface="UT Sans Medium" panose="00000500000000000000" pitchFamily="2" charset="0"/>
              </a:rPr>
              <a:t>Modelul</a:t>
            </a:r>
            <a:r>
              <a:rPr lang="en-US" sz="3200" dirty="0">
                <a:latin typeface="UT Sans Medium" panose="00000500000000000000" pitchFamily="2" charset="0"/>
              </a:rPr>
              <a:t> de </a:t>
            </a:r>
            <a:r>
              <a:rPr lang="en-US" sz="3200" dirty="0" err="1">
                <a:latin typeface="UT Sans Medium" panose="00000500000000000000" pitchFamily="2" charset="0"/>
              </a:rPr>
              <a:t>învățare</a:t>
            </a:r>
            <a:r>
              <a:rPr lang="en-US" sz="3200" dirty="0">
                <a:latin typeface="UT Sans Medium" panose="00000500000000000000" pitchFamily="2" charset="0"/>
              </a:rPr>
              <a:t> </a:t>
            </a:r>
            <a:r>
              <a:rPr lang="en-US" sz="3200" dirty="0" err="1">
                <a:latin typeface="UT Sans Medium" panose="00000500000000000000" pitchFamily="2" charset="0"/>
              </a:rPr>
              <a:t>automată</a:t>
            </a:r>
            <a:br>
              <a:rPr lang="en-US" sz="3200" dirty="0">
                <a:latin typeface="UT Sans Medium" panose="00000500000000000000" pitchFamily="2" charset="0"/>
              </a:rPr>
            </a:br>
            <a:r>
              <a:rPr lang="en-US" sz="3200" dirty="0" err="1">
                <a:latin typeface="UT Sans Medium" panose="00000500000000000000" pitchFamily="2" charset="0"/>
              </a:rPr>
              <a:t>Performanță</a:t>
            </a:r>
            <a:endParaRPr lang="en-US" sz="3200" dirty="0">
              <a:latin typeface="UT Sans Medium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7E12B6-666B-7706-89D9-0E30B790BF2F}"/>
              </a:ext>
            </a:extLst>
          </p:cNvPr>
          <p:cNvSpPr txBox="1"/>
          <p:nvPr/>
        </p:nvSpPr>
        <p:spPr>
          <a:xfrm>
            <a:off x="599457" y="1337488"/>
            <a:ext cx="8064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600"/>
              </a:spcAft>
              <a:buBlip>
                <a:blip r:embed="rId4"/>
              </a:buBlip>
            </a:pPr>
            <a:r>
              <a:rPr lang="en-US" sz="2000" dirty="0" err="1">
                <a:latin typeface="UT Sans Medium" panose="00000500000000000000" pitchFamily="2" charset="0"/>
              </a:rPr>
              <a:t>Acuratețe</a:t>
            </a:r>
            <a:r>
              <a:rPr lang="en-US" sz="2000" dirty="0">
                <a:latin typeface="UT Sans" pitchFamily="50" charset="0"/>
              </a:rPr>
              <a:t>: </a:t>
            </a:r>
            <a:r>
              <a:rPr lang="en-US" sz="2000" dirty="0" err="1">
                <a:latin typeface="UT Sans" pitchFamily="50" charset="0"/>
              </a:rPr>
              <a:t>Pentru</a:t>
            </a:r>
            <a:r>
              <a:rPr lang="en-US" sz="2000" dirty="0">
                <a:latin typeface="UT Sans" pitchFamily="50" charset="0"/>
              </a:rPr>
              <a:t> a </a:t>
            </a:r>
            <a:r>
              <a:rPr lang="en-US" sz="2000" dirty="0" err="1">
                <a:latin typeface="UT Sans" pitchFamily="50" charset="0"/>
              </a:rPr>
              <a:t>evalua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cât</a:t>
            </a:r>
            <a:r>
              <a:rPr lang="en-US" sz="2000" dirty="0">
                <a:latin typeface="UT Sans" pitchFamily="50" charset="0"/>
              </a:rPr>
              <a:t> de bine </a:t>
            </a:r>
            <a:r>
              <a:rPr lang="en-US" sz="2000" dirty="0" err="1">
                <a:latin typeface="UT Sans" pitchFamily="50" charset="0"/>
              </a:rPr>
              <a:t>poate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modelul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prezice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stadiul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bolii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folosind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parametrii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extrași</a:t>
            </a:r>
            <a:r>
              <a:rPr lang="en-US" sz="2000" dirty="0">
                <a:latin typeface="UT Sans" pitchFamily="50" charset="0"/>
              </a:rPr>
              <a:t> a </a:t>
            </a:r>
            <a:r>
              <a:rPr lang="en-US" sz="2000" dirty="0" err="1">
                <a:latin typeface="UT Sans" pitchFamily="50" charset="0"/>
              </a:rPr>
              <a:t>fost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folosit</a:t>
            </a:r>
            <a:r>
              <a:rPr lang="en-US" sz="2000" dirty="0">
                <a:latin typeface="UT Sans" pitchFamily="50" charset="0"/>
              </a:rPr>
              <a:t> un test </a:t>
            </a:r>
            <a:r>
              <a:rPr lang="en-US" sz="2000" dirty="0" err="1">
                <a:latin typeface="UT Sans" pitchFamily="50" charset="0"/>
              </a:rPr>
              <a:t>clasic</a:t>
            </a:r>
            <a:r>
              <a:rPr lang="en-US" sz="2000" dirty="0">
                <a:latin typeface="UT Sans" pitchFamily="50" charset="0"/>
              </a:rPr>
              <a:t> de </a:t>
            </a:r>
            <a:r>
              <a:rPr lang="en-US" sz="2000" dirty="0" err="1">
                <a:latin typeface="UT Sans" pitchFamily="50" charset="0"/>
              </a:rPr>
              <a:t>tipul</a:t>
            </a:r>
            <a:r>
              <a:rPr lang="en-US" sz="2000" dirty="0">
                <a:latin typeface="UT Sans" pitchFamily="50" charset="0"/>
              </a:rPr>
              <a:t> train-test. </a:t>
            </a:r>
          </a:p>
        </p:txBody>
      </p:sp>
      <p:pic>
        <p:nvPicPr>
          <p:cNvPr id="10" name="Picture 9" descr="A green and orange pie chart&#10;&#10;Description automatically generated">
            <a:extLst>
              <a:ext uri="{FF2B5EF4-FFF2-40B4-BE49-F238E27FC236}">
                <a16:creationId xmlns:a16="http://schemas.microsoft.com/office/drawing/2014/main" id="{E01BCEB3-9573-3E4F-060D-51012F2997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433209"/>
            <a:ext cx="4896544" cy="36724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DCC421-F8F8-0F1A-4E0D-2C2FE1345121}"/>
              </a:ext>
            </a:extLst>
          </p:cNvPr>
          <p:cNvSpPr txBox="1"/>
          <p:nvPr/>
        </p:nvSpPr>
        <p:spPr>
          <a:xfrm>
            <a:off x="2123728" y="6158332"/>
            <a:ext cx="4896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UT Sans" panose="00000500000000000000" pitchFamily="2" charset="0"/>
              </a:rPr>
              <a:t>Procentajul</a:t>
            </a:r>
            <a:r>
              <a:rPr lang="en-US" sz="1200" dirty="0">
                <a:latin typeface="UT Sans" panose="00000500000000000000" pitchFamily="2" charset="0"/>
              </a:rPr>
              <a:t> de </a:t>
            </a:r>
            <a:r>
              <a:rPr lang="en-US" sz="1200" dirty="0" err="1">
                <a:latin typeface="UT Sans" panose="00000500000000000000" pitchFamily="2" charset="0"/>
              </a:rPr>
              <a:t>acuratețe</a:t>
            </a:r>
            <a:r>
              <a:rPr lang="en-US" sz="1200" dirty="0">
                <a:latin typeface="UT Sans" panose="00000500000000000000" pitchFamily="2" charset="0"/>
              </a:rPr>
              <a:t> al </a:t>
            </a:r>
            <a:r>
              <a:rPr lang="en-US" sz="1200" dirty="0" err="1">
                <a:latin typeface="UT Sans" panose="00000500000000000000" pitchFamily="2" charset="0"/>
              </a:rPr>
              <a:t>modelului</a:t>
            </a:r>
            <a:r>
              <a:rPr lang="en-US" sz="1200" dirty="0">
                <a:latin typeface="UT Sans" panose="00000500000000000000" pitchFamily="2" charset="0"/>
              </a:rPr>
              <a:t> Random Forest</a:t>
            </a:r>
          </a:p>
        </p:txBody>
      </p:sp>
    </p:spTree>
    <p:extLst>
      <p:ext uri="{BB962C8B-B14F-4D97-AF65-F5344CB8AC3E}">
        <p14:creationId xmlns:p14="http://schemas.microsoft.com/office/powerpoint/2010/main" val="2041551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60648"/>
            <a:ext cx="1692188" cy="60082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4B44ED-C9DC-9F64-DF4B-D581B8BD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5179197-CD7D-F13F-91A3-8EA2DDE45DCE}"/>
              </a:ext>
            </a:extLst>
          </p:cNvPr>
          <p:cNvSpPr txBox="1"/>
          <p:nvPr/>
        </p:nvSpPr>
        <p:spPr>
          <a:xfrm>
            <a:off x="3393121" y="260270"/>
            <a:ext cx="54633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 err="1">
                <a:latin typeface="UT Sans Medium" panose="00000500000000000000" pitchFamily="2" charset="0"/>
              </a:rPr>
              <a:t>Modelul</a:t>
            </a:r>
            <a:r>
              <a:rPr lang="en-US" sz="3200" dirty="0">
                <a:latin typeface="UT Sans Medium" panose="00000500000000000000" pitchFamily="2" charset="0"/>
              </a:rPr>
              <a:t> de </a:t>
            </a:r>
            <a:r>
              <a:rPr lang="en-US" sz="3200" dirty="0" err="1">
                <a:latin typeface="UT Sans Medium" panose="00000500000000000000" pitchFamily="2" charset="0"/>
              </a:rPr>
              <a:t>învățare</a:t>
            </a:r>
            <a:r>
              <a:rPr lang="en-US" sz="3200" dirty="0">
                <a:latin typeface="UT Sans Medium" panose="00000500000000000000" pitchFamily="2" charset="0"/>
              </a:rPr>
              <a:t> </a:t>
            </a:r>
            <a:r>
              <a:rPr lang="en-US" sz="3200" dirty="0" err="1">
                <a:latin typeface="UT Sans Medium" panose="00000500000000000000" pitchFamily="2" charset="0"/>
              </a:rPr>
              <a:t>automată</a:t>
            </a:r>
            <a:br>
              <a:rPr lang="en-US" sz="3200" dirty="0">
                <a:latin typeface="UT Sans Medium" panose="00000500000000000000" pitchFamily="2" charset="0"/>
              </a:rPr>
            </a:br>
            <a:r>
              <a:rPr lang="en-US" sz="3200" dirty="0" err="1">
                <a:latin typeface="UT Sans Medium" panose="00000500000000000000" pitchFamily="2" charset="0"/>
              </a:rPr>
              <a:t>Performanță</a:t>
            </a:r>
            <a:endParaRPr lang="en-US" sz="3200" dirty="0">
              <a:latin typeface="UT Sans Medium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7E12B6-666B-7706-89D9-0E30B790BF2F}"/>
              </a:ext>
            </a:extLst>
          </p:cNvPr>
          <p:cNvSpPr txBox="1"/>
          <p:nvPr/>
        </p:nvSpPr>
        <p:spPr>
          <a:xfrm>
            <a:off x="599457" y="1337488"/>
            <a:ext cx="8064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600"/>
              </a:spcAft>
              <a:buBlip>
                <a:blip r:embed="rId4"/>
              </a:buBlip>
            </a:pPr>
            <a:r>
              <a:rPr lang="en-US" sz="2000" dirty="0" err="1">
                <a:latin typeface="UT Sans Medium" panose="00000500000000000000" pitchFamily="2" charset="0"/>
              </a:rPr>
              <a:t>Coeficient</a:t>
            </a:r>
            <a:r>
              <a:rPr lang="en-US" sz="2000" dirty="0">
                <a:latin typeface="UT Sans Medium" panose="00000500000000000000" pitchFamily="2" charset="0"/>
              </a:rPr>
              <a:t> Spearman</a:t>
            </a:r>
            <a:r>
              <a:rPr lang="en-US" sz="2000" dirty="0">
                <a:latin typeface="UT Sans" pitchFamily="50" charset="0"/>
              </a:rPr>
              <a:t>: a </a:t>
            </a:r>
            <a:r>
              <a:rPr lang="en-US" sz="2000" dirty="0" err="1">
                <a:latin typeface="UT Sans" pitchFamily="50" charset="0"/>
              </a:rPr>
              <a:t>fost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utilizat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pentru</a:t>
            </a:r>
            <a:r>
              <a:rPr lang="en-US" sz="2000" dirty="0">
                <a:latin typeface="UT Sans" pitchFamily="50" charset="0"/>
              </a:rPr>
              <a:t> a </a:t>
            </a:r>
            <a:r>
              <a:rPr lang="en-US" sz="2000" dirty="0" err="1">
                <a:latin typeface="UT Sans" pitchFamily="50" charset="0"/>
              </a:rPr>
              <a:t>evalua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corelația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între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importanța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parametrilor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determinată</a:t>
            </a:r>
            <a:r>
              <a:rPr lang="en-US" sz="2000" dirty="0">
                <a:latin typeface="UT Sans" pitchFamily="50" charset="0"/>
              </a:rPr>
              <a:t> de Random Forest </a:t>
            </a:r>
            <a:r>
              <a:rPr lang="en-US" sz="2000" dirty="0" err="1">
                <a:latin typeface="UT Sans" pitchFamily="50" charset="0"/>
              </a:rPr>
              <a:t>și</a:t>
            </a:r>
            <a:r>
              <a:rPr lang="en-US" sz="2000" dirty="0">
                <a:latin typeface="UT Sans" pitchFamily="50" charset="0"/>
              </a:rPr>
              <a:t> PCA </a:t>
            </a:r>
            <a:r>
              <a:rPr lang="en-US" sz="2000" dirty="0" err="1">
                <a:latin typeface="UT Sans" pitchFamily="50" charset="0"/>
              </a:rPr>
              <a:t>și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adevărul</a:t>
            </a:r>
            <a:r>
              <a:rPr lang="en-US" sz="2000" dirty="0">
                <a:latin typeface="UT Sans" pitchFamily="50" charset="0"/>
              </a:rPr>
              <a:t> de </a:t>
            </a:r>
            <a:r>
              <a:rPr lang="en-US" sz="2000" dirty="0" err="1">
                <a:latin typeface="UT Sans" pitchFamily="50" charset="0"/>
              </a:rPr>
              <a:t>bază</a:t>
            </a:r>
            <a:r>
              <a:rPr lang="en-US" sz="2000" dirty="0">
                <a:latin typeface="UT Sans" pitchFamily="50" charset="0"/>
              </a:rPr>
              <a:t>, pe </a:t>
            </a:r>
            <a:r>
              <a:rPr lang="en-US" sz="2000" dirty="0" err="1">
                <a:latin typeface="UT Sans" pitchFamily="50" charset="0"/>
              </a:rPr>
              <a:t>setul</a:t>
            </a:r>
            <a:r>
              <a:rPr lang="en-US" sz="2000" dirty="0">
                <a:latin typeface="UT Sans" pitchFamily="50" charset="0"/>
              </a:rPr>
              <a:t> de date artificial.</a:t>
            </a:r>
          </a:p>
        </p:txBody>
      </p:sp>
      <p:pic>
        <p:nvPicPr>
          <p:cNvPr id="7" name="Picture 6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10F02ED3-7DAD-1000-0B67-018F396869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580" y="2551170"/>
            <a:ext cx="4724840" cy="35436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2B5F49-23A5-4662-B570-4F5687B010F5}"/>
              </a:ext>
            </a:extLst>
          </p:cNvPr>
          <p:cNvSpPr txBox="1"/>
          <p:nvPr/>
        </p:nvSpPr>
        <p:spPr>
          <a:xfrm>
            <a:off x="2209580" y="6206812"/>
            <a:ext cx="4724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UT Sans" panose="00000500000000000000" pitchFamily="2" charset="0"/>
              </a:rPr>
              <a:t>Coeficientul</a:t>
            </a:r>
            <a:r>
              <a:rPr lang="en-US" sz="1200" dirty="0">
                <a:latin typeface="UT Sans" panose="00000500000000000000" pitchFamily="2" charset="0"/>
              </a:rPr>
              <a:t> Spearman </a:t>
            </a:r>
            <a:r>
              <a:rPr lang="en-US" sz="1200" dirty="0" err="1">
                <a:latin typeface="UT Sans" panose="00000500000000000000" pitchFamily="2" charset="0"/>
              </a:rPr>
              <a:t>ob</a:t>
            </a:r>
            <a:r>
              <a:rPr lang="en-US" sz="1200" dirty="0" err="1">
                <a:latin typeface="UT Sans" pitchFamily="50" charset="0"/>
              </a:rPr>
              <a:t>ț</a:t>
            </a:r>
            <a:r>
              <a:rPr lang="en-US" sz="1200" dirty="0" err="1">
                <a:latin typeface="UT Sans" panose="00000500000000000000" pitchFamily="2" charset="0"/>
              </a:rPr>
              <a:t>inut</a:t>
            </a:r>
            <a:r>
              <a:rPr lang="en-US" sz="1200" dirty="0">
                <a:latin typeface="UT Sans" panose="00000500000000000000" pitchFamily="2" charset="0"/>
              </a:rPr>
              <a:t> de Random Forest VS PCA</a:t>
            </a:r>
          </a:p>
        </p:txBody>
      </p:sp>
    </p:spTree>
    <p:extLst>
      <p:ext uri="{BB962C8B-B14F-4D97-AF65-F5344CB8AC3E}">
        <p14:creationId xmlns:p14="http://schemas.microsoft.com/office/powerpoint/2010/main" val="751317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1182</Words>
  <Application>Microsoft Office PowerPoint</Application>
  <PresentationFormat>On-screen Show (4:3)</PresentationFormat>
  <Paragraphs>117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Aptos</vt:lpstr>
      <vt:lpstr>Arial</vt:lpstr>
      <vt:lpstr>Calibri</vt:lpstr>
      <vt:lpstr>Calibri Light</vt:lpstr>
      <vt:lpstr>Times New Roman</vt:lpstr>
      <vt:lpstr>UT Sans</vt:lpstr>
      <vt:lpstr>UT Sans Bold</vt:lpstr>
      <vt:lpstr>UT Sans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Lopataru, Mihnea Ionut (ext) (T DAI CON-RO)</cp:lastModifiedBy>
  <cp:revision>66</cp:revision>
  <dcterms:created xsi:type="dcterms:W3CDTF">2017-10-19T09:49:50Z</dcterms:created>
  <dcterms:modified xsi:type="dcterms:W3CDTF">2024-06-27T22:57:31Z</dcterms:modified>
</cp:coreProperties>
</file>