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sldIdLst>
    <p:sldId id="256" r:id="rId2"/>
    <p:sldId id="257" r:id="rId3"/>
    <p:sldId id="262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357" autoAdjust="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EABD1-AD18-4826-B8CF-BE30E330940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139C-3388-42F8-89B7-A7947B9E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Bună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ziua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Lopătaru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Mihnea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astăzi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prezenta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lucrarea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licență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intitulată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„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CauseIT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”,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destinata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profesionistilor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domeniul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medical,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sub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coordonarea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doamnei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Lector Doctor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Plajer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Ioana Cristina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domnului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Șef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Lucrări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Doctor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Inginer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Danciu Gabriel.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concluzie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proiectul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demonstrat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eficiența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Random Forest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relevanti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utilizând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atât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artificiale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cât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evidentiata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abilitatea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 success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influenta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asupra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stadiului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/>
              <a:t>Pe </a:t>
            </a:r>
            <a:r>
              <a:rPr lang="en-US" sz="2800" dirty="0" err="1"/>
              <a:t>viitor</a:t>
            </a:r>
            <a:r>
              <a:rPr lang="en-US" sz="2800" dirty="0"/>
              <a:t>, se </a:t>
            </a:r>
            <a:r>
              <a:rPr lang="en-US" sz="2800" dirty="0" err="1"/>
              <a:t>planifică</a:t>
            </a:r>
            <a:r>
              <a:rPr lang="en-US" sz="2800" dirty="0"/>
              <a:t> </a:t>
            </a:r>
            <a:r>
              <a:rPr lang="en-US" sz="2800" dirty="0" err="1"/>
              <a:t>integrarea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multi-</a:t>
            </a:r>
            <a:r>
              <a:rPr lang="en-US" sz="2800" dirty="0" err="1"/>
              <a:t>omice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îmbunătăți</a:t>
            </a:r>
            <a:r>
              <a:rPr lang="en-US" sz="2800" dirty="0"/>
              <a:t> </a:t>
            </a:r>
            <a:r>
              <a:rPr lang="en-US" sz="2800" dirty="0" err="1"/>
              <a:t>acuratețea</a:t>
            </a:r>
            <a:r>
              <a:rPr lang="en-US" sz="2800" dirty="0"/>
              <a:t> </a:t>
            </a:r>
            <a:r>
              <a:rPr lang="en-US" sz="2800" dirty="0" err="1"/>
              <a:t>diagnosticului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dezvoltarea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aplicații</a:t>
            </a:r>
            <a:r>
              <a:rPr lang="en-US" sz="2800" dirty="0"/>
              <a:t> mobile care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permită</a:t>
            </a:r>
            <a:r>
              <a:rPr lang="en-US" sz="2800" dirty="0"/>
              <a:t> </a:t>
            </a:r>
            <a:r>
              <a:rPr lang="en-US" sz="2800" dirty="0" err="1"/>
              <a:t>medicilor</a:t>
            </a:r>
            <a:r>
              <a:rPr lang="en-US" sz="2800" dirty="0"/>
              <a:t> </a:t>
            </a:r>
            <a:r>
              <a:rPr lang="en-US" sz="2800" dirty="0" err="1"/>
              <a:t>accesul</a:t>
            </a:r>
            <a:r>
              <a:rPr lang="en-US" sz="2800" dirty="0"/>
              <a:t> constant la </a:t>
            </a:r>
            <a:r>
              <a:rPr lang="en-US" sz="2800" dirty="0" err="1"/>
              <a:t>datele</a:t>
            </a:r>
            <a:r>
              <a:rPr lang="en-US" sz="2800" dirty="0"/>
              <a:t> </a:t>
            </a:r>
            <a:r>
              <a:rPr lang="en-US" sz="2800" dirty="0" err="1"/>
              <a:t>pacienților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la </a:t>
            </a:r>
            <a:r>
              <a:rPr lang="en-US" sz="2800" dirty="0" err="1"/>
              <a:t>rezultatele</a:t>
            </a:r>
            <a:r>
              <a:rPr lang="en-US" sz="2800" dirty="0"/>
              <a:t> </a:t>
            </a:r>
            <a:r>
              <a:rPr lang="en-US" sz="2800" dirty="0" err="1"/>
              <a:t>predicțiilor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demonstrație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aplicației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CauseIT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vedea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direct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funcționalitățile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interfața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prezentarii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Odată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avansul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tehnologic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domeniul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medical,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volumul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din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domeniu,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crescut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exponențial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așa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cum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observă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graficul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afisat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context,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abilitatea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învățare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rapid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eficient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voluminoase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devenit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esentiala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CauseIT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utilizează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astfel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permițând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medicilor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încarce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afecțiuni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furnizand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lista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relevanți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precum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importanța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acestora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diferitele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stadii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Scopul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lucrări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explora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potențialul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cauzelor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CauseIT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inițial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factorilor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declanșatori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cancerului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pancreatic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cadrul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Ihelp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succesului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obițnut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extinsă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acoperi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larga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afectiuni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oferi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medicilor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unealta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capabila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furniza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perspective,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omise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cadrul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analizelor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clasice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Arhitectura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aplicației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CauseIT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concepută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modulară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ușor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structurată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straturi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Angular,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oferă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interfață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accesibila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ASP.NET,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valideaza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cererile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dintre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frontend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Backend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FastAPI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ocupa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curatarea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execuția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ML.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astfel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arhitectura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respecta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domeniului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medical,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asemenea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a integra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usurinta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functionalitati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relevanti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impreuna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importanta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lor,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Random Forest.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functioneaza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creerea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multor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arbori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decizie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antreneaza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 un subset 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original.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Odata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antrenati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sunt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colectate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predictiile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fiecarui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arbore,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final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fiind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obtinut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majoritar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process reduce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riscul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overfitting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imbunatateste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acuratetea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Random Forest 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date: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 Date Artificial: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bolilor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permițând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controlate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 Date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Publice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Conține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publicului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 Date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Private: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Furnizat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Siemens in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proiectulului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Ihelp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colaborare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TMU.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corectitudinea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folosita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impartire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tipul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train-test.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cadrul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process, 80% din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antrenare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20%,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incearca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prezicerea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stadiului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pe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extrasi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anterior,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acuratetea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calculata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functie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numarul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predictii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corecte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importantelor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determinate,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necesara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calcularea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coeficientului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Spearman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valorile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model versus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operatie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s-a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putut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realiza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artificial,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corelatile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erau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deja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cunoscute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Comparand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analiza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PCA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observa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performanta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superioara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Random Forest.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F47-2055-4D27-8B30-9F446B1F5CF2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669A-2A1E-4F76-8E1B-BB7B7C5F5AA3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CD78-D4F1-4992-9A9A-03A6635DF7C9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4891-25DF-4AED-BAD0-1CE4306B8435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1D51-55E0-4853-9A31-CFB54FCCE0AE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04E-25FC-4701-A3EF-1B9DA49279A8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7105-D83D-480C-86E3-70EB6F4A0C33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4FC2-99D0-4AC4-BEF7-8BCB3B7543B2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463-D639-4810-8951-09B6FB510F44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E34-FFFF-43AF-B9D1-013E5C4ABB86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C16C-F7BE-4D8A-8A1C-29F54F03BCA1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6ED6-9401-405F-AF8A-3DD8180338D9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UT Sans Bold" pitchFamily="50" charset="0"/>
              </a:rPr>
              <a:t>CauseIT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22637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Medium" panose="00000500000000000000" pitchFamily="2" charset="0"/>
              </a:rPr>
              <a:t>Lopătaru</a:t>
            </a:r>
            <a:r>
              <a:rPr lang="en-US" sz="2400" dirty="0">
                <a:latin typeface="UT Sans Medium" panose="00000500000000000000" pitchFamily="2" charset="0"/>
              </a:rPr>
              <a:t> Mihnea</a:t>
            </a:r>
            <a:endParaRPr lang="en-US" sz="1200" dirty="0">
              <a:latin typeface="UT Sans Medium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2638C-44AA-6F98-BF56-E85771E7F96B}"/>
              </a:ext>
            </a:extLst>
          </p:cNvPr>
          <p:cNvSpPr txBox="1"/>
          <p:nvPr/>
        </p:nvSpPr>
        <p:spPr>
          <a:xfrm>
            <a:off x="863588" y="297760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" panose="00000500000000000000" pitchFamily="2" charset="0"/>
              </a:rPr>
              <a:t>Coordonatori</a:t>
            </a:r>
            <a:r>
              <a:rPr lang="en-US" sz="2400" dirty="0">
                <a:latin typeface="UT Sans" panose="00000500000000000000" pitchFamily="2" charset="0"/>
              </a:rPr>
              <a:t>:</a:t>
            </a:r>
          </a:p>
          <a:p>
            <a:r>
              <a:rPr lang="en-US" sz="2400" dirty="0">
                <a:latin typeface="UT Sans" panose="00000500000000000000" pitchFamily="2" charset="0"/>
              </a:rPr>
              <a:t>Lect. Dr. </a:t>
            </a:r>
            <a:r>
              <a:rPr lang="en-US" sz="2400" dirty="0" err="1">
                <a:latin typeface="UT Sans" panose="00000500000000000000" pitchFamily="2" charset="0"/>
              </a:rPr>
              <a:t>Plajer</a:t>
            </a:r>
            <a:r>
              <a:rPr lang="en-US" sz="2400" dirty="0">
                <a:latin typeface="UT Sans" panose="00000500000000000000" pitchFamily="2" charset="0"/>
              </a:rPr>
              <a:t> Ioana Cristina</a:t>
            </a:r>
          </a:p>
          <a:p>
            <a:r>
              <a:rPr lang="en-US" sz="2400" dirty="0" err="1">
                <a:latin typeface="UT Sans" panose="00000500000000000000" pitchFamily="2" charset="0"/>
              </a:rPr>
              <a:t>Șef</a:t>
            </a:r>
            <a:r>
              <a:rPr lang="en-US" sz="2400" dirty="0">
                <a:latin typeface="UT Sans" panose="00000500000000000000" pitchFamily="2" charset="0"/>
              </a:rPr>
              <a:t>. </a:t>
            </a:r>
            <a:r>
              <a:rPr lang="en-US" sz="2400" dirty="0" err="1">
                <a:latin typeface="UT Sans" panose="00000500000000000000" pitchFamily="2" charset="0"/>
              </a:rPr>
              <a:t>Lucr</a:t>
            </a:r>
            <a:r>
              <a:rPr lang="en-US" sz="2400" dirty="0">
                <a:latin typeface="UT Sans" panose="00000500000000000000" pitchFamily="2" charset="0"/>
              </a:rPr>
              <a:t>. Dr. Ing. Danciu Gabriel-Mihail</a:t>
            </a:r>
            <a:endParaRPr lang="en-US" sz="1200" dirty="0">
              <a:latin typeface="UT Sans" panose="00000500000000000000" pitchFamily="2" charset="0"/>
            </a:endParaRP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54389F2-B317-D2D4-65C0-69E38502E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77933"/>
            <a:ext cx="2241000" cy="119585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D37FE-7E3D-CB32-92F0-9B366436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485804" y="260270"/>
            <a:ext cx="5376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Concluzii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dezvoltări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viitoare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429647"/>
            <a:ext cx="806487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Random Forest a </a:t>
            </a:r>
            <a:r>
              <a:rPr lang="en-US" sz="2000" dirty="0" err="1">
                <a:latin typeface="UT Sans" pitchFamily="50" charset="0"/>
              </a:rPr>
              <a:t>demonstrat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performanță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excelentă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identificarea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cauzelor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bolii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Compararea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coeficientului</a:t>
            </a:r>
            <a:r>
              <a:rPr lang="en-US" sz="2000" dirty="0">
                <a:latin typeface="UT Sans" pitchFamily="50" charset="0"/>
              </a:rPr>
              <a:t> Spearman </a:t>
            </a:r>
            <a:r>
              <a:rPr lang="en-US" sz="2000" dirty="0" err="1">
                <a:latin typeface="UT Sans" pitchFamily="50" charset="0"/>
              </a:rPr>
              <a:t>între</a:t>
            </a:r>
            <a:r>
              <a:rPr lang="en-US" sz="2000" dirty="0">
                <a:latin typeface="UT Sans" pitchFamily="50" charset="0"/>
              </a:rPr>
              <a:t> Random Forest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PCA a </a:t>
            </a:r>
            <a:r>
              <a:rPr lang="en-US" sz="2000" dirty="0" err="1">
                <a:latin typeface="UT Sans" pitchFamily="50" charset="0"/>
              </a:rPr>
              <a:t>evidențiat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superioritatea</a:t>
            </a:r>
            <a:r>
              <a:rPr lang="en-US" sz="2000" dirty="0">
                <a:latin typeface="UT Sans" pitchFamily="50" charset="0"/>
              </a:rPr>
              <a:t> Random Forest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evaluarea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importanței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parametrilor</a:t>
            </a:r>
            <a:endParaRPr lang="en-US" sz="2000" dirty="0">
              <a:latin typeface="UT Sans" pitchFamily="50" charset="0"/>
            </a:endParaRPr>
          </a:p>
          <a:p>
            <a:pPr algn="just">
              <a:spcAft>
                <a:spcPts val="600"/>
              </a:spcAft>
            </a:pPr>
            <a:endParaRPr lang="en-US" sz="2000" dirty="0">
              <a:latin typeface="UT Sans" pitchFamily="50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dirty="0" err="1">
                <a:latin typeface="UT Sans" pitchFamily="50" charset="0"/>
              </a:rPr>
              <a:t>Direcții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dezvoltare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it-IT" sz="2000" dirty="0" err="1">
                <a:latin typeface="UT Sans" pitchFamily="50" charset="0"/>
              </a:rPr>
              <a:t>Dezvoltarea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unei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aplicații</a:t>
            </a:r>
            <a:r>
              <a:rPr lang="it-IT" sz="2000" dirty="0">
                <a:latin typeface="UT Sans" pitchFamily="50" charset="0"/>
              </a:rPr>
              <a:t> mobile </a:t>
            </a:r>
            <a:r>
              <a:rPr lang="it-IT" sz="2000" dirty="0" err="1">
                <a:latin typeface="UT Sans" pitchFamily="50" charset="0"/>
              </a:rPr>
              <a:t>pentru</a:t>
            </a:r>
            <a:r>
              <a:rPr lang="it-IT" sz="2000" dirty="0">
                <a:latin typeface="UT Sans" pitchFamily="50" charset="0"/>
              </a:rPr>
              <a:t> medici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Extinderea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seturilor</a:t>
            </a:r>
            <a:r>
              <a:rPr lang="en-US" sz="2000" dirty="0">
                <a:latin typeface="UT Sans" pitchFamily="50" charset="0"/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45434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7643993" y="260270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445C3-AB3B-59C2-CE0B-62BEFBD07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269684"/>
            <a:ext cx="5976664" cy="4679404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9897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2875002"/>
            <a:ext cx="8064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600" dirty="0" err="1">
                <a:latin typeface="UT Sans" pitchFamily="50" charset="0"/>
              </a:rPr>
              <a:t>Vă</a:t>
            </a:r>
            <a:r>
              <a:rPr lang="en-US" sz="6600" dirty="0">
                <a:latin typeface="UT Sans" pitchFamily="50" charset="0"/>
              </a:rPr>
              <a:t> </a:t>
            </a:r>
            <a:r>
              <a:rPr lang="en-US" sz="6600" dirty="0" err="1">
                <a:latin typeface="UT Sans" pitchFamily="50" charset="0"/>
              </a:rPr>
              <a:t>mulțumesc</a:t>
            </a:r>
            <a:r>
              <a:rPr lang="en-US" sz="6600" dirty="0">
                <a:latin typeface="UT Sans" pitchFamily="50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519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9457" y="1516938"/>
            <a:ext cx="8064872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Introducere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latin typeface="UT Sans Medium" panose="00000500000000000000" pitchFamily="2" charset="0"/>
              </a:rPr>
              <a:t>Scop </a:t>
            </a:r>
            <a:r>
              <a:rPr lang="en-US" sz="2000" dirty="0" err="1">
                <a:latin typeface="UT Sans Medium" panose="00000500000000000000" pitchFamily="2" charset="0"/>
              </a:rPr>
              <a:t>și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motivație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Arhitectura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aplicației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Modelul</a:t>
            </a:r>
            <a:r>
              <a:rPr lang="en-US" sz="2000" dirty="0">
                <a:latin typeface="UT Sans Medium" panose="00000500000000000000" pitchFamily="2" charset="0"/>
              </a:rPr>
              <a:t> de </a:t>
            </a:r>
            <a:r>
              <a:rPr lang="en-US" sz="2000" dirty="0" err="1">
                <a:latin typeface="UT Sans Medium" panose="00000500000000000000" pitchFamily="2" charset="0"/>
              </a:rPr>
              <a:t>învățare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automată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Concluzii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și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dezvoltări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viitoare</a:t>
            </a:r>
            <a:endParaRPr lang="en-US" sz="2000" dirty="0">
              <a:latin typeface="UT Sans Medium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252D0-72CF-D812-0F9F-7B95542F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0BBD2-55B7-83F6-6215-D7B17A4DF237}"/>
              </a:ext>
            </a:extLst>
          </p:cNvPr>
          <p:cNvSpPr txBox="1"/>
          <p:nvPr/>
        </p:nvSpPr>
        <p:spPr>
          <a:xfrm>
            <a:off x="7342921" y="260270"/>
            <a:ext cx="1513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Cuprins</a:t>
            </a:r>
            <a:endParaRPr lang="en-US" sz="3200" dirty="0">
              <a:latin typeface="UT Sans Med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6634393" y="260270"/>
            <a:ext cx="2222083" cy="6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Introducere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90E5D-6300-D4EF-ECF9-CB9AE4C1F547}"/>
              </a:ext>
            </a:extLst>
          </p:cNvPr>
          <p:cNvSpPr txBox="1"/>
          <p:nvPr/>
        </p:nvSpPr>
        <p:spPr>
          <a:xfrm>
            <a:off x="2124360" y="5841426"/>
            <a:ext cx="489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UT Sans" panose="00000500000000000000" pitchFamily="2" charset="0"/>
              </a:rPr>
              <a:t>Evoluția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volumului</a:t>
            </a:r>
            <a:r>
              <a:rPr lang="en-US" sz="1400" dirty="0">
                <a:latin typeface="UT Sans" panose="00000500000000000000" pitchFamily="2" charset="0"/>
              </a:rPr>
              <a:t> de date </a:t>
            </a:r>
            <a:r>
              <a:rPr lang="en-US" sz="1400" dirty="0" err="1">
                <a:latin typeface="UT Sans" panose="00000500000000000000" pitchFamily="2" charset="0"/>
              </a:rPr>
              <a:t>în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domeniul</a:t>
            </a:r>
            <a:r>
              <a:rPr lang="en-US" sz="1400" dirty="0">
                <a:latin typeface="UT Sans" panose="00000500000000000000" pitchFamily="2" charset="0"/>
              </a:rPr>
              <a:t> medical conform Health IT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3E9C1-2E05-1F1E-4B49-81E1A336BB54}"/>
              </a:ext>
            </a:extLst>
          </p:cNvPr>
          <p:cNvSpPr txBox="1"/>
          <p:nvPr/>
        </p:nvSpPr>
        <p:spPr>
          <a:xfrm>
            <a:off x="599457" y="1160748"/>
            <a:ext cx="80648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Cre</a:t>
            </a:r>
            <a:r>
              <a:rPr lang="ro-RO" sz="2000" dirty="0">
                <a:latin typeface="UT Sans" pitchFamily="50" charset="0"/>
              </a:rPr>
              <a:t>ș</a:t>
            </a:r>
            <a:r>
              <a:rPr lang="en-US" sz="2000" dirty="0" err="1">
                <a:latin typeface="UT Sans" pitchFamily="50" charset="0"/>
              </a:rPr>
              <a:t>terea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continu</a:t>
            </a:r>
            <a:r>
              <a:rPr lang="ro-RO" sz="2000" dirty="0">
                <a:latin typeface="UT Sans" pitchFamily="50" charset="0"/>
              </a:rPr>
              <a:t>ă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volumui</a:t>
            </a:r>
            <a:r>
              <a:rPr lang="en-US" sz="2000" dirty="0">
                <a:latin typeface="UT Sans" pitchFamily="50" charset="0"/>
              </a:rPr>
              <a:t> de date din </a:t>
            </a:r>
            <a:r>
              <a:rPr lang="en-US" sz="2000" dirty="0" err="1">
                <a:latin typeface="UT Sans" pitchFamily="50" charset="0"/>
              </a:rPr>
              <a:t>domeniul</a:t>
            </a:r>
            <a:r>
              <a:rPr lang="en-US" sz="2000" dirty="0">
                <a:latin typeface="UT Sans" pitchFamily="50" charset="0"/>
              </a:rPr>
              <a:t> medical.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 err="1">
                <a:latin typeface="UT Sans" pitchFamily="50" charset="0"/>
              </a:rPr>
              <a:t>Machine</a:t>
            </a:r>
            <a:r>
              <a:rPr lang="ro-RO" sz="2000" dirty="0">
                <a:latin typeface="UT Sans" pitchFamily="50" charset="0"/>
              </a:rPr>
              <a:t> </a:t>
            </a:r>
            <a:r>
              <a:rPr lang="ro-RO" sz="2000" dirty="0" err="1">
                <a:latin typeface="UT Sans" pitchFamily="50" charset="0"/>
              </a:rPr>
              <a:t>Learning</a:t>
            </a:r>
            <a:r>
              <a:rPr lang="ro-RO" sz="2000" dirty="0">
                <a:latin typeface="UT Sans" pitchFamily="50" charset="0"/>
              </a:rPr>
              <a:t> (ML) permite analizarea și interpretarea volumelor mari de date medicale cu acuratețe sporită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8894C30A-30A4-7DB1-68F1-674B09D0FC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9" y="2609258"/>
            <a:ext cx="489528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5683813" y="26027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Scop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motivație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5B761-9DC9-A08A-FC77-EB83C29D7CA9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Explorarea potențialului algoritmilor avansați de învățare automată (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Machine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Learning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- ML) în identificarea cauzelor specifice ale bolilor.</a:t>
            </a:r>
            <a:endParaRPr lang="en-US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itchFamily="50" charset="0"/>
              </a:rPr>
              <a:t>Dezvoltarea și implementarea aplicației </a:t>
            </a:r>
            <a:r>
              <a:rPr lang="ro-RO" sz="2000" dirty="0" err="1">
                <a:latin typeface="UT Sans" pitchFamily="50" charset="0"/>
              </a:rPr>
              <a:t>CauseIT</a:t>
            </a:r>
            <a:r>
              <a:rPr lang="ro-RO" sz="2000" dirty="0">
                <a:latin typeface="UT Sans" pitchFamily="50" charset="0"/>
              </a:rPr>
              <a:t> pentru a ajuta medicii în diagnosticarea rapidă și înțelegerea cauzelor bolilor.</a:t>
            </a:r>
            <a:endParaRPr lang="en-US" sz="2000" dirty="0">
              <a:latin typeface="UT Sans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E8A892-0204-AD57-2971-1AB4CCF4DAAE}"/>
              </a:ext>
            </a:extLst>
          </p:cNvPr>
          <p:cNvSpPr txBox="1"/>
          <p:nvPr/>
        </p:nvSpPr>
        <p:spPr>
          <a:xfrm>
            <a:off x="1853693" y="6039604"/>
            <a:ext cx="543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Compararea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procesului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diagnosticare</a:t>
            </a:r>
            <a:r>
              <a:rPr lang="en-US" sz="1200" dirty="0">
                <a:latin typeface="UT Sans" panose="00000500000000000000" pitchFamily="2" charset="0"/>
              </a:rPr>
              <a:t> cu </a:t>
            </a:r>
            <a:r>
              <a:rPr lang="en-US" sz="1200" dirty="0" err="1">
                <a:latin typeface="UT Sans" panose="00000500000000000000" pitchFamily="2" charset="0"/>
              </a:rPr>
              <a:t>și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fără</a:t>
            </a:r>
            <a:r>
              <a:rPr lang="en-US" sz="1200" dirty="0">
                <a:latin typeface="UT Sans" panose="00000500000000000000" pitchFamily="2" charset="0"/>
              </a:rPr>
              <a:t> ML conform </a:t>
            </a:r>
          </a:p>
          <a:p>
            <a:pPr algn="ctr"/>
            <a:r>
              <a:rPr lang="en-US" sz="1200" dirty="0">
                <a:latin typeface="UT Sans" panose="00000500000000000000" pitchFamily="2" charset="0"/>
              </a:rPr>
              <a:t>Harvard Business Review</a:t>
            </a:r>
          </a:p>
        </p:txBody>
      </p:sp>
      <p:pic>
        <p:nvPicPr>
          <p:cNvPr id="15" name="Picture 1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A4EF1E1-542D-3B4D-224D-8222D84425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93" y="2759857"/>
            <a:ext cx="543661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5026580" y="260270"/>
            <a:ext cx="3829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Arhitectura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aplicației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Aplicația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CauseIT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este proiectată pe trei straturi fundamentale: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frontend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, server intermediar și server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backend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  <a:endParaRPr lang="en-US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Această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arhitectură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stratificată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asigură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scalabilitatea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modularitatea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sistemului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2AFF18B1-9D4D-6F1B-E7F2-55D710C8F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74" y="2518509"/>
            <a:ext cx="4809452" cy="3880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7D1EA-82FC-E15A-5092-BD79E06D7895}"/>
              </a:ext>
            </a:extLst>
          </p:cNvPr>
          <p:cNvSpPr txBox="1"/>
          <p:nvPr/>
        </p:nvSpPr>
        <p:spPr>
          <a:xfrm>
            <a:off x="2167274" y="6398973"/>
            <a:ext cx="4809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UT Sans" panose="00000500000000000000" pitchFamily="2" charset="0"/>
              </a:rPr>
              <a:t>Arhitectura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aplica</a:t>
            </a:r>
            <a:r>
              <a:rPr lang="ro-RO" sz="1400" dirty="0">
                <a:latin typeface="UT Sans" panose="00000500000000000000" pitchFamily="2" charset="0"/>
                <a:ea typeface="UT Symbols" charset="0"/>
                <a:cs typeface="UT Symbols" charset="0"/>
              </a:rPr>
              <a:t>ț</a:t>
            </a:r>
            <a:r>
              <a:rPr lang="en-US" sz="1400" dirty="0" err="1">
                <a:latin typeface="UT Sans" panose="00000500000000000000" pitchFamily="2" charset="0"/>
              </a:rPr>
              <a:t>iei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CauseIT</a:t>
            </a:r>
            <a:endParaRPr lang="en-US" sz="1400" dirty="0">
              <a:latin typeface="UT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Modelul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este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Random Forest,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utilizat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pentru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clasificare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Creează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multiplii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arbori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decizie</a:t>
            </a:r>
            <a:r>
              <a:rPr lang="en-US" sz="2000" dirty="0">
                <a:latin typeface="UT Sans" pitchFamily="50" charset="0"/>
              </a:rPr>
              <a:t> pe </a:t>
            </a:r>
            <a:r>
              <a:rPr lang="en-US" sz="2000" dirty="0" err="1">
                <a:latin typeface="UT Sans" pitchFamily="50" charset="0"/>
              </a:rPr>
              <a:t>subseturi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aleatorii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combină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rezultatele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vot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majoritar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sau</a:t>
            </a:r>
            <a:r>
              <a:rPr lang="en-US" sz="2000" dirty="0">
                <a:latin typeface="UT Sans" pitchFamily="50" charset="0"/>
              </a:rPr>
              <a:t> media </a:t>
            </a:r>
            <a:r>
              <a:rPr lang="en-US" sz="2000" dirty="0" err="1">
                <a:latin typeface="UT Sans" pitchFamily="50" charset="0"/>
              </a:rPr>
              <a:t>predicțiilor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Reduce </a:t>
            </a:r>
            <a:r>
              <a:rPr lang="en-US" sz="2000" dirty="0" err="1">
                <a:latin typeface="UT Sans" pitchFamily="50" charset="0"/>
              </a:rPr>
              <a:t>riscul</a:t>
            </a:r>
            <a:r>
              <a:rPr lang="en-US" sz="2000" dirty="0">
                <a:latin typeface="UT Sans" pitchFamily="50" charset="0"/>
              </a:rPr>
              <a:t> de overfitting, </a:t>
            </a:r>
            <a:r>
              <a:rPr lang="en-US" sz="2000" dirty="0" err="1">
                <a:latin typeface="UT Sans" pitchFamily="50" charset="0"/>
              </a:rPr>
              <a:t>oferă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acuratețe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ridicată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variabilelor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22D5C-CB2A-60AB-F4D1-F3856F93CCC3}"/>
              </a:ext>
            </a:extLst>
          </p:cNvPr>
          <p:cNvSpPr txBox="1"/>
          <p:nvPr/>
        </p:nvSpPr>
        <p:spPr>
          <a:xfrm>
            <a:off x="2369740" y="6520542"/>
            <a:ext cx="4404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Procesul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Bootsrap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pentru</a:t>
            </a:r>
            <a:r>
              <a:rPr lang="en-US" sz="1200" dirty="0">
                <a:latin typeface="UT Sans" panose="00000500000000000000" pitchFamily="2" charset="0"/>
              </a:rPr>
              <a:t> Random Forest</a:t>
            </a:r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C1ADDE-8835-023E-DF71-F7760035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3104285"/>
            <a:ext cx="4536504" cy="34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Seturile</a:t>
            </a:r>
            <a:r>
              <a:rPr lang="en-US" sz="3200" dirty="0">
                <a:latin typeface="UT Sans Medium" panose="00000500000000000000" pitchFamily="2" charset="0"/>
              </a:rPr>
              <a:t> de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 Medium" panose="00000500000000000000" pitchFamily="2" charset="0"/>
              </a:rPr>
              <a:t>Set de date artificial</a:t>
            </a:r>
            <a:r>
              <a:rPr lang="en-US" sz="2000" dirty="0">
                <a:latin typeface="UT Sans" pitchFamily="50" charset="0"/>
              </a:rPr>
              <a:t>: Date generate </a:t>
            </a:r>
            <a:r>
              <a:rPr lang="en-US" sz="2000" dirty="0" err="1">
                <a:latin typeface="UT Sans" pitchFamily="50" charset="0"/>
              </a:rPr>
              <a:t>într</a:t>
            </a:r>
            <a:r>
              <a:rPr lang="en-US" sz="2000" dirty="0">
                <a:latin typeface="UT Sans" pitchFamily="50" charset="0"/>
              </a:rPr>
              <a:t>-un </a:t>
            </a:r>
            <a:r>
              <a:rPr lang="en-US" sz="2000" dirty="0" err="1">
                <a:latin typeface="UT Sans" pitchFamily="50" charset="0"/>
              </a:rPr>
              <a:t>mediu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controlat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simula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diferite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scenarii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it-IT" sz="2000" dirty="0">
                <a:latin typeface="UT Sans Medium" panose="00000500000000000000" pitchFamily="2" charset="0"/>
              </a:rPr>
              <a:t>Set de date reale </a:t>
            </a:r>
            <a:r>
              <a:rPr lang="it-IT" sz="2000" dirty="0" err="1">
                <a:latin typeface="UT Sans Medium" panose="00000500000000000000" pitchFamily="2" charset="0"/>
              </a:rPr>
              <a:t>publice</a:t>
            </a:r>
            <a:r>
              <a:rPr lang="it-IT" sz="2000" dirty="0">
                <a:latin typeface="UT Sans" pitchFamily="50" charset="0"/>
              </a:rPr>
              <a:t>: Date reale disponibile public, </a:t>
            </a:r>
            <a:r>
              <a:rPr lang="it-IT" sz="2000" dirty="0" err="1">
                <a:latin typeface="UT Sans" pitchFamily="50" charset="0"/>
              </a:rPr>
              <a:t>utilizate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pentru</a:t>
            </a:r>
            <a:r>
              <a:rPr lang="it-IT" sz="2000" dirty="0">
                <a:latin typeface="UT Sans" pitchFamily="50" charset="0"/>
              </a:rPr>
              <a:t> a verifica </a:t>
            </a:r>
            <a:r>
              <a:rPr lang="it-IT" sz="2000" dirty="0" err="1">
                <a:latin typeface="UT Sans" pitchFamily="50" charset="0"/>
              </a:rPr>
              <a:t>performanța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modelului</a:t>
            </a:r>
            <a:r>
              <a:rPr lang="it-IT" sz="2000" dirty="0">
                <a:latin typeface="UT Sans" pitchFamily="50" charset="0"/>
              </a:rPr>
              <a:t> pe </a:t>
            </a:r>
            <a:r>
              <a:rPr lang="it-IT" sz="2000" dirty="0" err="1">
                <a:latin typeface="UT Sans" pitchFamily="50" charset="0"/>
              </a:rPr>
              <a:t>cazuri</a:t>
            </a:r>
            <a:r>
              <a:rPr lang="it-IT" sz="2000" dirty="0">
                <a:latin typeface="UT Sans" pitchFamily="50" charset="0"/>
              </a:rPr>
              <a:t> reale.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 Medium" panose="00000500000000000000" pitchFamily="2" charset="0"/>
              </a:rPr>
              <a:t>Set de date </a:t>
            </a:r>
            <a:r>
              <a:rPr lang="en-US" sz="2000" dirty="0" err="1">
                <a:latin typeface="UT Sans Medium" panose="00000500000000000000" pitchFamily="2" charset="0"/>
              </a:rPr>
              <a:t>reale</a:t>
            </a:r>
            <a:r>
              <a:rPr lang="en-US" sz="2000" dirty="0">
                <a:latin typeface="UT Sans Medium" panose="00000500000000000000" pitchFamily="2" charset="0"/>
              </a:rPr>
              <a:t> private</a:t>
            </a:r>
            <a:r>
              <a:rPr lang="en-US" sz="2000" dirty="0">
                <a:latin typeface="UT Sans" pitchFamily="50" charset="0"/>
              </a:rPr>
              <a:t>: Date </a:t>
            </a:r>
            <a:r>
              <a:rPr lang="en-US" sz="2000" dirty="0" err="1">
                <a:latin typeface="UT Sans" pitchFamily="50" charset="0"/>
              </a:rPr>
              <a:t>furnizate</a:t>
            </a:r>
            <a:r>
              <a:rPr lang="en-US" sz="2000" dirty="0">
                <a:latin typeface="UT Sans" pitchFamily="50" charset="0"/>
              </a:rPr>
              <a:t> de Siemens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cadrul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proiectului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Ihelp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parteneriat</a:t>
            </a:r>
            <a:r>
              <a:rPr lang="en-US" sz="2000" dirty="0">
                <a:latin typeface="UT Sans" pitchFamily="50" charset="0"/>
              </a:rPr>
              <a:t> cu TMU, </a:t>
            </a:r>
            <a:r>
              <a:rPr lang="en-US" sz="2000" dirty="0" err="1">
                <a:latin typeface="UT Sans" pitchFamily="50" charset="0"/>
              </a:rPr>
              <a:t>utilizate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testa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condiții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specifice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Blip>
                <a:blip r:embed="rId4"/>
              </a:buBlip>
            </a:pPr>
            <a:endParaRPr lang="en-US" sz="2000" dirty="0">
              <a:latin typeface="UT Sans" pitchFamily="50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7C73AB-AF84-CF83-7EFF-50AA733F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08748"/>
              </p:ext>
            </p:extLst>
          </p:nvPr>
        </p:nvGraphicFramePr>
        <p:xfrm>
          <a:off x="1583893" y="4126849"/>
          <a:ext cx="6096000" cy="22250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106494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63007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145392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3314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5411006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Structura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datelor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utilizate</a:t>
                      </a:r>
                      <a:endParaRPr lang="en-US" dirty="0">
                        <a:solidFill>
                          <a:schemeClr val="bg1"/>
                        </a:solidFill>
                        <a:latin typeface="UT Sans Bold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6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UT Sans Medium" panose="00000500000000000000" pitchFamily="2" charset="0"/>
                        </a:rPr>
                        <a:t>Boala</a:t>
                      </a:r>
                      <a:endParaRPr lang="en-US" dirty="0">
                        <a:latin typeface="UT Sans Medium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9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64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9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7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6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9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Performanță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 Medium" panose="00000500000000000000" pitchFamily="2" charset="0"/>
              </a:rPr>
              <a:t>Acuratețe</a:t>
            </a:r>
            <a:r>
              <a:rPr lang="en-US" sz="2000" dirty="0">
                <a:latin typeface="UT Sans" pitchFamily="50" charset="0"/>
              </a:rPr>
              <a:t>: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cât</a:t>
            </a:r>
            <a:r>
              <a:rPr lang="en-US" sz="2000" dirty="0">
                <a:latin typeface="UT Sans" pitchFamily="50" charset="0"/>
              </a:rPr>
              <a:t> de bine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prezice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stadiul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folosind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extrași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folosit</a:t>
            </a:r>
            <a:r>
              <a:rPr lang="en-US" sz="2000" dirty="0">
                <a:latin typeface="UT Sans" pitchFamily="50" charset="0"/>
              </a:rPr>
              <a:t> un test </a:t>
            </a:r>
            <a:r>
              <a:rPr lang="en-US" sz="2000" dirty="0" err="1">
                <a:latin typeface="UT Sans" pitchFamily="50" charset="0"/>
              </a:rPr>
              <a:t>clasic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tipul</a:t>
            </a:r>
            <a:r>
              <a:rPr lang="en-US" sz="2000" dirty="0">
                <a:latin typeface="UT Sans" pitchFamily="50" charset="0"/>
              </a:rPr>
              <a:t> train-test. </a:t>
            </a:r>
          </a:p>
        </p:txBody>
      </p:sp>
      <p:pic>
        <p:nvPicPr>
          <p:cNvPr id="10" name="Picture 9" descr="A green and orange pie chart&#10;&#10;Description automatically generated">
            <a:extLst>
              <a:ext uri="{FF2B5EF4-FFF2-40B4-BE49-F238E27FC236}">
                <a16:creationId xmlns:a16="http://schemas.microsoft.com/office/drawing/2014/main" id="{E01BCEB3-9573-3E4F-060D-51012F299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33209"/>
            <a:ext cx="4896544" cy="3672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DCC421-F8F8-0F1A-4E0D-2C2FE1345121}"/>
              </a:ext>
            </a:extLst>
          </p:cNvPr>
          <p:cNvSpPr txBox="1"/>
          <p:nvPr/>
        </p:nvSpPr>
        <p:spPr>
          <a:xfrm>
            <a:off x="2123728" y="6158332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Procentajul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acuratețe</a:t>
            </a:r>
            <a:r>
              <a:rPr lang="en-US" sz="1200" dirty="0">
                <a:latin typeface="UT Sans" panose="00000500000000000000" pitchFamily="2" charset="0"/>
              </a:rPr>
              <a:t> al </a:t>
            </a:r>
            <a:r>
              <a:rPr lang="en-US" sz="1200" dirty="0" err="1">
                <a:latin typeface="UT Sans" panose="00000500000000000000" pitchFamily="2" charset="0"/>
              </a:rPr>
              <a:t>modelului</a:t>
            </a:r>
            <a:r>
              <a:rPr lang="en-US" sz="1200" dirty="0">
                <a:latin typeface="UT Sans" panose="00000500000000000000" pitchFamily="2" charset="0"/>
              </a:rPr>
              <a:t>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0415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Performanță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 Medium" panose="00000500000000000000" pitchFamily="2" charset="0"/>
              </a:rPr>
              <a:t>Coeficient</a:t>
            </a:r>
            <a:r>
              <a:rPr lang="en-US" sz="2000" dirty="0">
                <a:latin typeface="UT Sans Medium" panose="00000500000000000000" pitchFamily="2" charset="0"/>
              </a:rPr>
              <a:t> Spearman</a:t>
            </a:r>
            <a:r>
              <a:rPr lang="en-US" sz="2000" dirty="0">
                <a:latin typeface="UT Sans" pitchFamily="50" charset="0"/>
              </a:rPr>
              <a:t>: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corelația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între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determinată</a:t>
            </a:r>
            <a:r>
              <a:rPr lang="en-US" sz="2000" dirty="0">
                <a:latin typeface="UT Sans" pitchFamily="50" charset="0"/>
              </a:rPr>
              <a:t> de Random Forest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PCA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adevărul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bază</a:t>
            </a:r>
            <a:r>
              <a:rPr lang="en-US" sz="2000" dirty="0">
                <a:latin typeface="UT Sans" pitchFamily="50" charset="0"/>
              </a:rPr>
              <a:t>, pe </a:t>
            </a:r>
            <a:r>
              <a:rPr lang="en-US" sz="2000" dirty="0" err="1">
                <a:latin typeface="UT Sans" pitchFamily="50" charset="0"/>
              </a:rPr>
              <a:t>setul</a:t>
            </a:r>
            <a:r>
              <a:rPr lang="en-US" sz="2000" dirty="0">
                <a:latin typeface="UT Sans" pitchFamily="50" charset="0"/>
              </a:rPr>
              <a:t> de date artificial.</a:t>
            </a:r>
          </a:p>
        </p:txBody>
      </p:sp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0F02ED3-7DAD-1000-0B67-018F3968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80" y="2551170"/>
            <a:ext cx="4724840" cy="3543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2B5F49-23A5-4662-B570-4F5687B010F5}"/>
              </a:ext>
            </a:extLst>
          </p:cNvPr>
          <p:cNvSpPr txBox="1"/>
          <p:nvPr/>
        </p:nvSpPr>
        <p:spPr>
          <a:xfrm>
            <a:off x="2209580" y="6206812"/>
            <a:ext cx="472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Coeficientul</a:t>
            </a:r>
            <a:r>
              <a:rPr lang="en-US" sz="1200" dirty="0">
                <a:latin typeface="UT Sans" panose="00000500000000000000" pitchFamily="2" charset="0"/>
              </a:rPr>
              <a:t> Spearman </a:t>
            </a:r>
            <a:r>
              <a:rPr lang="en-US" sz="1200" dirty="0" err="1">
                <a:latin typeface="UT Sans" panose="00000500000000000000" pitchFamily="2" charset="0"/>
              </a:rPr>
              <a:t>ob</a:t>
            </a:r>
            <a:r>
              <a:rPr lang="en-US" sz="1200" dirty="0" err="1">
                <a:latin typeface="UT Sans" pitchFamily="50" charset="0"/>
              </a:rPr>
              <a:t>ț</a:t>
            </a:r>
            <a:r>
              <a:rPr lang="en-US" sz="1200" dirty="0" err="1">
                <a:latin typeface="UT Sans" panose="00000500000000000000" pitchFamily="2" charset="0"/>
              </a:rPr>
              <a:t>inut</a:t>
            </a:r>
            <a:r>
              <a:rPr lang="en-US" sz="1200" dirty="0">
                <a:latin typeface="UT Sans" panose="00000500000000000000" pitchFamily="2" charset="0"/>
              </a:rPr>
              <a:t> de Random Forest VS PCA</a:t>
            </a:r>
          </a:p>
        </p:txBody>
      </p:sp>
    </p:spTree>
    <p:extLst>
      <p:ext uri="{BB962C8B-B14F-4D97-AF65-F5344CB8AC3E}">
        <p14:creationId xmlns:p14="http://schemas.microsoft.com/office/powerpoint/2010/main" val="75131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1184</Words>
  <Application>Microsoft Office PowerPoint</Application>
  <PresentationFormat>On-screen Show (4:3)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Times New Roman</vt:lpstr>
      <vt:lpstr>UT Sans</vt:lpstr>
      <vt:lpstr>UT Sans Bold</vt:lpstr>
      <vt:lpstr>UT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Lopataru, Mihnea Ionut (ext) (T DAI CON-RO)</cp:lastModifiedBy>
  <cp:revision>67</cp:revision>
  <dcterms:created xsi:type="dcterms:W3CDTF">2017-10-19T09:49:50Z</dcterms:created>
  <dcterms:modified xsi:type="dcterms:W3CDTF">2024-06-28T06:41:32Z</dcterms:modified>
</cp:coreProperties>
</file>