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E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195" autoAdjust="0"/>
  </p:normalViewPr>
  <p:slideViewPr>
    <p:cSldViewPr>
      <p:cViewPr varScale="1">
        <p:scale>
          <a:sx n="154" d="100"/>
          <a:sy n="154" d="100"/>
        </p:scale>
        <p:origin x="200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EABD1-AD18-4826-B8CF-BE30E330940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C139C-3388-42F8-89B7-A7947B9E1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9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6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01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16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59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9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6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71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5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C139C-3388-42F8-89B7-A7947B9E12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8F47-2055-4D27-8B30-9F446B1F5CF2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669A-2A1E-4F76-8E1B-BB7B7C5F5AA3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CD78-D4F1-4992-9A9A-03A6635DF7C9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4891-25DF-4AED-BAD0-1CE4306B8435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1D51-55E0-4853-9A31-CFB54FCCE0AE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04E-25FC-4701-A3EF-1B9DA49279A8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7105-D83D-480C-86E3-70EB6F4A0C33}" type="datetime1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4FC2-99D0-4AC4-BEF7-8BCB3B7543B2}" type="datetime1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5463-D639-4810-8951-09B6FB510F44}" type="datetime1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E34-FFFF-43AF-B9D1-013E5C4ABB86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C16C-F7BE-4D8A-8A1C-29F54F03BCA1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6ED6-9401-405F-AF8A-3DD8180338D9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3" y="4968201"/>
            <a:ext cx="3273750" cy="139444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atin typeface="UT Sans Bold" pitchFamily="50" charset="0"/>
              </a:rPr>
              <a:t>CauseIT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863588" y="222637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Medium" panose="00000500000000000000" pitchFamily="2" charset="0"/>
              </a:rPr>
              <a:t>Lopătaru</a:t>
            </a:r>
            <a:r>
              <a:rPr lang="en-US" sz="2400" dirty="0">
                <a:latin typeface="UT Sans Medium" panose="00000500000000000000" pitchFamily="2" charset="0"/>
              </a:rPr>
              <a:t> Mihnea</a:t>
            </a:r>
            <a:endParaRPr lang="en-US" sz="1200" dirty="0">
              <a:latin typeface="UT Sans Medium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2638C-44AA-6F98-BF56-E85771E7F96B}"/>
              </a:ext>
            </a:extLst>
          </p:cNvPr>
          <p:cNvSpPr txBox="1"/>
          <p:nvPr/>
        </p:nvSpPr>
        <p:spPr>
          <a:xfrm>
            <a:off x="863588" y="2977604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" panose="00000500000000000000" pitchFamily="2" charset="0"/>
              </a:rPr>
              <a:t>Coordonatori</a:t>
            </a:r>
            <a:r>
              <a:rPr lang="en-US" sz="2400" dirty="0">
                <a:latin typeface="UT Sans" panose="00000500000000000000" pitchFamily="2" charset="0"/>
              </a:rPr>
              <a:t>:</a:t>
            </a:r>
          </a:p>
          <a:p>
            <a:r>
              <a:rPr lang="en-US" sz="2400" dirty="0">
                <a:latin typeface="UT Sans" panose="00000500000000000000" pitchFamily="2" charset="0"/>
              </a:rPr>
              <a:t>Lect. Dr. </a:t>
            </a:r>
            <a:r>
              <a:rPr lang="en-US" sz="2400" dirty="0" err="1">
                <a:latin typeface="UT Sans" panose="00000500000000000000" pitchFamily="2" charset="0"/>
              </a:rPr>
              <a:t>Plajer</a:t>
            </a:r>
            <a:r>
              <a:rPr lang="en-US" sz="2400" dirty="0">
                <a:latin typeface="UT Sans" panose="00000500000000000000" pitchFamily="2" charset="0"/>
              </a:rPr>
              <a:t> Ioana Cristina</a:t>
            </a:r>
          </a:p>
          <a:p>
            <a:r>
              <a:rPr lang="en-US" sz="2400" dirty="0" err="1">
                <a:latin typeface="UT Sans" panose="00000500000000000000" pitchFamily="2" charset="0"/>
              </a:rPr>
              <a:t>Șef</a:t>
            </a:r>
            <a:r>
              <a:rPr lang="en-US" sz="2400" dirty="0">
                <a:latin typeface="UT Sans" panose="00000500000000000000" pitchFamily="2" charset="0"/>
              </a:rPr>
              <a:t>. </a:t>
            </a:r>
            <a:r>
              <a:rPr lang="en-US" sz="2400" dirty="0" err="1">
                <a:latin typeface="UT Sans" panose="00000500000000000000" pitchFamily="2" charset="0"/>
              </a:rPr>
              <a:t>Lucr</a:t>
            </a:r>
            <a:r>
              <a:rPr lang="en-US" sz="2400" dirty="0">
                <a:latin typeface="UT Sans" panose="00000500000000000000" pitchFamily="2" charset="0"/>
              </a:rPr>
              <a:t>. Dr. Ing. Danciu Gabriel-Mihail</a:t>
            </a:r>
            <a:endParaRPr lang="en-US" sz="1200" dirty="0">
              <a:latin typeface="UT Sans" panose="00000500000000000000" pitchFamily="2" charset="0"/>
            </a:endParaRPr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54389F2-B317-D2D4-65C0-69E38502E2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36" y="3851682"/>
            <a:ext cx="2763264" cy="147454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D37FE-7E3D-CB32-92F0-9B366436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393121" y="260270"/>
            <a:ext cx="5463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de </a:t>
            </a:r>
            <a:r>
              <a:rPr lang="en-US" sz="3200" dirty="0" err="1">
                <a:latin typeface="UT Sans Medium" panose="00000500000000000000" pitchFamily="2" charset="0"/>
              </a:rPr>
              <a:t>învățare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automată</a:t>
            </a:r>
            <a:br>
              <a:rPr lang="en-US" sz="3200" dirty="0">
                <a:latin typeface="UT Sans Medium" panose="00000500000000000000" pitchFamily="2" charset="0"/>
              </a:rPr>
            </a:br>
            <a:r>
              <a:rPr lang="en-US" sz="3200" dirty="0" err="1">
                <a:latin typeface="UT Sans Medium" panose="00000500000000000000" pitchFamily="2" charset="0"/>
              </a:rPr>
              <a:t>Performanță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337488"/>
            <a:ext cx="8064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 Medium" panose="00000500000000000000" pitchFamily="2" charset="0"/>
              </a:rPr>
              <a:t>Acuratețe</a:t>
            </a:r>
            <a:r>
              <a:rPr lang="en-US" sz="2000" dirty="0">
                <a:latin typeface="UT Sans" pitchFamily="50" charset="0"/>
              </a:rPr>
              <a:t>: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evalua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cât</a:t>
            </a:r>
            <a:r>
              <a:rPr lang="en-US" sz="2000" dirty="0">
                <a:latin typeface="UT Sans" pitchFamily="50" charset="0"/>
              </a:rPr>
              <a:t> de bine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modelul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prezice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stadiul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bolii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folosind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parametrii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extrașia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fost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folosit</a:t>
            </a:r>
            <a:r>
              <a:rPr lang="en-US" sz="2000" dirty="0">
                <a:latin typeface="UT Sans" pitchFamily="50" charset="0"/>
              </a:rPr>
              <a:t> un test </a:t>
            </a:r>
            <a:r>
              <a:rPr lang="en-US" sz="2000" dirty="0" err="1">
                <a:latin typeface="UT Sans" pitchFamily="50" charset="0"/>
              </a:rPr>
              <a:t>clasic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tipul</a:t>
            </a:r>
            <a:r>
              <a:rPr lang="en-US" sz="2000" dirty="0">
                <a:latin typeface="UT Sans" pitchFamily="50" charset="0"/>
              </a:rPr>
              <a:t> train-test. </a:t>
            </a:r>
          </a:p>
        </p:txBody>
      </p:sp>
      <p:pic>
        <p:nvPicPr>
          <p:cNvPr id="10" name="Picture 9" descr="A green and orange pie chart&#10;&#10;Description automatically generated">
            <a:extLst>
              <a:ext uri="{FF2B5EF4-FFF2-40B4-BE49-F238E27FC236}">
                <a16:creationId xmlns:a16="http://schemas.microsoft.com/office/drawing/2014/main" id="{E01BCEB3-9573-3E4F-060D-51012F299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33209"/>
            <a:ext cx="4896544" cy="3672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DCC421-F8F8-0F1A-4E0D-2C2FE1345121}"/>
              </a:ext>
            </a:extLst>
          </p:cNvPr>
          <p:cNvSpPr txBox="1"/>
          <p:nvPr/>
        </p:nvSpPr>
        <p:spPr>
          <a:xfrm>
            <a:off x="2123728" y="6158332"/>
            <a:ext cx="489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UT Sans" panose="00000500000000000000" pitchFamily="2" charset="0"/>
              </a:rPr>
              <a:t>Procentajul</a:t>
            </a:r>
            <a:r>
              <a:rPr lang="en-US" sz="1200" dirty="0">
                <a:latin typeface="UT Sans" panose="00000500000000000000" pitchFamily="2" charset="0"/>
              </a:rPr>
              <a:t> de </a:t>
            </a:r>
            <a:r>
              <a:rPr lang="en-US" sz="1200" dirty="0" err="1">
                <a:latin typeface="UT Sans" panose="00000500000000000000" pitchFamily="2" charset="0"/>
              </a:rPr>
              <a:t>acuratețe</a:t>
            </a:r>
            <a:r>
              <a:rPr lang="en-US" sz="1200" dirty="0">
                <a:latin typeface="UT Sans" panose="00000500000000000000" pitchFamily="2" charset="0"/>
              </a:rPr>
              <a:t> al </a:t>
            </a:r>
            <a:r>
              <a:rPr lang="en-US" sz="1200" dirty="0" err="1">
                <a:latin typeface="UT Sans" panose="00000500000000000000" pitchFamily="2" charset="0"/>
              </a:rPr>
              <a:t>modelului</a:t>
            </a:r>
            <a:r>
              <a:rPr lang="en-US" sz="1200" dirty="0">
                <a:latin typeface="UT Sans" panose="00000500000000000000" pitchFamily="2" charset="0"/>
              </a:rPr>
              <a:t>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04155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393121" y="260270"/>
            <a:ext cx="5463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de </a:t>
            </a:r>
            <a:r>
              <a:rPr lang="en-US" sz="3200" dirty="0" err="1">
                <a:latin typeface="UT Sans Medium" panose="00000500000000000000" pitchFamily="2" charset="0"/>
              </a:rPr>
              <a:t>învățare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automată</a:t>
            </a:r>
            <a:br>
              <a:rPr lang="en-US" sz="3200" dirty="0">
                <a:latin typeface="UT Sans Medium" panose="00000500000000000000" pitchFamily="2" charset="0"/>
              </a:rPr>
            </a:br>
            <a:r>
              <a:rPr lang="en-US" sz="3200" dirty="0" err="1">
                <a:latin typeface="UT Sans Medium" panose="00000500000000000000" pitchFamily="2" charset="0"/>
              </a:rPr>
              <a:t>Performanță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337488"/>
            <a:ext cx="8064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 Medium" panose="00000500000000000000" pitchFamily="2" charset="0"/>
              </a:rPr>
              <a:t>Coeficient</a:t>
            </a:r>
            <a:r>
              <a:rPr lang="en-US" sz="2000" dirty="0">
                <a:latin typeface="UT Sans Medium" panose="00000500000000000000" pitchFamily="2" charset="0"/>
              </a:rPr>
              <a:t> Spearman</a:t>
            </a:r>
            <a:r>
              <a:rPr lang="en-US" sz="2000" dirty="0">
                <a:latin typeface="UT Sans" pitchFamily="50" charset="0"/>
              </a:rPr>
              <a:t>: a </a:t>
            </a:r>
            <a:r>
              <a:rPr lang="en-US" sz="2000" dirty="0" err="1">
                <a:latin typeface="UT Sans" pitchFamily="50" charset="0"/>
              </a:rPr>
              <a:t>fost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evalua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corelația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între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importanța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parametrilor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determinată</a:t>
            </a:r>
            <a:r>
              <a:rPr lang="en-US" sz="2000" dirty="0">
                <a:latin typeface="UT Sans" pitchFamily="50" charset="0"/>
              </a:rPr>
              <a:t> de Random Forest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PCA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adevărul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bază</a:t>
            </a:r>
            <a:r>
              <a:rPr lang="en-US" sz="2000" dirty="0">
                <a:latin typeface="UT Sans" pitchFamily="50" charset="0"/>
              </a:rPr>
              <a:t>, pe </a:t>
            </a:r>
            <a:r>
              <a:rPr lang="en-US" sz="2000" dirty="0" err="1">
                <a:latin typeface="UT Sans" pitchFamily="50" charset="0"/>
              </a:rPr>
              <a:t>setul</a:t>
            </a:r>
            <a:r>
              <a:rPr lang="en-US" sz="2000" dirty="0">
                <a:latin typeface="UT Sans" pitchFamily="50" charset="0"/>
              </a:rPr>
              <a:t> de date artificial.</a:t>
            </a:r>
          </a:p>
        </p:txBody>
      </p:sp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0F02ED3-7DAD-1000-0B67-018F39686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80" y="2551170"/>
            <a:ext cx="4724840" cy="3543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2B5F49-23A5-4662-B570-4F5687B010F5}"/>
              </a:ext>
            </a:extLst>
          </p:cNvPr>
          <p:cNvSpPr txBox="1"/>
          <p:nvPr/>
        </p:nvSpPr>
        <p:spPr>
          <a:xfrm>
            <a:off x="2209580" y="6206812"/>
            <a:ext cx="472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UT Sans" panose="00000500000000000000" pitchFamily="2" charset="0"/>
              </a:rPr>
              <a:t>Coeficientul</a:t>
            </a:r>
            <a:r>
              <a:rPr lang="en-US" sz="1200" dirty="0">
                <a:latin typeface="UT Sans" panose="00000500000000000000" pitchFamily="2" charset="0"/>
              </a:rPr>
              <a:t> Spearman </a:t>
            </a:r>
            <a:r>
              <a:rPr lang="en-US" sz="1200" dirty="0" err="1">
                <a:latin typeface="UT Sans" panose="00000500000000000000" pitchFamily="2" charset="0"/>
              </a:rPr>
              <a:t>ob</a:t>
            </a:r>
            <a:r>
              <a:rPr lang="en-US" sz="1200" dirty="0" err="1">
                <a:latin typeface="UT Sans" pitchFamily="50" charset="0"/>
              </a:rPr>
              <a:t>ț</a:t>
            </a:r>
            <a:r>
              <a:rPr lang="en-US" sz="1200" dirty="0" err="1">
                <a:latin typeface="UT Sans" panose="00000500000000000000" pitchFamily="2" charset="0"/>
              </a:rPr>
              <a:t>inut</a:t>
            </a:r>
            <a:r>
              <a:rPr lang="en-US" sz="1200" dirty="0">
                <a:latin typeface="UT Sans" panose="00000500000000000000" pitchFamily="2" charset="0"/>
              </a:rPr>
              <a:t> de Random Forest VS PCA</a:t>
            </a:r>
          </a:p>
        </p:txBody>
      </p:sp>
    </p:spTree>
    <p:extLst>
      <p:ext uri="{BB962C8B-B14F-4D97-AF65-F5344CB8AC3E}">
        <p14:creationId xmlns:p14="http://schemas.microsoft.com/office/powerpoint/2010/main" val="75131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485804" y="260270"/>
            <a:ext cx="5376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Concluzii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și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dezvoltări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viitoare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429647"/>
            <a:ext cx="8064872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Modelul</a:t>
            </a:r>
            <a:r>
              <a:rPr lang="en-US" sz="2000" dirty="0">
                <a:latin typeface="UT Sans" pitchFamily="50" charset="0"/>
              </a:rPr>
              <a:t> Random Forest a </a:t>
            </a:r>
            <a:r>
              <a:rPr lang="en-US" sz="2000" dirty="0" err="1">
                <a:latin typeface="UT Sans" pitchFamily="50" charset="0"/>
              </a:rPr>
              <a:t>demonstrat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performanță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excelentă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identificarea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cauzelor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bolii</a:t>
            </a:r>
            <a:endParaRPr lang="en-US" sz="2000" dirty="0">
              <a:latin typeface="UT Sans" pitchFamily="50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Compararea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coeficientului</a:t>
            </a:r>
            <a:r>
              <a:rPr lang="en-US" sz="2000" dirty="0">
                <a:latin typeface="UT Sans" pitchFamily="50" charset="0"/>
              </a:rPr>
              <a:t> Spearman </a:t>
            </a:r>
            <a:r>
              <a:rPr lang="en-US" sz="2000" dirty="0" err="1">
                <a:latin typeface="UT Sans" pitchFamily="50" charset="0"/>
              </a:rPr>
              <a:t>între</a:t>
            </a:r>
            <a:r>
              <a:rPr lang="en-US" sz="2000" dirty="0">
                <a:latin typeface="UT Sans" pitchFamily="50" charset="0"/>
              </a:rPr>
              <a:t> Random Forest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PCA a </a:t>
            </a:r>
            <a:r>
              <a:rPr lang="en-US" sz="2000" dirty="0" err="1">
                <a:latin typeface="UT Sans" pitchFamily="50" charset="0"/>
              </a:rPr>
              <a:t>evidențiat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superioritatea</a:t>
            </a:r>
            <a:r>
              <a:rPr lang="en-US" sz="2000" dirty="0">
                <a:latin typeface="UT Sans" pitchFamily="50" charset="0"/>
              </a:rPr>
              <a:t> Random Forest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evaluarea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importanței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parametrilor</a:t>
            </a:r>
            <a:endParaRPr lang="en-US" sz="2000" dirty="0">
              <a:latin typeface="UT Sans" pitchFamily="50" charset="0"/>
            </a:endParaRPr>
          </a:p>
          <a:p>
            <a:pPr algn="just">
              <a:spcAft>
                <a:spcPts val="600"/>
              </a:spcAft>
            </a:pPr>
            <a:endParaRPr lang="en-US" sz="2000" dirty="0">
              <a:latin typeface="UT Sans" pitchFamily="50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dirty="0" err="1">
                <a:latin typeface="UT Sans" pitchFamily="50" charset="0"/>
              </a:rPr>
              <a:t>Direcții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dezvoltare</a:t>
            </a:r>
            <a:endParaRPr lang="en-US" sz="2000" dirty="0">
              <a:latin typeface="UT Sans" pitchFamily="50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it-IT" sz="2000" dirty="0" err="1">
                <a:latin typeface="UT Sans" pitchFamily="50" charset="0"/>
              </a:rPr>
              <a:t>Dezvoltarea</a:t>
            </a:r>
            <a:r>
              <a:rPr lang="it-IT" sz="2000" dirty="0">
                <a:latin typeface="UT Sans" pitchFamily="50" charset="0"/>
              </a:rPr>
              <a:t> </a:t>
            </a:r>
            <a:r>
              <a:rPr lang="it-IT" sz="2000" dirty="0" err="1">
                <a:latin typeface="UT Sans" pitchFamily="50" charset="0"/>
              </a:rPr>
              <a:t>unei</a:t>
            </a:r>
            <a:r>
              <a:rPr lang="it-IT" sz="2000" dirty="0">
                <a:latin typeface="UT Sans" pitchFamily="50" charset="0"/>
              </a:rPr>
              <a:t> </a:t>
            </a:r>
            <a:r>
              <a:rPr lang="it-IT" sz="2000" dirty="0" err="1">
                <a:latin typeface="UT Sans" pitchFamily="50" charset="0"/>
              </a:rPr>
              <a:t>aplicații</a:t>
            </a:r>
            <a:r>
              <a:rPr lang="it-IT" sz="2000" dirty="0">
                <a:latin typeface="UT Sans" pitchFamily="50" charset="0"/>
              </a:rPr>
              <a:t> mobile </a:t>
            </a:r>
            <a:r>
              <a:rPr lang="it-IT" sz="2000" dirty="0" err="1">
                <a:latin typeface="UT Sans" pitchFamily="50" charset="0"/>
              </a:rPr>
              <a:t>pentru</a:t>
            </a:r>
            <a:r>
              <a:rPr lang="it-IT" sz="2000" dirty="0">
                <a:latin typeface="UT Sans" pitchFamily="50" charset="0"/>
              </a:rPr>
              <a:t> medici</a:t>
            </a:r>
            <a:endParaRPr lang="en-US" sz="2000" dirty="0">
              <a:latin typeface="UT Sans" pitchFamily="50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Extinderea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seturilor</a:t>
            </a:r>
            <a:r>
              <a:rPr lang="en-US" sz="2000" dirty="0">
                <a:latin typeface="UT Sans" pitchFamily="50" charset="0"/>
              </a:rPr>
              <a:t> de date</a:t>
            </a:r>
          </a:p>
        </p:txBody>
      </p:sp>
    </p:spTree>
    <p:extLst>
      <p:ext uri="{BB962C8B-B14F-4D97-AF65-F5344CB8AC3E}">
        <p14:creationId xmlns:p14="http://schemas.microsoft.com/office/powerpoint/2010/main" val="45434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7643993" y="260270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latin typeface="UT Sans Medium" panose="00000500000000000000" pitchFamily="2" charset="0"/>
              </a:rPr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A445C3-AB3B-59C2-CE0B-62BEFBD07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1269684"/>
            <a:ext cx="5976664" cy="4679404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09897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2875002"/>
            <a:ext cx="8064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6600" dirty="0" err="1">
                <a:latin typeface="UT Sans" pitchFamily="50" charset="0"/>
              </a:rPr>
              <a:t>Vă</a:t>
            </a:r>
            <a:r>
              <a:rPr lang="en-US" sz="6600" dirty="0">
                <a:latin typeface="UT Sans" pitchFamily="50" charset="0"/>
              </a:rPr>
              <a:t> </a:t>
            </a:r>
            <a:r>
              <a:rPr lang="en-US" sz="6600" dirty="0" err="1">
                <a:latin typeface="UT Sans" pitchFamily="50" charset="0"/>
              </a:rPr>
              <a:t>mulțumesc</a:t>
            </a:r>
            <a:r>
              <a:rPr lang="en-US" sz="6600" dirty="0">
                <a:latin typeface="UT Sans" pitchFamily="50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519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99457" y="1516938"/>
            <a:ext cx="8064872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 err="1">
                <a:latin typeface="UT Sans Medium" panose="00000500000000000000" pitchFamily="2" charset="0"/>
              </a:rPr>
              <a:t>Introducere</a:t>
            </a:r>
            <a:endParaRPr lang="en-US" sz="2000" dirty="0">
              <a:latin typeface="UT Sans Medium" panose="00000500000000000000" pitchFamily="2" charset="0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>
                <a:latin typeface="UT Sans Medium" panose="00000500000000000000" pitchFamily="2" charset="0"/>
              </a:rPr>
              <a:t>Scop </a:t>
            </a:r>
            <a:r>
              <a:rPr lang="en-US" sz="2000" dirty="0" err="1">
                <a:latin typeface="UT Sans Medium" panose="00000500000000000000" pitchFamily="2" charset="0"/>
              </a:rPr>
              <a:t>și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motivație</a:t>
            </a:r>
            <a:endParaRPr lang="en-US" sz="2000" dirty="0">
              <a:latin typeface="UT Sans Medium" panose="00000500000000000000" pitchFamily="2" charset="0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 err="1">
                <a:latin typeface="UT Sans Medium" panose="00000500000000000000" pitchFamily="2" charset="0"/>
              </a:rPr>
              <a:t>Arhitectura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aplicației</a:t>
            </a:r>
            <a:endParaRPr lang="en-US" sz="2000" dirty="0">
              <a:latin typeface="UT Sans Medium" panose="00000500000000000000" pitchFamily="2" charset="0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 err="1">
                <a:latin typeface="UT Sans Medium" panose="00000500000000000000" pitchFamily="2" charset="0"/>
              </a:rPr>
              <a:t>Modelul</a:t>
            </a:r>
            <a:r>
              <a:rPr lang="en-US" sz="2000" dirty="0">
                <a:latin typeface="UT Sans Medium" panose="00000500000000000000" pitchFamily="2" charset="0"/>
              </a:rPr>
              <a:t> de </a:t>
            </a:r>
            <a:r>
              <a:rPr lang="en-US" sz="2000" dirty="0" err="1">
                <a:latin typeface="UT Sans Medium" panose="00000500000000000000" pitchFamily="2" charset="0"/>
              </a:rPr>
              <a:t>învățare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automată</a:t>
            </a:r>
            <a:endParaRPr lang="en-US" sz="2000" dirty="0">
              <a:latin typeface="UT Sans Medium" panose="00000500000000000000" pitchFamily="2" charset="0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000" dirty="0" err="1">
                <a:latin typeface="UT Sans Medium" panose="00000500000000000000" pitchFamily="2" charset="0"/>
              </a:rPr>
              <a:t>Concluzii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și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dezvoltări</a:t>
            </a:r>
            <a:r>
              <a:rPr lang="en-US" sz="2000" dirty="0">
                <a:latin typeface="UT Sans Medium" panose="00000500000000000000" pitchFamily="2" charset="0"/>
              </a:rPr>
              <a:t> </a:t>
            </a:r>
            <a:r>
              <a:rPr lang="en-US" sz="2000" dirty="0" err="1">
                <a:latin typeface="UT Sans Medium" panose="00000500000000000000" pitchFamily="2" charset="0"/>
              </a:rPr>
              <a:t>viitoare</a:t>
            </a:r>
            <a:endParaRPr lang="en-US" sz="2000" dirty="0">
              <a:latin typeface="UT Sans Medium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252D0-72CF-D812-0F9F-7B95542F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0BBD2-55B7-83F6-6215-D7B17A4DF237}"/>
              </a:ext>
            </a:extLst>
          </p:cNvPr>
          <p:cNvSpPr txBox="1"/>
          <p:nvPr/>
        </p:nvSpPr>
        <p:spPr>
          <a:xfrm>
            <a:off x="7342921" y="260270"/>
            <a:ext cx="1513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Cuprins</a:t>
            </a:r>
            <a:endParaRPr lang="en-US" sz="3200" dirty="0">
              <a:latin typeface="UT Sans Mediu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BBE7D-CB9D-AB15-5038-B01D4CCB0452}"/>
              </a:ext>
            </a:extLst>
          </p:cNvPr>
          <p:cNvSpPr txBox="1"/>
          <p:nvPr/>
        </p:nvSpPr>
        <p:spPr>
          <a:xfrm>
            <a:off x="6634393" y="260270"/>
            <a:ext cx="2222083" cy="601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Introducere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5B761-9DC9-A08A-FC77-EB83C29D7CA9}"/>
              </a:ext>
            </a:extLst>
          </p:cNvPr>
          <p:cNvSpPr txBox="1"/>
          <p:nvPr/>
        </p:nvSpPr>
        <p:spPr>
          <a:xfrm>
            <a:off x="599457" y="1160748"/>
            <a:ext cx="80648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Integrarea tehnologiilor avansate de IT în domeniul medical a revoluționat diagnosticarea bolilor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Algoritmii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de AI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și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ML sunt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utilizați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pentru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diagnosticare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,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analiză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predictivă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și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optimizarea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tratamentelor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.</a:t>
            </a:r>
            <a:endParaRPr lang="ro-RO" sz="2000" dirty="0">
              <a:latin typeface="UT Sans" panose="00000500000000000000" pitchFamily="2" charset="0"/>
              <a:ea typeface="UT Symbols" charset="0"/>
              <a:cs typeface="UT Symbol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DE8A892-0204-AD57-2971-1AB4CCF4DAAE}"/>
              </a:ext>
            </a:extLst>
          </p:cNvPr>
          <p:cNvSpPr txBox="1"/>
          <p:nvPr/>
        </p:nvSpPr>
        <p:spPr>
          <a:xfrm>
            <a:off x="1971261" y="5935003"/>
            <a:ext cx="520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UT Sans" panose="00000500000000000000" pitchFamily="2" charset="0"/>
              </a:rPr>
              <a:t>Integrarea</a:t>
            </a:r>
            <a:r>
              <a:rPr lang="en-US" sz="1400" dirty="0">
                <a:latin typeface="UT Sans" panose="00000500000000000000" pitchFamily="2" charset="0"/>
              </a:rPr>
              <a:t> AI </a:t>
            </a:r>
            <a:r>
              <a:rPr lang="en-US" sz="1400" dirty="0" err="1">
                <a:latin typeface="UT Sans" panose="00000500000000000000" pitchFamily="2" charset="0"/>
              </a:rPr>
              <a:t>în</a:t>
            </a:r>
            <a:r>
              <a:rPr lang="en-US" sz="1400" dirty="0">
                <a:latin typeface="UT Sans" panose="00000500000000000000" pitchFamily="2" charset="0"/>
              </a:rPr>
              <a:t> </a:t>
            </a:r>
            <a:r>
              <a:rPr lang="en-US" sz="1400" dirty="0" err="1">
                <a:latin typeface="UT Sans" panose="00000500000000000000" pitchFamily="2" charset="0"/>
              </a:rPr>
              <a:t>medicină</a:t>
            </a:r>
            <a:r>
              <a:rPr lang="en-US" sz="1400" dirty="0">
                <a:latin typeface="UT Sans" panose="00000500000000000000" pitchFamily="2" charset="0"/>
              </a:rPr>
              <a:t> conform </a:t>
            </a:r>
          </a:p>
          <a:p>
            <a:pPr algn="ctr"/>
            <a:r>
              <a:rPr lang="en-US" sz="1400" dirty="0">
                <a:latin typeface="UT Sans" panose="00000500000000000000" pitchFamily="2" charset="0"/>
              </a:rPr>
              <a:t>RBC Capital Markets</a:t>
            </a:r>
          </a:p>
        </p:txBody>
      </p:sp>
      <p:pic>
        <p:nvPicPr>
          <p:cNvPr id="30" name="Picture 29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3E73264C-7347-371F-9E11-9080726187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261" y="2695003"/>
            <a:ext cx="520121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7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BBE7D-CB9D-AB15-5038-B01D4CCB0452}"/>
              </a:ext>
            </a:extLst>
          </p:cNvPr>
          <p:cNvSpPr txBox="1"/>
          <p:nvPr/>
        </p:nvSpPr>
        <p:spPr>
          <a:xfrm>
            <a:off x="6634393" y="260270"/>
            <a:ext cx="2222083" cy="601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Introducere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490E5D-6300-D4EF-ECF9-CB9AE4C1F547}"/>
              </a:ext>
            </a:extLst>
          </p:cNvPr>
          <p:cNvSpPr txBox="1"/>
          <p:nvPr/>
        </p:nvSpPr>
        <p:spPr>
          <a:xfrm>
            <a:off x="2124360" y="5841426"/>
            <a:ext cx="489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UT Sans" panose="00000500000000000000" pitchFamily="2" charset="0"/>
              </a:rPr>
              <a:t>Evoluția</a:t>
            </a:r>
            <a:r>
              <a:rPr lang="en-US" sz="1400" dirty="0">
                <a:latin typeface="UT Sans" panose="00000500000000000000" pitchFamily="2" charset="0"/>
              </a:rPr>
              <a:t> </a:t>
            </a:r>
            <a:r>
              <a:rPr lang="en-US" sz="1400" dirty="0" err="1">
                <a:latin typeface="UT Sans" panose="00000500000000000000" pitchFamily="2" charset="0"/>
              </a:rPr>
              <a:t>volumului</a:t>
            </a:r>
            <a:r>
              <a:rPr lang="en-US" sz="1400" dirty="0">
                <a:latin typeface="UT Sans" panose="00000500000000000000" pitchFamily="2" charset="0"/>
              </a:rPr>
              <a:t> de date </a:t>
            </a:r>
            <a:r>
              <a:rPr lang="en-US" sz="1400" dirty="0" err="1">
                <a:latin typeface="UT Sans" panose="00000500000000000000" pitchFamily="2" charset="0"/>
              </a:rPr>
              <a:t>în</a:t>
            </a:r>
            <a:r>
              <a:rPr lang="en-US" sz="1400" dirty="0">
                <a:latin typeface="UT Sans" panose="00000500000000000000" pitchFamily="2" charset="0"/>
              </a:rPr>
              <a:t> </a:t>
            </a:r>
            <a:r>
              <a:rPr lang="en-US" sz="1400" dirty="0" err="1">
                <a:latin typeface="UT Sans" panose="00000500000000000000" pitchFamily="2" charset="0"/>
              </a:rPr>
              <a:t>domeniul</a:t>
            </a:r>
            <a:r>
              <a:rPr lang="en-US" sz="1400" dirty="0">
                <a:latin typeface="UT Sans" panose="00000500000000000000" pitchFamily="2" charset="0"/>
              </a:rPr>
              <a:t> medical conform Health IT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23E9C1-2E05-1F1E-4B49-81E1A336BB54}"/>
              </a:ext>
            </a:extLst>
          </p:cNvPr>
          <p:cNvSpPr txBox="1"/>
          <p:nvPr/>
        </p:nvSpPr>
        <p:spPr>
          <a:xfrm>
            <a:off x="599457" y="1160748"/>
            <a:ext cx="80648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 err="1">
                <a:latin typeface="UT Sans" pitchFamily="50" charset="0"/>
              </a:rPr>
              <a:t>Machine</a:t>
            </a:r>
            <a:r>
              <a:rPr lang="ro-RO" sz="2000" dirty="0">
                <a:latin typeface="UT Sans" pitchFamily="50" charset="0"/>
              </a:rPr>
              <a:t> </a:t>
            </a:r>
            <a:r>
              <a:rPr lang="ro-RO" sz="2000" dirty="0" err="1">
                <a:latin typeface="UT Sans" pitchFamily="50" charset="0"/>
              </a:rPr>
              <a:t>Learning</a:t>
            </a:r>
            <a:r>
              <a:rPr lang="ro-RO" sz="2000" dirty="0">
                <a:latin typeface="UT Sans" pitchFamily="50" charset="0"/>
              </a:rPr>
              <a:t> (ML) permite analizarea și interpretarea volumelor mari de date medicale cu acuratețe sporită</a:t>
            </a:r>
            <a:r>
              <a:rPr lang="en-US" sz="2000" dirty="0">
                <a:latin typeface="UT Sans" pitchFamily="50" charset="0"/>
              </a:rPr>
              <a:t>.</a:t>
            </a:r>
            <a:endParaRPr lang="ro-RO" sz="2000" dirty="0">
              <a:latin typeface="UT Sans" pitchFamily="50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Lucrarea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față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explorează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aplicarea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tehnologiilor</a:t>
            </a:r>
            <a:r>
              <a:rPr lang="en-US" sz="2000" dirty="0">
                <a:latin typeface="UT Sans" pitchFamily="50" charset="0"/>
              </a:rPr>
              <a:t> ML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identificarea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cauzelor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bolilor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prin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intermediul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aplicației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CauseIT</a:t>
            </a:r>
            <a:r>
              <a:rPr lang="en-US" sz="2000" dirty="0">
                <a:latin typeface="UT Sans" pitchFamily="50" charset="0"/>
              </a:rPr>
              <a:t>.</a:t>
            </a:r>
          </a:p>
        </p:txBody>
      </p:sp>
      <p:pic>
        <p:nvPicPr>
          <p:cNvPr id="12" name="Picture 11" descr="A graph with a line&#10;&#10;Description automatically generated">
            <a:extLst>
              <a:ext uri="{FF2B5EF4-FFF2-40B4-BE49-F238E27FC236}">
                <a16:creationId xmlns:a16="http://schemas.microsoft.com/office/drawing/2014/main" id="{8894C30A-30A4-7DB1-68F1-674B09D0FC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59" y="2609258"/>
            <a:ext cx="489528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2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BBE7D-CB9D-AB15-5038-B01D4CCB0452}"/>
              </a:ext>
            </a:extLst>
          </p:cNvPr>
          <p:cNvSpPr txBox="1"/>
          <p:nvPr/>
        </p:nvSpPr>
        <p:spPr>
          <a:xfrm>
            <a:off x="5683813" y="26027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latin typeface="UT Sans Medium" panose="00000500000000000000" pitchFamily="2" charset="0"/>
              </a:rPr>
              <a:t>Scop </a:t>
            </a:r>
            <a:r>
              <a:rPr lang="en-US" sz="3200" dirty="0" err="1">
                <a:latin typeface="UT Sans Medium" panose="00000500000000000000" pitchFamily="2" charset="0"/>
              </a:rPr>
              <a:t>și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motivație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5B761-9DC9-A08A-FC77-EB83C29D7CA9}"/>
              </a:ext>
            </a:extLst>
          </p:cNvPr>
          <p:cNvSpPr txBox="1"/>
          <p:nvPr/>
        </p:nvSpPr>
        <p:spPr>
          <a:xfrm>
            <a:off x="599457" y="1160748"/>
            <a:ext cx="80648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Explorarea potențialului algoritmilor avansați de învățare automată (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Machine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Learning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- ML) în identificarea cauzelor specifice ale bolilor.</a:t>
            </a:r>
            <a:endParaRPr lang="en-US" sz="2000" dirty="0">
              <a:latin typeface="UT Sans" panose="00000500000000000000" pitchFamily="2" charset="0"/>
              <a:ea typeface="UT Symbols" charset="0"/>
              <a:cs typeface="UT Symbols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>
                <a:latin typeface="UT Sans" pitchFamily="50" charset="0"/>
              </a:rPr>
              <a:t>Dezvoltarea și implementarea aplicației </a:t>
            </a:r>
            <a:r>
              <a:rPr lang="ro-RO" sz="2000" dirty="0" err="1">
                <a:latin typeface="UT Sans" pitchFamily="50" charset="0"/>
              </a:rPr>
              <a:t>CauseIT</a:t>
            </a:r>
            <a:r>
              <a:rPr lang="ro-RO" sz="2000" dirty="0">
                <a:latin typeface="UT Sans" pitchFamily="50" charset="0"/>
              </a:rPr>
              <a:t> pentru a ajuta medicii în diagnosticarea rapidă și înțelegerea cauzelor bolilor.</a:t>
            </a:r>
            <a:endParaRPr lang="en-US" sz="2000" dirty="0">
              <a:latin typeface="UT Sans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DE8A892-0204-AD57-2971-1AB4CCF4DAAE}"/>
              </a:ext>
            </a:extLst>
          </p:cNvPr>
          <p:cNvSpPr txBox="1"/>
          <p:nvPr/>
        </p:nvSpPr>
        <p:spPr>
          <a:xfrm>
            <a:off x="1853693" y="6039604"/>
            <a:ext cx="543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UT Sans" panose="00000500000000000000" pitchFamily="2" charset="0"/>
              </a:rPr>
              <a:t>Compararea</a:t>
            </a:r>
            <a:r>
              <a:rPr lang="en-US" sz="1200" dirty="0">
                <a:latin typeface="UT Sans" panose="00000500000000000000" pitchFamily="2" charset="0"/>
              </a:rPr>
              <a:t> </a:t>
            </a:r>
            <a:r>
              <a:rPr lang="en-US" sz="1200" dirty="0" err="1">
                <a:latin typeface="UT Sans" panose="00000500000000000000" pitchFamily="2" charset="0"/>
              </a:rPr>
              <a:t>procesului</a:t>
            </a:r>
            <a:r>
              <a:rPr lang="en-US" sz="1200" dirty="0">
                <a:latin typeface="UT Sans" panose="00000500000000000000" pitchFamily="2" charset="0"/>
              </a:rPr>
              <a:t> de </a:t>
            </a:r>
            <a:r>
              <a:rPr lang="en-US" sz="1200" dirty="0" err="1">
                <a:latin typeface="UT Sans" panose="00000500000000000000" pitchFamily="2" charset="0"/>
              </a:rPr>
              <a:t>diagnosticare</a:t>
            </a:r>
            <a:r>
              <a:rPr lang="en-US" sz="1200" dirty="0">
                <a:latin typeface="UT Sans" panose="00000500000000000000" pitchFamily="2" charset="0"/>
              </a:rPr>
              <a:t> cu </a:t>
            </a:r>
            <a:r>
              <a:rPr lang="en-US" sz="1200" dirty="0" err="1">
                <a:latin typeface="UT Sans" panose="00000500000000000000" pitchFamily="2" charset="0"/>
              </a:rPr>
              <a:t>și</a:t>
            </a:r>
            <a:r>
              <a:rPr lang="en-US" sz="1200" dirty="0">
                <a:latin typeface="UT Sans" panose="00000500000000000000" pitchFamily="2" charset="0"/>
              </a:rPr>
              <a:t> </a:t>
            </a:r>
            <a:r>
              <a:rPr lang="en-US" sz="1200" dirty="0" err="1">
                <a:latin typeface="UT Sans" panose="00000500000000000000" pitchFamily="2" charset="0"/>
              </a:rPr>
              <a:t>fără</a:t>
            </a:r>
            <a:r>
              <a:rPr lang="en-US" sz="1200" dirty="0">
                <a:latin typeface="UT Sans" panose="00000500000000000000" pitchFamily="2" charset="0"/>
              </a:rPr>
              <a:t> ML conform </a:t>
            </a:r>
          </a:p>
          <a:p>
            <a:pPr algn="ctr"/>
            <a:r>
              <a:rPr lang="en-US" sz="1200" dirty="0">
                <a:latin typeface="UT Sans" panose="00000500000000000000" pitchFamily="2" charset="0"/>
              </a:rPr>
              <a:t>Harvard Business Review</a:t>
            </a:r>
          </a:p>
        </p:txBody>
      </p:sp>
      <p:pic>
        <p:nvPicPr>
          <p:cNvPr id="15" name="Picture 14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0A4EF1E1-542D-3B4D-224D-8222D84425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93" y="2759857"/>
            <a:ext cx="543661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BBE7D-CB9D-AB15-5038-B01D4CCB0452}"/>
              </a:ext>
            </a:extLst>
          </p:cNvPr>
          <p:cNvSpPr txBox="1"/>
          <p:nvPr/>
        </p:nvSpPr>
        <p:spPr>
          <a:xfrm>
            <a:off x="5683813" y="26027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latin typeface="UT Sans Medium" panose="00000500000000000000" pitchFamily="2" charset="0"/>
              </a:rPr>
              <a:t>Scop </a:t>
            </a:r>
            <a:r>
              <a:rPr lang="en-US" sz="3200" dirty="0" err="1">
                <a:latin typeface="UT Sans Medium" panose="00000500000000000000" pitchFamily="2" charset="0"/>
              </a:rPr>
              <a:t>și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motivație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5B761-9DC9-A08A-FC77-EB83C29D7CA9}"/>
              </a:ext>
            </a:extLst>
          </p:cNvPr>
          <p:cNvSpPr txBox="1"/>
          <p:nvPr/>
        </p:nvSpPr>
        <p:spPr>
          <a:xfrm>
            <a:off x="599457" y="1160748"/>
            <a:ext cx="80648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Necesitatea de a îmbunătăți diagnosticarea și tratamentul în domeniul medical folosind tehnologiile de ML.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>
                <a:latin typeface="UT Sans" pitchFamily="50" charset="0"/>
              </a:rPr>
              <a:t>Impactul pozitiv asupra eficienței și preciziei diagnosticării medicale.</a:t>
            </a:r>
            <a:endParaRPr lang="en-US" sz="2000" dirty="0">
              <a:latin typeface="UT Sans" pitchFamily="50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Adaptabilitatea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scalabilitatea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aplicației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acoperi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gamă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largă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afecțiuni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medicale</a:t>
            </a:r>
            <a:r>
              <a:rPr lang="en-US" sz="2000" dirty="0">
                <a:latin typeface="UT Sans" pitchFamily="50" charset="0"/>
              </a:rPr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86BAC10-3B7A-AB71-2E4C-6569961A4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55" y="2960482"/>
            <a:ext cx="6044876" cy="288765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262F58-AF84-BA04-1712-534A57FB321D}"/>
              </a:ext>
            </a:extLst>
          </p:cNvPr>
          <p:cNvSpPr txBox="1"/>
          <p:nvPr/>
        </p:nvSpPr>
        <p:spPr>
          <a:xfrm>
            <a:off x="1609455" y="5892388"/>
            <a:ext cx="6044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UT Sans" panose="00000500000000000000" pitchFamily="2" charset="0"/>
              </a:rPr>
              <a:t>Pagina</a:t>
            </a:r>
            <a:r>
              <a:rPr lang="en-US" sz="1200" dirty="0">
                <a:latin typeface="UT Sans" panose="00000500000000000000" pitchFamily="2" charset="0"/>
              </a:rPr>
              <a:t> </a:t>
            </a:r>
            <a:r>
              <a:rPr lang="en-US" sz="1200" dirty="0" err="1">
                <a:latin typeface="UT Sans" panose="00000500000000000000" pitchFamily="2" charset="0"/>
              </a:rPr>
              <a:t>principală</a:t>
            </a:r>
            <a:r>
              <a:rPr lang="en-US" sz="1200" dirty="0">
                <a:latin typeface="UT Sans" panose="00000500000000000000" pitchFamily="2" charset="0"/>
              </a:rPr>
              <a:t> a </a:t>
            </a:r>
            <a:r>
              <a:rPr lang="en-US" sz="1200" dirty="0" err="1">
                <a:latin typeface="UT Sans" panose="00000500000000000000" pitchFamily="2" charset="0"/>
              </a:rPr>
              <a:t>platformei</a:t>
            </a:r>
            <a:r>
              <a:rPr lang="en-US" sz="1200" dirty="0">
                <a:latin typeface="UT Sans" panose="00000500000000000000" pitchFamily="2" charset="0"/>
              </a:rPr>
              <a:t> </a:t>
            </a:r>
            <a:r>
              <a:rPr lang="en-US" sz="1200" dirty="0" err="1">
                <a:latin typeface="UT Sans" panose="00000500000000000000" pitchFamily="2" charset="0"/>
              </a:rPr>
              <a:t>CauseIT</a:t>
            </a:r>
            <a:endParaRPr lang="en-US" sz="1200" dirty="0">
              <a:latin typeface="UT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6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5026580" y="260270"/>
            <a:ext cx="3829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Arhitectura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aplicației</a:t>
            </a:r>
            <a:endParaRPr lang="en-US" sz="3200" dirty="0">
              <a:latin typeface="UT Sans Medium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160748"/>
            <a:ext cx="80648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Aplicația 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CauseIT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este proiectată pe trei straturi fundamentale: 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frontend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, server intermediar și server </a:t>
            </a:r>
            <a:r>
              <a:rPr lang="ro-RO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backend</a:t>
            </a:r>
            <a:r>
              <a:rPr lang="ro-RO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.</a:t>
            </a:r>
            <a:endParaRPr lang="en-US" sz="2000" dirty="0">
              <a:latin typeface="UT Sans" panose="00000500000000000000" pitchFamily="2" charset="0"/>
              <a:ea typeface="UT Symbols" charset="0"/>
              <a:cs typeface="UT Symbols" charset="0"/>
            </a:endParaRP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Această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arhitectură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stratificată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asigură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scalabilitatea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modularitatea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sistemului</a:t>
            </a:r>
            <a:r>
              <a:rPr lang="en-US" sz="2000" dirty="0">
                <a:latin typeface="UT Sans" pitchFamily="50" charset="0"/>
              </a:rPr>
              <a:t>.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2AFF18B1-9D4D-6F1B-E7F2-55D710C8F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74" y="2518509"/>
            <a:ext cx="4809452" cy="3880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7D1EA-82FC-E15A-5092-BD79E06D7895}"/>
              </a:ext>
            </a:extLst>
          </p:cNvPr>
          <p:cNvSpPr txBox="1"/>
          <p:nvPr/>
        </p:nvSpPr>
        <p:spPr>
          <a:xfrm>
            <a:off x="2167274" y="6398973"/>
            <a:ext cx="4809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UT Sans" panose="00000500000000000000" pitchFamily="2" charset="0"/>
              </a:rPr>
              <a:t>Arhitectura</a:t>
            </a:r>
            <a:r>
              <a:rPr lang="en-US" sz="1400" dirty="0">
                <a:latin typeface="UT Sans" panose="00000500000000000000" pitchFamily="2" charset="0"/>
              </a:rPr>
              <a:t> </a:t>
            </a:r>
            <a:r>
              <a:rPr lang="en-US" sz="1400" dirty="0" err="1">
                <a:latin typeface="UT Sans" panose="00000500000000000000" pitchFamily="2" charset="0"/>
              </a:rPr>
              <a:t>aplica</a:t>
            </a:r>
            <a:r>
              <a:rPr lang="ro-RO" sz="1400" dirty="0">
                <a:latin typeface="UT Sans" panose="00000500000000000000" pitchFamily="2" charset="0"/>
                <a:ea typeface="UT Symbols" charset="0"/>
                <a:cs typeface="UT Symbols" charset="0"/>
              </a:rPr>
              <a:t>ț</a:t>
            </a:r>
            <a:r>
              <a:rPr lang="en-US" sz="1400" dirty="0" err="1">
                <a:latin typeface="UT Sans" panose="00000500000000000000" pitchFamily="2" charset="0"/>
              </a:rPr>
              <a:t>iei</a:t>
            </a:r>
            <a:r>
              <a:rPr lang="en-US" sz="1400" dirty="0">
                <a:latin typeface="UT Sans" panose="00000500000000000000" pitchFamily="2" charset="0"/>
              </a:rPr>
              <a:t> </a:t>
            </a:r>
            <a:r>
              <a:rPr lang="en-US" sz="1400" dirty="0" err="1">
                <a:latin typeface="UT Sans" panose="00000500000000000000" pitchFamily="2" charset="0"/>
              </a:rPr>
              <a:t>CauseIT</a:t>
            </a:r>
            <a:endParaRPr lang="en-US" sz="1400" dirty="0">
              <a:latin typeface="UT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4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393121" y="260270"/>
            <a:ext cx="5463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de </a:t>
            </a:r>
            <a:r>
              <a:rPr lang="en-US" sz="3200" dirty="0" err="1">
                <a:latin typeface="UT Sans Medium" panose="00000500000000000000" pitchFamily="2" charset="0"/>
              </a:rPr>
              <a:t>învățare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automată</a:t>
            </a:r>
            <a:br>
              <a:rPr lang="en-US" sz="3200" dirty="0">
                <a:latin typeface="UT Sans Medium" panose="00000500000000000000" pitchFamily="2" charset="0"/>
              </a:rPr>
            </a:br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337488"/>
            <a:ext cx="80648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Modelul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este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Random Forest,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utilizat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pentru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 </a:t>
            </a:r>
            <a:r>
              <a:rPr lang="en-US" sz="2000" dirty="0" err="1">
                <a:latin typeface="UT Sans" panose="00000500000000000000" pitchFamily="2" charset="0"/>
                <a:ea typeface="UT Symbols" charset="0"/>
                <a:cs typeface="UT Symbols" charset="0"/>
              </a:rPr>
              <a:t>clasificare</a:t>
            </a:r>
            <a:r>
              <a:rPr lang="en-US" sz="2000" dirty="0">
                <a:latin typeface="UT Sans" panose="00000500000000000000" pitchFamily="2" charset="0"/>
                <a:ea typeface="UT Symbols" charset="0"/>
                <a:cs typeface="UT Symbols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 err="1">
                <a:latin typeface="UT Sans" pitchFamily="50" charset="0"/>
              </a:rPr>
              <a:t>Creează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multiplii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arbori</a:t>
            </a:r>
            <a:r>
              <a:rPr lang="en-US" sz="2000" dirty="0">
                <a:latin typeface="UT Sans" pitchFamily="50" charset="0"/>
              </a:rPr>
              <a:t> de </a:t>
            </a:r>
            <a:r>
              <a:rPr lang="en-US" sz="2000" dirty="0" err="1">
                <a:latin typeface="UT Sans" pitchFamily="50" charset="0"/>
              </a:rPr>
              <a:t>decizie</a:t>
            </a:r>
            <a:r>
              <a:rPr lang="en-US" sz="2000" dirty="0">
                <a:latin typeface="UT Sans" pitchFamily="50" charset="0"/>
              </a:rPr>
              <a:t> pe </a:t>
            </a:r>
            <a:r>
              <a:rPr lang="en-US" sz="2000" dirty="0" err="1">
                <a:latin typeface="UT Sans" pitchFamily="50" charset="0"/>
              </a:rPr>
              <a:t>subseturi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aleatorii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combină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rezultatele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prin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vot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majoritar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sau</a:t>
            </a:r>
            <a:r>
              <a:rPr lang="en-US" sz="2000" dirty="0">
                <a:latin typeface="UT Sans" pitchFamily="50" charset="0"/>
              </a:rPr>
              <a:t> media </a:t>
            </a:r>
            <a:r>
              <a:rPr lang="en-US" sz="2000" dirty="0" err="1">
                <a:latin typeface="UT Sans" pitchFamily="50" charset="0"/>
              </a:rPr>
              <a:t>predicțiilor</a:t>
            </a:r>
            <a:r>
              <a:rPr lang="en-US" sz="2000" dirty="0">
                <a:latin typeface="UT Sans" pitchFamily="50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>
                <a:latin typeface="UT Sans" pitchFamily="50" charset="0"/>
              </a:rPr>
              <a:t>Reduce </a:t>
            </a:r>
            <a:r>
              <a:rPr lang="en-US" sz="2000" dirty="0" err="1">
                <a:latin typeface="UT Sans" pitchFamily="50" charset="0"/>
              </a:rPr>
              <a:t>riscul</a:t>
            </a:r>
            <a:r>
              <a:rPr lang="en-US" sz="2000" dirty="0">
                <a:latin typeface="UT Sans" pitchFamily="50" charset="0"/>
              </a:rPr>
              <a:t> de overfitting, </a:t>
            </a:r>
            <a:r>
              <a:rPr lang="en-US" sz="2000" dirty="0" err="1">
                <a:latin typeface="UT Sans" pitchFamily="50" charset="0"/>
              </a:rPr>
              <a:t>oferă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acuratețe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ridicată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evalua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importanța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variabilelor</a:t>
            </a:r>
            <a:r>
              <a:rPr lang="en-US" sz="2000" dirty="0">
                <a:latin typeface="UT Sans" pitchFamily="50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B22D5C-CB2A-60AB-F4D1-F3856F93CCC3}"/>
              </a:ext>
            </a:extLst>
          </p:cNvPr>
          <p:cNvSpPr txBox="1"/>
          <p:nvPr/>
        </p:nvSpPr>
        <p:spPr>
          <a:xfrm>
            <a:off x="2369740" y="6520542"/>
            <a:ext cx="4404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UT Sans" panose="00000500000000000000" pitchFamily="2" charset="0"/>
              </a:rPr>
              <a:t>Procesul</a:t>
            </a:r>
            <a:r>
              <a:rPr lang="en-US" sz="1200" dirty="0">
                <a:latin typeface="UT Sans" panose="00000500000000000000" pitchFamily="2" charset="0"/>
              </a:rPr>
              <a:t> de </a:t>
            </a:r>
            <a:r>
              <a:rPr lang="en-US" sz="1200" dirty="0" err="1">
                <a:latin typeface="UT Sans" panose="00000500000000000000" pitchFamily="2" charset="0"/>
              </a:rPr>
              <a:t>Bootsrap</a:t>
            </a:r>
            <a:r>
              <a:rPr lang="en-US" sz="1200" dirty="0">
                <a:latin typeface="UT Sans" panose="00000500000000000000" pitchFamily="2" charset="0"/>
              </a:rPr>
              <a:t> </a:t>
            </a:r>
            <a:r>
              <a:rPr lang="en-US" sz="1200" dirty="0" err="1">
                <a:latin typeface="UT Sans" panose="00000500000000000000" pitchFamily="2" charset="0"/>
              </a:rPr>
              <a:t>pentru</a:t>
            </a:r>
            <a:r>
              <a:rPr lang="en-US" sz="1200" dirty="0">
                <a:latin typeface="UT Sans" panose="00000500000000000000" pitchFamily="2" charset="0"/>
              </a:rPr>
              <a:t> Random Forest</a:t>
            </a:r>
          </a:p>
        </p:txBody>
      </p:sp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C1ADDE-8835-023E-DF71-F7760035F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8" y="3104285"/>
            <a:ext cx="4536504" cy="34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3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B44ED-C9DC-9F64-DF4B-D581B8BD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179197-CD7D-F13F-91A3-8EA2DDE45DCE}"/>
              </a:ext>
            </a:extLst>
          </p:cNvPr>
          <p:cNvSpPr txBox="1"/>
          <p:nvPr/>
        </p:nvSpPr>
        <p:spPr>
          <a:xfrm>
            <a:off x="3393121" y="260270"/>
            <a:ext cx="5463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err="1">
                <a:latin typeface="UT Sans Medium" panose="00000500000000000000" pitchFamily="2" charset="0"/>
              </a:rPr>
              <a:t>Modelul</a:t>
            </a:r>
            <a:r>
              <a:rPr lang="en-US" sz="3200" dirty="0">
                <a:latin typeface="UT Sans Medium" panose="00000500000000000000" pitchFamily="2" charset="0"/>
              </a:rPr>
              <a:t> de </a:t>
            </a:r>
            <a:r>
              <a:rPr lang="en-US" sz="3200" dirty="0" err="1">
                <a:latin typeface="UT Sans Medium" panose="00000500000000000000" pitchFamily="2" charset="0"/>
              </a:rPr>
              <a:t>învățare</a:t>
            </a:r>
            <a:r>
              <a:rPr lang="en-US" sz="3200" dirty="0">
                <a:latin typeface="UT Sans Medium" panose="00000500000000000000" pitchFamily="2" charset="0"/>
              </a:rPr>
              <a:t> </a:t>
            </a:r>
            <a:r>
              <a:rPr lang="en-US" sz="3200" dirty="0" err="1">
                <a:latin typeface="UT Sans Medium" panose="00000500000000000000" pitchFamily="2" charset="0"/>
              </a:rPr>
              <a:t>automată</a:t>
            </a:r>
            <a:br>
              <a:rPr lang="en-US" sz="3200" dirty="0">
                <a:latin typeface="UT Sans Medium" panose="00000500000000000000" pitchFamily="2" charset="0"/>
              </a:rPr>
            </a:br>
            <a:r>
              <a:rPr lang="en-US" sz="3200" dirty="0" err="1">
                <a:latin typeface="UT Sans Medium" panose="00000500000000000000" pitchFamily="2" charset="0"/>
              </a:rPr>
              <a:t>Seturile</a:t>
            </a:r>
            <a:r>
              <a:rPr lang="en-US" sz="3200" dirty="0">
                <a:latin typeface="UT Sans Medium" panose="00000500000000000000" pitchFamily="2" charset="0"/>
              </a:rPr>
              <a:t> de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E12B6-666B-7706-89D9-0E30B790BF2F}"/>
              </a:ext>
            </a:extLst>
          </p:cNvPr>
          <p:cNvSpPr txBox="1"/>
          <p:nvPr/>
        </p:nvSpPr>
        <p:spPr>
          <a:xfrm>
            <a:off x="599457" y="1337488"/>
            <a:ext cx="806487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>
                <a:latin typeface="UT Sans Medium" panose="00000500000000000000" pitchFamily="2" charset="0"/>
              </a:rPr>
              <a:t>Set de date artificial</a:t>
            </a:r>
            <a:r>
              <a:rPr lang="en-US" sz="2000" dirty="0">
                <a:latin typeface="UT Sans" pitchFamily="50" charset="0"/>
              </a:rPr>
              <a:t>: Date generate </a:t>
            </a:r>
            <a:r>
              <a:rPr lang="en-US" sz="2000" dirty="0" err="1">
                <a:latin typeface="UT Sans" pitchFamily="50" charset="0"/>
              </a:rPr>
              <a:t>într</a:t>
            </a:r>
            <a:r>
              <a:rPr lang="en-US" sz="2000" dirty="0">
                <a:latin typeface="UT Sans" pitchFamily="50" charset="0"/>
              </a:rPr>
              <a:t>-un </a:t>
            </a:r>
            <a:r>
              <a:rPr lang="en-US" sz="2000" dirty="0" err="1">
                <a:latin typeface="UT Sans" pitchFamily="50" charset="0"/>
              </a:rPr>
              <a:t>mediu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controlat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simula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diferite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scenarii</a:t>
            </a:r>
            <a:r>
              <a:rPr lang="en-US" sz="2000" dirty="0">
                <a:latin typeface="UT Sans" pitchFamily="50" charset="0"/>
              </a:rPr>
              <a:t>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it-IT" sz="2000" dirty="0">
                <a:latin typeface="UT Sans Medium" panose="00000500000000000000" pitchFamily="2" charset="0"/>
              </a:rPr>
              <a:t>Set de date reale </a:t>
            </a:r>
            <a:r>
              <a:rPr lang="it-IT" sz="2000" dirty="0" err="1">
                <a:latin typeface="UT Sans Medium" panose="00000500000000000000" pitchFamily="2" charset="0"/>
              </a:rPr>
              <a:t>publice</a:t>
            </a:r>
            <a:r>
              <a:rPr lang="it-IT" sz="2000" dirty="0">
                <a:latin typeface="UT Sans" pitchFamily="50" charset="0"/>
              </a:rPr>
              <a:t>: Date reale disponibile public, </a:t>
            </a:r>
            <a:r>
              <a:rPr lang="it-IT" sz="2000" dirty="0" err="1">
                <a:latin typeface="UT Sans" pitchFamily="50" charset="0"/>
              </a:rPr>
              <a:t>utilizate</a:t>
            </a:r>
            <a:r>
              <a:rPr lang="it-IT" sz="2000" dirty="0">
                <a:latin typeface="UT Sans" pitchFamily="50" charset="0"/>
              </a:rPr>
              <a:t> </a:t>
            </a:r>
            <a:r>
              <a:rPr lang="it-IT" sz="2000" dirty="0" err="1">
                <a:latin typeface="UT Sans" pitchFamily="50" charset="0"/>
              </a:rPr>
              <a:t>pentru</a:t>
            </a:r>
            <a:r>
              <a:rPr lang="it-IT" sz="2000" dirty="0">
                <a:latin typeface="UT Sans" pitchFamily="50" charset="0"/>
              </a:rPr>
              <a:t> a verifica </a:t>
            </a:r>
            <a:r>
              <a:rPr lang="it-IT" sz="2000" dirty="0" err="1">
                <a:latin typeface="UT Sans" pitchFamily="50" charset="0"/>
              </a:rPr>
              <a:t>performanța</a:t>
            </a:r>
            <a:r>
              <a:rPr lang="it-IT" sz="2000" dirty="0">
                <a:latin typeface="UT Sans" pitchFamily="50" charset="0"/>
              </a:rPr>
              <a:t> </a:t>
            </a:r>
            <a:r>
              <a:rPr lang="it-IT" sz="2000" dirty="0" err="1">
                <a:latin typeface="UT Sans" pitchFamily="50" charset="0"/>
              </a:rPr>
              <a:t>modelului</a:t>
            </a:r>
            <a:r>
              <a:rPr lang="it-IT" sz="2000" dirty="0">
                <a:latin typeface="UT Sans" pitchFamily="50" charset="0"/>
              </a:rPr>
              <a:t> pe </a:t>
            </a:r>
            <a:r>
              <a:rPr lang="it-IT" sz="2000" dirty="0" err="1">
                <a:latin typeface="UT Sans" pitchFamily="50" charset="0"/>
              </a:rPr>
              <a:t>cazuri</a:t>
            </a:r>
            <a:r>
              <a:rPr lang="it-IT" sz="2000" dirty="0">
                <a:latin typeface="UT Sans" pitchFamily="50" charset="0"/>
              </a:rPr>
              <a:t> reale.</a:t>
            </a:r>
          </a:p>
          <a:p>
            <a:pPr marL="342900" indent="-342900" algn="just">
              <a:spcAft>
                <a:spcPts val="600"/>
              </a:spcAft>
              <a:buBlip>
                <a:blip r:embed="rId4"/>
              </a:buBlip>
            </a:pPr>
            <a:r>
              <a:rPr lang="en-US" sz="2000" dirty="0">
                <a:latin typeface="UT Sans Medium" panose="00000500000000000000" pitchFamily="2" charset="0"/>
              </a:rPr>
              <a:t>Set de date </a:t>
            </a:r>
            <a:r>
              <a:rPr lang="en-US" sz="2000" dirty="0" err="1">
                <a:latin typeface="UT Sans Medium" panose="00000500000000000000" pitchFamily="2" charset="0"/>
              </a:rPr>
              <a:t>reale</a:t>
            </a:r>
            <a:r>
              <a:rPr lang="en-US" sz="2000" dirty="0">
                <a:latin typeface="UT Sans Medium" panose="00000500000000000000" pitchFamily="2" charset="0"/>
              </a:rPr>
              <a:t> private</a:t>
            </a:r>
            <a:r>
              <a:rPr lang="en-US" sz="2000" dirty="0">
                <a:latin typeface="UT Sans" pitchFamily="50" charset="0"/>
              </a:rPr>
              <a:t>: Date </a:t>
            </a:r>
            <a:r>
              <a:rPr lang="en-US" sz="2000" dirty="0" err="1">
                <a:latin typeface="UT Sans" pitchFamily="50" charset="0"/>
              </a:rPr>
              <a:t>furnizate</a:t>
            </a:r>
            <a:r>
              <a:rPr lang="en-US" sz="2000" dirty="0">
                <a:latin typeface="UT Sans" pitchFamily="50" charset="0"/>
              </a:rPr>
              <a:t> de Siemens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cadrul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proiectului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Ihelp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parteneriat</a:t>
            </a:r>
            <a:r>
              <a:rPr lang="en-US" sz="2000" dirty="0">
                <a:latin typeface="UT Sans" pitchFamily="50" charset="0"/>
              </a:rPr>
              <a:t> cu TMU, </a:t>
            </a:r>
            <a:r>
              <a:rPr lang="en-US" sz="2000" dirty="0" err="1">
                <a:latin typeface="UT Sans" pitchFamily="50" charset="0"/>
              </a:rPr>
              <a:t>utilizate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testa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modelul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condiții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reale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specifice</a:t>
            </a:r>
            <a:r>
              <a:rPr lang="en-US" sz="2000" dirty="0">
                <a:latin typeface="UT Sans" pitchFamily="50" charset="0"/>
              </a:rPr>
              <a:t>.</a:t>
            </a:r>
          </a:p>
          <a:p>
            <a:pPr marL="800100" lvl="1" indent="-342900" algn="just">
              <a:spcAft>
                <a:spcPts val="600"/>
              </a:spcAft>
              <a:buBlip>
                <a:blip r:embed="rId4"/>
              </a:buBlip>
            </a:pPr>
            <a:endParaRPr lang="en-US" sz="2000" dirty="0">
              <a:latin typeface="UT Sans" pitchFamily="50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7C73AB-AF84-CF83-7EFF-50AA733F1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08748"/>
              </p:ext>
            </p:extLst>
          </p:nvPr>
        </p:nvGraphicFramePr>
        <p:xfrm>
          <a:off x="1583893" y="4126849"/>
          <a:ext cx="6096000" cy="22250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106494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863007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145392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433141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5411006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Structura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datelor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UT Sans Bold" panose="00000500000000000000" pitchFamily="2" charset="0"/>
                        </a:rPr>
                        <a:t>utilizate</a:t>
                      </a:r>
                      <a:endParaRPr lang="en-US" dirty="0">
                        <a:solidFill>
                          <a:schemeClr val="bg1"/>
                        </a:solidFill>
                        <a:latin typeface="UT Sans Bold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76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Parametru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Parametru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Parametru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Parametru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 Medium" panose="00000500000000000000" pitchFamily="2" charset="0"/>
                        </a:rPr>
                        <a:t>Stagiu</a:t>
                      </a:r>
                      <a:r>
                        <a:rPr lang="en-US" dirty="0">
                          <a:latin typeface="UT Sans Medium" panose="00000500000000000000" pitchFamily="2" charset="0"/>
                        </a:rPr>
                        <a:t> </a:t>
                      </a:r>
                      <a:r>
                        <a:rPr lang="en-US" dirty="0" err="1">
                          <a:latin typeface="UT Sans Medium" panose="00000500000000000000" pitchFamily="2" charset="0"/>
                        </a:rPr>
                        <a:t>Boala</a:t>
                      </a:r>
                      <a:endParaRPr lang="en-US" dirty="0">
                        <a:latin typeface="UT Sans Medium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9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Stagiu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64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Stagiu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94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Valoare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UT Sans" panose="00000500000000000000" pitchFamily="2" charset="0"/>
                        </a:rPr>
                        <a:t>Stagiu</a:t>
                      </a:r>
                      <a:r>
                        <a:rPr lang="en-US" dirty="0">
                          <a:latin typeface="UT Sans" panose="00000500000000000000" pitchFamily="2" charset="0"/>
                        </a:rPr>
                        <a:t>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7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UT Sans" panose="00000500000000000000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6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29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588</Words>
  <Application>Microsoft Office PowerPoint</Application>
  <PresentationFormat>On-screen Show (4:3)</PresentationFormat>
  <Paragraphs>111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UT Sans</vt:lpstr>
      <vt:lpstr>UT Sans Bold</vt:lpstr>
      <vt:lpstr>UT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Lopataru, Mihnea Ionut (ext) (T DAI CON-RO)</cp:lastModifiedBy>
  <cp:revision>55</cp:revision>
  <dcterms:created xsi:type="dcterms:W3CDTF">2017-10-19T09:49:50Z</dcterms:created>
  <dcterms:modified xsi:type="dcterms:W3CDTF">2024-06-27T16:44:06Z</dcterms:modified>
</cp:coreProperties>
</file>