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  <p:sldId id="281" r:id="rId25"/>
    <p:sldId id="282" r:id="rId26"/>
    <p:sldId id="278" r:id="rId27"/>
    <p:sldId id="283" r:id="rId28"/>
    <p:sldId id="284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C746E-BFF3-5898-0A8D-3FAD60034F9C}" v="356" dt="2024-05-19T19:46:41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5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2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3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0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8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2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9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1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6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064-8F42-B1E6-8299-6D71AA7BD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36" y="-690669"/>
            <a:ext cx="7315200" cy="3255264"/>
          </a:xfrm>
        </p:spPr>
        <p:txBody>
          <a:bodyPr>
            <a:normAutofit/>
          </a:bodyPr>
          <a:lstStyle/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.NET/C#</a:t>
            </a:r>
            <a:r>
              <a:rPr lang="en-US" sz="1800" b="1" kern="1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instrumentation</a:t>
            </a:r>
            <a:r>
              <a:rPr lang="en-US" sz="1800" b="1" kern="1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b="1" kern="1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search‑based</a:t>
            </a:r>
            <a:r>
              <a:rPr lang="en-US" sz="1800" b="1" kern="1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US" sz="1800" b="1" kern="100" spc="3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b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6D273-0AC4-9DF6-6F9E-698BB30F6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33233"/>
            <a:ext cx="7315200" cy="2774867"/>
          </a:xfrm>
        </p:spPr>
        <p:txBody>
          <a:bodyPr>
            <a:normAutofit/>
          </a:bodyPr>
          <a:lstStyle/>
          <a:p>
            <a:r>
              <a:rPr lang="en-US" sz="1400" err="1"/>
              <a:t>Realizat</a:t>
            </a:r>
            <a:r>
              <a:rPr lang="en-US" sz="1400" dirty="0"/>
              <a:t> de: </a:t>
            </a:r>
          </a:p>
          <a:p>
            <a:pPr algn="just"/>
            <a:r>
              <a:rPr lang="en-US" sz="1400" dirty="0"/>
              <a:t>				Matei Serban-Petru (Grupa 311)</a:t>
            </a:r>
          </a:p>
          <a:p>
            <a:pPr algn="just"/>
            <a:r>
              <a:rPr lang="en-US" sz="1400" dirty="0"/>
              <a:t>				Ene Cristian-Andrei (Grupa 311)</a:t>
            </a:r>
          </a:p>
          <a:p>
            <a:pPr algn="just"/>
            <a:r>
              <a:rPr lang="en-US" sz="1400" dirty="0"/>
              <a:t>				Nicolae Mihnea-Vlad (Grupa 311)</a:t>
            </a:r>
          </a:p>
          <a:p>
            <a:pPr algn="just"/>
            <a:r>
              <a:rPr lang="en-US" sz="1400" dirty="0"/>
              <a:t>				Nica Valentin-Teodor (Grupa 312)</a:t>
            </a:r>
          </a:p>
        </p:txBody>
      </p:sp>
    </p:spTree>
    <p:extLst>
      <p:ext uri="{BB962C8B-B14F-4D97-AF65-F5344CB8AC3E}">
        <p14:creationId xmlns:p14="http://schemas.microsoft.com/office/powerpoint/2010/main" val="231258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FA78-123F-184F-FF61-487EAAD7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Capitolul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3-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C4E9-05FA-D997-60DA-E0FD13E3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346" y="557329"/>
            <a:ext cx="7849589" cy="57341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 </a:t>
            </a:r>
            <a:r>
              <a:rPr lang="en-US" sz="1400" err="1">
                <a:latin typeface="Times New Roman"/>
                <a:cs typeface="Times New Roman"/>
              </a:rPr>
              <a:t>EvoSuite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Pex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Randoop</a:t>
            </a:r>
            <a:r>
              <a:rPr lang="en-US" sz="1400" dirty="0">
                <a:latin typeface="Times New Roman"/>
                <a:cs typeface="Times New Roman"/>
              </a:rPr>
              <a:t> sunt </a:t>
            </a:r>
            <a:r>
              <a:rPr lang="en-US" sz="1400" err="1">
                <a:latin typeface="Times New Roman"/>
                <a:cs typeface="Times New Roman"/>
              </a:rPr>
              <a:t>unelte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testare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automată</a:t>
            </a:r>
            <a:r>
              <a:rPr lang="en-US" sz="1400" dirty="0">
                <a:latin typeface="Times New Roman"/>
                <a:cs typeface="Times New Roman"/>
              </a:rPr>
              <a:t> a software-</a:t>
            </a:r>
            <a:r>
              <a:rPr lang="en-US" sz="1400" err="1">
                <a:latin typeface="Times New Roman"/>
                <a:cs typeface="Times New Roman"/>
              </a:rPr>
              <a:t>ului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fiecare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utilizând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tehnici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diferite</a:t>
            </a:r>
            <a:r>
              <a:rPr lang="en-US" sz="1400" dirty="0">
                <a:latin typeface="Times New Roman"/>
                <a:cs typeface="Times New Roman"/>
              </a:rPr>
              <a:t>: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1) </a:t>
            </a:r>
            <a:r>
              <a:rPr lang="en-US" sz="1400" err="1">
                <a:latin typeface="Times New Roman"/>
                <a:cs typeface="Times New Roman"/>
              </a:rPr>
              <a:t>EvoSuite</a:t>
            </a:r>
            <a:r>
              <a:rPr lang="en-US" sz="1400" dirty="0">
                <a:latin typeface="Times New Roman"/>
                <a:cs typeface="Times New Roman"/>
              </a:rPr>
              <a:t>: Produce </a:t>
            </a:r>
            <a:r>
              <a:rPr lang="en-US" sz="1400" err="1">
                <a:latin typeface="Times New Roman"/>
                <a:cs typeface="Times New Roman"/>
              </a:rPr>
              <a:t>cazuri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testare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unitară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Java, </a:t>
            </a:r>
            <a:r>
              <a:rPr lang="en-US" sz="1400" err="1">
                <a:latin typeface="Times New Roman"/>
                <a:cs typeface="Times New Roman"/>
              </a:rPr>
              <a:t>folosind</a:t>
            </a:r>
            <a:r>
              <a:rPr lang="en-US" sz="1400" dirty="0">
                <a:latin typeface="Times New Roman"/>
                <a:cs typeface="Times New Roman"/>
              </a:rPr>
              <a:t> o </a:t>
            </a:r>
            <a:r>
              <a:rPr lang="en-US" sz="1400" err="1">
                <a:latin typeface="Times New Roman"/>
                <a:cs typeface="Times New Roman"/>
              </a:rPr>
              <a:t>tehnică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hibridă</a:t>
            </a:r>
            <a:r>
              <a:rPr lang="en-US" sz="1400" dirty="0">
                <a:latin typeface="Times New Roman"/>
                <a:cs typeface="Times New Roman"/>
              </a:rPr>
              <a:t> care </a:t>
            </a:r>
            <a:r>
              <a:rPr lang="en-US" sz="1400" err="1">
                <a:latin typeface="Times New Roman"/>
                <a:cs typeface="Times New Roman"/>
              </a:rPr>
              <a:t>optimizează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seriile</a:t>
            </a:r>
            <a:r>
              <a:rPr lang="en-US" sz="1400" dirty="0">
                <a:latin typeface="Times New Roman"/>
                <a:cs typeface="Times New Roman"/>
              </a:rPr>
              <a:t> de teste 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err="1">
                <a:latin typeface="Times New Roman"/>
                <a:cs typeface="Times New Roman"/>
              </a:rPr>
              <a:t>îndeplini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obiectivele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acoperire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instrumentează</a:t>
            </a:r>
            <a:r>
              <a:rPr lang="en-US" sz="1400" dirty="0">
                <a:latin typeface="Times New Roman"/>
                <a:cs typeface="Times New Roman"/>
              </a:rPr>
              <a:t> bytecode-</a:t>
            </a:r>
            <a:r>
              <a:rPr lang="en-US" sz="1400" err="1">
                <a:latin typeface="Times New Roman"/>
                <a:cs typeface="Times New Roman"/>
              </a:rPr>
              <a:t>ul</a:t>
            </a:r>
            <a:r>
              <a:rPr lang="en-US" sz="1400" dirty="0">
                <a:latin typeface="Times New Roman"/>
                <a:cs typeface="Times New Roman"/>
              </a:rPr>
              <a:t> JVM.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2) </a:t>
            </a:r>
            <a:r>
              <a:rPr lang="en-US" sz="1400" err="1">
                <a:latin typeface="Times New Roman"/>
                <a:cs typeface="Times New Roman"/>
              </a:rPr>
              <a:t>Pex</a:t>
            </a:r>
            <a:r>
              <a:rPr lang="en-US" sz="1400" dirty="0">
                <a:latin typeface="Times New Roman"/>
                <a:cs typeface="Times New Roman"/>
              </a:rPr>
              <a:t>: </a:t>
            </a:r>
            <a:r>
              <a:rPr lang="en-US" sz="1400" err="1">
                <a:latin typeface="Times New Roman"/>
                <a:cs typeface="Times New Roman"/>
              </a:rPr>
              <a:t>Utilizează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execuția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dinamică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simbolică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a genera </a:t>
            </a:r>
            <a:r>
              <a:rPr lang="en-US" sz="1400" err="1">
                <a:latin typeface="Times New Roman"/>
                <a:cs typeface="Times New Roman"/>
              </a:rPr>
              <a:t>serii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testare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unitară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programele</a:t>
            </a:r>
            <a:r>
              <a:rPr lang="en-US" sz="1400" dirty="0">
                <a:latin typeface="Times New Roman"/>
                <a:cs typeface="Times New Roman"/>
              </a:rPr>
              <a:t> .NET, </a:t>
            </a:r>
            <a:r>
              <a:rPr lang="en-US" sz="1400" err="1">
                <a:latin typeface="Times New Roman"/>
                <a:cs typeface="Times New Roman"/>
              </a:rPr>
              <a:t>determinând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datele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intrare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testele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unitare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parametrizate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3) </a:t>
            </a:r>
            <a:r>
              <a:rPr lang="en-US" sz="1400" err="1">
                <a:latin typeface="Times New Roman"/>
                <a:cs typeface="Times New Roman"/>
              </a:rPr>
              <a:t>Randoop</a:t>
            </a:r>
            <a:r>
              <a:rPr lang="en-US" sz="1400" dirty="0">
                <a:latin typeface="Times New Roman"/>
                <a:cs typeface="Times New Roman"/>
              </a:rPr>
              <a:t>: </a:t>
            </a:r>
            <a:r>
              <a:rPr lang="en-US" sz="1400" err="1">
                <a:latin typeface="Times New Roman"/>
                <a:cs typeface="Times New Roman"/>
              </a:rPr>
              <a:t>Creează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testări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unitare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Java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.NET </a:t>
            </a:r>
            <a:r>
              <a:rPr lang="en-US" sz="1400" err="1">
                <a:latin typeface="Times New Roman"/>
                <a:cs typeface="Times New Roman"/>
              </a:rPr>
              <a:t>printr</a:t>
            </a:r>
            <a:r>
              <a:rPr lang="en-US" sz="1400" dirty="0">
                <a:latin typeface="Times New Roman"/>
                <a:cs typeface="Times New Roman"/>
              </a:rPr>
              <a:t>-o </a:t>
            </a:r>
            <a:r>
              <a:rPr lang="en-US" sz="1400" err="1">
                <a:latin typeface="Times New Roman"/>
                <a:cs typeface="Times New Roman"/>
              </a:rPr>
              <a:t>tehnică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testare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aleatorie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direcționată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prin</a:t>
            </a:r>
            <a:r>
              <a:rPr lang="en-US" sz="1400" dirty="0">
                <a:latin typeface="Times New Roman"/>
                <a:cs typeface="Times New Roman"/>
              </a:rPr>
              <a:t> feedback, </a:t>
            </a:r>
            <a:r>
              <a:rPr lang="en-US" sz="1400" err="1">
                <a:latin typeface="Times New Roman"/>
                <a:cs typeface="Times New Roman"/>
              </a:rPr>
              <a:t>evitând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datele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intrare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ilegale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redundante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 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fuzzing-</a:t>
            </a:r>
            <a:r>
              <a:rPr lang="en-US" sz="1400" err="1">
                <a:latin typeface="Times New Roman"/>
                <a:cs typeface="Times New Roman"/>
              </a:rPr>
              <a:t>ul</a:t>
            </a:r>
            <a:r>
              <a:rPr lang="en-US" sz="1400" dirty="0">
                <a:latin typeface="Times New Roman"/>
                <a:cs typeface="Times New Roman"/>
              </a:rPr>
              <a:t> API-</a:t>
            </a:r>
            <a:r>
              <a:rPr lang="en-US" sz="1400" err="1">
                <a:latin typeface="Times New Roman"/>
                <a:cs typeface="Times New Roman"/>
              </a:rPr>
              <a:t>urilor</a:t>
            </a:r>
            <a:r>
              <a:rPr lang="en-US" sz="1400" dirty="0">
                <a:latin typeface="Times New Roman"/>
                <a:cs typeface="Times New Roman"/>
              </a:rPr>
              <a:t> RESTful, </a:t>
            </a:r>
            <a:r>
              <a:rPr lang="en-US" sz="1400" err="1">
                <a:latin typeface="Times New Roman"/>
                <a:cs typeface="Times New Roman"/>
              </a:rPr>
              <a:t>majoritatea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uneltelor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inclusiv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Restler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Schemathesis</a:t>
            </a:r>
            <a:r>
              <a:rPr lang="en-US" sz="1400" dirty="0">
                <a:latin typeface="Times New Roman"/>
                <a:cs typeface="Times New Roman"/>
              </a:rPr>
              <a:t>, sunt orientate pe </a:t>
            </a:r>
            <a:r>
              <a:rPr lang="en-US" sz="1400" err="1">
                <a:latin typeface="Times New Roman"/>
                <a:cs typeface="Times New Roman"/>
              </a:rPr>
              <a:t>testarea</a:t>
            </a:r>
            <a:r>
              <a:rPr lang="en-US" sz="1400" dirty="0">
                <a:latin typeface="Times New Roman"/>
                <a:cs typeface="Times New Roman"/>
              </a:rPr>
              <a:t> black-box. Nu </a:t>
            </a:r>
            <a:r>
              <a:rPr lang="en-US" sz="1400" err="1">
                <a:latin typeface="Times New Roman"/>
                <a:cs typeface="Times New Roman"/>
              </a:rPr>
              <a:t>există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tehnici</a:t>
            </a:r>
            <a:r>
              <a:rPr lang="en-US" sz="1400" dirty="0">
                <a:latin typeface="Times New Roman"/>
                <a:cs typeface="Times New Roman"/>
              </a:rPr>
              <a:t> SBST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testarea</a:t>
            </a:r>
            <a:r>
              <a:rPr lang="en-US" sz="1400" dirty="0">
                <a:latin typeface="Times New Roman"/>
                <a:cs typeface="Times New Roman"/>
              </a:rPr>
              <a:t> white-box a </a:t>
            </a:r>
            <a:r>
              <a:rPr lang="en-US" sz="1400" err="1">
                <a:latin typeface="Times New Roman"/>
                <a:cs typeface="Times New Roman"/>
              </a:rPr>
              <a:t>programelor</a:t>
            </a:r>
            <a:r>
              <a:rPr lang="en-US" sz="1400" dirty="0">
                <a:latin typeface="Times New Roman"/>
                <a:cs typeface="Times New Roman"/>
              </a:rPr>
              <a:t> .NET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literatură</a:t>
            </a:r>
            <a:r>
              <a:rPr lang="en-US" sz="1400" dirty="0">
                <a:latin typeface="Times New Roman"/>
                <a:cs typeface="Times New Roman"/>
              </a:rPr>
              <a:t>. </a:t>
            </a:r>
            <a:r>
              <a:rPr lang="en-US" sz="1400" err="1">
                <a:latin typeface="Times New Roman"/>
                <a:cs typeface="Times New Roman"/>
              </a:rPr>
              <a:t>Procedura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descrisă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acest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articol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permite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utilizarea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testării</a:t>
            </a:r>
            <a:r>
              <a:rPr lang="en-US" sz="1400" dirty="0">
                <a:latin typeface="Times New Roman"/>
                <a:cs typeface="Times New Roman"/>
              </a:rPr>
              <a:t> white-box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aplicațiile</a:t>
            </a:r>
            <a:r>
              <a:rPr lang="en-US" sz="1400" dirty="0">
                <a:latin typeface="Times New Roman"/>
                <a:cs typeface="Times New Roman"/>
              </a:rPr>
              <a:t> .NET, </a:t>
            </a:r>
            <a:r>
              <a:rPr lang="en-US" sz="1400" err="1">
                <a:latin typeface="Times New Roman"/>
                <a:cs typeface="Times New Roman"/>
              </a:rPr>
              <a:t>oferind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rezultate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bune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decât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testarea</a:t>
            </a:r>
            <a:r>
              <a:rPr lang="en-US" sz="1400" dirty="0">
                <a:latin typeface="Times New Roman"/>
                <a:cs typeface="Times New Roman"/>
              </a:rPr>
              <a:t> black-box </a:t>
            </a:r>
            <a:r>
              <a:rPr lang="en-US" sz="1400" err="1">
                <a:latin typeface="Times New Roman"/>
                <a:cs typeface="Times New Roman"/>
              </a:rPr>
              <a:t>când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codul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sursă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accesibil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24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EF6E-A1C8-1CF6-832E-A6BEAE1D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Capitolul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4-Instrumentarea .NET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Instrumentare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DE82-7950-2568-35D5-A0AE50D35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320" y="864108"/>
            <a:ext cx="8294914" cy="5120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err="1">
                <a:latin typeface="Times New Roman"/>
                <a:cs typeface="Times New Roman"/>
              </a:rPr>
              <a:t>Instrumentația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programele</a:t>
            </a:r>
            <a:r>
              <a:rPr lang="en-US" sz="1600" dirty="0">
                <a:latin typeface="Times New Roman"/>
                <a:cs typeface="Times New Roman"/>
              </a:rPr>
              <a:t> .NET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realizată</a:t>
            </a:r>
            <a:r>
              <a:rPr lang="en-US" sz="1600" dirty="0">
                <a:latin typeface="Times New Roman"/>
                <a:cs typeface="Times New Roman"/>
              </a:rPr>
              <a:t> cu </a:t>
            </a:r>
            <a:r>
              <a:rPr lang="en-US" sz="1600" err="1">
                <a:latin typeface="Times New Roman"/>
                <a:cs typeface="Times New Roman"/>
              </a:rPr>
              <a:t>librăria</a:t>
            </a:r>
            <a:r>
              <a:rPr lang="en-US" sz="1600" dirty="0">
                <a:latin typeface="Times New Roman"/>
                <a:cs typeface="Times New Roman"/>
              </a:rPr>
              <a:t> “</a:t>
            </a:r>
            <a:r>
              <a:rPr lang="en-US" sz="1600" err="1">
                <a:latin typeface="Times New Roman"/>
                <a:cs typeface="Times New Roman"/>
              </a:rPr>
              <a:t>Mono.Cecil</a:t>
            </a:r>
            <a:r>
              <a:rPr lang="en-US" sz="1600" dirty="0">
                <a:latin typeface="Times New Roman"/>
                <a:cs typeface="Times New Roman"/>
              </a:rPr>
              <a:t>”, care </a:t>
            </a:r>
            <a:r>
              <a:rPr lang="en-US" sz="1600" err="1">
                <a:latin typeface="Times New Roman"/>
                <a:cs typeface="Times New Roman"/>
              </a:rPr>
              <a:t>permite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analiza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modificarea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codului</a:t>
            </a:r>
            <a:r>
              <a:rPr lang="en-US" sz="1600" dirty="0">
                <a:latin typeface="Times New Roman"/>
                <a:cs typeface="Times New Roman"/>
              </a:rPr>
              <a:t> CIL. </a:t>
            </a:r>
            <a:r>
              <a:rPr lang="en-US" sz="1600" err="1">
                <a:latin typeface="Times New Roman"/>
                <a:cs typeface="Times New Roman"/>
              </a:rPr>
              <a:t>Aceasta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trebuie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integrată</a:t>
            </a:r>
            <a:r>
              <a:rPr lang="en-US" sz="1600" dirty="0">
                <a:latin typeface="Times New Roman"/>
                <a:cs typeface="Times New Roman"/>
              </a:rPr>
              <a:t> cu o </a:t>
            </a:r>
            <a:r>
              <a:rPr lang="en-US" sz="1600" err="1">
                <a:latin typeface="Times New Roman"/>
                <a:cs typeface="Times New Roman"/>
              </a:rPr>
              <a:t>tehnică</a:t>
            </a:r>
            <a:r>
              <a:rPr lang="en-US" sz="1600" dirty="0">
                <a:latin typeface="Times New Roman"/>
                <a:cs typeface="Times New Roman"/>
              </a:rPr>
              <a:t> SBST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generarea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testelor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err="1">
                <a:latin typeface="Times New Roman"/>
                <a:cs typeface="Times New Roman"/>
              </a:rPr>
              <a:t>Experimentele</a:t>
            </a:r>
            <a:r>
              <a:rPr lang="en-US" sz="1600" dirty="0">
                <a:latin typeface="Times New Roman"/>
                <a:cs typeface="Times New Roman"/>
              </a:rPr>
              <a:t> din </a:t>
            </a:r>
            <a:r>
              <a:rPr lang="en-US" sz="1600" err="1">
                <a:latin typeface="Times New Roman"/>
                <a:cs typeface="Times New Roman"/>
              </a:rPr>
              <a:t>articol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utilizează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EvoMaster</a:t>
            </a:r>
            <a:r>
              <a:rPr lang="en-US" sz="1600" dirty="0">
                <a:latin typeface="Times New Roman"/>
                <a:cs typeface="Times New Roman"/>
              </a:rPr>
              <a:t>, care </a:t>
            </a:r>
            <a:r>
              <a:rPr lang="en-US" sz="1600" err="1">
                <a:latin typeface="Times New Roman"/>
                <a:cs typeface="Times New Roman"/>
              </a:rPr>
              <a:t>generează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cazuri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testare</a:t>
            </a:r>
            <a:r>
              <a:rPr lang="en-US" sz="1600" dirty="0">
                <a:latin typeface="Times New Roman"/>
                <a:cs typeface="Times New Roman"/>
              </a:rPr>
              <a:t> la </a:t>
            </a:r>
            <a:r>
              <a:rPr lang="en-US" sz="1600" err="1">
                <a:latin typeface="Times New Roman"/>
                <a:cs typeface="Times New Roman"/>
              </a:rPr>
              <a:t>nivel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sistem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RESTful APIs. </a:t>
            </a:r>
            <a:r>
              <a:rPr lang="en-US" sz="1600" err="1">
                <a:latin typeface="Times New Roman"/>
                <a:cs typeface="Times New Roman"/>
              </a:rPr>
              <a:t>EvoMaster</a:t>
            </a:r>
            <a:r>
              <a:rPr lang="en-US" sz="1600" dirty="0">
                <a:latin typeface="Times New Roman"/>
                <a:cs typeface="Times New Roman"/>
              </a:rPr>
              <a:t> are </a:t>
            </a:r>
            <a:r>
              <a:rPr lang="en-US" sz="1600" err="1">
                <a:latin typeface="Times New Roman"/>
                <a:cs typeface="Times New Roman"/>
              </a:rPr>
              <a:t>două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componente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principale</a:t>
            </a:r>
            <a:r>
              <a:rPr lang="en-US" sz="1600" dirty="0">
                <a:latin typeface="Times New Roman"/>
                <a:cs typeface="Times New Roman"/>
              </a:rPr>
              <a:t>: </a:t>
            </a:r>
            <a:r>
              <a:rPr lang="en-US" sz="1600" err="1">
                <a:latin typeface="Times New Roman"/>
                <a:cs typeface="Times New Roman"/>
              </a:rPr>
              <a:t>procesul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bază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procesul</a:t>
            </a:r>
            <a:r>
              <a:rPr lang="en-US" sz="1600" dirty="0">
                <a:latin typeface="Times New Roman"/>
                <a:cs typeface="Times New Roman"/>
              </a:rPr>
              <a:t> de driver. Driver-</a:t>
            </a:r>
            <a:r>
              <a:rPr lang="en-US" sz="1600" err="1">
                <a:latin typeface="Times New Roman"/>
                <a:cs typeface="Times New Roman"/>
              </a:rPr>
              <a:t>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asigură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funcționalitățile</a:t>
            </a:r>
            <a:r>
              <a:rPr lang="en-US" sz="1600" dirty="0">
                <a:latin typeface="Times New Roman"/>
                <a:cs typeface="Times New Roman"/>
              </a:rPr>
              <a:t> RESTful APIs, </a:t>
            </a:r>
            <a:r>
              <a:rPr lang="en-US" sz="1600" err="1">
                <a:latin typeface="Times New Roman"/>
                <a:cs typeface="Times New Roman"/>
              </a:rPr>
              <a:t>comunicând</a:t>
            </a:r>
            <a:r>
              <a:rPr lang="en-US" sz="1600" dirty="0">
                <a:latin typeface="Times New Roman"/>
                <a:cs typeface="Times New Roman"/>
              </a:rPr>
              <a:t> cu </a:t>
            </a:r>
            <a:r>
              <a:rPr lang="en-US" sz="1600" err="1">
                <a:latin typeface="Times New Roman"/>
                <a:cs typeface="Times New Roman"/>
              </a:rPr>
              <a:t>nucleul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prin</a:t>
            </a:r>
            <a:r>
              <a:rPr lang="en-US" sz="1600" dirty="0">
                <a:latin typeface="Times New Roman"/>
                <a:cs typeface="Times New Roman"/>
              </a:rPr>
              <a:t> HTTP. </a:t>
            </a:r>
            <a:r>
              <a:rPr lang="en-US" sz="1600" err="1">
                <a:latin typeface="Times New Roman"/>
                <a:cs typeface="Times New Roman"/>
              </a:rPr>
              <a:t>Instrumentația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implementată</a:t>
            </a:r>
            <a:r>
              <a:rPr lang="en-US" sz="1600" dirty="0">
                <a:latin typeface="Times New Roman"/>
                <a:cs typeface="Times New Roman"/>
              </a:rPr>
              <a:t> ca o </a:t>
            </a:r>
            <a:r>
              <a:rPr lang="en-US" sz="1600" err="1">
                <a:latin typeface="Times New Roman"/>
                <a:cs typeface="Times New Roman"/>
              </a:rPr>
              <a:t>aplicație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consolă</a:t>
            </a:r>
            <a:r>
              <a:rPr lang="en-US" sz="1600" dirty="0">
                <a:latin typeface="Times New Roman"/>
                <a:cs typeface="Times New Roman"/>
              </a:rPr>
              <a:t> .NET Core, care </a:t>
            </a:r>
            <a:r>
              <a:rPr lang="en-US" sz="1600" err="1">
                <a:latin typeface="Times New Roman"/>
                <a:cs typeface="Times New Roman"/>
              </a:rPr>
              <a:t>preia</a:t>
            </a:r>
            <a:r>
              <a:rPr lang="en-US" sz="1600" dirty="0">
                <a:latin typeface="Times New Roman"/>
                <a:cs typeface="Times New Roman"/>
              </a:rPr>
              <a:t> path-</a:t>
            </a:r>
            <a:r>
              <a:rPr lang="en-US" sz="1600" err="1">
                <a:latin typeface="Times New Roman"/>
                <a:cs typeface="Times New Roman"/>
              </a:rPr>
              <a:t>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țintei</a:t>
            </a:r>
            <a:r>
              <a:rPr lang="en-US" sz="1600" dirty="0">
                <a:latin typeface="Times New Roman"/>
                <a:cs typeface="Times New Roman"/>
              </a:rPr>
              <a:t> SUT, </a:t>
            </a:r>
            <a:r>
              <a:rPr lang="en-US" sz="1600" err="1">
                <a:latin typeface="Times New Roman"/>
                <a:cs typeface="Times New Roman"/>
              </a:rPr>
              <a:t>efectuează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instrumentația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salvează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fișierul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instrumentat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utiliza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EvoMaster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un SUT .NET, s-a </a:t>
            </a:r>
            <a:r>
              <a:rPr lang="en-US" sz="1600" err="1">
                <a:latin typeface="Times New Roman"/>
                <a:cs typeface="Times New Roman"/>
              </a:rPr>
              <a:t>implementat</a:t>
            </a:r>
            <a:r>
              <a:rPr lang="en-US" sz="1600" dirty="0">
                <a:latin typeface="Times New Roman"/>
                <a:cs typeface="Times New Roman"/>
              </a:rPr>
              <a:t> un driver </a:t>
            </a:r>
            <a:r>
              <a:rPr lang="en-US" sz="160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C# care </a:t>
            </a:r>
            <a:r>
              <a:rPr lang="en-US" sz="1600" err="1">
                <a:latin typeface="Times New Roman"/>
                <a:cs typeface="Times New Roman"/>
              </a:rPr>
              <a:t>replică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punctele</a:t>
            </a:r>
            <a:r>
              <a:rPr lang="en-US" sz="1600" dirty="0">
                <a:latin typeface="Times New Roman"/>
                <a:cs typeface="Times New Roman"/>
              </a:rPr>
              <a:t> finale ale driver-</a:t>
            </a:r>
            <a:r>
              <a:rPr lang="en-US" sz="1600" err="1">
                <a:latin typeface="Times New Roman"/>
                <a:cs typeface="Times New Roman"/>
              </a:rPr>
              <a:t>ului</a:t>
            </a:r>
            <a:r>
              <a:rPr lang="en-US" sz="1600" dirty="0">
                <a:latin typeface="Times New Roman"/>
                <a:cs typeface="Times New Roman"/>
              </a:rPr>
              <a:t> original JVM, </a:t>
            </a:r>
            <a:r>
              <a:rPr lang="en-US" sz="1600" err="1">
                <a:latin typeface="Times New Roman"/>
                <a:cs typeface="Times New Roman"/>
              </a:rPr>
              <a:t>permițând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EvoMaster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genereze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secvențe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apeluri</a:t>
            </a:r>
            <a:r>
              <a:rPr lang="en-US" sz="1600" dirty="0">
                <a:latin typeface="Times New Roman"/>
                <a:cs typeface="Times New Roman"/>
              </a:rPr>
              <a:t> HTTP </a:t>
            </a:r>
            <a:r>
              <a:rPr lang="en-US" sz="1600" err="1">
                <a:latin typeface="Times New Roman"/>
                <a:cs typeface="Times New Roman"/>
              </a:rPr>
              <a:t>bazate</a:t>
            </a:r>
            <a:r>
              <a:rPr lang="en-US" sz="1600" dirty="0">
                <a:latin typeface="Times New Roman"/>
                <a:cs typeface="Times New Roman"/>
              </a:rPr>
              <a:t> pe </a:t>
            </a:r>
            <a:r>
              <a:rPr lang="en-US" sz="1600" err="1">
                <a:latin typeface="Times New Roman"/>
                <a:cs typeface="Times New Roman"/>
              </a:rPr>
              <a:t>xUnit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8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E02E-EB05-BD50-8C68-EE515ABF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67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Code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B85E-D03A-A183-BE0A-FFDD9554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346" y="864108"/>
            <a:ext cx="8047511" cy="51206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 </a:t>
            </a:r>
            <a:r>
              <a:rPr lang="en-US" sz="1600" dirty="0">
                <a:latin typeface="Times New Roman"/>
                <a:cs typeface="Times New Roman"/>
              </a:rPr>
              <a:t>Un program .NET </a:t>
            </a:r>
            <a:r>
              <a:rPr lang="en-US" sz="1600" err="1">
                <a:latin typeface="Times New Roman"/>
                <a:cs typeface="Times New Roman"/>
              </a:rPr>
              <a:t>constă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dintr</a:t>
            </a:r>
            <a:r>
              <a:rPr lang="en-US" sz="1600" dirty="0">
                <a:latin typeface="Times New Roman"/>
                <a:cs typeface="Times New Roman"/>
              </a:rPr>
              <a:t>-un </a:t>
            </a:r>
            <a:r>
              <a:rPr lang="en-US" sz="1600" err="1">
                <a:latin typeface="Times New Roman"/>
                <a:cs typeface="Times New Roman"/>
              </a:rPr>
              <a:t>număr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asamblări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fiecare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conținând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mai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multe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clase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iar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fiecare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clasă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având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metode</a:t>
            </a:r>
            <a:r>
              <a:rPr lang="en-US" sz="1600" dirty="0">
                <a:latin typeface="Times New Roman"/>
                <a:cs typeface="Times New Roman"/>
              </a:rPr>
              <a:t> care sunt </a:t>
            </a:r>
            <a:r>
              <a:rPr lang="en-US" sz="1600" err="1">
                <a:latin typeface="Times New Roman"/>
                <a:cs typeface="Times New Roman"/>
              </a:rPr>
              <a:t>lucrate</a:t>
            </a:r>
            <a:r>
              <a:rPr lang="en-US" sz="1600" dirty="0">
                <a:latin typeface="Times New Roman"/>
                <a:cs typeface="Times New Roman"/>
              </a:rPr>
              <a:t> individual. </a:t>
            </a:r>
            <a:r>
              <a:rPr lang="en-US" sz="1600" err="1">
                <a:latin typeface="Times New Roman"/>
                <a:cs typeface="Times New Roman"/>
              </a:rPr>
              <a:t>Fiecare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afirmație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dintr</a:t>
            </a:r>
            <a:r>
              <a:rPr lang="en-US" sz="1600" dirty="0">
                <a:latin typeface="Times New Roman"/>
                <a:cs typeface="Times New Roman"/>
              </a:rPr>
              <a:t>-o </a:t>
            </a:r>
            <a:r>
              <a:rPr lang="en-US" sz="1600" err="1">
                <a:latin typeface="Times New Roman"/>
                <a:cs typeface="Times New Roman"/>
              </a:rPr>
              <a:t>metodă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devine</a:t>
            </a:r>
            <a:r>
              <a:rPr lang="en-US" sz="1600" dirty="0">
                <a:latin typeface="Times New Roman"/>
                <a:cs typeface="Times New Roman"/>
              </a:rPr>
              <a:t> o </a:t>
            </a:r>
            <a:r>
              <a:rPr lang="en-US" sz="1600" err="1">
                <a:latin typeface="Times New Roman"/>
                <a:cs typeface="Times New Roman"/>
              </a:rPr>
              <a:t>țintă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testare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unde</a:t>
            </a:r>
            <a:r>
              <a:rPr lang="en-US" sz="1600" dirty="0">
                <a:latin typeface="Times New Roman"/>
                <a:cs typeface="Times New Roman"/>
              </a:rPr>
              <a:t> se </a:t>
            </a:r>
            <a:r>
              <a:rPr lang="en-US" sz="1600" err="1">
                <a:latin typeface="Times New Roman"/>
                <a:cs typeface="Times New Roman"/>
              </a:rPr>
              <a:t>inserează</a:t>
            </a:r>
            <a:r>
              <a:rPr lang="en-US" sz="1600" dirty="0">
                <a:latin typeface="Times New Roman"/>
                <a:cs typeface="Times New Roman"/>
              </a:rPr>
              <a:t> probe </a:t>
            </a:r>
            <a:r>
              <a:rPr lang="en-US" sz="1600" err="1">
                <a:latin typeface="Times New Roman"/>
                <a:cs typeface="Times New Roman"/>
              </a:rPr>
              <a:t>înainte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după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afirmații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urmări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acoperirea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acestora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timpul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căutării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err="1">
                <a:latin typeface="Times New Roman"/>
                <a:cs typeface="Times New Roman"/>
              </a:rPr>
              <a:t>Scopul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EvoMaster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de a genera </a:t>
            </a:r>
            <a:r>
              <a:rPr lang="en-US" sz="1600" err="1">
                <a:latin typeface="Times New Roman"/>
                <a:cs typeface="Times New Roman"/>
              </a:rPr>
              <a:t>cazuri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testare</a:t>
            </a:r>
            <a:r>
              <a:rPr lang="en-US" sz="1600" dirty="0">
                <a:latin typeface="Times New Roman"/>
                <a:cs typeface="Times New Roman"/>
              </a:rPr>
              <a:t> la </a:t>
            </a:r>
            <a:r>
              <a:rPr lang="en-US" sz="1600" err="1">
                <a:latin typeface="Times New Roman"/>
                <a:cs typeface="Times New Roman"/>
              </a:rPr>
              <a:t>nivel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sistem</a:t>
            </a:r>
            <a:r>
              <a:rPr lang="en-US" sz="1600" dirty="0">
                <a:latin typeface="Times New Roman"/>
                <a:cs typeface="Times New Roman"/>
              </a:rPr>
              <a:t> care </a:t>
            </a:r>
            <a:r>
              <a:rPr lang="en-US" sz="1600" err="1">
                <a:latin typeface="Times New Roman"/>
                <a:cs typeface="Times New Roman"/>
              </a:rPr>
              <a:t>acoperă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cât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mai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multe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ținte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/>
                <a:cs typeface="Times New Roman"/>
              </a:rPr>
              <a:t> 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fiecare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instrucțiune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coordonata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început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metodei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codul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sursă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utilizată</a:t>
            </a:r>
            <a:r>
              <a:rPr lang="en-US" sz="1600" dirty="0">
                <a:latin typeface="Times New Roman"/>
                <a:cs typeface="Times New Roman"/>
              </a:rPr>
              <a:t> ca indicator al </a:t>
            </a:r>
            <a:r>
              <a:rPr lang="en-US" sz="1600" err="1">
                <a:latin typeface="Times New Roman"/>
                <a:cs typeface="Times New Roman"/>
              </a:rPr>
              <a:t>unei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noi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afirmații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err="1">
                <a:latin typeface="Times New Roman"/>
                <a:cs typeface="Times New Roman"/>
              </a:rPr>
              <a:t>Această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informație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obținută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dintr</a:t>
            </a:r>
            <a:r>
              <a:rPr lang="en-US" sz="1600" dirty="0">
                <a:latin typeface="Times New Roman"/>
                <a:cs typeface="Times New Roman"/>
              </a:rPr>
              <a:t>-un </a:t>
            </a:r>
            <a:r>
              <a:rPr lang="en-US" sz="1600" err="1">
                <a:latin typeface="Times New Roman"/>
                <a:cs typeface="Times New Roman"/>
              </a:rPr>
              <a:t>obiect</a:t>
            </a:r>
            <a:r>
              <a:rPr lang="en-US" sz="1600" dirty="0">
                <a:latin typeface="Times New Roman"/>
                <a:cs typeface="Times New Roman"/>
              </a:rPr>
              <a:t> de tip </a:t>
            </a:r>
            <a:r>
              <a:rPr lang="en-US" sz="1600" err="1">
                <a:latin typeface="Times New Roman"/>
                <a:cs typeface="Times New Roman"/>
              </a:rPr>
              <a:t>SequencePoint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atribuit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instrucțiunii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err="1">
                <a:latin typeface="Times New Roman"/>
                <a:cs typeface="Times New Roman"/>
              </a:rPr>
              <a:t>Această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instrucțiune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poate</a:t>
            </a:r>
            <a:r>
              <a:rPr lang="en-US" sz="1600" dirty="0">
                <a:latin typeface="Times New Roman"/>
                <a:cs typeface="Times New Roman"/>
              </a:rPr>
              <a:t> indica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sfârșitul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unei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alte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afirmații</a:t>
            </a:r>
            <a:r>
              <a:rPr lang="en-US" sz="1600" dirty="0">
                <a:latin typeface="Times New Roman"/>
                <a:cs typeface="Times New Roman"/>
              </a:rPr>
              <a:t>, cu </a:t>
            </a:r>
            <a:r>
              <a:rPr lang="en-US" sz="1600" err="1">
                <a:latin typeface="Times New Roman"/>
                <a:cs typeface="Times New Roman"/>
              </a:rPr>
              <a:t>excepția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cazului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care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prima </a:t>
            </a:r>
            <a:r>
              <a:rPr lang="en-US" sz="1600" err="1">
                <a:latin typeface="Times New Roman"/>
                <a:cs typeface="Times New Roman"/>
              </a:rPr>
              <a:t>afirmație</a:t>
            </a:r>
            <a:r>
              <a:rPr lang="en-US" sz="1600" dirty="0">
                <a:latin typeface="Times New Roman"/>
                <a:cs typeface="Times New Roman"/>
              </a:rPr>
              <a:t> din </a:t>
            </a:r>
            <a:r>
              <a:rPr lang="en-US" sz="1600" err="1">
                <a:latin typeface="Times New Roman"/>
                <a:cs typeface="Times New Roman"/>
              </a:rPr>
              <a:t>metodă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err="1">
                <a:latin typeface="Times New Roman"/>
                <a:cs typeface="Times New Roman"/>
              </a:rPr>
              <a:t>Astfel</a:t>
            </a:r>
            <a:r>
              <a:rPr lang="en-US" sz="1600" dirty="0">
                <a:latin typeface="Times New Roman"/>
                <a:cs typeface="Times New Roman"/>
              </a:rPr>
              <a:t>, se </a:t>
            </a:r>
            <a:r>
              <a:rPr lang="en-US" sz="1600" err="1">
                <a:latin typeface="Times New Roman"/>
                <a:cs typeface="Times New Roman"/>
              </a:rPr>
              <a:t>inserează</a:t>
            </a:r>
            <a:r>
              <a:rPr lang="en-US" sz="1600" dirty="0">
                <a:latin typeface="Times New Roman"/>
                <a:cs typeface="Times New Roman"/>
              </a:rPr>
              <a:t> o </a:t>
            </a:r>
            <a:r>
              <a:rPr lang="en-US" sz="1600" err="1">
                <a:latin typeface="Times New Roman"/>
                <a:cs typeface="Times New Roman"/>
              </a:rPr>
              <a:t>probă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CompletedStatement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semnala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sfârșitul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afirmației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anterioare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020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5FA4-FA7A-BFCC-ABF2-F10235D6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4.3.Branch distance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4.3.1. Numeric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4818-4FA0-4B8D-DE3A-9794EA08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ținte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dificilă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branch.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precum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if statements,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influențează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control al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atenție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 if statement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brfalse.s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control. 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 pot fi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one-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jump, two-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jump,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distanța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un branch,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sondaje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sondaje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branch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distanța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branch, 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inserată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înainte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instrucția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branch.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lângă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țintei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branchCounter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brfalse.s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adăugarea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duplică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inserată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anterior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distanței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jump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prezintă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dificultăți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input,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duplicăm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vârful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stivei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jump.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folosește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bytecode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înlocuitoare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care,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lângă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semantică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distanța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6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D0A7-9E6D-E886-0AF7-CB9DDBFE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4.3.2.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E89C-C6A5-D985-5859-A1A09800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distanța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branch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de tip string,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identificăm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toți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System.String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"=="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Equals, Contains,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Ulterior,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înlocuite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probe care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distanța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efectuează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operația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dorită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5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7566-B937-877A-4E48-659AF027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Evomaster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4E25-98DD-6DF0-1E2D-866B871E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EvoMaster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unealtă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open-source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specializată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Search-Based Software Testing (SBST),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susținând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black-box.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Folosește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evolutiv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Independent Objective (MIO)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testării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suitelor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testării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programelor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EvoMaster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driver .NET EM, care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conține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Instrumentația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Bytecode .NET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Euristicile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SBST,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extins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Test Writer care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suite de teste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Writer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EvoMaster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testării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black-box.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EvoMaster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părți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driver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Driver-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manuală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SUT (System Under Test)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furnizarea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Instrumentația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Bytecode .NET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 un SUT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injectând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set de sonde.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 API-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punctelor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manipulabile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Căutarea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un test cu un operator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căutare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aplicabil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Fitness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SUT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colectează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atinse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execuției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obținute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execuției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permit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Fitness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evalueze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test;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euristicile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white-box,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x=50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decât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x=100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ramurii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if(x==42).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0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DE4D-125B-8EB6-C1B5-D96C6512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Capitolul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empiric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Intrebarile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cercetarii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6F27-1FAC-4CF7-6C05-17658939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tehnica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noastră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am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efectuat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studiu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empiric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răspunde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următoarele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întrebări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cercetare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RQ1:  </a:t>
            </a:r>
            <a:r>
              <a:rPr lang="en-US" sz="1400" kern="10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abordare</a:t>
            </a: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euristici</a:t>
            </a: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SBST white-box </a:t>
            </a:r>
            <a:r>
              <a:rPr lang="en-US" sz="1400" kern="10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eficiente</a:t>
            </a: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400" kern="10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ghida</a:t>
            </a: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căutarea</a:t>
            </a: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fuzzing </a:t>
            </a:r>
            <a:r>
              <a:rPr lang="en-US" sz="1400" kern="100" dirty="0" err="1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API-urile RESTful 	.NET/C#?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00" dirty="0">
                <a:solidFill>
                  <a:srgbClr val="1313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RQ2: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tipuri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constrângeri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pot fi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rezolvate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dintre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 pot?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RQ3: Care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impactul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aplicării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timpului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criteriu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oprire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asupra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performanței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abordării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61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9DC1-DDB3-D171-4FC2-52EECBA3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92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Setup-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experimentului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7856-98BA-0843-6636-02AA63B1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/>
                <a:cs typeface="Times New Roman"/>
              </a:rPr>
              <a:t> </a:t>
            </a:r>
            <a:r>
              <a:rPr lang="en-US" sz="1600" dirty="0" err="1">
                <a:latin typeface="Times New Roman"/>
                <a:cs typeface="Times New Roman"/>
              </a:rPr>
              <a:t>Noua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tehnică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permite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utilizarea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euristicilor</a:t>
            </a:r>
            <a:r>
              <a:rPr lang="en-US" sz="1600" dirty="0">
                <a:latin typeface="Times New Roman"/>
                <a:cs typeface="Times New Roman"/>
              </a:rPr>
              <a:t> SBST cutie </a:t>
            </a:r>
            <a:r>
              <a:rPr lang="en-US" sz="1600" dirty="0" err="1">
                <a:latin typeface="Times New Roman"/>
                <a:cs typeface="Times New Roman"/>
              </a:rPr>
              <a:t>albă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testarea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programelor</a:t>
            </a:r>
            <a:r>
              <a:rPr lang="en-US" sz="1600" dirty="0">
                <a:latin typeface="Times New Roman"/>
                <a:cs typeface="Times New Roman"/>
              </a:rPr>
              <a:t> .NET. </a:t>
            </a:r>
            <a:r>
              <a:rPr lang="en-US" sz="1600" dirty="0" err="1">
                <a:latin typeface="Times New Roman"/>
                <a:cs typeface="Times New Roman"/>
              </a:rPr>
              <a:t>Această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abordare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dirty="0" err="1">
                <a:latin typeface="Times New Roman"/>
                <a:cs typeface="Times New Roman"/>
              </a:rPr>
              <a:t>fost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integrată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EVOMASTER.NET </a:t>
            </a:r>
            <a:r>
              <a:rPr lang="en-US" sz="1600" dirty="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testată</a:t>
            </a:r>
            <a:r>
              <a:rPr lang="en-US" sz="1600" dirty="0">
                <a:latin typeface="Times New Roman"/>
                <a:cs typeface="Times New Roman"/>
              </a:rPr>
              <a:t> pe </a:t>
            </a:r>
            <a:r>
              <a:rPr lang="en-US" sz="1600" dirty="0" err="1">
                <a:latin typeface="Times New Roman"/>
                <a:cs typeface="Times New Roman"/>
              </a:rPr>
              <a:t>trei</a:t>
            </a:r>
            <a:r>
              <a:rPr lang="en-US" sz="1600" dirty="0">
                <a:latin typeface="Times New Roman"/>
                <a:cs typeface="Times New Roman"/>
              </a:rPr>
              <a:t> API-</a:t>
            </a:r>
            <a:r>
              <a:rPr lang="en-US" sz="1600" dirty="0" err="1">
                <a:latin typeface="Times New Roman"/>
                <a:cs typeface="Times New Roman"/>
              </a:rPr>
              <a:t>uri</a:t>
            </a:r>
            <a:r>
              <a:rPr lang="en-US" sz="1600" dirty="0">
                <a:latin typeface="Times New Roman"/>
                <a:cs typeface="Times New Roman"/>
              </a:rPr>
              <a:t> .NET REST: cs-rest-</a:t>
            </a:r>
            <a:r>
              <a:rPr lang="en-US" sz="1600" dirty="0" err="1">
                <a:latin typeface="Times New Roman"/>
                <a:cs typeface="Times New Roman"/>
              </a:rPr>
              <a:t>ncs</a:t>
            </a:r>
            <a:r>
              <a:rPr lang="en-US" sz="1600" dirty="0">
                <a:latin typeface="Times New Roman"/>
                <a:cs typeface="Times New Roman"/>
              </a:rPr>
              <a:t>, cs-rest-</a:t>
            </a:r>
            <a:r>
              <a:rPr lang="en-US" sz="1600" dirty="0" err="1">
                <a:latin typeface="Times New Roman"/>
                <a:cs typeface="Times New Roman"/>
              </a:rPr>
              <a:t>scs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menu-</a:t>
            </a:r>
            <a:r>
              <a:rPr lang="en-US" sz="1600" dirty="0" err="1">
                <a:latin typeface="Times New Roman"/>
                <a:cs typeface="Times New Roman"/>
              </a:rPr>
              <a:t>api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dirty="0" err="1">
                <a:latin typeface="Times New Roman"/>
                <a:cs typeface="Times New Roman"/>
              </a:rPr>
              <a:t>Primele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două</a:t>
            </a:r>
            <a:r>
              <a:rPr lang="en-US" sz="1600" dirty="0">
                <a:latin typeface="Times New Roman"/>
                <a:cs typeface="Times New Roman"/>
              </a:rPr>
              <a:t> au </a:t>
            </a:r>
            <a:r>
              <a:rPr lang="en-US" sz="1600" dirty="0" err="1">
                <a:latin typeface="Times New Roman"/>
                <a:cs typeface="Times New Roman"/>
              </a:rPr>
              <a:t>fost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inițial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concepute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probleme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numerice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dirty="0" err="1">
                <a:latin typeface="Times New Roman"/>
                <a:cs typeface="Times New Roman"/>
              </a:rPr>
              <a:t>șiruri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dirty="0" err="1">
                <a:latin typeface="Times New Roman"/>
                <a:cs typeface="Times New Roman"/>
              </a:rPr>
              <a:t>caractere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iar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ultimul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un </a:t>
            </a:r>
            <a:r>
              <a:rPr lang="en-US" sz="1600" dirty="0" err="1">
                <a:latin typeface="Times New Roman"/>
                <a:cs typeface="Times New Roman"/>
              </a:rPr>
              <a:t>serviciu</a:t>
            </a:r>
            <a:r>
              <a:rPr lang="en-US" sz="1600" dirty="0">
                <a:latin typeface="Times New Roman"/>
                <a:cs typeface="Times New Roman"/>
              </a:rPr>
              <a:t> backend </a:t>
            </a:r>
            <a:r>
              <a:rPr lang="en-US" sz="1600" dirty="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o </a:t>
            </a:r>
            <a:r>
              <a:rPr lang="en-US" sz="1600" dirty="0" err="1">
                <a:latin typeface="Times New Roman"/>
                <a:cs typeface="Times New Roman"/>
              </a:rPr>
              <a:t>aplicație</a:t>
            </a:r>
            <a:r>
              <a:rPr lang="en-US" sz="1600" dirty="0">
                <a:latin typeface="Times New Roman"/>
                <a:cs typeface="Times New Roman"/>
              </a:rPr>
              <a:t> de restaurant. </a:t>
            </a:r>
            <a:r>
              <a:rPr lang="en-US" sz="1600" dirty="0" err="1">
                <a:latin typeface="Times New Roman"/>
                <a:cs typeface="Times New Roman"/>
              </a:rPr>
              <a:t>Toate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aceste</a:t>
            </a:r>
            <a:r>
              <a:rPr lang="en-US" sz="1600" dirty="0">
                <a:latin typeface="Times New Roman"/>
                <a:cs typeface="Times New Roman"/>
              </a:rPr>
              <a:t> API-</a:t>
            </a:r>
            <a:r>
              <a:rPr lang="en-US" sz="1600" dirty="0" err="1">
                <a:latin typeface="Times New Roman"/>
                <a:cs typeface="Times New Roman"/>
              </a:rPr>
              <a:t>uri</a:t>
            </a:r>
            <a:r>
              <a:rPr lang="en-US" sz="1600" dirty="0">
                <a:latin typeface="Times New Roman"/>
                <a:cs typeface="Times New Roman"/>
              </a:rPr>
              <a:t> sunt </a:t>
            </a:r>
            <a:r>
              <a:rPr lang="en-US" sz="1600" dirty="0" err="1">
                <a:latin typeface="Times New Roman"/>
                <a:cs typeface="Times New Roman"/>
              </a:rPr>
              <a:t>incluse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depozitul</a:t>
            </a:r>
            <a:r>
              <a:rPr lang="en-US" sz="1600" dirty="0">
                <a:latin typeface="Times New Roman"/>
                <a:cs typeface="Times New Roman"/>
              </a:rPr>
              <a:t> EMB </a:t>
            </a:r>
            <a:r>
              <a:rPr lang="en-US" sz="1600" dirty="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ușurința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replicării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studiului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/>
                <a:cs typeface="Times New Roman"/>
              </a:rPr>
              <a:t> </a:t>
            </a:r>
            <a:r>
              <a:rPr lang="en-US" sz="1600" dirty="0" err="1">
                <a:latin typeface="Times New Roman"/>
                <a:cs typeface="Times New Roman"/>
              </a:rPr>
              <a:t>Urmeaza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sa</a:t>
            </a:r>
            <a:r>
              <a:rPr lang="en-US" sz="1600" dirty="0">
                <a:latin typeface="Times New Roman"/>
                <a:cs typeface="Times New Roman"/>
              </a:rPr>
              <a:t> fie explicate </a:t>
            </a:r>
            <a:r>
              <a:rPr lang="en-US" sz="1600" dirty="0" err="1">
                <a:latin typeface="Times New Roman"/>
                <a:cs typeface="Times New Roman"/>
              </a:rPr>
              <a:t>mai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multe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exemple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72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D4C8-C2DC-BF15-C9EA-F91C2F42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6" y="231667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experimentului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5.3.1.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8077-35DA-C232-35DC-3942BF4A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986" y="125483"/>
            <a:ext cx="8162768" cy="363945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>
                <a:latin typeface="Times New Roman"/>
                <a:cs typeface="Times New Roman"/>
              </a:rPr>
              <a:t> </a:t>
            </a:r>
            <a:r>
              <a:rPr lang="en-US" sz="1500" dirty="0">
                <a:latin typeface="Times New Roman"/>
                <a:cs typeface="Times New Roman"/>
              </a:rPr>
              <a:t>Tabelul 4 </a:t>
            </a:r>
            <a:r>
              <a:rPr lang="en-US" sz="1500" err="1">
                <a:latin typeface="Times New Roman"/>
                <a:cs typeface="Times New Roman"/>
              </a:rPr>
              <a:t>prezintă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rezultatele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medii</a:t>
            </a:r>
            <a:r>
              <a:rPr lang="en-US" sz="1500" dirty="0">
                <a:latin typeface="Times New Roman"/>
                <a:cs typeface="Times New Roman"/>
              </a:rPr>
              <a:t> ale </a:t>
            </a:r>
            <a:r>
              <a:rPr lang="en-US" sz="1500" err="1">
                <a:latin typeface="Times New Roman"/>
                <a:cs typeface="Times New Roman"/>
              </a:rPr>
              <a:t>acoperirii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obținute</a:t>
            </a:r>
            <a:r>
              <a:rPr lang="en-US" sz="1500" dirty="0">
                <a:latin typeface="Times New Roman"/>
                <a:cs typeface="Times New Roman"/>
              </a:rPr>
              <a:t> de MIO </a:t>
            </a:r>
            <a:r>
              <a:rPr lang="en-US" sz="1500" err="1">
                <a:latin typeface="Times New Roman"/>
                <a:cs typeface="Times New Roman"/>
              </a:rPr>
              <a:t>și</a:t>
            </a:r>
            <a:r>
              <a:rPr lang="en-US" sz="1500" dirty="0">
                <a:latin typeface="Times New Roman"/>
                <a:cs typeface="Times New Roman"/>
              </a:rPr>
              <a:t> random </a:t>
            </a:r>
            <a:r>
              <a:rPr lang="en-US" sz="1500" err="1">
                <a:latin typeface="Times New Roman"/>
                <a:cs typeface="Times New Roman"/>
              </a:rPr>
              <a:t>pentru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mai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multe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metrici</a:t>
            </a:r>
            <a:r>
              <a:rPr lang="en-US" sz="1500" dirty="0">
                <a:latin typeface="Times New Roman"/>
                <a:cs typeface="Times New Roman"/>
              </a:rPr>
              <a:t>, </a:t>
            </a:r>
            <a:r>
              <a:rPr lang="en-US" sz="1500" err="1">
                <a:latin typeface="Times New Roman"/>
                <a:cs typeface="Times New Roman"/>
              </a:rPr>
              <a:t>iar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rezultatele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arată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că</a:t>
            </a:r>
            <a:r>
              <a:rPr lang="en-US" sz="1500" dirty="0">
                <a:latin typeface="Times New Roman"/>
                <a:cs typeface="Times New Roman"/>
              </a:rPr>
              <a:t> MIO </a:t>
            </a:r>
            <a:r>
              <a:rPr lang="en-US" sz="1500" err="1">
                <a:latin typeface="Times New Roman"/>
                <a:cs typeface="Times New Roman"/>
              </a:rPr>
              <a:t>obține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în</a:t>
            </a:r>
            <a:r>
              <a:rPr lang="en-US" sz="1500" dirty="0">
                <a:latin typeface="Times New Roman"/>
                <a:cs typeface="Times New Roman"/>
              </a:rPr>
              <a:t> mod constant </a:t>
            </a:r>
            <a:r>
              <a:rPr lang="en-US" sz="1500" err="1">
                <a:latin typeface="Times New Roman"/>
                <a:cs typeface="Times New Roman"/>
              </a:rPr>
              <a:t>cele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mai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bune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rezultate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pentru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problemele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numerice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și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err="1">
                <a:latin typeface="Times New Roman"/>
                <a:cs typeface="Times New Roman"/>
              </a:rPr>
              <a:t>șiruri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err="1">
                <a:latin typeface="Times New Roman"/>
                <a:cs typeface="Times New Roman"/>
              </a:rPr>
              <a:t>caractere</a:t>
            </a:r>
            <a:r>
              <a:rPr lang="en-US" sz="1500" dirty="0">
                <a:latin typeface="Times New Roman"/>
                <a:cs typeface="Times New Roman"/>
              </a:rPr>
              <a:t>. Analiza </a:t>
            </a:r>
            <a:r>
              <a:rPr lang="en-US" sz="1500" err="1">
                <a:latin typeface="Times New Roman"/>
                <a:cs typeface="Times New Roman"/>
              </a:rPr>
              <a:t>statistică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arată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că</a:t>
            </a:r>
            <a:r>
              <a:rPr lang="en-US" sz="1500" dirty="0">
                <a:latin typeface="Times New Roman"/>
                <a:cs typeface="Times New Roman"/>
              </a:rPr>
              <a:t> MIO </a:t>
            </a:r>
            <a:r>
              <a:rPr lang="en-US" sz="1500" err="1">
                <a:latin typeface="Times New Roman"/>
                <a:cs typeface="Times New Roman"/>
              </a:rPr>
              <a:t>este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semnificativ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mai</a:t>
            </a:r>
            <a:r>
              <a:rPr lang="en-US" sz="1500" dirty="0">
                <a:latin typeface="Times New Roman"/>
                <a:cs typeface="Times New Roman"/>
              </a:rPr>
              <a:t> bun </a:t>
            </a:r>
            <a:r>
              <a:rPr lang="en-US" sz="1500" err="1">
                <a:latin typeface="Times New Roman"/>
                <a:cs typeface="Times New Roman"/>
              </a:rPr>
              <a:t>decât</a:t>
            </a:r>
            <a:r>
              <a:rPr lang="en-US" sz="1500" dirty="0">
                <a:latin typeface="Times New Roman"/>
                <a:cs typeface="Times New Roman"/>
              </a:rPr>
              <a:t> random </a:t>
            </a:r>
            <a:r>
              <a:rPr lang="en-US" sz="1500" err="1">
                <a:latin typeface="Times New Roman"/>
                <a:cs typeface="Times New Roman"/>
              </a:rPr>
              <a:t>pentru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toate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metricile</a:t>
            </a:r>
            <a:r>
              <a:rPr lang="en-US" sz="1500" dirty="0">
                <a:latin typeface="Times New Roman"/>
                <a:cs typeface="Times New Roman"/>
              </a:rPr>
              <a:t>, cu </a:t>
            </a:r>
            <a:r>
              <a:rPr lang="en-US" sz="1500" err="1">
                <a:latin typeface="Times New Roman"/>
                <a:cs typeface="Times New Roman"/>
              </a:rPr>
              <a:t>efecte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mari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și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valori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mici</a:t>
            </a:r>
            <a:r>
              <a:rPr lang="en-US" sz="1500" dirty="0">
                <a:latin typeface="Times New Roman"/>
                <a:cs typeface="Times New Roman"/>
              </a:rPr>
              <a:t> ale p-</a:t>
            </a:r>
            <a:r>
              <a:rPr lang="en-US" sz="1500" err="1">
                <a:latin typeface="Times New Roman"/>
                <a:cs typeface="Times New Roman"/>
              </a:rPr>
              <a:t>ului</a:t>
            </a:r>
            <a:r>
              <a:rPr lang="en-US" sz="1500" dirty="0">
                <a:latin typeface="Times New Roman"/>
                <a:cs typeface="Times New Roman"/>
              </a:rPr>
              <a:t>. </a:t>
            </a:r>
            <a:r>
              <a:rPr lang="en-US" sz="1500" err="1">
                <a:latin typeface="Times New Roman"/>
                <a:cs typeface="Times New Roman"/>
              </a:rPr>
              <a:t>În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ceea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ce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privește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numărul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err="1">
                <a:latin typeface="Times New Roman"/>
                <a:cs typeface="Times New Roman"/>
              </a:rPr>
              <a:t>erori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găsite</a:t>
            </a:r>
            <a:r>
              <a:rPr lang="en-US" sz="1500" dirty="0">
                <a:latin typeface="Times New Roman"/>
                <a:cs typeface="Times New Roman"/>
              </a:rPr>
              <a:t>, MIO a </a:t>
            </a:r>
            <a:r>
              <a:rPr lang="en-US" sz="1500" err="1">
                <a:latin typeface="Times New Roman"/>
                <a:cs typeface="Times New Roman"/>
              </a:rPr>
              <a:t>reușit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să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găsească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încă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unul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în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comparație</a:t>
            </a:r>
            <a:r>
              <a:rPr lang="en-US" sz="1500" dirty="0">
                <a:latin typeface="Times New Roman"/>
                <a:cs typeface="Times New Roman"/>
              </a:rPr>
              <a:t> cu </a:t>
            </a:r>
            <a:r>
              <a:rPr lang="en-US" sz="1500" err="1">
                <a:latin typeface="Times New Roman"/>
                <a:cs typeface="Times New Roman"/>
              </a:rPr>
              <a:t>aleatorii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pentru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unul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dintre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studiile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err="1">
                <a:latin typeface="Times New Roman"/>
                <a:cs typeface="Times New Roman"/>
              </a:rPr>
              <a:t>caz</a:t>
            </a:r>
            <a:r>
              <a:rPr lang="en-US" sz="1500" dirty="0">
                <a:latin typeface="Times New Roman"/>
                <a:cs typeface="Times New Roman"/>
              </a:rPr>
              <a:t>, </a:t>
            </a:r>
            <a:r>
              <a:rPr lang="en-US" sz="1500" err="1">
                <a:latin typeface="Times New Roman"/>
                <a:cs typeface="Times New Roman"/>
              </a:rPr>
              <a:t>dar</a:t>
            </a:r>
            <a:r>
              <a:rPr lang="en-US" sz="1500" dirty="0">
                <a:latin typeface="Times New Roman"/>
                <a:cs typeface="Times New Roman"/>
              </a:rPr>
              <a:t> nu a </a:t>
            </a:r>
            <a:r>
              <a:rPr lang="en-US" sz="1500" err="1">
                <a:latin typeface="Times New Roman"/>
                <a:cs typeface="Times New Roman"/>
              </a:rPr>
              <a:t>obținut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îmbunătățiri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semnificative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pentru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celelalte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două</a:t>
            </a:r>
            <a:r>
              <a:rPr lang="en-US" sz="1500" dirty="0">
                <a:latin typeface="Times New Roman"/>
                <a:cs typeface="Times New Roman"/>
              </a:rPr>
              <a:t>. </a:t>
            </a:r>
            <a:r>
              <a:rPr lang="en-US" sz="1500" err="1">
                <a:latin typeface="Times New Roman"/>
                <a:cs typeface="Times New Roman"/>
              </a:rPr>
              <a:t>În</a:t>
            </a:r>
            <a:r>
              <a:rPr lang="en-US" sz="1500" dirty="0">
                <a:latin typeface="Times New Roman"/>
                <a:cs typeface="Times New Roman"/>
              </a:rPr>
              <a:t> general, MIO </a:t>
            </a:r>
            <a:r>
              <a:rPr lang="en-US" sz="1500" err="1">
                <a:latin typeface="Times New Roman"/>
                <a:cs typeface="Times New Roman"/>
              </a:rPr>
              <a:t>demonstrează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eficacitatea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euristicii</a:t>
            </a:r>
            <a:r>
              <a:rPr lang="en-US" sz="1500" dirty="0">
                <a:latin typeface="Times New Roman"/>
                <a:cs typeface="Times New Roman"/>
              </a:rPr>
              <a:t> SBST cutie </a:t>
            </a:r>
            <a:r>
              <a:rPr lang="en-US" sz="1500" err="1">
                <a:latin typeface="Times New Roman"/>
                <a:cs typeface="Times New Roman"/>
              </a:rPr>
              <a:t>albă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pentru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rezolvarea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problemelor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numerice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și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err="1">
                <a:latin typeface="Times New Roman"/>
                <a:cs typeface="Times New Roman"/>
              </a:rPr>
              <a:t>șiruri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err="1">
                <a:latin typeface="Times New Roman"/>
                <a:cs typeface="Times New Roman"/>
              </a:rPr>
              <a:t>caractere</a:t>
            </a:r>
            <a:r>
              <a:rPr lang="en-US" sz="1500" dirty="0">
                <a:latin typeface="Times New Roman"/>
                <a:cs typeface="Times New Roman"/>
              </a:rPr>
              <a:t>.</a:t>
            </a:r>
            <a:endParaRPr lang="en-US" sz="1500" dirty="0">
              <a:latin typeface="Corbel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>
                <a:latin typeface="Times New Roman"/>
                <a:cs typeface="Times New Roman"/>
              </a:rPr>
              <a:t> </a:t>
            </a:r>
            <a:r>
              <a:rPr lang="en-US" sz="1500" dirty="0">
                <a:latin typeface="Times New Roman"/>
                <a:cs typeface="Times New Roman"/>
              </a:rPr>
              <a:t>Concluzia </a:t>
            </a:r>
            <a:r>
              <a:rPr lang="en-US" sz="1500" err="1">
                <a:latin typeface="Times New Roman"/>
                <a:cs typeface="Times New Roman"/>
              </a:rPr>
              <a:t>pentru</a:t>
            </a:r>
            <a:r>
              <a:rPr lang="en-US" sz="1500" dirty="0">
                <a:latin typeface="Times New Roman"/>
                <a:cs typeface="Times New Roman"/>
              </a:rPr>
              <a:t> RQ1 </a:t>
            </a:r>
            <a:r>
              <a:rPr lang="en-US" sz="1500" err="1">
                <a:latin typeface="Times New Roman"/>
                <a:cs typeface="Times New Roman"/>
              </a:rPr>
              <a:t>arată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că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tehnica</a:t>
            </a:r>
            <a:r>
              <a:rPr lang="en-US" sz="1500" dirty="0">
                <a:latin typeface="Times New Roman"/>
                <a:cs typeface="Times New Roman"/>
              </a:rPr>
              <a:t> de cutie </a:t>
            </a:r>
            <a:r>
              <a:rPr lang="en-US" sz="1500" err="1">
                <a:latin typeface="Times New Roman"/>
                <a:cs typeface="Times New Roman"/>
              </a:rPr>
              <a:t>albă</a:t>
            </a:r>
            <a:r>
              <a:rPr lang="en-US" sz="1500" dirty="0">
                <a:latin typeface="Times New Roman"/>
                <a:cs typeface="Times New Roman"/>
              </a:rPr>
              <a:t> a </a:t>
            </a:r>
            <a:r>
              <a:rPr lang="en-US" sz="1500" err="1">
                <a:latin typeface="Times New Roman"/>
                <a:cs typeface="Times New Roman"/>
              </a:rPr>
              <a:t>obținut</a:t>
            </a:r>
            <a:r>
              <a:rPr lang="en-US" sz="1500" dirty="0">
                <a:latin typeface="Times New Roman"/>
                <a:cs typeface="Times New Roman"/>
              </a:rPr>
              <a:t> o </a:t>
            </a:r>
            <a:r>
              <a:rPr lang="en-US" sz="1500" err="1">
                <a:latin typeface="Times New Roman"/>
                <a:cs typeface="Times New Roman"/>
              </a:rPr>
              <a:t>acoperire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semnificativ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mai</a:t>
            </a:r>
            <a:r>
              <a:rPr lang="en-US" sz="1500" dirty="0">
                <a:latin typeface="Times New Roman"/>
                <a:cs typeface="Times New Roman"/>
              </a:rPr>
              <a:t> mare a </a:t>
            </a:r>
            <a:r>
              <a:rPr lang="en-US" sz="1500" err="1">
                <a:latin typeface="Times New Roman"/>
                <a:cs typeface="Times New Roman"/>
              </a:rPr>
              <a:t>codului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în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comparație</a:t>
            </a:r>
            <a:r>
              <a:rPr lang="en-US" sz="1500" dirty="0">
                <a:latin typeface="Times New Roman"/>
                <a:cs typeface="Times New Roman"/>
              </a:rPr>
              <a:t> cu </a:t>
            </a:r>
            <a:r>
              <a:rPr lang="en-US" sz="1500" err="1">
                <a:latin typeface="Times New Roman"/>
                <a:cs typeface="Times New Roman"/>
              </a:rPr>
              <a:t>testarea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aleatorie</a:t>
            </a:r>
            <a:r>
              <a:rPr lang="en-US" sz="1500" dirty="0">
                <a:latin typeface="Times New Roman"/>
                <a:cs typeface="Times New Roman"/>
              </a:rPr>
              <a:t> cu cutie </a:t>
            </a:r>
            <a:r>
              <a:rPr lang="en-US" sz="1500" err="1">
                <a:latin typeface="Times New Roman"/>
                <a:cs typeface="Times New Roman"/>
              </a:rPr>
              <a:t>gri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în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două</a:t>
            </a:r>
            <a:r>
              <a:rPr lang="en-US" sz="1500" dirty="0">
                <a:latin typeface="Times New Roman"/>
                <a:cs typeface="Times New Roman"/>
              </a:rPr>
              <a:t> din </a:t>
            </a:r>
            <a:r>
              <a:rPr lang="en-US" sz="1500" err="1">
                <a:latin typeface="Times New Roman"/>
                <a:cs typeface="Times New Roman"/>
              </a:rPr>
              <a:t>cele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trei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studii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err="1">
                <a:latin typeface="Times New Roman"/>
                <a:cs typeface="Times New Roman"/>
              </a:rPr>
              <a:t>caz</a:t>
            </a:r>
            <a:r>
              <a:rPr lang="en-US" sz="1500" dirty="0">
                <a:latin typeface="Times New Roman"/>
                <a:cs typeface="Times New Roman"/>
              </a:rPr>
              <a:t>, </a:t>
            </a:r>
            <a:r>
              <a:rPr lang="en-US" sz="1500" err="1">
                <a:latin typeface="Times New Roman"/>
                <a:cs typeface="Times New Roman"/>
              </a:rPr>
              <a:t>demonstrând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eficacitatea</a:t>
            </a:r>
            <a:r>
              <a:rPr lang="en-US" sz="1500" dirty="0">
                <a:latin typeface="Times New Roman"/>
                <a:cs typeface="Times New Roman"/>
              </a:rPr>
              <a:t> SBST </a:t>
            </a:r>
            <a:r>
              <a:rPr lang="en-US" sz="1500" err="1">
                <a:latin typeface="Times New Roman"/>
                <a:cs typeface="Times New Roman"/>
              </a:rPr>
              <a:t>în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ghidarea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testării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cutiei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albe</a:t>
            </a:r>
            <a:r>
              <a:rPr lang="en-US" sz="1500" dirty="0">
                <a:latin typeface="Times New Roman"/>
                <a:cs typeface="Times New Roman"/>
              </a:rPr>
              <a:t> a </a:t>
            </a:r>
            <a:r>
              <a:rPr lang="en-US" sz="1500" err="1">
                <a:latin typeface="Times New Roman"/>
                <a:cs typeface="Times New Roman"/>
              </a:rPr>
              <a:t>programelor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numerice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și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err="1">
                <a:latin typeface="Times New Roman"/>
                <a:cs typeface="Times New Roman"/>
              </a:rPr>
              <a:t>șiruri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err="1">
                <a:latin typeface="Times New Roman"/>
                <a:cs typeface="Times New Roman"/>
              </a:rPr>
              <a:t>în</a:t>
            </a:r>
            <a:r>
              <a:rPr lang="en-US" sz="1500" dirty="0">
                <a:latin typeface="Times New Roman"/>
                <a:cs typeface="Times New Roman"/>
              </a:rPr>
              <a:t> .NET.</a:t>
            </a:r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9827B509-A54A-9C97-F396-310FACA9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779" y="3274071"/>
            <a:ext cx="5150277" cy="35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2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C123-D55E-F5ED-FA54-5338338C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61" y="2484904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5.3.2.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D3F1-5AB8-7F66-71BD-47B203619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089" y="1243743"/>
            <a:ext cx="8241936" cy="4381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 Pe </a:t>
            </a:r>
            <a:r>
              <a:rPr lang="en-US" sz="1400" dirty="0" err="1">
                <a:latin typeface="Times New Roman"/>
                <a:cs typeface="Times New Roman"/>
              </a:rPr>
              <a:t>baza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datelor</a:t>
            </a:r>
            <a:r>
              <a:rPr lang="en-US" sz="1400" dirty="0">
                <a:latin typeface="Times New Roman"/>
                <a:cs typeface="Times New Roman"/>
              </a:rPr>
              <a:t> din </a:t>
            </a:r>
            <a:r>
              <a:rPr lang="en-US" sz="1400" dirty="0" err="1">
                <a:latin typeface="Times New Roman"/>
                <a:cs typeface="Times New Roman"/>
              </a:rPr>
              <a:t>Tabelul</a:t>
            </a:r>
            <a:r>
              <a:rPr lang="en-US" sz="1400" dirty="0">
                <a:latin typeface="Times New Roman"/>
                <a:cs typeface="Times New Roman"/>
              </a:rPr>
              <a:t> 4, MIO a </a:t>
            </a:r>
            <a:r>
              <a:rPr lang="en-US" sz="1400" dirty="0" err="1">
                <a:latin typeface="Times New Roman"/>
                <a:cs typeface="Times New Roman"/>
              </a:rPr>
              <a:t>obținut</a:t>
            </a:r>
            <a:r>
              <a:rPr lang="en-US" sz="1400" dirty="0">
                <a:latin typeface="Times New Roman"/>
                <a:cs typeface="Times New Roman"/>
              </a:rPr>
              <a:t> o </a:t>
            </a:r>
            <a:r>
              <a:rPr lang="en-US" sz="1400" dirty="0" err="1">
                <a:latin typeface="Times New Roman"/>
                <a:cs typeface="Times New Roman"/>
              </a:rPr>
              <a:t>medie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dirty="0" err="1">
                <a:latin typeface="Times New Roman"/>
                <a:cs typeface="Times New Roman"/>
              </a:rPr>
              <a:t>acoperirii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liniilor</a:t>
            </a:r>
            <a:r>
              <a:rPr lang="en-US" sz="1400" dirty="0">
                <a:latin typeface="Times New Roman"/>
                <a:cs typeface="Times New Roman"/>
              </a:rPr>
              <a:t> de 85,5% pe CS-rest-</a:t>
            </a:r>
            <a:r>
              <a:rPr lang="en-US" sz="1400" dirty="0" err="1">
                <a:latin typeface="Times New Roman"/>
                <a:cs typeface="Times New Roman"/>
              </a:rPr>
              <a:t>ncs</a:t>
            </a:r>
            <a:r>
              <a:rPr lang="en-US" sz="1400" dirty="0">
                <a:latin typeface="Times New Roman"/>
                <a:cs typeface="Times New Roman"/>
              </a:rPr>
              <a:t>, 73,6% pe CS-rest-</a:t>
            </a:r>
            <a:r>
              <a:rPr lang="en-US" sz="1400" dirty="0" err="1">
                <a:latin typeface="Times New Roman"/>
                <a:cs typeface="Times New Roman"/>
              </a:rPr>
              <a:t>scs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29,1% pe </a:t>
            </a:r>
            <a:r>
              <a:rPr lang="en-US" sz="1400" dirty="0" err="1">
                <a:latin typeface="Times New Roman"/>
                <a:cs typeface="Times New Roman"/>
              </a:rPr>
              <a:t>meniu-api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urma</a:t>
            </a:r>
            <a:r>
              <a:rPr lang="en-US" sz="1400" dirty="0">
                <a:latin typeface="Times New Roman"/>
                <a:cs typeface="Times New Roman"/>
              </a:rPr>
              <a:t> a 10 </a:t>
            </a:r>
            <a:r>
              <a:rPr lang="en-US" sz="1400" dirty="0" err="1">
                <a:latin typeface="Times New Roman"/>
                <a:cs typeface="Times New Roman"/>
              </a:rPr>
              <a:t>repetiții</a:t>
            </a:r>
            <a:r>
              <a:rPr lang="en-US" sz="1400" dirty="0">
                <a:latin typeface="Times New Roman"/>
                <a:cs typeface="Times New Roman"/>
              </a:rPr>
              <a:t>. </a:t>
            </a:r>
            <a:r>
              <a:rPr lang="en-US" sz="1400" dirty="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dirty="0" err="1">
                <a:latin typeface="Times New Roman"/>
                <a:cs typeface="Times New Roman"/>
              </a:rPr>
              <a:t>examina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detaliu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performanța</a:t>
            </a:r>
            <a:r>
              <a:rPr lang="en-US" sz="1400" dirty="0">
                <a:latin typeface="Times New Roman"/>
                <a:cs typeface="Times New Roman"/>
              </a:rPr>
              <a:t>, s-a </a:t>
            </a:r>
            <a:r>
              <a:rPr lang="en-US" sz="1400" dirty="0" err="1">
                <a:latin typeface="Times New Roman"/>
                <a:cs typeface="Times New Roman"/>
              </a:rPr>
              <a:t>analizat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acoperirea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codului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executând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cele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bune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cele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proaste</a:t>
            </a:r>
            <a:r>
              <a:rPr lang="en-US" sz="1400" dirty="0">
                <a:latin typeface="Times New Roman"/>
                <a:cs typeface="Times New Roman"/>
              </a:rPr>
              <a:t> teste pe SUT-</a:t>
            </a:r>
            <a:r>
              <a:rPr lang="en-US" sz="1400" dirty="0" err="1">
                <a:latin typeface="Times New Roman"/>
                <a:cs typeface="Times New Roman"/>
              </a:rPr>
              <a:t>uri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folosind</a:t>
            </a:r>
            <a:r>
              <a:rPr lang="en-US" sz="1400" dirty="0">
                <a:latin typeface="Times New Roman"/>
                <a:cs typeface="Times New Roman"/>
              </a:rPr>
              <a:t> JetBrains Rider. Este important de </a:t>
            </a:r>
            <a:r>
              <a:rPr lang="en-US" sz="1400" dirty="0" err="1">
                <a:latin typeface="Times New Roman"/>
                <a:cs typeface="Times New Roman"/>
              </a:rPr>
              <a:t>menționat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acoperirea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liniilor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raportată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dirty="0" err="1">
                <a:latin typeface="Times New Roman"/>
                <a:cs typeface="Times New Roman"/>
              </a:rPr>
              <a:t>către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instrumentele</a:t>
            </a:r>
            <a:r>
              <a:rPr lang="en-US" sz="1400" dirty="0">
                <a:latin typeface="Times New Roman"/>
                <a:cs typeface="Times New Roman"/>
              </a:rPr>
              <a:t> EVOMASTER exclude </a:t>
            </a:r>
            <a:r>
              <a:rPr lang="en-US" sz="1400" dirty="0" err="1">
                <a:latin typeface="Times New Roman"/>
                <a:cs typeface="Times New Roman"/>
              </a:rPr>
              <a:t>acoperirea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obținută</a:t>
            </a:r>
            <a:r>
              <a:rPr lang="en-US" sz="1400" dirty="0">
                <a:latin typeface="Times New Roman"/>
                <a:cs typeface="Times New Roman"/>
              </a:rPr>
              <a:t> la </a:t>
            </a:r>
            <a:r>
              <a:rPr lang="en-US" sz="1400" dirty="0" err="1">
                <a:latin typeface="Times New Roman"/>
                <a:cs typeface="Times New Roman"/>
              </a:rPr>
              <a:t>pornire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deci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acoperirea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raportată</a:t>
            </a:r>
            <a:r>
              <a:rPr lang="en-US" sz="1400" dirty="0">
                <a:latin typeface="Times New Roman"/>
                <a:cs typeface="Times New Roman"/>
              </a:rPr>
              <a:t> de Rider </a:t>
            </a:r>
            <a:r>
              <a:rPr lang="en-US" sz="1400" dirty="0" err="1">
                <a:latin typeface="Times New Roman"/>
                <a:cs typeface="Times New Roman"/>
              </a:rPr>
              <a:t>ar</a:t>
            </a:r>
            <a:r>
              <a:rPr lang="en-US" sz="1400" dirty="0">
                <a:latin typeface="Times New Roman"/>
                <a:cs typeface="Times New Roman"/>
              </a:rPr>
              <a:t> fi </a:t>
            </a:r>
            <a:r>
              <a:rPr lang="en-US" sz="1400" dirty="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mare </a:t>
            </a:r>
            <a:r>
              <a:rPr lang="en-US" sz="1400" dirty="0" err="1">
                <a:latin typeface="Times New Roman"/>
                <a:cs typeface="Times New Roman"/>
              </a:rPr>
              <a:t>decât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cea</a:t>
            </a:r>
            <a:r>
              <a:rPr lang="en-US" sz="1400" dirty="0">
                <a:latin typeface="Times New Roman"/>
                <a:cs typeface="Times New Roman"/>
              </a:rPr>
              <a:t> din </a:t>
            </a:r>
            <a:r>
              <a:rPr lang="en-US" sz="1400" dirty="0" err="1">
                <a:latin typeface="Times New Roman"/>
                <a:cs typeface="Times New Roman"/>
              </a:rPr>
              <a:t>Tabelul</a:t>
            </a:r>
            <a:r>
              <a:rPr lang="en-US" sz="1400" dirty="0">
                <a:latin typeface="Times New Roman"/>
                <a:cs typeface="Times New Roman"/>
              </a:rPr>
              <a:t> 4.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 </a:t>
            </a:r>
            <a:r>
              <a:rPr lang="en-US" sz="1400" dirty="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cs-rest-</a:t>
            </a:r>
            <a:r>
              <a:rPr lang="en-US" sz="1400" dirty="0" err="1">
                <a:latin typeface="Times New Roman"/>
                <a:cs typeface="Times New Roman"/>
              </a:rPr>
              <a:t>ncs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majoritatea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ramurilor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numerice</a:t>
            </a:r>
            <a:r>
              <a:rPr lang="en-US" sz="1400" dirty="0">
                <a:latin typeface="Times New Roman"/>
                <a:cs typeface="Times New Roman"/>
              </a:rPr>
              <a:t> au </a:t>
            </a:r>
            <a:r>
              <a:rPr lang="en-US" sz="1400" dirty="0" err="1">
                <a:latin typeface="Times New Roman"/>
                <a:cs typeface="Times New Roman"/>
              </a:rPr>
              <a:t>fost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acoperite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eficient</a:t>
            </a:r>
            <a:r>
              <a:rPr lang="en-US" sz="1400" dirty="0">
                <a:latin typeface="Times New Roman"/>
                <a:cs typeface="Times New Roman"/>
              </a:rPr>
              <a:t>, cu rate de </a:t>
            </a:r>
            <a:r>
              <a:rPr lang="en-US" sz="1400" dirty="0" err="1">
                <a:latin typeface="Times New Roman"/>
                <a:cs typeface="Times New Roman"/>
              </a:rPr>
              <a:t>acoperire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între</a:t>
            </a:r>
            <a:r>
              <a:rPr lang="en-US" sz="1400" dirty="0">
                <a:latin typeface="Times New Roman"/>
                <a:cs typeface="Times New Roman"/>
              </a:rPr>
              <a:t> 93%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98% </a:t>
            </a:r>
            <a:r>
              <a:rPr lang="en-US" sz="1400" dirty="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diverse module. Cu </a:t>
            </a:r>
            <a:r>
              <a:rPr lang="en-US" sz="1400" dirty="0" err="1">
                <a:latin typeface="Times New Roman"/>
                <a:cs typeface="Times New Roman"/>
              </a:rPr>
              <a:t>toate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acestea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unele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ramuri</a:t>
            </a:r>
            <a:r>
              <a:rPr lang="en-US" sz="1400" dirty="0">
                <a:latin typeface="Times New Roman"/>
                <a:cs typeface="Times New Roman"/>
              </a:rPr>
              <a:t> nu au </a:t>
            </a:r>
            <a:r>
              <a:rPr lang="en-US" sz="1400" dirty="0" err="1">
                <a:latin typeface="Times New Roman"/>
                <a:cs typeface="Times New Roman"/>
              </a:rPr>
              <a:t>fost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acoperite</a:t>
            </a:r>
            <a:r>
              <a:rPr lang="en-US" sz="1400" dirty="0">
                <a:latin typeface="Times New Roman"/>
                <a:cs typeface="Times New Roman"/>
              </a:rPr>
              <a:t> din </a:t>
            </a:r>
            <a:r>
              <a:rPr lang="en-US" sz="1400" dirty="0" err="1">
                <a:latin typeface="Times New Roman"/>
                <a:cs typeface="Times New Roman"/>
              </a:rPr>
              <a:t>cauza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codului</a:t>
            </a:r>
            <a:r>
              <a:rPr lang="en-US" sz="1400" dirty="0">
                <a:latin typeface="Times New Roman"/>
                <a:cs typeface="Times New Roman"/>
              </a:rPr>
              <a:t> mort. </a:t>
            </a:r>
            <a:r>
              <a:rPr lang="en-US" sz="1400" dirty="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ceea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privește</a:t>
            </a:r>
            <a:r>
              <a:rPr lang="en-US" sz="1400" dirty="0">
                <a:latin typeface="Times New Roman"/>
                <a:cs typeface="Times New Roman"/>
              </a:rPr>
              <a:t> cs-rest-</a:t>
            </a:r>
            <a:r>
              <a:rPr lang="en-US" sz="1400" dirty="0" err="1">
                <a:latin typeface="Times New Roman"/>
                <a:cs typeface="Times New Roman"/>
              </a:rPr>
              <a:t>scs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acoperirea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codului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variază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între</a:t>
            </a:r>
            <a:r>
              <a:rPr lang="en-US" sz="1400" dirty="0">
                <a:latin typeface="Times New Roman"/>
                <a:cs typeface="Times New Roman"/>
              </a:rPr>
              <a:t> 72%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86%, cu </a:t>
            </a:r>
            <a:r>
              <a:rPr lang="en-US" sz="1400" dirty="0" err="1">
                <a:latin typeface="Times New Roman"/>
                <a:cs typeface="Times New Roman"/>
              </a:rPr>
              <a:t>diferențe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semnificative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între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cel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rău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cel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bun </a:t>
            </a:r>
            <a:r>
              <a:rPr lang="en-US" sz="1400" dirty="0" err="1">
                <a:latin typeface="Times New Roman"/>
                <a:cs typeface="Times New Roman"/>
              </a:rPr>
              <a:t>rezultat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diverse module. De </a:t>
            </a:r>
            <a:r>
              <a:rPr lang="en-US" sz="1400" dirty="0" err="1">
                <a:latin typeface="Times New Roman"/>
                <a:cs typeface="Times New Roman"/>
              </a:rPr>
              <a:t>exemplu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modulul</a:t>
            </a:r>
            <a:r>
              <a:rPr lang="en-US" sz="1400" dirty="0">
                <a:latin typeface="Times New Roman"/>
                <a:cs typeface="Times New Roman"/>
              </a:rPr>
              <a:t> Ordered4 </a:t>
            </a:r>
            <a:r>
              <a:rPr lang="en-US" sz="1400" dirty="0" err="1">
                <a:latin typeface="Times New Roman"/>
                <a:cs typeface="Times New Roman"/>
              </a:rPr>
              <a:t>prezintă</a:t>
            </a:r>
            <a:r>
              <a:rPr lang="en-US" sz="1400" dirty="0">
                <a:latin typeface="Times New Roman"/>
                <a:cs typeface="Times New Roman"/>
              </a:rPr>
              <a:t> o </a:t>
            </a:r>
            <a:r>
              <a:rPr lang="en-US" sz="1400" dirty="0" err="1">
                <a:latin typeface="Times New Roman"/>
                <a:cs typeface="Times New Roman"/>
              </a:rPr>
              <a:t>acoperire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dirty="0" err="1">
                <a:latin typeface="Times New Roman"/>
                <a:cs typeface="Times New Roman"/>
              </a:rPr>
              <a:t>doar</a:t>
            </a:r>
            <a:r>
              <a:rPr lang="en-US" sz="1400" dirty="0">
                <a:latin typeface="Times New Roman"/>
                <a:cs typeface="Times New Roman"/>
              </a:rPr>
              <a:t> 33% </a:t>
            </a:r>
            <a:r>
              <a:rPr lang="en-US" sz="1400" dirty="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cel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rău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caz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comparativ</a:t>
            </a:r>
            <a:r>
              <a:rPr lang="en-US" sz="1400" dirty="0">
                <a:latin typeface="Times New Roman"/>
                <a:cs typeface="Times New Roman"/>
              </a:rPr>
              <a:t> cu 100% </a:t>
            </a:r>
            <a:r>
              <a:rPr lang="en-US" sz="1400" dirty="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cel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bun </a:t>
            </a:r>
            <a:r>
              <a:rPr lang="en-US" sz="1400" dirty="0" err="1">
                <a:latin typeface="Times New Roman"/>
                <a:cs typeface="Times New Roman"/>
              </a:rPr>
              <a:t>caz</a:t>
            </a:r>
            <a:r>
              <a:rPr lang="en-US" sz="1400" dirty="0">
                <a:latin typeface="Times New Roman"/>
                <a:cs typeface="Times New Roman"/>
              </a:rPr>
              <a:t>. </a:t>
            </a:r>
            <a:r>
              <a:rPr lang="en-US" sz="1400" dirty="0" err="1">
                <a:latin typeface="Times New Roman"/>
                <a:cs typeface="Times New Roman"/>
              </a:rPr>
              <a:t>Aceste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diferențe</a:t>
            </a:r>
            <a:r>
              <a:rPr lang="en-US" sz="1400" dirty="0">
                <a:latin typeface="Times New Roman"/>
                <a:cs typeface="Times New Roman"/>
              </a:rPr>
              <a:t> pot fi </a:t>
            </a:r>
            <a:r>
              <a:rPr lang="en-US" sz="1400" dirty="0" err="1">
                <a:latin typeface="Times New Roman"/>
                <a:cs typeface="Times New Roman"/>
              </a:rPr>
              <a:t>rezolvate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prin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ajustarea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strategiilor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dirty="0" err="1">
                <a:latin typeface="Times New Roman"/>
                <a:cs typeface="Times New Roman"/>
              </a:rPr>
              <a:t>testare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implementarea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unor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transformări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specifice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dirty="0" err="1">
                <a:latin typeface="Times New Roman"/>
                <a:cs typeface="Times New Roman"/>
              </a:rPr>
              <a:t>acoperi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ramurile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problematice</a:t>
            </a:r>
            <a:r>
              <a:rPr lang="en-US" sz="1400" dirty="0">
                <a:latin typeface="Times New Roman"/>
                <a:cs typeface="Times New Roman"/>
              </a:rPr>
              <a:t>, cum </a:t>
            </a:r>
            <a:r>
              <a:rPr lang="en-US" sz="1400" dirty="0" err="1">
                <a:latin typeface="Times New Roman"/>
                <a:cs typeface="Times New Roman"/>
              </a:rPr>
              <a:t>ar</a:t>
            </a:r>
            <a:r>
              <a:rPr lang="en-US" sz="1400" dirty="0">
                <a:latin typeface="Times New Roman"/>
                <a:cs typeface="Times New Roman"/>
              </a:rPr>
              <a:t> fi </a:t>
            </a:r>
            <a:r>
              <a:rPr lang="en-US" sz="1400" dirty="0" err="1">
                <a:latin typeface="Times New Roman"/>
                <a:cs typeface="Times New Roman"/>
              </a:rPr>
              <a:t>cele</a:t>
            </a:r>
            <a:r>
              <a:rPr lang="en-US" sz="1400" dirty="0">
                <a:latin typeface="Times New Roman"/>
                <a:cs typeface="Times New Roman"/>
              </a:rPr>
              <a:t> legate de Regex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FileSuffix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45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A8A8-A421-B879-EB2C-DA593993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White-Box Software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3A7D31-3BF4-F8A9-DE81-E7C9AF4F3A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53308" y="1872329"/>
            <a:ext cx="813703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Algoritmul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casei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albe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este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tehnică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testare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a software-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ului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care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implică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analiză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amănunțită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codului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sursă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Acest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tip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testare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cunoscut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și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sub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numele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de „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testare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structurală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”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sau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„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testare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bazată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pe cod”,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necesită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înțelegerea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codului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pentru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proiecta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și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executa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teste,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avand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urmatoarele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caracteristici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testarea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bazata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cunostinte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interne,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structura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de control,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criterii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oprire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testarea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unitatii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instrumente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automate.</a:t>
            </a:r>
            <a:endParaRPr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Acest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tip 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testare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ofera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o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acoperire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detaliata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si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poate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detecta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erori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specific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sau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probleme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performanta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inca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din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stadiile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incipiente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ale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dezvoltarii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software-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ului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dar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necesita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cunoasterea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detaliata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a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codului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sursa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si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exista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riscul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de a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omite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anumite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conditii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sau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cai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daca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testele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nu sunt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proiectate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corespunzator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Exista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mai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multe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tipuri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de </a:t>
            </a:r>
            <a:r>
              <a:rPr lang="en-US" alt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testare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white-box: Mutation </a:t>
            </a:r>
            <a:r>
              <a:rPr lang="en-US" alt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Testing,Unit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Testing, Integration Testing, Penetration Testing, Static Code Analysis.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Acest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tip 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testare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ofera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3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tehnici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principale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/>
                <a:cs typeface="Times New Roman"/>
              </a:rPr>
              <a:t>operare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: 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			1) Statement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			2) Breach </a:t>
            </a:r>
            <a:r>
              <a:rPr lang="en-US" alt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Coverege</a:t>
            </a:r>
            <a:endParaRPr lang="en-US" alt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			3) Function </a:t>
            </a:r>
            <a:r>
              <a:rPr lang="en-US" altLang="en-US" sz="1400" err="1">
                <a:solidFill>
                  <a:schemeClr val="tx1"/>
                </a:solidFill>
                <a:latin typeface="Times New Roman"/>
                <a:cs typeface="Times New Roman"/>
              </a:rPr>
              <a:t>Coverege</a:t>
            </a:r>
            <a:endParaRPr lang="en-US" altLang="en-US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0955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3A28-B5D5-9B72-C0DD-68B10824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142A1CF8-649E-B73C-9C5A-9465A2FF9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433" y="1286498"/>
            <a:ext cx="5912922" cy="4275859"/>
          </a:xfrm>
        </p:spPr>
      </p:pic>
    </p:spTree>
    <p:extLst>
      <p:ext uri="{BB962C8B-B14F-4D97-AF65-F5344CB8AC3E}">
        <p14:creationId xmlns:p14="http://schemas.microsoft.com/office/powerpoint/2010/main" val="300819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9AD2-C734-909F-6075-05EAF44B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5.3.3.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6862-874A-B39A-5DD5-BB2F04B4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697" y="864108"/>
            <a:ext cx="8195952" cy="51206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Times New Roman"/>
                <a:cs typeface="Times New Roman"/>
              </a:rPr>
              <a:t> </a:t>
            </a:r>
            <a:r>
              <a:rPr lang="en-US" sz="1500" dirty="0" err="1">
                <a:latin typeface="Times New Roman"/>
                <a:cs typeface="Times New Roman"/>
              </a:rPr>
              <a:t>Evaluarea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pentru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primele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două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întrebări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cercetare</a:t>
            </a:r>
            <a:r>
              <a:rPr lang="en-US" sz="1500" dirty="0">
                <a:latin typeface="Times New Roman"/>
                <a:cs typeface="Times New Roman"/>
              </a:rPr>
              <a:t> s-a </a:t>
            </a:r>
            <a:r>
              <a:rPr lang="en-US" sz="1500" dirty="0" err="1">
                <a:latin typeface="Times New Roman"/>
                <a:cs typeface="Times New Roman"/>
              </a:rPr>
              <a:t>efectuat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folosind</a:t>
            </a:r>
            <a:r>
              <a:rPr lang="en-US" sz="1500" dirty="0">
                <a:latin typeface="Times New Roman"/>
                <a:cs typeface="Times New Roman"/>
              </a:rPr>
              <a:t> un </a:t>
            </a:r>
            <a:r>
              <a:rPr lang="en-US" sz="1500" dirty="0" err="1">
                <a:latin typeface="Times New Roman"/>
                <a:cs typeface="Times New Roman"/>
              </a:rPr>
              <a:t>criteriu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oprire</a:t>
            </a:r>
            <a:r>
              <a:rPr lang="en-US" sz="1500" dirty="0">
                <a:latin typeface="Times New Roman"/>
                <a:cs typeface="Times New Roman"/>
              </a:rPr>
              <a:t> de 100.000 de </a:t>
            </a:r>
            <a:r>
              <a:rPr lang="en-US" sz="1500" dirty="0" err="1">
                <a:latin typeface="Times New Roman"/>
                <a:cs typeface="Times New Roman"/>
              </a:rPr>
              <a:t>acțiuni</a:t>
            </a:r>
            <a:r>
              <a:rPr lang="en-US" sz="1500" dirty="0">
                <a:latin typeface="Times New Roman"/>
                <a:cs typeface="Times New Roman"/>
              </a:rPr>
              <a:t> evaluate, </a:t>
            </a:r>
            <a:r>
              <a:rPr lang="en-US" sz="1500" dirty="0" err="1">
                <a:latin typeface="Times New Roman"/>
                <a:cs typeface="Times New Roman"/>
              </a:rPr>
              <a:t>deoarece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numărul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variabil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acțiuni</a:t>
            </a:r>
            <a:r>
              <a:rPr lang="en-US" sz="1500" dirty="0">
                <a:latin typeface="Times New Roman"/>
                <a:cs typeface="Times New Roman"/>
              </a:rPr>
              <a:t> din </a:t>
            </a:r>
            <a:r>
              <a:rPr lang="en-US" sz="1500" dirty="0" err="1">
                <a:latin typeface="Times New Roman"/>
                <a:cs typeface="Times New Roman"/>
              </a:rPr>
              <a:t>fiecare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caz</a:t>
            </a:r>
            <a:r>
              <a:rPr lang="en-US" sz="1500" dirty="0">
                <a:latin typeface="Times New Roman"/>
                <a:cs typeface="Times New Roman"/>
              </a:rPr>
              <a:t> de test </a:t>
            </a:r>
            <a:r>
              <a:rPr lang="en-US" sz="1500" dirty="0" err="1">
                <a:latin typeface="Times New Roman"/>
                <a:cs typeface="Times New Roman"/>
              </a:rPr>
              <a:t>ar</a:t>
            </a:r>
            <a:r>
              <a:rPr lang="en-US" sz="1500" dirty="0">
                <a:latin typeface="Times New Roman"/>
                <a:cs typeface="Times New Roman"/>
              </a:rPr>
              <a:t> fi </a:t>
            </a:r>
            <a:r>
              <a:rPr lang="en-US" sz="1500" dirty="0" err="1">
                <a:latin typeface="Times New Roman"/>
                <a:cs typeface="Times New Roman"/>
              </a:rPr>
              <a:t>făcut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dificilă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compararea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folosind</a:t>
            </a:r>
            <a:r>
              <a:rPr lang="en-US" sz="1500" dirty="0">
                <a:latin typeface="Times New Roman"/>
                <a:cs typeface="Times New Roman"/>
              </a:rPr>
              <a:t> un </a:t>
            </a:r>
            <a:r>
              <a:rPr lang="en-US" sz="1500" dirty="0" err="1">
                <a:latin typeface="Times New Roman"/>
                <a:cs typeface="Times New Roman"/>
              </a:rPr>
              <a:t>număr</a:t>
            </a:r>
            <a:r>
              <a:rPr lang="en-US" sz="1500" dirty="0">
                <a:latin typeface="Times New Roman"/>
                <a:cs typeface="Times New Roman"/>
              </a:rPr>
              <a:t> fix de </a:t>
            </a:r>
            <a:r>
              <a:rPr lang="en-US" sz="1500" dirty="0" err="1">
                <a:latin typeface="Times New Roman"/>
                <a:cs typeface="Times New Roman"/>
              </a:rPr>
              <a:t>evaluări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adecvare</a:t>
            </a:r>
            <a:r>
              <a:rPr lang="en-US" sz="1500" dirty="0">
                <a:latin typeface="Times New Roman"/>
                <a:cs typeface="Times New Roman"/>
              </a:rPr>
              <a:t>. </a:t>
            </a:r>
            <a:r>
              <a:rPr lang="en-US" sz="1500" dirty="0" err="1">
                <a:latin typeface="Times New Roman"/>
                <a:cs typeface="Times New Roman"/>
              </a:rPr>
              <a:t>Timpul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mediu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execuție</a:t>
            </a:r>
            <a:r>
              <a:rPr lang="en-US" sz="1500" dirty="0">
                <a:latin typeface="Times New Roman"/>
                <a:cs typeface="Times New Roman"/>
              </a:rPr>
              <a:t> pe test a </a:t>
            </a:r>
            <a:r>
              <a:rPr lang="en-US" sz="1500" dirty="0" err="1">
                <a:latin typeface="Times New Roman"/>
                <a:cs typeface="Times New Roman"/>
              </a:rPr>
              <a:t>fost</a:t>
            </a:r>
            <a:r>
              <a:rPr lang="en-US" sz="1500" dirty="0">
                <a:latin typeface="Times New Roman"/>
                <a:cs typeface="Times New Roman"/>
              </a:rPr>
              <a:t> de 23 de minute, </a:t>
            </a:r>
            <a:r>
              <a:rPr lang="en-US" sz="1500" dirty="0" err="1">
                <a:latin typeface="Times New Roman"/>
                <a:cs typeface="Times New Roman"/>
              </a:rPr>
              <a:t>deși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acesta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poate</a:t>
            </a:r>
            <a:r>
              <a:rPr lang="en-US" sz="1500" dirty="0">
                <a:latin typeface="Times New Roman"/>
                <a:cs typeface="Times New Roman"/>
              </a:rPr>
              <a:t> varia </a:t>
            </a:r>
            <a:r>
              <a:rPr lang="en-US" sz="1500" dirty="0" err="1">
                <a:latin typeface="Times New Roman"/>
                <a:cs typeface="Times New Roman"/>
              </a:rPr>
              <a:t>în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funcție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studiul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caz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sau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configurație</a:t>
            </a:r>
            <a:r>
              <a:rPr lang="en-US" sz="1500" dirty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Times New Roman"/>
                <a:cs typeface="Times New Roman"/>
              </a:rPr>
              <a:t> </a:t>
            </a:r>
            <a:r>
              <a:rPr lang="en-US" sz="1500" dirty="0" err="1">
                <a:latin typeface="Times New Roman"/>
                <a:cs typeface="Times New Roman"/>
              </a:rPr>
              <a:t>Într</a:t>
            </a:r>
            <a:r>
              <a:rPr lang="en-US" sz="1500" dirty="0">
                <a:latin typeface="Times New Roman"/>
                <a:cs typeface="Times New Roman"/>
              </a:rPr>
              <a:t>-un alt experiment, s-a </a:t>
            </a:r>
            <a:r>
              <a:rPr lang="en-US" sz="1500" dirty="0" err="1">
                <a:latin typeface="Times New Roman"/>
                <a:cs typeface="Times New Roman"/>
              </a:rPr>
              <a:t>investigat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impactul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diferitelor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criterii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oprire</a:t>
            </a:r>
            <a:r>
              <a:rPr lang="en-US" sz="1500" dirty="0">
                <a:latin typeface="Times New Roman"/>
                <a:cs typeface="Times New Roman"/>
              </a:rPr>
              <a:t>, precum </a:t>
            </a:r>
            <a:r>
              <a:rPr lang="en-US" sz="1500" dirty="0" err="1">
                <a:latin typeface="Times New Roman"/>
                <a:cs typeface="Times New Roman"/>
              </a:rPr>
              <a:t>numărul</a:t>
            </a:r>
            <a:r>
              <a:rPr lang="en-US" sz="1500" dirty="0">
                <a:latin typeface="Times New Roman"/>
                <a:cs typeface="Times New Roman"/>
              </a:rPr>
              <a:t> maxim de </a:t>
            </a:r>
            <a:r>
              <a:rPr lang="en-US" sz="1500" dirty="0" err="1">
                <a:latin typeface="Times New Roman"/>
                <a:cs typeface="Times New Roman"/>
              </a:rPr>
              <a:t>apeluri</a:t>
            </a:r>
            <a:r>
              <a:rPr lang="en-US" sz="1500" dirty="0">
                <a:latin typeface="Times New Roman"/>
                <a:cs typeface="Times New Roman"/>
              </a:rPr>
              <a:t> HTTP versus </a:t>
            </a:r>
            <a:r>
              <a:rPr lang="en-US" sz="1500" dirty="0" err="1">
                <a:latin typeface="Times New Roman"/>
                <a:cs typeface="Times New Roman"/>
              </a:rPr>
              <a:t>bugetul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timp</a:t>
            </a:r>
            <a:r>
              <a:rPr lang="en-US" sz="1500" dirty="0">
                <a:latin typeface="Times New Roman"/>
                <a:cs typeface="Times New Roman"/>
              </a:rPr>
              <a:t>, </a:t>
            </a:r>
            <a:r>
              <a:rPr lang="en-US" sz="1500" dirty="0" err="1">
                <a:latin typeface="Times New Roman"/>
                <a:cs typeface="Times New Roman"/>
              </a:rPr>
              <a:t>folosind</a:t>
            </a:r>
            <a:r>
              <a:rPr lang="en-US" sz="1500" dirty="0">
                <a:latin typeface="Times New Roman"/>
                <a:cs typeface="Times New Roman"/>
              </a:rPr>
              <a:t> un </a:t>
            </a:r>
            <a:r>
              <a:rPr lang="en-US" sz="1500" dirty="0" err="1">
                <a:latin typeface="Times New Roman"/>
                <a:cs typeface="Times New Roman"/>
              </a:rPr>
              <a:t>criteriu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oprire</a:t>
            </a:r>
            <a:r>
              <a:rPr lang="en-US" sz="1500" dirty="0">
                <a:latin typeface="Times New Roman"/>
                <a:cs typeface="Times New Roman"/>
              </a:rPr>
              <a:t> de 1 </a:t>
            </a:r>
            <a:r>
              <a:rPr lang="en-US" sz="1500" dirty="0" err="1">
                <a:latin typeface="Times New Roman"/>
                <a:cs typeface="Times New Roman"/>
              </a:rPr>
              <a:t>oră</a:t>
            </a:r>
            <a:r>
              <a:rPr lang="en-US" sz="1500" dirty="0">
                <a:latin typeface="Times New Roman"/>
                <a:cs typeface="Times New Roman"/>
              </a:rPr>
              <a:t>. </a:t>
            </a:r>
            <a:r>
              <a:rPr lang="en-US" sz="1500" dirty="0" err="1">
                <a:latin typeface="Times New Roman"/>
                <a:cs typeface="Times New Roman"/>
              </a:rPr>
              <a:t>Rezultatele</a:t>
            </a:r>
            <a:r>
              <a:rPr lang="en-US" sz="1500" dirty="0">
                <a:latin typeface="Times New Roman"/>
                <a:cs typeface="Times New Roman"/>
              </a:rPr>
              <a:t> nu au </a:t>
            </a:r>
            <a:r>
              <a:rPr lang="en-US" sz="1500" dirty="0" err="1">
                <a:latin typeface="Times New Roman"/>
                <a:cs typeface="Times New Roman"/>
              </a:rPr>
              <a:t>arătat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diferențe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semnificative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față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cele</a:t>
            </a:r>
            <a:r>
              <a:rPr lang="en-US" sz="1500" dirty="0">
                <a:latin typeface="Times New Roman"/>
                <a:cs typeface="Times New Roman"/>
              </a:rPr>
              <a:t> din </a:t>
            </a:r>
            <a:r>
              <a:rPr lang="en-US" sz="1500" dirty="0" err="1">
                <a:latin typeface="Times New Roman"/>
                <a:cs typeface="Times New Roman"/>
              </a:rPr>
              <a:t>tabelul</a:t>
            </a:r>
            <a:r>
              <a:rPr lang="en-US" sz="1500" dirty="0">
                <a:latin typeface="Times New Roman"/>
                <a:cs typeface="Times New Roman"/>
              </a:rPr>
              <a:t> anterior, </a:t>
            </a:r>
            <a:r>
              <a:rPr lang="en-US" sz="1500" dirty="0" err="1">
                <a:latin typeface="Times New Roman"/>
                <a:cs typeface="Times New Roman"/>
              </a:rPr>
              <a:t>sugerând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că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utilizarea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timpului</a:t>
            </a:r>
            <a:r>
              <a:rPr lang="en-US" sz="1500" dirty="0">
                <a:latin typeface="Times New Roman"/>
                <a:cs typeface="Times New Roman"/>
              </a:rPr>
              <a:t> ca </a:t>
            </a:r>
            <a:r>
              <a:rPr lang="en-US" sz="1500" dirty="0" err="1">
                <a:latin typeface="Times New Roman"/>
                <a:cs typeface="Times New Roman"/>
              </a:rPr>
              <a:t>criteriu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oprire</a:t>
            </a:r>
            <a:r>
              <a:rPr lang="en-US" sz="1500" dirty="0">
                <a:latin typeface="Times New Roman"/>
                <a:cs typeface="Times New Roman"/>
              </a:rPr>
              <a:t> nu a </a:t>
            </a:r>
            <a:r>
              <a:rPr lang="en-US" sz="1500" dirty="0" err="1">
                <a:latin typeface="Times New Roman"/>
                <a:cs typeface="Times New Roman"/>
              </a:rPr>
              <a:t>influențat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semnificativ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rezultatele</a:t>
            </a:r>
            <a:r>
              <a:rPr lang="en-US" sz="1500" dirty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Times New Roman"/>
                <a:cs typeface="Times New Roman"/>
              </a:rPr>
              <a:t> </a:t>
            </a:r>
            <a:r>
              <a:rPr lang="en-US" sz="1500" dirty="0" err="1">
                <a:latin typeface="Times New Roman"/>
                <a:cs typeface="Times New Roman"/>
              </a:rPr>
              <a:t>Concluzia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pentru</a:t>
            </a:r>
            <a:r>
              <a:rPr lang="en-US" sz="1500" dirty="0">
                <a:latin typeface="Times New Roman"/>
                <a:cs typeface="Times New Roman"/>
              </a:rPr>
              <a:t> RQ3 </a:t>
            </a:r>
            <a:r>
              <a:rPr lang="en-US" sz="1500" dirty="0" err="1">
                <a:latin typeface="Times New Roman"/>
                <a:cs typeface="Times New Roman"/>
              </a:rPr>
              <a:t>este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că</a:t>
            </a:r>
            <a:r>
              <a:rPr lang="en-US" sz="1500" dirty="0">
                <a:latin typeface="Times New Roman"/>
                <a:cs typeface="Times New Roman"/>
              </a:rPr>
              <a:t>, </a:t>
            </a:r>
            <a:r>
              <a:rPr lang="en-US" sz="1500" dirty="0" err="1">
                <a:latin typeface="Times New Roman"/>
                <a:cs typeface="Times New Roman"/>
              </a:rPr>
              <a:t>deși</a:t>
            </a:r>
            <a:r>
              <a:rPr lang="en-US" sz="1500" dirty="0">
                <a:latin typeface="Times New Roman"/>
                <a:cs typeface="Times New Roman"/>
              </a:rPr>
              <a:t> s-a </a:t>
            </a:r>
            <a:r>
              <a:rPr lang="en-US" sz="1500" dirty="0" err="1">
                <a:latin typeface="Times New Roman"/>
                <a:cs typeface="Times New Roman"/>
              </a:rPr>
              <a:t>aplicat</a:t>
            </a:r>
            <a:r>
              <a:rPr lang="en-US" sz="1500" dirty="0">
                <a:latin typeface="Times New Roman"/>
                <a:cs typeface="Times New Roman"/>
              </a:rPr>
              <a:t> un </a:t>
            </a:r>
            <a:r>
              <a:rPr lang="en-US" sz="1500" dirty="0" err="1">
                <a:latin typeface="Times New Roman"/>
                <a:cs typeface="Times New Roman"/>
              </a:rPr>
              <a:t>buget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timp</a:t>
            </a:r>
            <a:r>
              <a:rPr lang="en-US" sz="1500" dirty="0">
                <a:latin typeface="Times New Roman"/>
                <a:cs typeface="Times New Roman"/>
              </a:rPr>
              <a:t> de 1 </a:t>
            </a:r>
            <a:r>
              <a:rPr lang="en-US" sz="1500" dirty="0" err="1">
                <a:latin typeface="Times New Roman"/>
                <a:cs typeface="Times New Roman"/>
              </a:rPr>
              <a:t>oră</a:t>
            </a:r>
            <a:r>
              <a:rPr lang="en-US" sz="1500" dirty="0">
                <a:latin typeface="Times New Roman"/>
                <a:cs typeface="Times New Roman"/>
              </a:rPr>
              <a:t> ca </a:t>
            </a:r>
            <a:r>
              <a:rPr lang="en-US" sz="1500" dirty="0" err="1">
                <a:latin typeface="Times New Roman"/>
                <a:cs typeface="Times New Roman"/>
              </a:rPr>
              <a:t>criteriu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oprire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pentru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algoritmii</a:t>
            </a:r>
            <a:r>
              <a:rPr lang="en-US" sz="1500" dirty="0">
                <a:latin typeface="Times New Roman"/>
                <a:cs typeface="Times New Roman"/>
              </a:rPr>
              <a:t> de </a:t>
            </a:r>
            <a:r>
              <a:rPr lang="en-US" sz="1500" dirty="0" err="1">
                <a:latin typeface="Times New Roman"/>
                <a:cs typeface="Times New Roman"/>
              </a:rPr>
              <a:t>căutare</a:t>
            </a:r>
            <a:r>
              <a:rPr lang="en-US" sz="1500" dirty="0">
                <a:latin typeface="Times New Roman"/>
                <a:cs typeface="Times New Roman"/>
              </a:rPr>
              <a:t>, </a:t>
            </a:r>
            <a:r>
              <a:rPr lang="en-US" sz="1500" dirty="0" err="1">
                <a:latin typeface="Times New Roman"/>
                <a:cs typeface="Times New Roman"/>
              </a:rPr>
              <a:t>rezultatele</a:t>
            </a:r>
            <a:r>
              <a:rPr lang="en-US" sz="1500" dirty="0">
                <a:latin typeface="Times New Roman"/>
                <a:cs typeface="Times New Roman"/>
              </a:rPr>
              <a:t> nu au </a:t>
            </a:r>
            <a:r>
              <a:rPr lang="en-US" sz="1500" dirty="0" err="1">
                <a:latin typeface="Times New Roman"/>
                <a:cs typeface="Times New Roman"/>
              </a:rPr>
              <a:t>evidențiat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nicio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diferență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semnificativă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între</a:t>
            </a:r>
            <a:r>
              <a:rPr lang="en-US" sz="1500" dirty="0">
                <a:latin typeface="Times New Roman"/>
                <a:cs typeface="Times New Roman"/>
              </a:rPr>
              <a:t> MIO </a:t>
            </a:r>
            <a:r>
              <a:rPr lang="en-US" sz="1500" dirty="0" err="1">
                <a:latin typeface="Times New Roman"/>
                <a:cs typeface="Times New Roman"/>
              </a:rPr>
              <a:t>și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algoritmii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Times New Roman"/>
                <a:cs typeface="Times New Roman"/>
              </a:rPr>
              <a:t>aleatori</a:t>
            </a:r>
            <a:r>
              <a:rPr lang="en-US" sz="15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25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E0C7-EFFF-5B98-6B0A-5CA95597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Times New Roman"/>
                <a:cs typeface="Times New Roman"/>
              </a:rPr>
              <a:t>Capitolul</a:t>
            </a:r>
            <a:r>
              <a:rPr lang="en-US" sz="1800" b="1" dirty="0">
                <a:latin typeface="Times New Roman"/>
                <a:cs typeface="Times New Roman"/>
              </a:rPr>
              <a:t> 6 - </a:t>
            </a:r>
            <a:r>
              <a:rPr lang="en-US" sz="1800" b="1" dirty="0" err="1">
                <a:latin typeface="Times New Roman"/>
                <a:cs typeface="Times New Roman"/>
              </a:rPr>
              <a:t>Amenintari</a:t>
            </a:r>
            <a:r>
              <a:rPr lang="en-US" sz="1800" b="1" dirty="0">
                <a:latin typeface="Times New Roman"/>
                <a:cs typeface="Times New Roman"/>
              </a:rPr>
              <a:t> la </a:t>
            </a:r>
            <a:r>
              <a:rPr lang="en-US" sz="1800" b="1" dirty="0" err="1">
                <a:latin typeface="Times New Roman"/>
                <a:cs typeface="Times New Roman"/>
              </a:rPr>
              <a:t>adresa</a:t>
            </a:r>
            <a:r>
              <a:rPr lang="en-US" sz="1800" b="1" dirty="0">
                <a:latin typeface="Times New Roman"/>
                <a:cs typeface="Times New Roman"/>
              </a:rPr>
              <a:t> </a:t>
            </a:r>
            <a:r>
              <a:rPr lang="en-US" sz="1800" b="1" dirty="0" err="1">
                <a:latin typeface="Times New Roman"/>
                <a:cs typeface="Times New Roman"/>
              </a:rPr>
              <a:t>veriditatii</a:t>
            </a:r>
            <a:endParaRPr lang="en-US" sz="18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0550-CDDA-BE96-DEEC-F0D24F44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668" y="786534"/>
            <a:ext cx="8249393" cy="5329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Times New Roman"/>
                <a:cs typeface="Times New Roman"/>
              </a:rPr>
              <a:t> </a:t>
            </a:r>
            <a:r>
              <a:rPr lang="en-US" sz="1600" dirty="0">
                <a:latin typeface="Times New Roman"/>
                <a:cs typeface="Times New Roman"/>
              </a:rPr>
              <a:t>Validitatea </a:t>
            </a:r>
            <a:r>
              <a:rPr lang="en-US" sz="1600" err="1">
                <a:latin typeface="Times New Roman"/>
                <a:cs typeface="Times New Roman"/>
              </a:rPr>
              <a:t>concluziei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susținută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mai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mulți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factori</a:t>
            </a:r>
            <a:r>
              <a:rPr lang="en-US" sz="1600" dirty="0"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	1) </a:t>
            </a:r>
            <a:r>
              <a:rPr lang="en-US" sz="1400" dirty="0" err="1">
                <a:latin typeface="Times New Roman"/>
                <a:cs typeface="Times New Roman"/>
              </a:rPr>
              <a:t>Experimentul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dirty="0" err="1">
                <a:latin typeface="Times New Roman"/>
                <a:cs typeface="Times New Roman"/>
              </a:rPr>
              <a:t>fost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repetat</a:t>
            </a:r>
            <a:r>
              <a:rPr lang="en-US" sz="1400" dirty="0">
                <a:latin typeface="Times New Roman"/>
                <a:cs typeface="Times New Roman"/>
              </a:rPr>
              <a:t> de 10 </a:t>
            </a:r>
            <a:r>
              <a:rPr lang="en-US" sz="1400" dirty="0" err="1">
                <a:latin typeface="Times New Roman"/>
                <a:cs typeface="Times New Roman"/>
              </a:rPr>
              <a:t>ori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a reduce </a:t>
            </a:r>
            <a:r>
              <a:rPr lang="en-US" sz="1400" dirty="0" err="1">
                <a:latin typeface="Times New Roman"/>
                <a:cs typeface="Times New Roman"/>
              </a:rPr>
              <a:t>influența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rezultatelor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obținute</a:t>
            </a:r>
            <a:r>
              <a:rPr lang="en-US" sz="1400" dirty="0">
                <a:latin typeface="Times New Roman"/>
                <a:cs typeface="Times New Roman"/>
              </a:rPr>
              <a:t> la </a:t>
            </a:r>
            <a:r>
              <a:rPr lang="en-US" sz="1400" dirty="0" err="1">
                <a:latin typeface="Times New Roman"/>
                <a:cs typeface="Times New Roman"/>
              </a:rPr>
              <a:t>întâmplare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asigurând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astfel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coerența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fiabilitatea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concluziilor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	2) </a:t>
            </a:r>
            <a:r>
              <a:rPr lang="en-US" sz="1400" dirty="0" err="1">
                <a:latin typeface="Times New Roman"/>
                <a:cs typeface="Times New Roman"/>
              </a:rPr>
              <a:t>Utilizarea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metodelor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dirty="0" err="1">
                <a:latin typeface="Times New Roman"/>
                <a:cs typeface="Times New Roman"/>
              </a:rPr>
              <a:t>analiză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statistică</a:t>
            </a:r>
            <a:r>
              <a:rPr lang="en-US" sz="1400" dirty="0">
                <a:latin typeface="Times New Roman"/>
                <a:cs typeface="Times New Roman"/>
              </a:rPr>
              <a:t>, cum </a:t>
            </a:r>
            <a:r>
              <a:rPr lang="en-US" sz="1400" dirty="0" err="1">
                <a:latin typeface="Times New Roman"/>
                <a:cs typeface="Times New Roman"/>
              </a:rPr>
              <a:t>ar</a:t>
            </a:r>
            <a:r>
              <a:rPr lang="en-US" sz="1400" dirty="0">
                <a:latin typeface="Times New Roman"/>
                <a:cs typeface="Times New Roman"/>
              </a:rPr>
              <a:t> fi teste U Mann-Whitney-Wilcoxon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dimensiuni</a:t>
            </a:r>
            <a:r>
              <a:rPr lang="en-US" sz="1400" dirty="0">
                <a:latin typeface="Times New Roman"/>
                <a:cs typeface="Times New Roman"/>
              </a:rPr>
              <a:t> ale </a:t>
            </a:r>
            <a:r>
              <a:rPr lang="en-US" sz="1400" dirty="0" err="1">
                <a:latin typeface="Times New Roman"/>
                <a:cs typeface="Times New Roman"/>
              </a:rPr>
              <a:t>efectului</a:t>
            </a:r>
            <a:r>
              <a:rPr lang="en-US" sz="1400" dirty="0">
                <a:latin typeface="Times New Roman"/>
                <a:cs typeface="Times New Roman"/>
              </a:rPr>
              <a:t> Vargha-Delaney, a </a:t>
            </a:r>
            <a:r>
              <a:rPr lang="en-US" sz="1400" dirty="0" err="1">
                <a:latin typeface="Times New Roman"/>
                <a:cs typeface="Times New Roman"/>
              </a:rPr>
              <a:t>contribuit</a:t>
            </a:r>
            <a:r>
              <a:rPr lang="en-US" sz="1400" dirty="0">
                <a:latin typeface="Times New Roman"/>
                <a:cs typeface="Times New Roman"/>
              </a:rPr>
              <a:t> la </a:t>
            </a:r>
            <a:r>
              <a:rPr lang="en-US" sz="1400" dirty="0" err="1">
                <a:latin typeface="Times New Roman"/>
                <a:cs typeface="Times New Roman"/>
              </a:rPr>
              <a:t>obținerea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unor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concluzii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solide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relevante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1600">
                <a:latin typeface="Times New Roman"/>
                <a:cs typeface="Times New Roman"/>
              </a:rPr>
              <a:t> </a:t>
            </a:r>
            <a:r>
              <a:rPr lang="en-US" sz="1600" dirty="0">
                <a:latin typeface="Times New Roman"/>
                <a:cs typeface="Times New Roman"/>
              </a:rPr>
              <a:t>Validitatea </a:t>
            </a:r>
            <a:r>
              <a:rPr lang="en-US" sz="1600" err="1">
                <a:latin typeface="Times New Roman"/>
                <a:cs typeface="Times New Roman"/>
              </a:rPr>
              <a:t>internă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asigurată</a:t>
            </a:r>
            <a:r>
              <a:rPr lang="en-US" sz="1600" dirty="0">
                <a:latin typeface="Times New Roman"/>
                <a:cs typeface="Times New Roman"/>
              </a:rPr>
              <a:t> de: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Disponibilitatea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implementării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studiilor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revizuirea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reproducerea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conțină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afecta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>
                <a:latin typeface="Times New Roman"/>
                <a:cs typeface="Times New Roman"/>
              </a:rPr>
              <a:t> </a:t>
            </a:r>
            <a:r>
              <a:rPr lang="en-US" sz="1600" dirty="0">
                <a:latin typeface="Times New Roman"/>
                <a:cs typeface="Times New Roman"/>
              </a:rPr>
              <a:t>Validitatea </a:t>
            </a:r>
            <a:r>
              <a:rPr lang="en-US" sz="1600" err="1">
                <a:latin typeface="Times New Roman"/>
                <a:cs typeface="Times New Roman"/>
              </a:rPr>
              <a:t>externă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susținută</a:t>
            </a:r>
            <a:r>
              <a:rPr lang="en-US" sz="1600" dirty="0">
                <a:latin typeface="Times New Roman"/>
                <a:cs typeface="Times New Roman"/>
              </a:rPr>
              <a:t> de: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	1) </a:t>
            </a:r>
            <a:r>
              <a:rPr lang="en-US" sz="1400" dirty="0" err="1">
                <a:latin typeface="Times New Roman"/>
                <a:cs typeface="Times New Roman"/>
              </a:rPr>
              <a:t>Utilizarea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dirty="0" err="1">
                <a:latin typeface="Times New Roman"/>
                <a:cs typeface="Times New Roman"/>
              </a:rPr>
              <a:t>două</a:t>
            </a:r>
            <a:r>
              <a:rPr lang="en-US" sz="1400" dirty="0">
                <a:latin typeface="Times New Roman"/>
                <a:cs typeface="Times New Roman"/>
              </a:rPr>
              <a:t> API-uri.NET REST </a:t>
            </a:r>
            <a:r>
              <a:rPr lang="en-US" sz="1400" dirty="0" err="1">
                <a:latin typeface="Times New Roman"/>
                <a:cs typeface="Times New Roman"/>
              </a:rPr>
              <a:t>artificiale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unul</a:t>
            </a:r>
            <a:r>
              <a:rPr lang="en-US" sz="1400" dirty="0">
                <a:latin typeface="Times New Roman"/>
                <a:cs typeface="Times New Roman"/>
              </a:rPr>
              <a:t> open-source </a:t>
            </a:r>
            <a:r>
              <a:rPr lang="en-US" sz="1400" dirty="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studiul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nostru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permițând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astfel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aplicarea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concluziilor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într</a:t>
            </a:r>
            <a:r>
              <a:rPr lang="en-US" sz="1400" dirty="0">
                <a:latin typeface="Times New Roman"/>
                <a:cs typeface="Times New Roman"/>
              </a:rPr>
              <a:t>-un </a:t>
            </a:r>
            <a:r>
              <a:rPr lang="en-US" sz="1400" dirty="0" err="1">
                <a:latin typeface="Times New Roman"/>
                <a:cs typeface="Times New Roman"/>
              </a:rPr>
              <a:t>spectru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variat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dirty="0" err="1">
                <a:latin typeface="Times New Roman"/>
                <a:cs typeface="Times New Roman"/>
              </a:rPr>
              <a:t>contexte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	2) Cu </a:t>
            </a:r>
            <a:r>
              <a:rPr lang="en-US" sz="1400" dirty="0" err="1">
                <a:latin typeface="Times New Roman"/>
                <a:cs typeface="Times New Roman"/>
              </a:rPr>
              <a:t>toate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acestea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generalizarea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rezultatelor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putea</a:t>
            </a:r>
            <a:r>
              <a:rPr lang="en-US" sz="1400" dirty="0">
                <a:latin typeface="Times New Roman"/>
                <a:cs typeface="Times New Roman"/>
              </a:rPr>
              <a:t> fi </a:t>
            </a:r>
            <a:r>
              <a:rPr lang="en-US" sz="1400" dirty="0" err="1">
                <a:latin typeface="Times New Roman"/>
                <a:cs typeface="Times New Roman"/>
              </a:rPr>
              <a:t>limitată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dirty="0" err="1">
                <a:latin typeface="Times New Roman"/>
                <a:cs typeface="Times New Roman"/>
              </a:rPr>
              <a:t>disponibilitatea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proiectelor</a:t>
            </a:r>
            <a:r>
              <a:rPr lang="en-US" sz="1400" dirty="0">
                <a:latin typeface="Times New Roman"/>
                <a:cs typeface="Times New Roman"/>
              </a:rPr>
              <a:t> open-source </a:t>
            </a:r>
            <a:r>
              <a:rPr lang="en-US" sz="1400" dirty="0" err="1">
                <a:latin typeface="Times New Roman"/>
                <a:cs typeface="Times New Roman"/>
              </a:rPr>
              <a:t>relevante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testarea</a:t>
            </a:r>
            <a:r>
              <a:rPr lang="en-US" sz="1400" dirty="0">
                <a:latin typeface="Times New Roman"/>
                <a:cs typeface="Times New Roman"/>
              </a:rPr>
              <a:t> API-</a:t>
            </a:r>
            <a:r>
              <a:rPr lang="en-US" sz="1400" dirty="0" err="1">
                <a:latin typeface="Times New Roman"/>
                <a:cs typeface="Times New Roman"/>
              </a:rPr>
              <a:t>urilor</a:t>
            </a:r>
            <a:r>
              <a:rPr lang="en-US" sz="1400" dirty="0">
                <a:latin typeface="Times New Roman"/>
                <a:cs typeface="Times New Roman"/>
              </a:rPr>
              <a:t> REST.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	3) </a:t>
            </a:r>
            <a:r>
              <a:rPr lang="en-US" sz="1400" dirty="0" err="1">
                <a:latin typeface="Times New Roman"/>
                <a:cs typeface="Times New Roman"/>
              </a:rPr>
              <a:t>Rezultatele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subliniază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necesitatea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gestionării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bazelor</a:t>
            </a:r>
            <a:r>
              <a:rPr lang="en-US" sz="1400" dirty="0">
                <a:latin typeface="Times New Roman"/>
                <a:cs typeface="Times New Roman"/>
              </a:rPr>
              <a:t> de date SQL </a:t>
            </a:r>
            <a:r>
              <a:rPr lang="en-US" sz="1400" dirty="0" err="1">
                <a:latin typeface="Times New Roman"/>
                <a:cs typeface="Times New Roman"/>
              </a:rPr>
              <a:t>înainte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dirty="0" err="1">
                <a:latin typeface="Times New Roman"/>
                <a:cs typeface="Times New Roman"/>
              </a:rPr>
              <a:t>extinderea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studiilor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dirty="0" err="1">
                <a:latin typeface="Times New Roman"/>
                <a:cs typeface="Times New Roman"/>
              </a:rPr>
              <a:t>caz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indicând</a:t>
            </a:r>
            <a:r>
              <a:rPr lang="en-US" sz="1400" dirty="0">
                <a:latin typeface="Times New Roman"/>
                <a:cs typeface="Times New Roman"/>
              </a:rPr>
              <a:t> o </a:t>
            </a:r>
            <a:r>
              <a:rPr lang="en-US" sz="1400" dirty="0" err="1">
                <a:latin typeface="Times New Roman"/>
                <a:cs typeface="Times New Roman"/>
              </a:rPr>
              <a:t>direcție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importantă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viitoarele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cercetări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	4) </a:t>
            </a:r>
            <a:r>
              <a:rPr lang="en-US" sz="1400" dirty="0" err="1">
                <a:latin typeface="Times New Roman"/>
                <a:cs typeface="Times New Roman"/>
              </a:rPr>
              <a:t>Tehnicile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utilizate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putea</a:t>
            </a:r>
            <a:r>
              <a:rPr lang="en-US" sz="1400" dirty="0">
                <a:latin typeface="Times New Roman"/>
                <a:cs typeface="Times New Roman"/>
              </a:rPr>
              <a:t> fi </a:t>
            </a:r>
            <a:r>
              <a:rPr lang="en-US" sz="1400" dirty="0" err="1">
                <a:latin typeface="Times New Roman"/>
                <a:cs typeface="Times New Roman"/>
              </a:rPr>
              <a:t>aplicate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alte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contexte</a:t>
            </a:r>
            <a:r>
              <a:rPr lang="en-US" sz="1400" dirty="0">
                <a:latin typeface="Times New Roman"/>
                <a:cs typeface="Times New Roman"/>
              </a:rPr>
              <a:t>, cum </a:t>
            </a:r>
            <a:r>
              <a:rPr lang="en-US" sz="1400" dirty="0" err="1">
                <a:latin typeface="Times New Roman"/>
                <a:cs typeface="Times New Roman"/>
              </a:rPr>
              <a:t>ar</a:t>
            </a:r>
            <a:r>
              <a:rPr lang="en-US" sz="1400" dirty="0">
                <a:latin typeface="Times New Roman"/>
                <a:cs typeface="Times New Roman"/>
              </a:rPr>
              <a:t> fi </a:t>
            </a:r>
            <a:r>
              <a:rPr lang="en-US" sz="1400" dirty="0" err="1">
                <a:latin typeface="Times New Roman"/>
                <a:cs typeface="Times New Roman"/>
              </a:rPr>
              <a:t>generarea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unităților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dirty="0" err="1">
                <a:latin typeface="Times New Roman"/>
                <a:cs typeface="Times New Roman"/>
              </a:rPr>
              <a:t>testare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dirty="0" err="1">
                <a:latin typeface="Times New Roman"/>
                <a:cs typeface="Times New Roman"/>
              </a:rPr>
              <a:t>dar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necesară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validarea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empirică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suplimentară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dirty="0" err="1">
                <a:latin typeface="Times New Roman"/>
                <a:cs typeface="Times New Roman"/>
              </a:rPr>
              <a:t>garanta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eficacitatea</a:t>
            </a:r>
            <a:r>
              <a:rPr lang="en-US" sz="1400" dirty="0">
                <a:latin typeface="Times New Roman"/>
                <a:cs typeface="Times New Roman"/>
              </a:rPr>
              <a:t> lor </a:t>
            </a:r>
            <a:r>
              <a:rPr lang="en-US" sz="1400" dirty="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aceste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contexte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74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A0A9-6FDA-AB96-B63D-497D76B1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7" y="527106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 dirty="0" err="1">
                <a:latin typeface="Times New Roman"/>
                <a:cs typeface="Times New Roman"/>
              </a:rPr>
              <a:t>Capitolul</a:t>
            </a:r>
            <a:r>
              <a:rPr lang="en-US" sz="5400" b="1" dirty="0">
                <a:latin typeface="Times New Roman"/>
                <a:cs typeface="Times New Roman"/>
              </a:rPr>
              <a:t> 7 </a:t>
            </a:r>
            <a:br>
              <a:rPr lang="en-US" sz="5400" b="1" dirty="0">
                <a:latin typeface="Times New Roman"/>
                <a:cs typeface="Times New Roman"/>
              </a:rPr>
            </a:br>
            <a:r>
              <a:rPr lang="en-US" sz="5400" b="1" dirty="0" err="1">
                <a:latin typeface="Times New Roman"/>
                <a:cs typeface="Times New Roman"/>
              </a:rPr>
              <a:t>Exemple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C168-65D2-FFAD-EDB8-D5BCB34F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846" y="598754"/>
            <a:ext cx="8171173" cy="545318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Exemplul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1</a:t>
            </a:r>
            <a:endParaRPr lang="en-US">
              <a:solidFill>
                <a:schemeClr val="tx1"/>
              </a:solidFill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1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 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Am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creat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un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exemplu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de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testare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de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tipul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White Box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pentru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o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clasa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care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gestioneaza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operatii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matematice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intr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-un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proiect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.NET. Am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folosit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framework-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ul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de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testare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NUnit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pentru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a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crea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si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executa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testele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.</a:t>
            </a:r>
            <a:r>
              <a:rPr lang="en-US" sz="1400" kern="1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en-US" sz="1400" kern="100">
              <a:solidFill>
                <a:schemeClr val="tx1"/>
              </a:solidFill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1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 </a:t>
            </a:r>
            <a:endParaRPr lang="en-US" sz="14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1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 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Presupunem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ca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avem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o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clasa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numita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Calculator care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contine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mai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multe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metode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matematice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, cum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ar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fi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adunare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,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scadere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,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inmultire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si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impartire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.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Vom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crea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teste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pentru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fiecare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dintre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aceste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dirty="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metode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.</a:t>
            </a:r>
            <a:r>
              <a:rPr lang="en-US" sz="1400" kern="1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en-US" sz="14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Pentru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a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evalua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acoperirea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codului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, am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folosit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Coverlet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pentru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a genera un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raport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. Coverlet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este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integrat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in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proiectul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nostru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folosind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CLI (ne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puteam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folosi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si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de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pachetele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NuGet). Coverlet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genereaza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un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raport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de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acoperire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a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codului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.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Acest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raport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va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indica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ce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parti ale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codului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au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fost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testate </a:t>
            </a:r>
            <a:r>
              <a:rPr lang="en-US" sz="14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si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cat de bine.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2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8D5F-F98A-BFFA-36FA-36D1C133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4678E67-9E32-5FEA-D193-8E5C73E5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40" y="782782"/>
            <a:ext cx="6759736" cy="533202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CC9214-370D-BAF6-7BC3-2686A9E6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84E3-3336-15CE-A019-797B1B7B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96772D-84F6-279D-12CE-B47D1DA3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6243" y="90431"/>
            <a:ext cx="3848442" cy="6667994"/>
          </a:xfrm>
        </p:spPr>
      </p:pic>
    </p:spTree>
    <p:extLst>
      <p:ext uri="{BB962C8B-B14F-4D97-AF65-F5344CB8AC3E}">
        <p14:creationId xmlns:p14="http://schemas.microsoft.com/office/powerpoint/2010/main" val="986000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EA31-1C01-6140-48DD-EA2453F9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8" y="1061496"/>
            <a:ext cx="6894576" cy="1783080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3BB5-420D-1F46-33DE-222EC9C7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223" y="757092"/>
            <a:ext cx="8101900" cy="52750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err="1">
                <a:solidFill>
                  <a:schemeClr val="tx1"/>
                </a:solidFill>
                <a:latin typeface="Times New Roman"/>
                <a:cs typeface="Times New Roman"/>
              </a:rPr>
              <a:t>Exemplul</a:t>
            </a:r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 2:</a:t>
            </a:r>
            <a:endParaRPr lang="en-US" sz="16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Cerinte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: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Utilizatorii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pot introduce o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adresa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de email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si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o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parola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pentru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a se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autentifica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Parola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trebuie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aiba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cel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putin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8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caractere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si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contina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cel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putin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o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litera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majuscula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, o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litera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minuscula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si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un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numar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Adresa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de email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trebuie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fie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valida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conform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formatului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specific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unei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adrese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de email.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Utilizatorii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pot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avea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diferite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roluri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(de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exemplu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, "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Utilizator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" </a:t>
            </a:r>
            <a:r>
              <a:rPr lang="en-US" sz="1600" kern="100" err="1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sau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"Administrator").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45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B990-831B-4A97-03EA-20B3F3AE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DD22AA0-BDDF-221F-581B-CDA8E55E0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295" y="753470"/>
            <a:ext cx="5851380" cy="5332020"/>
          </a:xfrm>
        </p:spPr>
      </p:pic>
    </p:spTree>
    <p:extLst>
      <p:ext uri="{BB962C8B-B14F-4D97-AF65-F5344CB8AC3E}">
        <p14:creationId xmlns:p14="http://schemas.microsoft.com/office/powerpoint/2010/main" val="2976101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FC75-CBE7-C20D-6D1C-0C5CED7A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AC333BE-0BE6-08B1-8FAB-ECDE33EB3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340" y="179496"/>
            <a:ext cx="5881732" cy="6499761"/>
          </a:xfrm>
        </p:spPr>
      </p:pic>
    </p:spTree>
    <p:extLst>
      <p:ext uri="{BB962C8B-B14F-4D97-AF65-F5344CB8AC3E}">
        <p14:creationId xmlns:p14="http://schemas.microsoft.com/office/powerpoint/2010/main" val="3498798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3E9C-D885-4129-3F2A-A8F8F1C8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77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400" b="1" err="1">
                <a:latin typeface="Times New Roman"/>
                <a:cs typeface="Times New Roman"/>
              </a:rPr>
              <a:t>Capitolul</a:t>
            </a:r>
            <a:r>
              <a:rPr lang="en-US" sz="2400" b="1" dirty="0">
                <a:latin typeface="Times New Roman"/>
                <a:cs typeface="Times New Roman"/>
              </a:rPr>
              <a:t> 8</a:t>
            </a:r>
            <a:br>
              <a:rPr lang="en-US" sz="2400" b="1" dirty="0">
                <a:latin typeface="Times New Roman"/>
                <a:cs typeface="Times New Roman"/>
              </a:rPr>
            </a:br>
            <a:r>
              <a:rPr lang="en-US" sz="2400" b="1" err="1">
                <a:latin typeface="Times New Roman"/>
                <a:cs typeface="Times New Roman"/>
              </a:rPr>
              <a:t>Concluzie</a:t>
            </a:r>
            <a:endParaRPr lang="en-US" sz="2400" b="1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D1C9-F969-E263-BED2-4D49CFF3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970" y="765147"/>
            <a:ext cx="8017822" cy="53086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acest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articol</a:t>
            </a:r>
            <a:r>
              <a:rPr lang="en-US" sz="1600" dirty="0">
                <a:latin typeface="Times New Roman"/>
                <a:cs typeface="Times New Roman"/>
              </a:rPr>
              <a:t>, s-a </a:t>
            </a:r>
            <a:r>
              <a:rPr lang="en-US" sz="1600" err="1">
                <a:latin typeface="Times New Roman"/>
                <a:cs typeface="Times New Roman"/>
              </a:rPr>
              <a:t>prezentat</a:t>
            </a:r>
            <a:r>
              <a:rPr lang="en-US" sz="1600" dirty="0">
                <a:latin typeface="Times New Roman"/>
                <a:cs typeface="Times New Roman"/>
              </a:rPr>
              <a:t> o </a:t>
            </a:r>
            <a:r>
              <a:rPr lang="en-US" sz="1600" err="1">
                <a:latin typeface="Times New Roman"/>
                <a:cs typeface="Times New Roman"/>
              </a:rPr>
              <a:t>nouă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abordare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testarea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automată</a:t>
            </a:r>
            <a:r>
              <a:rPr lang="en-US" sz="1600" dirty="0">
                <a:latin typeface="Times New Roman"/>
                <a:cs typeface="Times New Roman"/>
              </a:rPr>
              <a:t> white-box a </a:t>
            </a:r>
            <a:r>
              <a:rPr lang="en-US" sz="1600" err="1">
                <a:latin typeface="Times New Roman"/>
                <a:cs typeface="Times New Roman"/>
              </a:rPr>
              <a:t>programelor</a:t>
            </a:r>
            <a:r>
              <a:rPr lang="en-US" sz="1600" dirty="0">
                <a:latin typeface="Times New Roman"/>
                <a:cs typeface="Times New Roman"/>
              </a:rPr>
              <a:t> .NET/C#, </a:t>
            </a:r>
            <a:r>
              <a:rPr lang="en-US" sz="1600" err="1">
                <a:latin typeface="Times New Roman"/>
                <a:cs typeface="Times New Roman"/>
              </a:rPr>
              <a:t>folosind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tehnici</a:t>
            </a:r>
            <a:r>
              <a:rPr lang="en-US" sz="1600" dirty="0">
                <a:latin typeface="Times New Roman"/>
                <a:cs typeface="Times New Roman"/>
              </a:rPr>
              <a:t> SBST (Search-Based Software Testing). Prin </a:t>
            </a:r>
            <a:r>
              <a:rPr lang="en-US" sz="1600" err="1">
                <a:latin typeface="Times New Roman"/>
                <a:cs typeface="Times New Roman"/>
              </a:rPr>
              <a:t>crearea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unei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instrumentații</a:t>
            </a:r>
            <a:r>
              <a:rPr lang="en-US" sz="1600" dirty="0">
                <a:latin typeface="Times New Roman"/>
                <a:cs typeface="Times New Roman"/>
              </a:rPr>
              <a:t> .NET bytecode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integrarea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unelte</a:t>
            </a:r>
            <a:r>
              <a:rPr lang="en-US" sz="1600" dirty="0">
                <a:latin typeface="Times New Roman"/>
                <a:cs typeface="Times New Roman"/>
              </a:rPr>
              <a:t> open-source precum </a:t>
            </a:r>
            <a:r>
              <a:rPr lang="en-US" sz="1600" err="1">
                <a:latin typeface="Times New Roman"/>
                <a:cs typeface="Times New Roman"/>
              </a:rPr>
              <a:t>EvoMaster</a:t>
            </a:r>
            <a:r>
              <a:rPr lang="en-US" sz="1600" dirty="0">
                <a:latin typeface="Times New Roman"/>
                <a:cs typeface="Times New Roman"/>
              </a:rPr>
              <a:t>, s-a </a:t>
            </a:r>
            <a:r>
              <a:rPr lang="en-US" sz="1600" err="1">
                <a:latin typeface="Times New Roman"/>
                <a:cs typeface="Times New Roman"/>
              </a:rPr>
              <a:t>demonstrat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eficiența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acestei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metode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generarea</a:t>
            </a:r>
            <a:r>
              <a:rPr lang="en-US" sz="1600" dirty="0">
                <a:latin typeface="Times New Roman"/>
                <a:cs typeface="Times New Roman"/>
              </a:rPr>
              <a:t> de teste </a:t>
            </a:r>
            <a:r>
              <a:rPr lang="en-US" sz="1600" err="1">
                <a:latin typeface="Times New Roman"/>
                <a:cs typeface="Times New Roman"/>
              </a:rPr>
              <a:t>mai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bune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decât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testarea</a:t>
            </a:r>
            <a:r>
              <a:rPr lang="en-US" sz="1600" dirty="0">
                <a:latin typeface="Times New Roman"/>
                <a:cs typeface="Times New Roman"/>
              </a:rPr>
              <a:t> random gray-box. Cu </a:t>
            </a:r>
            <a:r>
              <a:rPr lang="en-US" sz="1600" err="1">
                <a:latin typeface="Times New Roman"/>
                <a:cs typeface="Times New Roman"/>
              </a:rPr>
              <a:t>toate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acestea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performanța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poate</a:t>
            </a:r>
            <a:r>
              <a:rPr lang="en-US" sz="1600" dirty="0">
                <a:latin typeface="Times New Roman"/>
                <a:cs typeface="Times New Roman"/>
              </a:rPr>
              <a:t> varia </a:t>
            </a:r>
            <a:r>
              <a:rPr lang="en-US" sz="160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funcție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tipul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aplicației</a:t>
            </a:r>
            <a:r>
              <a:rPr lang="en-US" sz="1600" dirty="0">
                <a:latin typeface="Times New Roman"/>
                <a:cs typeface="Times New Roman"/>
              </a:rPr>
              <a:t>, cu </a:t>
            </a:r>
            <a:r>
              <a:rPr lang="en-US" sz="1600" err="1">
                <a:latin typeface="Times New Roman"/>
                <a:cs typeface="Times New Roman"/>
              </a:rPr>
              <a:t>rezultate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mai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slabe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cazurile</a:t>
            </a:r>
            <a:r>
              <a:rPr lang="en-US" sz="1600" dirty="0">
                <a:latin typeface="Times New Roman"/>
                <a:cs typeface="Times New Roman"/>
              </a:rPr>
              <a:t> care </a:t>
            </a:r>
            <a:r>
              <a:rPr lang="en-US" sz="1600" err="1">
                <a:latin typeface="Times New Roman"/>
                <a:cs typeface="Times New Roman"/>
              </a:rPr>
              <a:t>implică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manipularea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bazelor</a:t>
            </a:r>
            <a:r>
              <a:rPr lang="en-US" sz="1600" dirty="0">
                <a:latin typeface="Times New Roman"/>
                <a:cs typeface="Times New Roman"/>
              </a:rPr>
              <a:t> de date. </a:t>
            </a:r>
            <a:r>
              <a:rPr lang="en-US" sz="160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urma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analizei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acoperirii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codului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realizată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testele</a:t>
            </a:r>
            <a:r>
              <a:rPr lang="en-US" sz="1600" dirty="0">
                <a:latin typeface="Times New Roman"/>
                <a:cs typeface="Times New Roman"/>
              </a:rPr>
              <a:t> generate, s-a </a:t>
            </a:r>
            <a:r>
              <a:rPr lang="en-US" sz="1600" err="1">
                <a:latin typeface="Times New Roman"/>
                <a:cs typeface="Times New Roman"/>
              </a:rPr>
              <a:t>constatat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metoda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eficientă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rezolvarea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ramurilor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numerice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de tip string. </a:t>
            </a:r>
            <a:r>
              <a:rPr lang="en-US" sz="1600" err="1">
                <a:latin typeface="Times New Roman"/>
                <a:cs typeface="Times New Roman"/>
              </a:rPr>
              <a:t>Aceasta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prima </a:t>
            </a:r>
            <a:r>
              <a:rPr lang="en-US" sz="1600" err="1">
                <a:latin typeface="Times New Roman"/>
                <a:cs typeface="Times New Roman"/>
              </a:rPr>
              <a:t>lucrare</a:t>
            </a:r>
            <a:r>
              <a:rPr lang="en-US" sz="1600" dirty="0">
                <a:latin typeface="Times New Roman"/>
                <a:cs typeface="Times New Roman"/>
              </a:rPr>
              <a:t> din </a:t>
            </a:r>
            <a:r>
              <a:rPr lang="en-US" sz="1600" err="1">
                <a:latin typeface="Times New Roman"/>
                <a:cs typeface="Times New Roman"/>
              </a:rPr>
              <a:t>literatura</a:t>
            </a:r>
            <a:r>
              <a:rPr lang="en-US" sz="1600" dirty="0">
                <a:latin typeface="Times New Roman"/>
                <a:cs typeface="Times New Roman"/>
              </a:rPr>
              <a:t> care </a:t>
            </a:r>
            <a:r>
              <a:rPr lang="en-US" sz="1600" err="1">
                <a:latin typeface="Times New Roman"/>
                <a:cs typeface="Times New Roman"/>
              </a:rPr>
              <a:t>aplică</a:t>
            </a:r>
            <a:r>
              <a:rPr lang="en-US" sz="1600" dirty="0">
                <a:latin typeface="Times New Roman"/>
                <a:cs typeface="Times New Roman"/>
              </a:rPr>
              <a:t> SBST de tip white-box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aplicațiile</a:t>
            </a:r>
            <a:r>
              <a:rPr lang="en-US" sz="1600" dirty="0">
                <a:latin typeface="Times New Roman"/>
                <a:cs typeface="Times New Roman"/>
              </a:rPr>
              <a:t> .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/>
                <a:cs typeface="Times New Roman"/>
              </a:rPr>
              <a:t>NET/C#, </a:t>
            </a:r>
            <a:r>
              <a:rPr lang="en-US" sz="1600" err="1">
                <a:latin typeface="Times New Roman"/>
                <a:cs typeface="Times New Roman"/>
              </a:rPr>
              <a:t>deschizând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calea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către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dezvoltarea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implementarea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ulterioară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acestor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tehnici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în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sisteme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industriale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mari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err="1">
                <a:latin typeface="Times New Roman"/>
                <a:cs typeface="Times New Roman"/>
              </a:rPr>
              <a:t>Potențiale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direcții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viitoare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includ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îmbunătățirea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eficacității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generării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intrări</a:t>
            </a:r>
            <a:r>
              <a:rPr lang="en-US" sz="1600" dirty="0">
                <a:latin typeface="Times New Roman"/>
                <a:cs typeface="Times New Roman"/>
              </a:rPr>
              <a:t> de test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extinderea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suportului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baze</a:t>
            </a:r>
            <a:r>
              <a:rPr lang="en-US" sz="1600" dirty="0">
                <a:latin typeface="Times New Roman"/>
                <a:cs typeface="Times New Roman"/>
              </a:rPr>
              <a:t> de date.</a:t>
            </a:r>
          </a:p>
        </p:txBody>
      </p:sp>
    </p:spTree>
    <p:extLst>
      <p:ext uri="{BB962C8B-B14F-4D97-AF65-F5344CB8AC3E}">
        <p14:creationId xmlns:p14="http://schemas.microsoft.com/office/powerpoint/2010/main" val="428644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6F28-DABD-E3B7-D434-B151206B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White-Box Software Testing-Statement Coverage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9E0B-E297-3D4B-C649-BD5827EE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242" y="2655303"/>
            <a:ext cx="7315200" cy="512064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“Statement Coverage”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fundamental tip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examinare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includerii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programelor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intructiuni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1D253-03E1-E3CB-5568-D2D78127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133" y="569319"/>
            <a:ext cx="534427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7D0E-E259-B018-80B0-DEB0C865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 Testing-Breach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8BF2-466E-DF3C-0329-C76C2C7C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060" y="864108"/>
            <a:ext cx="3247902" cy="5120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/>
                <a:cs typeface="Times New Roman"/>
              </a:rPr>
              <a:t>Breach Coverage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o </a:t>
            </a:r>
            <a:r>
              <a:rPr lang="en-US" sz="1600" err="1">
                <a:latin typeface="Times New Roman"/>
                <a:cs typeface="Times New Roman"/>
              </a:rPr>
              <a:t>metoda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testare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programelor</a:t>
            </a:r>
            <a:r>
              <a:rPr lang="en-US" sz="1600" dirty="0">
                <a:latin typeface="Times New Roman"/>
                <a:cs typeface="Times New Roman"/>
              </a:rPr>
              <a:t> de tip white-box care </a:t>
            </a:r>
            <a:r>
              <a:rPr lang="en-US" sz="1600" err="1">
                <a:latin typeface="Times New Roman"/>
                <a:cs typeface="Times New Roman"/>
              </a:rPr>
              <a:t>masoara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numarul</a:t>
            </a:r>
            <a:r>
              <a:rPr lang="en-US" sz="1600" dirty="0">
                <a:latin typeface="Times New Roman"/>
                <a:cs typeface="Times New Roman"/>
              </a:rPr>
              <a:t> de parti ale </a:t>
            </a:r>
            <a:r>
              <a:rPr lang="en-US" sz="1600" err="1">
                <a:latin typeface="Times New Roman"/>
                <a:cs typeface="Times New Roman"/>
              </a:rPr>
              <a:t>structurilor</a:t>
            </a:r>
            <a:r>
              <a:rPr lang="en-US" sz="1600" dirty="0">
                <a:latin typeface="Times New Roman"/>
                <a:cs typeface="Times New Roman"/>
              </a:rPr>
              <a:t> de control care au </a:t>
            </a:r>
            <a:r>
              <a:rPr lang="en-US" sz="1600" err="1">
                <a:latin typeface="Times New Roman"/>
                <a:cs typeface="Times New Roman"/>
              </a:rPr>
              <a:t>fost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executate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err="1">
                <a:latin typeface="Times New Roman"/>
                <a:cs typeface="Times New Roman"/>
              </a:rPr>
              <a:t>Poate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verifica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daca</a:t>
            </a:r>
            <a:r>
              <a:rPr lang="en-US" sz="1600" dirty="0">
                <a:latin typeface="Times New Roman"/>
                <a:cs typeface="Times New Roman"/>
              </a:rPr>
              <a:t> sunt evaluate </a:t>
            </a:r>
            <a:r>
              <a:rPr lang="en-US" sz="1600" err="1">
                <a:latin typeface="Times New Roman"/>
                <a:cs typeface="Times New Roman"/>
              </a:rPr>
              <a:t>instructiunile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declaratiile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caz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alte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bucle</a:t>
            </a:r>
            <a:r>
              <a:rPr lang="en-US" sz="1600" dirty="0">
                <a:latin typeface="Times New Roman"/>
                <a:cs typeface="Times New Roman"/>
              </a:rPr>
              <a:t> restrictive </a:t>
            </a:r>
            <a:r>
              <a:rPr lang="en-US" sz="1600" err="1">
                <a:latin typeface="Times New Roman"/>
                <a:cs typeface="Times New Roman"/>
              </a:rPr>
              <a:t>prezente</a:t>
            </a:r>
            <a:r>
              <a:rPr lang="en-US" sz="1600" dirty="0">
                <a:latin typeface="Times New Roman"/>
                <a:cs typeface="Times New Roman"/>
              </a:rPr>
              <a:t> in </a:t>
            </a:r>
            <a:r>
              <a:rPr lang="en-US" sz="1600" err="1">
                <a:latin typeface="Times New Roman"/>
                <a:cs typeface="Times New Roman"/>
              </a:rPr>
              <a:t>codul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sursa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 sz="1600">
              <a:latin typeface="Times New Roman"/>
              <a:cs typeface="Times New Roman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08C4E-24EC-BE4D-325C-E7C67040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37" y="1368685"/>
            <a:ext cx="4498451" cy="41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5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76D1-8521-AC0A-8A04-604219B2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White-Box Testing-Function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07A7-5EA3-D135-5A32-F481A7FF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710" y="864108"/>
            <a:ext cx="7315200" cy="5120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/>
                <a:cs typeface="Times New Roman"/>
              </a:rPr>
              <a:t>“Function Coverage” </a:t>
            </a:r>
            <a:r>
              <a:rPr lang="en-US" sz="1600" err="1">
                <a:latin typeface="Times New Roman"/>
                <a:cs typeface="Times New Roman"/>
              </a:rPr>
              <a:t>evalueaza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numarul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functii</a:t>
            </a:r>
            <a:r>
              <a:rPr lang="en-US" sz="1600" dirty="0">
                <a:latin typeface="Times New Roman"/>
                <a:cs typeface="Times New Roman"/>
              </a:rPr>
              <a:t> definite care au </a:t>
            </a:r>
            <a:r>
              <a:rPr lang="en-US" sz="1600" err="1">
                <a:latin typeface="Times New Roman"/>
                <a:cs typeface="Times New Roman"/>
              </a:rPr>
              <a:t>fost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apelate</a:t>
            </a:r>
            <a:r>
              <a:rPr lang="en-US" sz="1600" dirty="0">
                <a:latin typeface="Times New Roman"/>
                <a:cs typeface="Times New Roman"/>
              </a:rPr>
              <a:t>. Un </a:t>
            </a:r>
            <a:r>
              <a:rPr lang="en-US" sz="1600" err="1">
                <a:latin typeface="Times New Roman"/>
                <a:cs typeface="Times New Roman"/>
              </a:rPr>
              <a:t>analizator</a:t>
            </a:r>
            <a:r>
              <a:rPr lang="en-US" sz="1600" dirty="0">
                <a:latin typeface="Times New Roman"/>
                <a:cs typeface="Times New Roman"/>
              </a:rPr>
              <a:t> de software </a:t>
            </a:r>
            <a:r>
              <a:rPr lang="en-US" sz="1600" err="1">
                <a:latin typeface="Times New Roman"/>
                <a:cs typeface="Times New Roman"/>
              </a:rPr>
              <a:t>poate</a:t>
            </a:r>
            <a:r>
              <a:rPr lang="en-US" sz="1600" dirty="0">
                <a:latin typeface="Times New Roman"/>
                <a:cs typeface="Times New Roman"/>
              </a:rPr>
              <a:t>, de </a:t>
            </a:r>
            <a:r>
              <a:rPr lang="en-US" sz="1600" err="1">
                <a:latin typeface="Times New Roman"/>
                <a:cs typeface="Times New Roman"/>
              </a:rPr>
              <a:t>asemenea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err="1">
                <a:latin typeface="Times New Roman"/>
                <a:cs typeface="Times New Roman"/>
              </a:rPr>
              <a:t>sa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ofere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diferiti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parametri</a:t>
            </a:r>
            <a:r>
              <a:rPr lang="en-US" sz="1600" dirty="0">
                <a:latin typeface="Times New Roman"/>
                <a:cs typeface="Times New Roman"/>
              </a:rPr>
              <a:t> de date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evalua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daca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logica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functiilor</a:t>
            </a:r>
            <a:r>
              <a:rPr lang="en-US" sz="1600" dirty="0">
                <a:latin typeface="Times New Roman"/>
                <a:cs typeface="Times New Roman"/>
              </a:rPr>
              <a:t> se </a:t>
            </a:r>
            <a:r>
              <a:rPr lang="en-US" sz="1600" err="1">
                <a:latin typeface="Times New Roman"/>
                <a:cs typeface="Times New Roman"/>
              </a:rPr>
              <a:t>comporta</a:t>
            </a:r>
            <a:r>
              <a:rPr lang="en-US" sz="1600" dirty="0">
                <a:latin typeface="Times New Roman"/>
                <a:cs typeface="Times New Roman"/>
              </a:rPr>
              <a:t> conform </a:t>
            </a:r>
            <a:r>
              <a:rPr lang="en-US" sz="1600" err="1">
                <a:latin typeface="Times New Roman"/>
                <a:cs typeface="Times New Roman"/>
              </a:rPr>
              <a:t>intentiei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6E19-582D-C7E3-75CE-9F96B948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2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Capitolul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A6F6-9AA2-FBEF-EDEC-7A6426A9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905" y="2516759"/>
            <a:ext cx="8265225" cy="45961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 C#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un </a:t>
            </a:r>
            <a:r>
              <a:rPr lang="en-US" sz="1400" err="1">
                <a:latin typeface="Times New Roman"/>
                <a:cs typeface="Times New Roman"/>
              </a:rPr>
              <a:t>limbaj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programare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foarte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utilizat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dar</a:t>
            </a:r>
            <a:r>
              <a:rPr lang="en-US" sz="1400" dirty="0">
                <a:latin typeface="Times New Roman"/>
                <a:cs typeface="Times New Roman"/>
              </a:rPr>
              <a:t> nu </a:t>
            </a:r>
            <a:r>
              <a:rPr lang="en-US" sz="1400" err="1">
                <a:latin typeface="Times New Roman"/>
                <a:cs typeface="Times New Roman"/>
              </a:rPr>
              <a:t>există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practici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automatizate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sistemelor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acest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limbaj</a:t>
            </a:r>
            <a:r>
              <a:rPr lang="en-US" sz="1400" dirty="0">
                <a:latin typeface="Times New Roman"/>
                <a:cs typeface="Times New Roman"/>
              </a:rPr>
              <a:t>. EVOMASTER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un </a:t>
            </a:r>
            <a:r>
              <a:rPr lang="en-US" sz="1400" err="1">
                <a:latin typeface="Times New Roman"/>
                <a:cs typeface="Times New Roman"/>
              </a:rPr>
              <a:t>fuzzer</a:t>
            </a:r>
            <a:r>
              <a:rPr lang="en-US" sz="1400" dirty="0">
                <a:latin typeface="Times New Roman"/>
                <a:cs typeface="Times New Roman"/>
              </a:rPr>
              <a:t> open-source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testarea</a:t>
            </a:r>
            <a:r>
              <a:rPr lang="en-US" sz="1400" dirty="0">
                <a:latin typeface="Times New Roman"/>
                <a:cs typeface="Times New Roman"/>
              </a:rPr>
              <a:t> API-</a:t>
            </a:r>
            <a:r>
              <a:rPr lang="en-US" sz="1400" err="1">
                <a:latin typeface="Times New Roman"/>
                <a:cs typeface="Times New Roman"/>
              </a:rPr>
              <a:t>urilor</a:t>
            </a:r>
            <a:r>
              <a:rPr lang="en-US" sz="1400" dirty="0">
                <a:latin typeface="Times New Roman"/>
                <a:cs typeface="Times New Roman"/>
              </a:rPr>
              <a:t> REST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GraphQL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dar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suportă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doar</a:t>
            </a:r>
            <a:r>
              <a:rPr lang="en-US" sz="1400" dirty="0">
                <a:latin typeface="Times New Roman"/>
                <a:cs typeface="Times New Roman"/>
              </a:rPr>
              <a:t> JVM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Node.JS. </a:t>
            </a:r>
            <a:r>
              <a:rPr lang="en-US" sz="1400" err="1">
                <a:latin typeface="Times New Roman"/>
                <a:cs typeface="Times New Roman"/>
              </a:rPr>
              <a:t>Această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lucrare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extinde</a:t>
            </a:r>
            <a:r>
              <a:rPr lang="en-US" sz="1400" dirty="0">
                <a:latin typeface="Times New Roman"/>
                <a:cs typeface="Times New Roman"/>
              </a:rPr>
              <a:t> EVOMASTER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err="1">
                <a:latin typeface="Times New Roman"/>
                <a:cs typeface="Times New Roman"/>
              </a:rPr>
              <a:t>permite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testarea</a:t>
            </a:r>
            <a:r>
              <a:rPr lang="en-US" sz="1400" dirty="0">
                <a:latin typeface="Times New Roman"/>
                <a:cs typeface="Times New Roman"/>
              </a:rPr>
              <a:t> white-box a API-</a:t>
            </a:r>
            <a:r>
              <a:rPr lang="en-US" sz="1400" err="1">
                <a:latin typeface="Times New Roman"/>
                <a:cs typeface="Times New Roman"/>
              </a:rPr>
              <a:t>urilor</a:t>
            </a:r>
            <a:r>
              <a:rPr lang="en-US" sz="1400" dirty="0">
                <a:latin typeface="Times New Roman"/>
                <a:cs typeface="Times New Roman"/>
              </a:rPr>
              <a:t> REST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.NET/C#.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err="1">
                <a:latin typeface="Times New Roman"/>
                <a:cs typeface="Times New Roman"/>
              </a:rPr>
              <a:t>Principalul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aport</a:t>
            </a:r>
            <a:r>
              <a:rPr lang="en-US" sz="1400" dirty="0">
                <a:latin typeface="Times New Roman"/>
                <a:cs typeface="Times New Roman"/>
              </a:rPr>
              <a:t> include:</a:t>
            </a:r>
          </a:p>
          <a:p>
            <a:pPr lvl="1">
              <a:lnSpc>
                <a:spcPct val="100000"/>
              </a:lnSpc>
            </a:pPr>
            <a:r>
              <a:rPr lang="en-US" sz="1400" err="1">
                <a:latin typeface="Times New Roman"/>
                <a:cs typeface="Times New Roman"/>
              </a:rPr>
              <a:t>Dezvoltarea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unei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instrumentații</a:t>
            </a:r>
            <a:r>
              <a:rPr lang="en-US" sz="1400" dirty="0">
                <a:latin typeface="Times New Roman"/>
                <a:cs typeface="Times New Roman"/>
              </a:rPr>
              <a:t> a bytecode-</a:t>
            </a:r>
            <a:r>
              <a:rPr lang="en-US" sz="1400" err="1">
                <a:latin typeface="Times New Roman"/>
                <a:cs typeface="Times New Roman"/>
              </a:rPr>
              <a:t>ului</a:t>
            </a:r>
            <a:r>
              <a:rPr lang="en-US" sz="1400" dirty="0">
                <a:latin typeface="Times New Roman"/>
                <a:cs typeface="Times New Roman"/>
              </a:rPr>
              <a:t> .NET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colectarea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acoperirii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codului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1400" err="1">
                <a:latin typeface="Times New Roman"/>
                <a:cs typeface="Times New Roman"/>
              </a:rPr>
              <a:t>Utilizarea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distanței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între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ramuri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err="1">
                <a:latin typeface="Times New Roman"/>
                <a:cs typeface="Times New Roman"/>
              </a:rPr>
              <a:t>ghida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căutarea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eficient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1400" err="1">
                <a:latin typeface="Times New Roman"/>
                <a:cs typeface="Times New Roman"/>
              </a:rPr>
              <a:t>Integrarea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acestor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tehnici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EVOMASTER.NET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testarea</a:t>
            </a:r>
            <a:r>
              <a:rPr lang="en-US" sz="1400" dirty="0">
                <a:latin typeface="Times New Roman"/>
                <a:cs typeface="Times New Roman"/>
              </a:rPr>
              <a:t> pe </a:t>
            </a:r>
            <a:r>
              <a:rPr lang="en-US" sz="1400" err="1">
                <a:latin typeface="Times New Roman"/>
                <a:cs typeface="Times New Roman"/>
              </a:rPr>
              <a:t>trei</a:t>
            </a:r>
            <a:r>
              <a:rPr lang="en-US" sz="1400" dirty="0">
                <a:latin typeface="Times New Roman"/>
                <a:cs typeface="Times New Roman"/>
              </a:rPr>
              <a:t> API-</a:t>
            </a:r>
            <a:r>
              <a:rPr lang="en-US" sz="1400" err="1">
                <a:latin typeface="Times New Roman"/>
                <a:cs typeface="Times New Roman"/>
              </a:rPr>
              <a:t>uri</a:t>
            </a:r>
            <a:r>
              <a:rPr lang="en-US" sz="1400" dirty="0">
                <a:latin typeface="Times New Roman"/>
                <a:cs typeface="Times New Roman"/>
              </a:rPr>
              <a:t> REST.NET open-source.</a:t>
            </a:r>
          </a:p>
          <a:p>
            <a:pPr lvl="1">
              <a:lnSpc>
                <a:spcPct val="10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 </a:t>
            </a:r>
            <a:r>
              <a:rPr lang="en-US" sz="1400" err="1">
                <a:latin typeface="Times New Roman"/>
                <a:cs typeface="Times New Roman"/>
              </a:rPr>
              <a:t>Rezultatele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arată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îmbunătățiri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semnificative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comparație</a:t>
            </a:r>
            <a:r>
              <a:rPr lang="en-US" sz="1400" dirty="0">
                <a:latin typeface="Times New Roman"/>
                <a:cs typeface="Times New Roman"/>
              </a:rPr>
              <a:t> cu </a:t>
            </a:r>
            <a:r>
              <a:rPr lang="en-US" sz="1400" err="1">
                <a:latin typeface="Times New Roman"/>
                <a:cs typeface="Times New Roman"/>
              </a:rPr>
              <a:t>abordările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testare</a:t>
            </a:r>
            <a:r>
              <a:rPr lang="en-US" sz="1400" dirty="0">
                <a:latin typeface="Times New Roman"/>
                <a:cs typeface="Times New Roman"/>
              </a:rPr>
              <a:t> cu cutie </a:t>
            </a:r>
            <a:r>
              <a:rPr lang="en-US" sz="1400" err="1">
                <a:latin typeface="Times New Roman"/>
                <a:cs typeface="Times New Roman"/>
              </a:rPr>
              <a:t>gri</a:t>
            </a:r>
            <a:r>
              <a:rPr lang="en-US" sz="1400" dirty="0">
                <a:latin typeface="Times New Roman"/>
                <a:cs typeface="Times New Roman"/>
              </a:rPr>
              <a:t>, cu o </a:t>
            </a:r>
            <a:r>
              <a:rPr lang="en-US" sz="1400" err="1">
                <a:latin typeface="Times New Roman"/>
                <a:cs typeface="Times New Roman"/>
              </a:rPr>
              <a:t>acoperire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ridicată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err="1">
                <a:latin typeface="Times New Roman"/>
                <a:cs typeface="Times New Roman"/>
              </a:rPr>
              <a:t>codului</a:t>
            </a:r>
            <a:r>
              <a:rPr lang="en-US" sz="1400" dirty="0">
                <a:latin typeface="Times New Roman"/>
                <a:cs typeface="Times New Roman"/>
              </a:rPr>
              <a:t>. EVOMASTER a </a:t>
            </a:r>
            <a:r>
              <a:rPr lang="en-US" sz="1400" err="1">
                <a:latin typeface="Times New Roman"/>
                <a:cs typeface="Times New Roman"/>
              </a:rPr>
              <a:t>fost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descărcat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peste</a:t>
            </a:r>
            <a:r>
              <a:rPr lang="en-US" sz="1400" dirty="0">
                <a:latin typeface="Times New Roman"/>
                <a:cs typeface="Times New Roman"/>
              </a:rPr>
              <a:t> 1400 de </a:t>
            </a:r>
            <a:r>
              <a:rPr lang="en-US" sz="1400" err="1">
                <a:latin typeface="Times New Roman"/>
                <a:cs typeface="Times New Roman"/>
              </a:rPr>
              <a:t>ori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integrat</a:t>
            </a:r>
            <a:r>
              <a:rPr lang="en-US" sz="1400" dirty="0">
                <a:latin typeface="Times New Roman"/>
                <a:cs typeface="Times New Roman"/>
              </a:rPr>
              <a:t> cu </a:t>
            </a:r>
            <a:r>
              <a:rPr lang="en-US" sz="1400" err="1">
                <a:latin typeface="Times New Roman"/>
                <a:cs typeface="Times New Roman"/>
              </a:rPr>
              <a:t>succes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sistemele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integrare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continuă</a:t>
            </a:r>
            <a:r>
              <a:rPr lang="en-US" sz="1400" dirty="0">
                <a:latin typeface="Times New Roman"/>
                <a:cs typeface="Times New Roman"/>
              </a:rPr>
              <a:t> ale </a:t>
            </a:r>
            <a:r>
              <a:rPr lang="en-US" sz="1400" err="1">
                <a:latin typeface="Times New Roman"/>
                <a:cs typeface="Times New Roman"/>
              </a:rPr>
              <a:t>unor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companii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mari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4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BF1C-B116-8240-884B-BA5A9A9B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37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1800" b="1" dirty="0" err="1">
                <a:latin typeface="Times New Roman"/>
                <a:cs typeface="Times New Roman"/>
              </a:rPr>
              <a:t>Capitolul</a:t>
            </a:r>
            <a:r>
              <a:rPr lang="en-US" sz="1800" b="1" dirty="0">
                <a:latin typeface="Times New Roman"/>
                <a:cs typeface="Times New Roman"/>
              </a:rPr>
              <a:t> 2: Background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/>
                <a:cs typeface="Times New Roman"/>
              </a:rPr>
              <a:t>2.1. </a:t>
            </a:r>
            <a:r>
              <a:rPr lang="en-US" sz="1800" b="1" dirty="0" err="1">
                <a:latin typeface="Times New Roman"/>
                <a:cs typeface="Times New Roman"/>
              </a:rPr>
              <a:t>Programarea</a:t>
            </a:r>
            <a:r>
              <a:rPr lang="en-US" sz="1800" b="1" dirty="0">
                <a:latin typeface="Times New Roman"/>
                <a:cs typeface="Times New Roman"/>
              </a:rPr>
              <a:t>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3953-06EA-CBDD-A993-BE131651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81355" cy="51206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.NET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o </a:t>
            </a:r>
            <a:r>
              <a:rPr lang="en-US" sz="1400" err="1">
                <a:latin typeface="Times New Roman"/>
                <a:cs typeface="Times New Roman"/>
              </a:rPr>
              <a:t>platformă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dezvoltare</a:t>
            </a:r>
            <a:r>
              <a:rPr lang="en-US" sz="1400" dirty="0">
                <a:latin typeface="Times New Roman"/>
                <a:cs typeface="Times New Roman"/>
              </a:rPr>
              <a:t> open-source de la Microsoft, </a:t>
            </a:r>
            <a:r>
              <a:rPr lang="en-US" sz="1400" err="1">
                <a:latin typeface="Times New Roman"/>
                <a:cs typeface="Times New Roman"/>
              </a:rPr>
              <a:t>lansată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2016 sub </a:t>
            </a:r>
            <a:r>
              <a:rPr lang="en-US" sz="1400" err="1">
                <a:latin typeface="Times New Roman"/>
                <a:cs typeface="Times New Roman"/>
              </a:rPr>
              <a:t>numele</a:t>
            </a:r>
            <a:r>
              <a:rPr lang="en-US" sz="1400" dirty="0">
                <a:latin typeface="Times New Roman"/>
                <a:cs typeface="Times New Roman"/>
              </a:rPr>
              <a:t> de .NET Core,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suportă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limbajele</a:t>
            </a:r>
            <a:r>
              <a:rPr lang="en-US" sz="1400" dirty="0">
                <a:latin typeface="Times New Roman"/>
                <a:cs typeface="Times New Roman"/>
              </a:rPr>
              <a:t> C#, F#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Visual Basic. </a:t>
            </a:r>
            <a:r>
              <a:rPr lang="en-US" sz="1400" err="1">
                <a:latin typeface="Times New Roman"/>
                <a:cs typeface="Times New Roman"/>
              </a:rPr>
              <a:t>Codul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scris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limbaje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compilat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Common Intermediate Language (CIL), un set de </a:t>
            </a:r>
            <a:r>
              <a:rPr lang="en-US" sz="1400" err="1">
                <a:latin typeface="Times New Roman"/>
                <a:cs typeface="Times New Roman"/>
              </a:rPr>
              <a:t>instrucțiuni</a:t>
            </a:r>
            <a:r>
              <a:rPr lang="en-US" sz="1400" dirty="0">
                <a:latin typeface="Times New Roman"/>
                <a:cs typeface="Times New Roman"/>
              </a:rPr>
              <a:t> bytecode. C#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cel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popular </a:t>
            </a:r>
            <a:r>
              <a:rPr lang="en-US" sz="1400" err="1">
                <a:latin typeface="Times New Roman"/>
                <a:cs typeface="Times New Roman"/>
              </a:rPr>
              <a:t>limbaj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dezvoltarea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aplicațiilor</a:t>
            </a:r>
            <a:r>
              <a:rPr lang="en-US" sz="1400" dirty="0">
                <a:latin typeface="Times New Roman"/>
                <a:cs typeface="Times New Roman"/>
              </a:rPr>
              <a:t> .NET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printre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cele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utilizate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limbaje</a:t>
            </a:r>
            <a:r>
              <a:rPr lang="en-US" sz="1400" dirty="0">
                <a:latin typeface="Times New Roman"/>
                <a:cs typeface="Times New Roman"/>
              </a:rPr>
              <a:t> din </a:t>
            </a:r>
            <a:r>
              <a:rPr lang="en-US" sz="1400" err="1">
                <a:latin typeface="Times New Roman"/>
                <a:cs typeface="Times New Roman"/>
              </a:rPr>
              <a:t>lume.Instrucțiunile</a:t>
            </a:r>
            <a:r>
              <a:rPr lang="en-US" sz="1400" dirty="0">
                <a:latin typeface="Times New Roman"/>
                <a:cs typeface="Times New Roman"/>
              </a:rPr>
              <a:t> de bytecode din .NET sunt </a:t>
            </a:r>
            <a:r>
              <a:rPr lang="en-US" sz="1400" err="1">
                <a:latin typeface="Times New Roman"/>
                <a:cs typeface="Times New Roman"/>
              </a:rPr>
              <a:t>similare</a:t>
            </a:r>
            <a:r>
              <a:rPr lang="en-US" sz="1400" dirty="0">
                <a:latin typeface="Times New Roman"/>
                <a:cs typeface="Times New Roman"/>
              </a:rPr>
              <a:t> cu </a:t>
            </a:r>
            <a:r>
              <a:rPr lang="en-US" sz="1400" err="1">
                <a:latin typeface="Times New Roman"/>
                <a:cs typeface="Times New Roman"/>
              </a:rPr>
              <a:t>cele</a:t>
            </a:r>
            <a:r>
              <a:rPr lang="en-US" sz="1400" dirty="0">
                <a:latin typeface="Times New Roman"/>
                <a:cs typeface="Times New Roman"/>
              </a:rPr>
              <a:t> ale JVM, conform </a:t>
            </a:r>
            <a:r>
              <a:rPr lang="en-US" sz="1400" err="1">
                <a:latin typeface="Times New Roman"/>
                <a:cs typeface="Times New Roman"/>
              </a:rPr>
              <a:t>standardului</a:t>
            </a:r>
            <a:r>
              <a:rPr lang="en-US" sz="1400" dirty="0">
                <a:latin typeface="Times New Roman"/>
                <a:cs typeface="Times New Roman"/>
              </a:rPr>
              <a:t> ECMA-335. 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sz="1400" err="1">
                <a:latin typeface="Times New Roman"/>
                <a:cs typeface="Times New Roman"/>
              </a:rPr>
              <a:t>Exemple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instrucțiuni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includ</a:t>
            </a:r>
            <a:r>
              <a:rPr lang="en-US" sz="1400" dirty="0"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	ldarg.1: </a:t>
            </a:r>
            <a:r>
              <a:rPr lang="en-US" sz="1400" err="1">
                <a:latin typeface="Times New Roman"/>
                <a:cs typeface="Times New Roman"/>
              </a:rPr>
              <a:t>Împinge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valoarea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intrare</a:t>
            </a:r>
            <a:r>
              <a:rPr lang="en-US" sz="1400" dirty="0">
                <a:latin typeface="Times New Roman"/>
                <a:cs typeface="Times New Roman"/>
              </a:rPr>
              <a:t> pe </a:t>
            </a:r>
            <a:r>
              <a:rPr lang="en-US" sz="1400" err="1">
                <a:latin typeface="Times New Roman"/>
                <a:cs typeface="Times New Roman"/>
              </a:rPr>
              <a:t>stivă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	ldc.i4.0: </a:t>
            </a:r>
            <a:r>
              <a:rPr lang="en-US" sz="1400" err="1">
                <a:latin typeface="Times New Roman"/>
                <a:cs typeface="Times New Roman"/>
              </a:rPr>
              <a:t>Împinge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constanta</a:t>
            </a:r>
            <a:r>
              <a:rPr lang="en-US" sz="1400" dirty="0">
                <a:latin typeface="Times New Roman"/>
                <a:cs typeface="Times New Roman"/>
              </a:rPr>
              <a:t> 0.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	</a:t>
            </a:r>
            <a:r>
              <a:rPr lang="en-US" sz="1400" err="1">
                <a:latin typeface="Times New Roman"/>
                <a:cs typeface="Times New Roman"/>
              </a:rPr>
              <a:t>cgt</a:t>
            </a:r>
            <a:r>
              <a:rPr lang="en-US" sz="1400" dirty="0">
                <a:latin typeface="Times New Roman"/>
                <a:cs typeface="Times New Roman"/>
              </a:rPr>
              <a:t>: </a:t>
            </a:r>
            <a:r>
              <a:rPr lang="en-US" sz="1400" err="1">
                <a:latin typeface="Times New Roman"/>
                <a:cs typeface="Times New Roman"/>
              </a:rPr>
              <a:t>Compară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valori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împinge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rezultatul</a:t>
            </a:r>
            <a:r>
              <a:rPr lang="en-US" sz="1400" dirty="0">
                <a:latin typeface="Times New Roman"/>
                <a:cs typeface="Times New Roman"/>
              </a:rPr>
              <a:t> pe </a:t>
            </a:r>
            <a:r>
              <a:rPr lang="en-US" sz="1400" err="1">
                <a:latin typeface="Times New Roman"/>
                <a:cs typeface="Times New Roman"/>
              </a:rPr>
              <a:t>stivă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	</a:t>
            </a:r>
            <a:r>
              <a:rPr lang="en-US" sz="1400" err="1">
                <a:latin typeface="Times New Roman"/>
                <a:cs typeface="Times New Roman"/>
              </a:rPr>
              <a:t>brfalse.s</a:t>
            </a:r>
            <a:r>
              <a:rPr lang="en-US" sz="1400" dirty="0">
                <a:latin typeface="Times New Roman"/>
                <a:cs typeface="Times New Roman"/>
              </a:rPr>
              <a:t> IL_0014: Salt </a:t>
            </a:r>
            <a:r>
              <a:rPr lang="en-US" sz="1400" err="1">
                <a:latin typeface="Times New Roman"/>
                <a:cs typeface="Times New Roman"/>
              </a:rPr>
              <a:t>condiționat</a:t>
            </a:r>
            <a:r>
              <a:rPr lang="en-US" sz="1400" dirty="0">
                <a:latin typeface="Times New Roman"/>
                <a:cs typeface="Times New Roman"/>
              </a:rPr>
              <a:t> pe </a:t>
            </a:r>
            <a:r>
              <a:rPr lang="en-US" sz="1400" err="1">
                <a:latin typeface="Times New Roman"/>
                <a:cs typeface="Times New Roman"/>
              </a:rPr>
              <a:t>etichetă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	</a:t>
            </a:r>
            <a:r>
              <a:rPr lang="en-US" sz="1400" err="1">
                <a:latin typeface="Times New Roman"/>
                <a:cs typeface="Times New Roman"/>
              </a:rPr>
              <a:t>ldstr</a:t>
            </a:r>
            <a:r>
              <a:rPr lang="en-US" sz="1400" dirty="0">
                <a:latin typeface="Times New Roman"/>
                <a:cs typeface="Times New Roman"/>
              </a:rPr>
              <a:t>: </a:t>
            </a:r>
            <a:r>
              <a:rPr lang="en-US" sz="1400" err="1">
                <a:latin typeface="Times New Roman"/>
                <a:cs typeface="Times New Roman"/>
              </a:rPr>
              <a:t>Împinge</a:t>
            </a:r>
            <a:r>
              <a:rPr lang="en-US" sz="1400" dirty="0">
                <a:latin typeface="Times New Roman"/>
                <a:cs typeface="Times New Roman"/>
              </a:rPr>
              <a:t> un </a:t>
            </a:r>
            <a:r>
              <a:rPr lang="en-US" sz="1400" err="1">
                <a:latin typeface="Times New Roman"/>
                <a:cs typeface="Times New Roman"/>
              </a:rPr>
              <a:t>șir</a:t>
            </a:r>
            <a:r>
              <a:rPr lang="en-US" sz="1400" dirty="0">
                <a:latin typeface="Times New Roman"/>
                <a:cs typeface="Times New Roman"/>
              </a:rPr>
              <a:t> constant pe </a:t>
            </a:r>
            <a:r>
              <a:rPr lang="en-US" sz="1400" err="1">
                <a:latin typeface="Times New Roman"/>
                <a:cs typeface="Times New Roman"/>
              </a:rPr>
              <a:t>stivă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	WriteLine: </a:t>
            </a:r>
            <a:r>
              <a:rPr lang="en-US" sz="1400" err="1">
                <a:latin typeface="Times New Roman"/>
                <a:cs typeface="Times New Roman"/>
              </a:rPr>
              <a:t>Afișează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mesajul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04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532F-F1DE-27F9-F5E7-EE21F806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63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C80B-B325-0435-6013-2C3B35F9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 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contextul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testării</a:t>
            </a:r>
            <a:r>
              <a:rPr lang="en-US" sz="1400" dirty="0">
                <a:latin typeface="Times New Roman"/>
                <a:cs typeface="Times New Roman"/>
              </a:rPr>
              <a:t> white-box, </a:t>
            </a:r>
            <a:r>
              <a:rPr lang="en-US" sz="1400" err="1">
                <a:latin typeface="Times New Roman"/>
                <a:cs typeface="Times New Roman"/>
              </a:rPr>
              <a:t>gestionarea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eficientă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err="1">
                <a:latin typeface="Times New Roman"/>
                <a:cs typeface="Times New Roman"/>
              </a:rPr>
              <a:t>numeroaselor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ținte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testare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esențială</a:t>
            </a:r>
            <a:r>
              <a:rPr lang="en-US" sz="1400" dirty="0">
                <a:latin typeface="Times New Roman"/>
                <a:cs typeface="Times New Roman"/>
              </a:rPr>
              <a:t>. MIO </a:t>
            </a:r>
            <a:r>
              <a:rPr lang="en-US" sz="1400" err="1">
                <a:latin typeface="Times New Roman"/>
                <a:cs typeface="Times New Roman"/>
              </a:rPr>
              <a:t>utilizează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managementul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dinamic</a:t>
            </a:r>
            <a:r>
              <a:rPr lang="en-US" sz="1400" dirty="0">
                <a:latin typeface="Times New Roman"/>
                <a:cs typeface="Times New Roman"/>
              </a:rPr>
              <a:t> al </a:t>
            </a:r>
            <a:r>
              <a:rPr lang="en-US" sz="1400" err="1">
                <a:latin typeface="Times New Roman"/>
                <a:cs typeface="Times New Roman"/>
              </a:rPr>
              <a:t>populațiilor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unde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fiecare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țintă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testare</a:t>
            </a:r>
            <a:r>
              <a:rPr lang="en-US" sz="1400" dirty="0">
                <a:latin typeface="Times New Roman"/>
                <a:cs typeface="Times New Roman"/>
              </a:rPr>
              <a:t> are o </a:t>
            </a:r>
            <a:r>
              <a:rPr lang="en-US" sz="1400" err="1">
                <a:latin typeface="Times New Roman"/>
                <a:cs typeface="Times New Roman"/>
              </a:rPr>
              <a:t>populație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asociată</a:t>
            </a:r>
            <a:r>
              <a:rPr lang="en-US" sz="1400" dirty="0">
                <a:latin typeface="Times New Roman"/>
                <a:cs typeface="Times New Roman"/>
              </a:rPr>
              <a:t> cu o </a:t>
            </a:r>
            <a:r>
              <a:rPr lang="en-US" sz="1400" err="1">
                <a:latin typeface="Times New Roman"/>
                <a:cs typeface="Times New Roman"/>
              </a:rPr>
              <a:t>dimensiune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maximă</a:t>
            </a:r>
            <a:r>
              <a:rPr lang="en-US" sz="1400" dirty="0">
                <a:latin typeface="Times New Roman"/>
                <a:cs typeface="Times New Roman"/>
              </a:rPr>
              <a:t>. </a:t>
            </a:r>
            <a:r>
              <a:rPr lang="en-US" sz="1400" err="1">
                <a:latin typeface="Times New Roman"/>
                <a:cs typeface="Times New Roman"/>
              </a:rPr>
              <a:t>Aceste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populații</a:t>
            </a:r>
            <a:r>
              <a:rPr lang="en-US" sz="1400" dirty="0">
                <a:latin typeface="Times New Roman"/>
                <a:cs typeface="Times New Roman"/>
              </a:rPr>
              <a:t> sunt </a:t>
            </a:r>
            <a:r>
              <a:rPr lang="en-US" sz="1400" err="1">
                <a:latin typeface="Times New Roman"/>
                <a:cs typeface="Times New Roman"/>
              </a:rPr>
              <a:t>gestionate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dinamic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timpul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căutării</a:t>
            </a:r>
            <a:r>
              <a:rPr lang="en-US" sz="1400" dirty="0">
                <a:latin typeface="Times New Roman"/>
                <a:cs typeface="Times New Roman"/>
              </a:rPr>
              <a:t>. </a:t>
            </a:r>
            <a:r>
              <a:rPr lang="en-US" sz="1400" err="1">
                <a:latin typeface="Times New Roman"/>
                <a:cs typeface="Times New Roman"/>
              </a:rPr>
              <a:t>Inspirat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algoritmul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evolutiv</a:t>
            </a:r>
            <a:r>
              <a:rPr lang="en-US" sz="1400" dirty="0">
                <a:latin typeface="Times New Roman"/>
                <a:cs typeface="Times New Roman"/>
              </a:rPr>
              <a:t> (1+1), MIO </a:t>
            </a:r>
            <a:r>
              <a:rPr lang="en-US" sz="1400" err="1">
                <a:latin typeface="Times New Roman"/>
                <a:cs typeface="Times New Roman"/>
              </a:rPr>
              <a:t>utilizează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doi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operatori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principali</a:t>
            </a:r>
            <a:r>
              <a:rPr lang="en-US" sz="1400" dirty="0">
                <a:latin typeface="Times New Roman"/>
                <a:cs typeface="Times New Roman"/>
              </a:rPr>
              <a:t>: </a:t>
            </a:r>
            <a:r>
              <a:rPr lang="en-US" sz="1400" err="1">
                <a:latin typeface="Times New Roman"/>
                <a:cs typeface="Times New Roman"/>
              </a:rPr>
              <a:t>eșantionare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mutator, care </a:t>
            </a:r>
            <a:r>
              <a:rPr lang="en-US" sz="1400" err="1">
                <a:latin typeface="Times New Roman"/>
                <a:cs typeface="Times New Roman"/>
              </a:rPr>
              <a:t>ajută</a:t>
            </a:r>
            <a:r>
              <a:rPr lang="en-US" sz="1400" dirty="0">
                <a:latin typeface="Times New Roman"/>
                <a:cs typeface="Times New Roman"/>
              </a:rPr>
              <a:t> la </a:t>
            </a:r>
            <a:r>
              <a:rPr lang="en-US" sz="1400" err="1">
                <a:latin typeface="Times New Roman"/>
                <a:cs typeface="Times New Roman"/>
              </a:rPr>
              <a:t>optimizarea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procesului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căutare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îmbunătățirea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eficienței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testării</a:t>
            </a:r>
            <a:r>
              <a:rPr lang="en-US" sz="1400">
                <a:latin typeface="Times New Roman"/>
                <a:cs typeface="Times New Roman"/>
              </a:rPr>
              <a:t>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Times New Roman"/>
                <a:cs typeface="Times New Roman"/>
              </a:rPr>
              <a:t> </a:t>
            </a:r>
            <a:r>
              <a:rPr lang="en-US" sz="1400" dirty="0">
                <a:latin typeface="Times New Roman"/>
                <a:cs typeface="Times New Roman"/>
              </a:rPr>
              <a:t>În </a:t>
            </a:r>
            <a:r>
              <a:rPr lang="en-US" sz="1400" err="1">
                <a:latin typeface="Times New Roman"/>
                <a:cs typeface="Times New Roman"/>
              </a:rPr>
              <a:t>testarea</a:t>
            </a:r>
            <a:r>
              <a:rPr lang="en-US" sz="1400" dirty="0">
                <a:latin typeface="Times New Roman"/>
                <a:cs typeface="Times New Roman"/>
              </a:rPr>
              <a:t> white-box, </a:t>
            </a:r>
            <a:r>
              <a:rPr lang="en-US" sz="1400" err="1">
                <a:latin typeface="Times New Roman"/>
                <a:cs typeface="Times New Roman"/>
              </a:rPr>
              <a:t>unele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ținte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testare</a:t>
            </a:r>
            <a:r>
              <a:rPr lang="en-US" sz="1400" dirty="0">
                <a:latin typeface="Times New Roman"/>
                <a:cs typeface="Times New Roman"/>
              </a:rPr>
              <a:t> pot fi </a:t>
            </a:r>
            <a:r>
              <a:rPr lang="en-US" sz="1400" err="1">
                <a:latin typeface="Times New Roman"/>
                <a:cs typeface="Times New Roman"/>
              </a:rPr>
              <a:t>imposibile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atins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iar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utilizatorii</a:t>
            </a:r>
            <a:r>
              <a:rPr lang="en-US" sz="1400" dirty="0">
                <a:latin typeface="Times New Roman"/>
                <a:cs typeface="Times New Roman"/>
              </a:rPr>
              <a:t> sunt </a:t>
            </a:r>
            <a:r>
              <a:rPr lang="en-US" sz="1400" err="1">
                <a:latin typeface="Times New Roman"/>
                <a:cs typeface="Times New Roman"/>
              </a:rPr>
              <a:t>interesați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acoperirea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acestor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ținte</a:t>
            </a:r>
            <a:r>
              <a:rPr lang="en-US" sz="1400" dirty="0">
                <a:latin typeface="Times New Roman"/>
                <a:cs typeface="Times New Roman"/>
              </a:rPr>
              <a:t>. MIO </a:t>
            </a:r>
            <a:r>
              <a:rPr lang="en-US" sz="1400" err="1">
                <a:latin typeface="Times New Roman"/>
                <a:cs typeface="Times New Roman"/>
              </a:rPr>
              <a:t>gestionează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ținte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prin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managementul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dinamic</a:t>
            </a:r>
            <a:r>
              <a:rPr lang="en-US" sz="1400" dirty="0">
                <a:latin typeface="Times New Roman"/>
                <a:cs typeface="Times New Roman"/>
              </a:rPr>
              <a:t> al </a:t>
            </a:r>
            <a:r>
              <a:rPr lang="en-US" sz="1400" err="1">
                <a:latin typeface="Times New Roman"/>
                <a:cs typeface="Times New Roman"/>
              </a:rPr>
              <a:t>populațiilor</a:t>
            </a:r>
            <a:r>
              <a:rPr lang="en-US" sz="1400" dirty="0"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</a:t>
            </a:r>
            <a:r>
              <a:rPr lang="en-US" sz="1400" err="1">
                <a:latin typeface="Times New Roman"/>
                <a:cs typeface="Times New Roman"/>
              </a:rPr>
              <a:t>Crearea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populațiilor</a:t>
            </a:r>
            <a:r>
              <a:rPr lang="en-US" sz="1400" dirty="0">
                <a:latin typeface="Times New Roman"/>
                <a:cs typeface="Times New Roman"/>
              </a:rPr>
              <a:t>: O </a:t>
            </a:r>
            <a:r>
              <a:rPr lang="en-US" sz="1400" err="1">
                <a:latin typeface="Times New Roman"/>
                <a:cs typeface="Times New Roman"/>
              </a:rPr>
              <a:t>nouă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populație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creată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când</a:t>
            </a:r>
            <a:r>
              <a:rPr lang="en-US" sz="1400" dirty="0">
                <a:latin typeface="Times New Roman"/>
                <a:cs typeface="Times New Roman"/>
              </a:rPr>
              <a:t> o </a:t>
            </a:r>
            <a:r>
              <a:rPr lang="en-US" sz="1400" err="1">
                <a:latin typeface="Times New Roman"/>
                <a:cs typeface="Times New Roman"/>
              </a:rPr>
              <a:t>țintă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atinsă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prima </a:t>
            </a:r>
            <a:r>
              <a:rPr lang="en-US" sz="1400" err="1">
                <a:latin typeface="Times New Roman"/>
                <a:cs typeface="Times New Roman"/>
              </a:rPr>
              <a:t>dată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adăugată</a:t>
            </a:r>
            <a:r>
              <a:rPr lang="en-US" sz="1400" dirty="0">
                <a:latin typeface="Times New Roman"/>
                <a:cs typeface="Times New Roman"/>
              </a:rPr>
              <a:t> la </a:t>
            </a:r>
            <a:r>
              <a:rPr lang="en-US" sz="1400" err="1">
                <a:latin typeface="Times New Roman"/>
                <a:cs typeface="Times New Roman"/>
              </a:rPr>
              <a:t>setul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populații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</a:t>
            </a:r>
            <a:r>
              <a:rPr lang="en-US" sz="1400" err="1">
                <a:latin typeface="Times New Roman"/>
                <a:cs typeface="Times New Roman"/>
              </a:rPr>
              <a:t>Actualizarea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populațiilor</a:t>
            </a:r>
            <a:r>
              <a:rPr lang="en-US" sz="1400" dirty="0">
                <a:latin typeface="Times New Roman"/>
                <a:cs typeface="Times New Roman"/>
              </a:rPr>
              <a:t>: </a:t>
            </a:r>
            <a:r>
              <a:rPr lang="en-US" sz="1400" err="1">
                <a:latin typeface="Times New Roman"/>
                <a:cs typeface="Times New Roman"/>
              </a:rPr>
              <a:t>Dacă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ținta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acoperită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soluția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adăugată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arhiva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populația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corespunzătoare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eliminată</a:t>
            </a:r>
            <a:r>
              <a:rPr lang="en-US" sz="1400" dirty="0">
                <a:latin typeface="Times New Roman"/>
                <a:cs typeface="Times New Roman"/>
              </a:rPr>
              <a:t>.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	</a:t>
            </a:r>
            <a:r>
              <a:rPr lang="en-US" sz="1400" err="1">
                <a:latin typeface="Times New Roman"/>
                <a:cs typeface="Times New Roman"/>
              </a:rPr>
              <a:t>caz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contrar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soluția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adăugată</a:t>
            </a:r>
            <a:r>
              <a:rPr lang="en-US" sz="1400" dirty="0">
                <a:latin typeface="Times New Roman"/>
                <a:cs typeface="Times New Roman"/>
              </a:rPr>
              <a:t> la </a:t>
            </a:r>
            <a:r>
              <a:rPr lang="en-US" sz="1400" err="1">
                <a:latin typeface="Times New Roman"/>
                <a:cs typeface="Times New Roman"/>
              </a:rPr>
              <a:t>populația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țintei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eliminând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slabă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soluție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dacă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dimensiunea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maximă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depășită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	</a:t>
            </a:r>
            <a:r>
              <a:rPr lang="en-US" sz="1400" err="1">
                <a:latin typeface="Times New Roman"/>
                <a:cs typeface="Times New Roman"/>
              </a:rPr>
              <a:t>Eșantionarea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orientată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către</a:t>
            </a:r>
            <a:r>
              <a:rPr lang="en-US" sz="1400" dirty="0">
                <a:latin typeface="Times New Roman"/>
                <a:cs typeface="Times New Roman"/>
              </a:rPr>
              <a:t> feedback: Se </a:t>
            </a:r>
            <a:r>
              <a:rPr lang="en-US" sz="1400" err="1">
                <a:latin typeface="Times New Roman"/>
                <a:cs typeface="Times New Roman"/>
              </a:rPr>
              <a:t>concentrează</a:t>
            </a:r>
            <a:r>
              <a:rPr lang="en-US" sz="1400" dirty="0">
                <a:latin typeface="Times New Roman"/>
                <a:cs typeface="Times New Roman"/>
              </a:rPr>
              <a:t> pe </a:t>
            </a:r>
            <a:r>
              <a:rPr lang="en-US" sz="1400" err="1">
                <a:latin typeface="Times New Roman"/>
                <a:cs typeface="Times New Roman"/>
              </a:rPr>
              <a:t>țintele</a:t>
            </a:r>
            <a:r>
              <a:rPr lang="en-US" sz="1400" dirty="0">
                <a:latin typeface="Times New Roman"/>
                <a:cs typeface="Times New Roman"/>
              </a:rPr>
              <a:t> cu </a:t>
            </a:r>
            <a:r>
              <a:rPr lang="en-US" sz="1400" err="1">
                <a:latin typeface="Times New Roman"/>
                <a:cs typeface="Times New Roman"/>
              </a:rPr>
              <a:t>îmbunătățiri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recente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ajustează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dinamic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parametrii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căutare</a:t>
            </a:r>
            <a:r>
              <a:rPr lang="en-US" sz="1400" dirty="0">
                <a:latin typeface="Times New Roman"/>
                <a:cs typeface="Times New Roman"/>
              </a:rPr>
              <a:t>, 	precum </a:t>
            </a:r>
            <a:r>
              <a:rPr lang="en-US" sz="1400" err="1">
                <a:latin typeface="Times New Roman"/>
                <a:cs typeface="Times New Roman"/>
              </a:rPr>
              <a:t>probabilitatea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mutație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dimensiunea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populației</a:t>
            </a:r>
            <a:r>
              <a:rPr lang="en-US" sz="1400" dirty="0">
                <a:latin typeface="Times New Roman"/>
                <a:cs typeface="Times New Roman"/>
              </a:rPr>
              <a:t>. </a:t>
            </a:r>
            <a:r>
              <a:rPr lang="en-US" sz="1400" err="1">
                <a:latin typeface="Times New Roman"/>
                <a:cs typeface="Times New Roman"/>
              </a:rPr>
              <a:t>Explorarea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prioritară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etapele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inițiale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trecând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treptat</a:t>
            </a:r>
            <a:r>
              <a:rPr lang="en-US" sz="1400" dirty="0">
                <a:latin typeface="Times New Roman"/>
                <a:cs typeface="Times New Roman"/>
              </a:rPr>
              <a:t> la 	</a:t>
            </a:r>
            <a:r>
              <a:rPr lang="en-US" sz="1400" err="1">
                <a:latin typeface="Times New Roman"/>
                <a:cs typeface="Times New Roman"/>
              </a:rPr>
              <a:t>exploatare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err="1">
                <a:latin typeface="Times New Roman"/>
                <a:cs typeface="Times New Roman"/>
              </a:rPr>
              <a:t>atinge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obiectivele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83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BE9C-E3E5-C1E0-635E-7B85AC44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4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Distanta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ramuri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7087D-98DE-13EC-575F-7967DE3F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658" y="2289147"/>
            <a:ext cx="8027718" cy="51206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 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err="1">
                <a:latin typeface="Times New Roman"/>
                <a:cs typeface="Times New Roman"/>
              </a:rPr>
              <a:t>obține</a:t>
            </a:r>
            <a:r>
              <a:rPr lang="en-US" sz="1400" dirty="0">
                <a:latin typeface="Times New Roman"/>
                <a:cs typeface="Times New Roman"/>
              </a:rPr>
              <a:t> o </a:t>
            </a:r>
            <a:r>
              <a:rPr lang="en-US" sz="1400" err="1">
                <a:latin typeface="Times New Roman"/>
                <a:cs typeface="Times New Roman"/>
              </a:rPr>
              <a:t>acoperire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extinsă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err="1">
                <a:latin typeface="Times New Roman"/>
                <a:cs typeface="Times New Roman"/>
              </a:rPr>
              <a:t>codului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testarea</a:t>
            </a:r>
            <a:r>
              <a:rPr lang="en-US" sz="1400" dirty="0">
                <a:latin typeface="Times New Roman"/>
                <a:cs typeface="Times New Roman"/>
              </a:rPr>
              <a:t> white-box, se </a:t>
            </a:r>
            <a:r>
              <a:rPr lang="en-US" sz="1400" err="1">
                <a:latin typeface="Times New Roman"/>
                <a:cs typeface="Times New Roman"/>
              </a:rPr>
              <a:t>folosesc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heuristici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err="1">
                <a:latin typeface="Times New Roman"/>
                <a:cs typeface="Times New Roman"/>
              </a:rPr>
              <a:t>ghida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căutarea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a genera </a:t>
            </a:r>
            <a:r>
              <a:rPr lang="en-US" sz="1400" err="1">
                <a:latin typeface="Times New Roman"/>
                <a:cs typeface="Times New Roman"/>
              </a:rPr>
              <a:t>intrări</a:t>
            </a:r>
            <a:r>
              <a:rPr lang="en-US" sz="1400" dirty="0">
                <a:latin typeface="Times New Roman"/>
                <a:cs typeface="Times New Roman"/>
              </a:rPr>
              <a:t> care </a:t>
            </a:r>
            <a:r>
              <a:rPr lang="en-US" sz="1400" err="1">
                <a:latin typeface="Times New Roman"/>
                <a:cs typeface="Times New Roman"/>
              </a:rPr>
              <a:t>să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rezolve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constrângerile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sistemului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testat</a:t>
            </a:r>
            <a:r>
              <a:rPr lang="en-US" sz="1400" dirty="0">
                <a:latin typeface="Times New Roman"/>
                <a:cs typeface="Times New Roman"/>
              </a:rPr>
              <a:t>. </a:t>
            </a:r>
            <a:r>
              <a:rPr lang="en-US" sz="1400" err="1">
                <a:latin typeface="Times New Roman"/>
                <a:cs typeface="Times New Roman"/>
              </a:rPr>
              <a:t>Distanța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ramură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este</a:t>
            </a:r>
            <a:r>
              <a:rPr lang="en-US" sz="1400" dirty="0">
                <a:latin typeface="Times New Roman"/>
                <a:cs typeface="Times New Roman"/>
              </a:rPr>
              <a:t> o </a:t>
            </a:r>
            <a:r>
              <a:rPr lang="en-US" sz="1400" err="1">
                <a:latin typeface="Times New Roman"/>
                <a:cs typeface="Times New Roman"/>
              </a:rPr>
              <a:t>astfel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heuristică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utilizată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inițial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constrângeri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numerice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extinsă</a:t>
            </a:r>
            <a:r>
              <a:rPr lang="en-US" sz="1400" dirty="0">
                <a:latin typeface="Times New Roman"/>
                <a:cs typeface="Times New Roman"/>
              </a:rPr>
              <a:t> ulterior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constrângeri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șiruri</a:t>
            </a:r>
            <a:r>
              <a:rPr lang="en-US" sz="1400" dirty="0">
                <a:latin typeface="Times New Roman"/>
                <a:cs typeface="Times New Roman"/>
              </a:rPr>
              <a:t>. De </a:t>
            </a:r>
            <a:r>
              <a:rPr lang="en-US" sz="1400" err="1">
                <a:latin typeface="Times New Roman"/>
                <a:cs typeface="Times New Roman"/>
              </a:rPr>
              <a:t>exemplu</a:t>
            </a:r>
            <a:r>
              <a:rPr lang="en-US" sz="1400" dirty="0">
                <a:latin typeface="Times New Roman"/>
                <a:cs typeface="Times New Roman"/>
              </a:rPr>
              <a:t>,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if(x==42), </a:t>
            </a:r>
            <a:r>
              <a:rPr lang="en-US" sz="1400" err="1">
                <a:latin typeface="Times New Roman"/>
                <a:cs typeface="Times New Roman"/>
              </a:rPr>
              <a:t>distanța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ramură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calculează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diferența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absolută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dintre</a:t>
            </a:r>
            <a:r>
              <a:rPr lang="en-US" sz="1400" dirty="0">
                <a:latin typeface="Times New Roman"/>
                <a:cs typeface="Times New Roman"/>
              </a:rPr>
              <a:t> x </a:t>
            </a:r>
            <a:r>
              <a:rPr lang="en-US" sz="1400" err="1">
                <a:latin typeface="Times New Roman"/>
                <a:cs typeface="Times New Roman"/>
              </a:rPr>
              <a:t>și</a:t>
            </a:r>
            <a:r>
              <a:rPr lang="en-US" sz="1400" dirty="0">
                <a:latin typeface="Times New Roman"/>
                <a:cs typeface="Times New Roman"/>
              </a:rPr>
              <a:t> 42, </a:t>
            </a:r>
            <a:r>
              <a:rPr lang="en-US" sz="1400" err="1">
                <a:latin typeface="Times New Roman"/>
                <a:cs typeface="Times New Roman"/>
              </a:rPr>
              <a:t>ghidând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căutarea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să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minimizeze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această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diferență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 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articol</a:t>
            </a:r>
            <a:r>
              <a:rPr lang="en-US" sz="1400" dirty="0">
                <a:latin typeface="Times New Roman"/>
                <a:cs typeface="Times New Roman"/>
              </a:rPr>
              <a:t>, se </a:t>
            </a:r>
            <a:r>
              <a:rPr lang="en-US" sz="1400" err="1">
                <a:latin typeface="Times New Roman"/>
                <a:cs typeface="Times New Roman"/>
              </a:rPr>
              <a:t>abordează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aplicarea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acestor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funcții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distanță</a:t>
            </a:r>
            <a:r>
              <a:rPr lang="en-US" sz="1400" dirty="0">
                <a:latin typeface="Times New Roman"/>
                <a:cs typeface="Times New Roman"/>
              </a:rPr>
              <a:t> de </a:t>
            </a:r>
            <a:r>
              <a:rPr lang="en-US" sz="1400" err="1">
                <a:latin typeface="Times New Roman"/>
                <a:cs typeface="Times New Roman"/>
              </a:rPr>
              <a:t>ramură</a:t>
            </a:r>
            <a:r>
              <a:rPr lang="en-US" sz="1400" dirty="0">
                <a:latin typeface="Times New Roman"/>
                <a:cs typeface="Times New Roman"/>
              </a:rPr>
              <a:t> la bytecode-</a:t>
            </a:r>
            <a:r>
              <a:rPr lang="en-US" sz="1400" err="1">
                <a:latin typeface="Times New Roman"/>
                <a:cs typeface="Times New Roman"/>
              </a:rPr>
              <a:t>ul</a:t>
            </a:r>
            <a:r>
              <a:rPr lang="en-US" sz="1400" dirty="0">
                <a:latin typeface="Times New Roman"/>
                <a:cs typeface="Times New Roman"/>
              </a:rPr>
              <a:t> .NET CIL, </a:t>
            </a:r>
            <a:r>
              <a:rPr lang="en-US" sz="1400" err="1">
                <a:latin typeface="Times New Roman"/>
                <a:cs typeface="Times New Roman"/>
              </a:rPr>
              <a:t>îmbunătățind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astfel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ghidarea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căutării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pentru</a:t>
            </a:r>
            <a:r>
              <a:rPr lang="en-US" sz="1400" dirty="0">
                <a:latin typeface="Times New Roman"/>
                <a:cs typeface="Times New Roman"/>
              </a:rPr>
              <a:t> o </a:t>
            </a:r>
            <a:r>
              <a:rPr lang="en-US" sz="1400" err="1">
                <a:latin typeface="Times New Roman"/>
                <a:cs typeface="Times New Roman"/>
              </a:rPr>
              <a:t>acoperire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mai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eficientă</a:t>
            </a:r>
            <a:r>
              <a:rPr lang="en-US" sz="1400" dirty="0">
                <a:latin typeface="Times New Roman"/>
                <a:cs typeface="Times New Roman"/>
              </a:rPr>
              <a:t> a </a:t>
            </a:r>
            <a:r>
              <a:rPr lang="en-US" sz="1400" err="1">
                <a:latin typeface="Times New Roman"/>
                <a:cs typeface="Times New Roman"/>
              </a:rPr>
              <a:t>codului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în</a:t>
            </a:r>
            <a:r>
              <a:rPr lang="en-US" sz="1400" dirty="0">
                <a:latin typeface="Times New Roman"/>
                <a:cs typeface="Times New Roman"/>
              </a:rPr>
              <a:t> .NET.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689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3600</Words>
  <Application>Microsoft Office PowerPoint</Application>
  <PresentationFormat>Widescreen</PresentationFormat>
  <Paragraphs>139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Frame</vt:lpstr>
      <vt:lpstr>.NET/C# instrumentation for search‑based software testing </vt:lpstr>
      <vt:lpstr>White-Box Software Testing</vt:lpstr>
      <vt:lpstr>White-Box Software Testing-Statement Coverage</vt:lpstr>
      <vt:lpstr>White-Box Testing-Breach Coverage</vt:lpstr>
      <vt:lpstr>White-Box Testing-Function Coverage</vt:lpstr>
      <vt:lpstr>Capitolul 1: Introducere</vt:lpstr>
      <vt:lpstr>Capitolul 2: Background 2.1. Programarea .NET</vt:lpstr>
      <vt:lpstr>2.2. Algoritmul MIO</vt:lpstr>
      <vt:lpstr>2.3. Distanta dintre ramuri</vt:lpstr>
      <vt:lpstr>Capitolul 3- Related work</vt:lpstr>
      <vt:lpstr>Capitolul 4-Instrumentarea .NET 4.1. Instrumentare Bytecode</vt:lpstr>
      <vt:lpstr>4.2. Code Coverage</vt:lpstr>
      <vt:lpstr>4.3.Branch distance 4.3.1. Numeric</vt:lpstr>
      <vt:lpstr>4.3.2. String</vt:lpstr>
      <vt:lpstr>4.4. Integrarea cu Evomaster in testarea .NET</vt:lpstr>
      <vt:lpstr>Capitolul 5- Studiu empiric 5.1. Intrebarile cercetarii:</vt:lpstr>
      <vt:lpstr>5.2. Setup-ul experimentului</vt:lpstr>
      <vt:lpstr>5.3. Rezultatele experimentului 5.3.1. Rezultate pentru RQ1</vt:lpstr>
      <vt:lpstr>5.3.2. Rezultate pentru RQ2</vt:lpstr>
      <vt:lpstr>PowerPoint Presentation</vt:lpstr>
      <vt:lpstr>5.3.3. Rezultate pentru RQ3</vt:lpstr>
      <vt:lpstr>Capitolul 6 - Amenintari la adresa veriditatii</vt:lpstr>
      <vt:lpstr>Capitolul 7  Exemple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Capitolul 8 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.NET/C# instrumentation for search‑based software testing </dc:title>
  <dc:creator>naruto uzumaki</dc:creator>
  <cp:lastModifiedBy>naruto uzumaki</cp:lastModifiedBy>
  <cp:revision>232</cp:revision>
  <dcterms:created xsi:type="dcterms:W3CDTF">2024-05-19T14:02:48Z</dcterms:created>
  <dcterms:modified xsi:type="dcterms:W3CDTF">2024-05-19T19:46:51Z</dcterms:modified>
</cp:coreProperties>
</file>