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5" d="100"/>
          <a:sy n="105"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8/7/2024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8/7/2024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AFA2837-7E5E-49F3-B123-DB1640816C42}"/>
              </a:ext>
            </a:extLst>
          </p:cNvPr>
          <p:cNvSpPr>
            <a:spLocks noGrp="1"/>
          </p:cNvSpPr>
          <p:nvPr>
            <p:ph type="ctrTitle"/>
          </p:nvPr>
        </p:nvSpPr>
        <p:spPr>
          <a:xfrm>
            <a:off x="1405128" y="2164779"/>
            <a:ext cx="9144000" cy="2387600"/>
          </a:xfrm>
        </p:spPr>
        <p:txBody>
          <a:bodyPr>
            <a:normAutofit/>
          </a:bodyPr>
          <a:lstStyle/>
          <a:p>
            <a:r>
              <a:rPr lang="en-US" sz="4000" b="1" dirty="0"/>
              <a:t>Data Analysis and Insights for Ride Sharing Service 2021 - 2022</a:t>
            </a:r>
            <a:br>
              <a:rPr lang="en-US" sz="4000" b="1" dirty="0"/>
            </a:br>
            <a:r>
              <a:rPr lang="en-US" sz="3600" b="1" dirty="0"/>
              <a:t>(Casual vs Member Analysis )</a:t>
            </a:r>
            <a:br>
              <a:rPr lang="en-US" sz="3600" b="1" dirty="0"/>
            </a:br>
            <a:endParaRPr sz="3600" b="1"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_yearly_change">
            <a:extLst>
              <a:ext uri="{FF2B5EF4-FFF2-40B4-BE49-F238E27FC236}">
                <a16:creationId xmlns:a16="http://schemas.microsoft.com/office/drawing/2014/main" id="{4E580E3A-917A-41A6-AFA4-B1918B2E5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992" y="1037844"/>
            <a:ext cx="5977890" cy="4782312"/>
          </a:xfrm>
          <a:prstGeom prst="rect">
            <a:avLst/>
          </a:prstGeom>
        </p:spPr>
      </p:pic>
      <p:sp>
        <p:nvSpPr>
          <p:cNvPr id="3" name="TextBox 2">
            <a:extLst>
              <a:ext uri="{FF2B5EF4-FFF2-40B4-BE49-F238E27FC236}">
                <a16:creationId xmlns:a16="http://schemas.microsoft.com/office/drawing/2014/main" id="{6D16AE1A-227A-BD90-A826-90A2811AF80B}"/>
              </a:ext>
            </a:extLst>
          </p:cNvPr>
          <p:cNvSpPr txBox="1"/>
          <p:nvPr/>
        </p:nvSpPr>
        <p:spPr>
          <a:xfrm>
            <a:off x="1115568" y="522994"/>
            <a:ext cx="9747504" cy="830997"/>
          </a:xfrm>
          <a:prstGeom prst="rect">
            <a:avLst/>
          </a:prstGeom>
          <a:noFill/>
        </p:spPr>
        <p:txBody>
          <a:bodyPr wrap="square" rtlCol="0">
            <a:spAutoFit/>
          </a:bodyPr>
          <a:lstStyle/>
          <a:p>
            <a:r>
              <a:rPr lang="en-US" sz="2400" b="1" dirty="0"/>
              <a:t>Location based Ride Duration and Length Between Casual Riders and Members</a:t>
            </a:r>
          </a:p>
        </p:txBody>
      </p:sp>
      <p:sp>
        <p:nvSpPr>
          <p:cNvPr id="4" name="TextBox 3">
            <a:extLst>
              <a:ext uri="{FF2B5EF4-FFF2-40B4-BE49-F238E27FC236}">
                <a16:creationId xmlns:a16="http://schemas.microsoft.com/office/drawing/2014/main" id="{F1B8948C-C460-BFB1-6A2F-66EE5AC09FA9}"/>
              </a:ext>
            </a:extLst>
          </p:cNvPr>
          <p:cNvSpPr txBox="1"/>
          <p:nvPr/>
        </p:nvSpPr>
        <p:spPr>
          <a:xfrm>
            <a:off x="1106424" y="1335024"/>
            <a:ext cx="4105656" cy="3234860"/>
          </a:xfrm>
          <a:prstGeom prst="rect">
            <a:avLst/>
          </a:prstGeom>
          <a:noFill/>
        </p:spPr>
        <p:txBody>
          <a:bodyPr wrap="square" rtlCol="0">
            <a:spAutoFit/>
          </a:bodyPr>
          <a:lstStyle/>
          <a:p>
            <a:endParaRPr lang="en-US" dirty="0"/>
          </a:p>
          <a:p>
            <a:pPr>
              <a:lnSpc>
                <a:spcPct val="150000"/>
              </a:lnSpc>
              <a:buFont typeface="+mj-lt"/>
              <a:buAutoNum type="arabicPeriod"/>
            </a:pPr>
            <a:r>
              <a:rPr lang="en-US" b="1" dirty="0"/>
              <a:t> Location Patterns</a:t>
            </a:r>
            <a:r>
              <a:rPr lang="en-US" dirty="0"/>
              <a:t>: Casual riders mainly start downtown, while member riders have more spread-out locations.</a:t>
            </a:r>
          </a:p>
          <a:p>
            <a:pPr>
              <a:lnSpc>
                <a:spcPct val="150000"/>
              </a:lnSpc>
              <a:buFont typeface="+mj-lt"/>
              <a:buAutoNum type="arabicPeriod"/>
            </a:pPr>
            <a:endParaRPr lang="en-US" dirty="0"/>
          </a:p>
          <a:p>
            <a:pPr>
              <a:lnSpc>
                <a:spcPct val="150000"/>
              </a:lnSpc>
              <a:buFont typeface="+mj-lt"/>
              <a:buAutoNum type="arabicPeriod"/>
            </a:pPr>
            <a:r>
              <a:rPr lang="en-US" dirty="0"/>
              <a:t> </a:t>
            </a:r>
            <a:r>
              <a:rPr lang="en-US" b="1" dirty="0"/>
              <a:t>Yearly Changes</a:t>
            </a:r>
            <a:r>
              <a:rPr lang="en-US" dirty="0"/>
              <a:t>: Casual riders shift towards Millennium Park in 2022; member rider locations remain steady</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FE44A28A-83DF-46A5-A185-A338A4551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484" y="1344168"/>
            <a:ext cx="6491958" cy="5193566"/>
          </a:xfrm>
          <a:prstGeom prst="rect">
            <a:avLst/>
          </a:prstGeom>
        </p:spPr>
      </p:pic>
      <p:sp>
        <p:nvSpPr>
          <p:cNvPr id="2" name="TextBox 1">
            <a:extLst>
              <a:ext uri="{FF2B5EF4-FFF2-40B4-BE49-F238E27FC236}">
                <a16:creationId xmlns:a16="http://schemas.microsoft.com/office/drawing/2014/main" id="{DF892E9A-F567-5D1F-F410-DE9C871656DA}"/>
              </a:ext>
            </a:extLst>
          </p:cNvPr>
          <p:cNvSpPr txBox="1"/>
          <p:nvPr/>
        </p:nvSpPr>
        <p:spPr>
          <a:xfrm>
            <a:off x="1115568" y="522994"/>
            <a:ext cx="9747504" cy="830997"/>
          </a:xfrm>
          <a:prstGeom prst="rect">
            <a:avLst/>
          </a:prstGeom>
          <a:noFill/>
        </p:spPr>
        <p:txBody>
          <a:bodyPr wrap="square" rtlCol="0">
            <a:spAutoFit/>
          </a:bodyPr>
          <a:lstStyle/>
          <a:p>
            <a:r>
              <a:rPr lang="en-US" sz="2400" b="1" dirty="0"/>
              <a:t>Avg Ride Duration and length Between Casual Riders and Members (Weekly)</a:t>
            </a:r>
          </a:p>
        </p:txBody>
      </p:sp>
      <p:sp>
        <p:nvSpPr>
          <p:cNvPr id="5" name="TextBox 4">
            <a:extLst>
              <a:ext uri="{FF2B5EF4-FFF2-40B4-BE49-F238E27FC236}">
                <a16:creationId xmlns:a16="http://schemas.microsoft.com/office/drawing/2014/main" id="{199E89C9-3A6F-4DD4-02EC-5A025AB8D1FC}"/>
              </a:ext>
            </a:extLst>
          </p:cNvPr>
          <p:cNvSpPr txBox="1"/>
          <p:nvPr/>
        </p:nvSpPr>
        <p:spPr>
          <a:xfrm>
            <a:off x="1106424" y="1335024"/>
            <a:ext cx="4105656" cy="3234860"/>
          </a:xfrm>
          <a:prstGeom prst="rect">
            <a:avLst/>
          </a:prstGeom>
          <a:noFill/>
        </p:spPr>
        <p:txBody>
          <a:bodyPr wrap="square" rtlCol="0">
            <a:spAutoFit/>
          </a:bodyPr>
          <a:lstStyle/>
          <a:p>
            <a:endParaRPr lang="en-US" dirty="0"/>
          </a:p>
          <a:p>
            <a:pPr>
              <a:lnSpc>
                <a:spcPct val="150000"/>
              </a:lnSpc>
              <a:buFont typeface="+mj-lt"/>
              <a:buAutoNum type="arabicPeriod"/>
            </a:pPr>
            <a:r>
              <a:rPr lang="en-US" b="1" dirty="0"/>
              <a:t> Weekly Patterns</a:t>
            </a:r>
            <a:r>
              <a:rPr lang="en-US" dirty="0"/>
              <a:t>: Casual riders peak on weekends, while member riders show consistent usage throughout the week.</a:t>
            </a:r>
          </a:p>
          <a:p>
            <a:pPr>
              <a:lnSpc>
                <a:spcPct val="150000"/>
              </a:lnSpc>
              <a:buFont typeface="+mj-lt"/>
              <a:buAutoNum type="arabicPeriod"/>
            </a:pPr>
            <a:endParaRPr lang="en-US" dirty="0"/>
          </a:p>
          <a:p>
            <a:pPr>
              <a:lnSpc>
                <a:spcPct val="150000"/>
              </a:lnSpc>
              <a:buFont typeface="+mj-lt"/>
              <a:buAutoNum type="arabicPeriod"/>
            </a:pPr>
            <a:r>
              <a:rPr lang="en-US" dirty="0"/>
              <a:t> </a:t>
            </a:r>
            <a:r>
              <a:rPr lang="en-US" b="1" dirty="0"/>
              <a:t>Ride Duration</a:t>
            </a:r>
            <a:r>
              <a:rPr lang="en-US" dirty="0"/>
              <a:t>: Casual riders have more variability in ride length, whereas member riders maintain stable durations.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E6D8C894-6ADD-4421-A12C-716AD0289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664" y="1335024"/>
            <a:ext cx="6121146" cy="4873752"/>
          </a:xfrm>
          <a:prstGeom prst="rect">
            <a:avLst/>
          </a:prstGeom>
        </p:spPr>
      </p:pic>
      <p:sp>
        <p:nvSpPr>
          <p:cNvPr id="3" name="TextBox 2">
            <a:extLst>
              <a:ext uri="{FF2B5EF4-FFF2-40B4-BE49-F238E27FC236}">
                <a16:creationId xmlns:a16="http://schemas.microsoft.com/office/drawing/2014/main" id="{2ACFB720-1CF9-1089-E2F1-8BBDC8D29B0C}"/>
              </a:ext>
            </a:extLst>
          </p:cNvPr>
          <p:cNvSpPr txBox="1"/>
          <p:nvPr/>
        </p:nvSpPr>
        <p:spPr>
          <a:xfrm>
            <a:off x="1115568" y="522994"/>
            <a:ext cx="9747504" cy="461665"/>
          </a:xfrm>
          <a:prstGeom prst="rect">
            <a:avLst/>
          </a:prstGeom>
          <a:noFill/>
        </p:spPr>
        <p:txBody>
          <a:bodyPr wrap="square" rtlCol="0">
            <a:spAutoFit/>
          </a:bodyPr>
          <a:lstStyle/>
          <a:p>
            <a:r>
              <a:rPr lang="en-US" sz="2400" b="1" dirty="0"/>
              <a:t>Monthly Trend</a:t>
            </a:r>
          </a:p>
        </p:txBody>
      </p:sp>
      <p:sp>
        <p:nvSpPr>
          <p:cNvPr id="4" name="TextBox 3">
            <a:extLst>
              <a:ext uri="{FF2B5EF4-FFF2-40B4-BE49-F238E27FC236}">
                <a16:creationId xmlns:a16="http://schemas.microsoft.com/office/drawing/2014/main" id="{2FFC2022-B688-B052-8F08-59C07773AF8E}"/>
              </a:ext>
            </a:extLst>
          </p:cNvPr>
          <p:cNvSpPr txBox="1"/>
          <p:nvPr/>
        </p:nvSpPr>
        <p:spPr>
          <a:xfrm>
            <a:off x="1106424" y="1335024"/>
            <a:ext cx="4096512" cy="3788858"/>
          </a:xfrm>
          <a:prstGeom prst="rect">
            <a:avLst/>
          </a:prstGeom>
          <a:noFill/>
        </p:spPr>
        <p:txBody>
          <a:bodyPr wrap="square" rtlCol="0">
            <a:spAutoFit/>
          </a:bodyPr>
          <a:lstStyle/>
          <a:p>
            <a:pPr marL="342900" indent="-342900">
              <a:lnSpc>
                <a:spcPct val="150000"/>
              </a:lnSpc>
              <a:buAutoNum type="arabicPeriod"/>
            </a:pPr>
            <a:r>
              <a:rPr lang="en-US" b="1" dirty="0"/>
              <a:t>Monthly Patterns</a:t>
            </a:r>
            <a:r>
              <a:rPr lang="en-US" dirty="0"/>
              <a:t>: Casual riders peak in mid-2021 and early 2022, while member riders are more consistent, peaking in October 2021.</a:t>
            </a:r>
          </a:p>
          <a:p>
            <a:pPr marL="342900" indent="-342900">
              <a:lnSpc>
                <a:spcPct val="150000"/>
              </a:lnSpc>
              <a:buAutoNum type="arabicPeriod"/>
            </a:pPr>
            <a:endParaRPr lang="en-US" dirty="0"/>
          </a:p>
          <a:p>
            <a:pPr marL="342900" indent="-342900">
              <a:lnSpc>
                <a:spcPct val="150000"/>
              </a:lnSpc>
              <a:buAutoNum type="arabicPeriod"/>
            </a:pPr>
            <a:r>
              <a:rPr lang="en-US" b="1" dirty="0"/>
              <a:t>Trends</a:t>
            </a:r>
            <a:r>
              <a:rPr lang="en-US" dirty="0"/>
              <a:t>: Casual riders show high mid-year variability, whereas member riders maintain steady year-round usage.</a:t>
            </a:r>
          </a:p>
        </p:txBody>
      </p:sp>
    </p:spTree>
    <p:extLst>
      <p:ext uri="{BB962C8B-B14F-4D97-AF65-F5344CB8AC3E}">
        <p14:creationId xmlns:p14="http://schemas.microsoft.com/office/powerpoint/2010/main" val="383336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3">
            <a:extLst>
              <a:ext uri="{FF2B5EF4-FFF2-40B4-BE49-F238E27FC236}">
                <a16:creationId xmlns:a16="http://schemas.microsoft.com/office/drawing/2014/main" id="{30058BA2-39C5-4320-BC55-2A794E15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454" y="1005839"/>
            <a:ext cx="6099417" cy="5188815"/>
          </a:xfrm>
          <a:prstGeom prst="rect">
            <a:avLst/>
          </a:prstGeom>
        </p:spPr>
      </p:pic>
      <p:sp>
        <p:nvSpPr>
          <p:cNvPr id="2" name="TextBox 1">
            <a:extLst>
              <a:ext uri="{FF2B5EF4-FFF2-40B4-BE49-F238E27FC236}">
                <a16:creationId xmlns:a16="http://schemas.microsoft.com/office/drawing/2014/main" id="{83F77AAC-D95E-EE55-7C67-538F4A56EBF8}"/>
              </a:ext>
            </a:extLst>
          </p:cNvPr>
          <p:cNvSpPr txBox="1"/>
          <p:nvPr/>
        </p:nvSpPr>
        <p:spPr>
          <a:xfrm>
            <a:off x="1115568" y="522994"/>
            <a:ext cx="9747504" cy="461665"/>
          </a:xfrm>
          <a:prstGeom prst="rect">
            <a:avLst/>
          </a:prstGeom>
          <a:noFill/>
        </p:spPr>
        <p:txBody>
          <a:bodyPr wrap="square" rtlCol="0">
            <a:spAutoFit/>
          </a:bodyPr>
          <a:lstStyle/>
          <a:p>
            <a:r>
              <a:rPr lang="en-US" sz="2400" b="1" dirty="0"/>
              <a:t>Impact of Seasonality between Members and Casual Riders (2021 - 2022)</a:t>
            </a:r>
          </a:p>
        </p:txBody>
      </p:sp>
      <p:sp>
        <p:nvSpPr>
          <p:cNvPr id="4" name="TextBox 3">
            <a:extLst>
              <a:ext uri="{FF2B5EF4-FFF2-40B4-BE49-F238E27FC236}">
                <a16:creationId xmlns:a16="http://schemas.microsoft.com/office/drawing/2014/main" id="{C8FA5CD9-86B4-6BDC-AE07-1572333B8B96}"/>
              </a:ext>
            </a:extLst>
          </p:cNvPr>
          <p:cNvSpPr txBox="1"/>
          <p:nvPr/>
        </p:nvSpPr>
        <p:spPr>
          <a:xfrm>
            <a:off x="1106424" y="1335024"/>
            <a:ext cx="4343030" cy="4204356"/>
          </a:xfrm>
          <a:prstGeom prst="rect">
            <a:avLst/>
          </a:prstGeom>
          <a:noFill/>
        </p:spPr>
        <p:txBody>
          <a:bodyPr wrap="square" rtlCol="0">
            <a:spAutoFit/>
          </a:bodyPr>
          <a:lstStyle/>
          <a:p>
            <a:pPr marL="342900" indent="-342900">
              <a:lnSpc>
                <a:spcPct val="150000"/>
              </a:lnSpc>
              <a:buAutoNum type="arabicPeriod"/>
            </a:pPr>
            <a:r>
              <a:rPr lang="en-US" b="1" dirty="0"/>
              <a:t>Seasonal Ride Patterns</a:t>
            </a:r>
            <a:r>
              <a:rPr lang="en-US" dirty="0"/>
              <a:t>: Casual riders peak in summer, while members show consistent usage year-round with spikes in winter (2021) and spring/fall (2022).</a:t>
            </a:r>
          </a:p>
          <a:p>
            <a:pPr marL="342900" indent="-342900">
              <a:lnSpc>
                <a:spcPct val="150000"/>
              </a:lnSpc>
              <a:buAutoNum type="arabicPeriod"/>
            </a:pPr>
            <a:endParaRPr lang="en-US" dirty="0"/>
          </a:p>
          <a:p>
            <a:pPr marL="342900" indent="-342900">
              <a:lnSpc>
                <a:spcPct val="150000"/>
              </a:lnSpc>
              <a:buAutoNum type="arabicPeriod"/>
            </a:pPr>
            <a:r>
              <a:rPr lang="en-US" b="1" dirty="0"/>
              <a:t>Yearly Comparison</a:t>
            </a:r>
            <a:r>
              <a:rPr lang="en-US" dirty="0"/>
              <a:t>: Casual riders' activity decreased from 2021 to 2022, whereas member riders maintained stable ride patterns, indicating a more loyal and consistent user base.</a:t>
            </a:r>
          </a:p>
        </p:txBody>
      </p:sp>
    </p:spTree>
    <p:extLst>
      <p:ext uri="{BB962C8B-B14F-4D97-AF65-F5344CB8AC3E}">
        <p14:creationId xmlns:p14="http://schemas.microsoft.com/office/powerpoint/2010/main" val="372355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2C71-FB9A-936C-8962-1B426B2A8188}"/>
              </a:ext>
            </a:extLst>
          </p:cNvPr>
          <p:cNvSpPr>
            <a:spLocks noGrp="1"/>
          </p:cNvSpPr>
          <p:nvPr>
            <p:ph type="ctrTitle"/>
          </p:nvPr>
        </p:nvSpPr>
        <p:spPr>
          <a:xfrm>
            <a:off x="1524000" y="585216"/>
            <a:ext cx="9144000" cy="651573"/>
          </a:xfrm>
        </p:spPr>
        <p:txBody>
          <a:bodyPr>
            <a:normAutofit fontScale="90000"/>
          </a:bodyPr>
          <a:lstStyle/>
          <a:p>
            <a:pPr algn="l"/>
            <a:r>
              <a:rPr lang="en-US" dirty="0"/>
              <a:t>Visuals</a:t>
            </a:r>
          </a:p>
        </p:txBody>
      </p:sp>
      <p:sp>
        <p:nvSpPr>
          <p:cNvPr id="3" name="Subtitle 2">
            <a:extLst>
              <a:ext uri="{FF2B5EF4-FFF2-40B4-BE49-F238E27FC236}">
                <a16:creationId xmlns:a16="http://schemas.microsoft.com/office/drawing/2014/main" id="{BC77284A-0B06-630E-239E-9F64046E294C}"/>
              </a:ext>
            </a:extLst>
          </p:cNvPr>
          <p:cNvSpPr>
            <a:spLocks noGrp="1"/>
          </p:cNvSpPr>
          <p:nvPr>
            <p:ph type="subTitle" idx="1"/>
          </p:nvPr>
        </p:nvSpPr>
        <p:spPr>
          <a:xfrm>
            <a:off x="1524000" y="1389888"/>
            <a:ext cx="9750552" cy="4882896"/>
          </a:xfrm>
        </p:spPr>
        <p:txBody>
          <a:bodyPr>
            <a:normAutofit fontScale="92500" lnSpcReduction="10000"/>
          </a:bodyPr>
          <a:lstStyle/>
          <a:p>
            <a:pPr algn="l"/>
            <a:r>
              <a:rPr lang="en-US" sz="1900" b="1" dirty="0"/>
              <a:t>Location Patterns (2021 and 2022)</a:t>
            </a:r>
          </a:p>
          <a:p>
            <a:pPr algn="l">
              <a:buFont typeface="Arial" panose="020B0604020202020204" pitchFamily="34" charset="0"/>
              <a:buChar char="•"/>
            </a:pPr>
            <a:r>
              <a:rPr lang="en-US" sz="1900" b="1" dirty="0"/>
              <a:t>Top 30 Casual and Member Riders by Duration (2021 and 2022 by Location)</a:t>
            </a:r>
            <a:r>
              <a:rPr lang="en-US" sz="1900" dirty="0"/>
              <a:t>:</a:t>
            </a:r>
          </a:p>
          <a:p>
            <a:pPr marL="742950" lvl="1" indent="-285750" algn="l">
              <a:buFont typeface="Arial" panose="020B0604020202020204" pitchFamily="34" charset="0"/>
              <a:buChar char="•"/>
            </a:pPr>
            <a:r>
              <a:rPr lang="en-US" sz="1900" dirty="0"/>
              <a:t>Casual riders mainly start downtown, shifting towards Millennium Park in 2022.</a:t>
            </a:r>
          </a:p>
          <a:p>
            <a:pPr marL="742950" lvl="1" indent="-285750" algn="l">
              <a:buFont typeface="Arial" panose="020B0604020202020204" pitchFamily="34" charset="0"/>
              <a:buChar char="•"/>
            </a:pPr>
            <a:r>
              <a:rPr lang="en-US" sz="1900" dirty="0"/>
              <a:t>Member riders have more evenly distributed start locations across the city.</a:t>
            </a:r>
            <a:endParaRPr lang="en-US" sz="1900" b="1" dirty="0"/>
          </a:p>
          <a:p>
            <a:pPr algn="l"/>
            <a:r>
              <a:rPr lang="en-US" sz="1900" b="1" dirty="0"/>
              <a:t>Weekly Ride Patterns (2021 and 2022)</a:t>
            </a:r>
          </a:p>
          <a:p>
            <a:pPr algn="l">
              <a:buFont typeface="Arial" panose="020B0604020202020204" pitchFamily="34" charset="0"/>
              <a:buChar char="•"/>
            </a:pPr>
            <a:r>
              <a:rPr lang="en-US" sz="1900" b="1" dirty="0"/>
              <a:t>Top 30 Casual and Member Riders by Duration (2021 and 2022 Weekly)</a:t>
            </a:r>
            <a:r>
              <a:rPr lang="en-US" sz="1900" dirty="0"/>
              <a:t>:</a:t>
            </a:r>
          </a:p>
          <a:p>
            <a:pPr marL="742950" lvl="1" indent="-285750" algn="l">
              <a:buFont typeface="Arial" panose="020B0604020202020204" pitchFamily="34" charset="0"/>
              <a:buChar char="•"/>
            </a:pPr>
            <a:r>
              <a:rPr lang="en-US" sz="1900" dirty="0"/>
              <a:t>Casual riders peak on weekends.</a:t>
            </a:r>
          </a:p>
          <a:p>
            <a:pPr marL="742950" lvl="1" indent="-285750" algn="l">
              <a:buFont typeface="Arial" panose="020B0604020202020204" pitchFamily="34" charset="0"/>
              <a:buChar char="•"/>
            </a:pPr>
            <a:r>
              <a:rPr lang="en-US" sz="1900" dirty="0"/>
              <a:t>Member riders show consistent usage throughout the week.</a:t>
            </a:r>
          </a:p>
          <a:p>
            <a:pPr algn="l"/>
            <a:r>
              <a:rPr lang="en-US" sz="1900" b="1" dirty="0"/>
              <a:t>Monthly Ride Patterns (2021 and 2022)</a:t>
            </a:r>
          </a:p>
          <a:p>
            <a:pPr algn="l">
              <a:buFont typeface="Arial" panose="020B0604020202020204" pitchFamily="34" charset="0"/>
              <a:buChar char="•"/>
            </a:pPr>
            <a:r>
              <a:rPr lang="en-US" sz="1900" b="1" dirty="0"/>
              <a:t>Top 30 Casual and Member Riders by Duration and Ride Length (2021 and 2022 Monthly)</a:t>
            </a:r>
            <a:r>
              <a:rPr lang="en-US" sz="1900" dirty="0"/>
              <a:t>:</a:t>
            </a:r>
          </a:p>
          <a:p>
            <a:pPr marL="742950" lvl="1" indent="-285750" algn="l">
              <a:buFont typeface="Arial" panose="020B0604020202020204" pitchFamily="34" charset="0"/>
              <a:buChar char="•"/>
            </a:pPr>
            <a:r>
              <a:rPr lang="en-US" sz="1900" dirty="0"/>
              <a:t>Casual riders peak in June-July 2021 and April 2022.</a:t>
            </a:r>
          </a:p>
          <a:p>
            <a:pPr marL="742950" lvl="1" indent="-285750" algn="l">
              <a:buFont typeface="Arial" panose="020B0604020202020204" pitchFamily="34" charset="0"/>
              <a:buChar char="•"/>
            </a:pPr>
            <a:r>
              <a:rPr lang="en-US" sz="1900" dirty="0"/>
              <a:t>Member riders are consistent with slight peaks in October 2021 and stable patterns in 2022.</a:t>
            </a:r>
          </a:p>
          <a:p>
            <a:pPr algn="l"/>
            <a:r>
              <a:rPr lang="en-US" sz="1900" b="1" dirty="0"/>
              <a:t>Seasonal Ride Patterns (2021 and 2022)</a:t>
            </a:r>
          </a:p>
          <a:p>
            <a:pPr algn="l">
              <a:buFont typeface="Arial" panose="020B0604020202020204" pitchFamily="34" charset="0"/>
              <a:buChar char="•"/>
            </a:pPr>
            <a:r>
              <a:rPr lang="en-US" sz="1900" b="1" dirty="0"/>
              <a:t>Top 30 Casual Riders by Duration and Ride Length (2021 and 2022 Seasonal)</a:t>
            </a:r>
            <a:r>
              <a:rPr lang="en-US" sz="1900" dirty="0"/>
              <a:t>:</a:t>
            </a:r>
          </a:p>
          <a:p>
            <a:pPr marL="742950" lvl="1" indent="-285750" algn="l">
              <a:buFont typeface="Arial" panose="020B0604020202020204" pitchFamily="34" charset="0"/>
              <a:buChar char="•"/>
            </a:pPr>
            <a:r>
              <a:rPr lang="en-US" sz="1900" dirty="0"/>
              <a:t>Casual riders peak in summer 2021 and spring 2022.</a:t>
            </a:r>
          </a:p>
          <a:p>
            <a:pPr lvl="1" algn="l"/>
            <a:endParaRPr lang="en-US" sz="1900" dirty="0"/>
          </a:p>
          <a:p>
            <a:pPr algn="l"/>
            <a:endParaRPr lang="en-US" dirty="0"/>
          </a:p>
        </p:txBody>
      </p:sp>
    </p:spTree>
    <p:extLst>
      <p:ext uri="{BB962C8B-B14F-4D97-AF65-F5344CB8AC3E}">
        <p14:creationId xmlns:p14="http://schemas.microsoft.com/office/powerpoint/2010/main" val="256588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BE3C-97C0-6D1C-C1CB-2692119156E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C15A7E30-9090-CC9B-343B-90CA1D5F856D}"/>
              </a:ext>
            </a:extLst>
          </p:cNvPr>
          <p:cNvSpPr>
            <a:spLocks noGrp="1"/>
          </p:cNvSpPr>
          <p:nvPr>
            <p:ph idx="1"/>
          </p:nvPr>
        </p:nvSpPr>
        <p:spPr/>
        <p:txBody>
          <a:bodyPr>
            <a:normAutofit/>
          </a:bodyPr>
          <a:lstStyle/>
          <a:p>
            <a:pPr marL="0" indent="0">
              <a:lnSpc>
                <a:spcPct val="150000"/>
              </a:lnSpc>
              <a:buNone/>
            </a:pPr>
            <a:r>
              <a:rPr lang="en-US" sz="1800" dirty="0"/>
              <a:t>From the figures presented, several key observations can be made:</a:t>
            </a:r>
          </a:p>
          <a:p>
            <a:pPr>
              <a:lnSpc>
                <a:spcPct val="150000"/>
              </a:lnSpc>
              <a:buAutoNum type="arabicPeriod"/>
            </a:pPr>
            <a:r>
              <a:rPr lang="en-US" sz="1800" b="1" dirty="0"/>
              <a:t>Seasonal and Monthly Patterns</a:t>
            </a:r>
            <a:r>
              <a:rPr lang="en-US" sz="1800" dirty="0"/>
              <a:t>: Casual riders peak in summer (2021) and early spring (2022), while member riders show consistent usage with slight peaks in winter (2021) and spring/fall (2022).</a:t>
            </a:r>
          </a:p>
          <a:p>
            <a:pPr marL="342900" indent="-342900">
              <a:lnSpc>
                <a:spcPct val="150000"/>
              </a:lnSpc>
              <a:buAutoNum type="arabicPeriod"/>
            </a:pPr>
            <a:r>
              <a:rPr lang="en-US" sz="1800" b="1" dirty="0"/>
              <a:t>Weekly and Location Patterns</a:t>
            </a:r>
            <a:r>
              <a:rPr lang="en-US" sz="1800" dirty="0"/>
              <a:t>: Casual riders peak on weekends with high variability in ride length, mainly starting downtown, especially around Millennium Park in 2022. Member riders show consistent ride patterns throughout the week with evenly distributed start locations.</a:t>
            </a:r>
          </a:p>
        </p:txBody>
      </p:sp>
    </p:spTree>
    <p:extLst>
      <p:ext uri="{BB962C8B-B14F-4D97-AF65-F5344CB8AC3E}">
        <p14:creationId xmlns:p14="http://schemas.microsoft.com/office/powerpoint/2010/main" val="328569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BE3C-97C0-6D1C-C1CB-2692119156E6}"/>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C15A7E30-9090-CC9B-343B-90CA1D5F856D}"/>
              </a:ext>
            </a:extLst>
          </p:cNvPr>
          <p:cNvSpPr>
            <a:spLocks noGrp="1"/>
          </p:cNvSpPr>
          <p:nvPr>
            <p:ph idx="1"/>
          </p:nvPr>
        </p:nvSpPr>
        <p:spPr/>
        <p:txBody>
          <a:bodyPr>
            <a:normAutofit/>
          </a:bodyPr>
          <a:lstStyle/>
          <a:p>
            <a:pPr marL="0" indent="0">
              <a:lnSpc>
                <a:spcPct val="150000"/>
              </a:lnSpc>
              <a:buNone/>
            </a:pPr>
            <a:r>
              <a:rPr lang="en-US" sz="1800" dirty="0"/>
              <a:t>From the figures presented, several key observations can be made:</a:t>
            </a:r>
          </a:p>
          <a:p>
            <a:pPr marL="514350" indent="-514350">
              <a:lnSpc>
                <a:spcPct val="150000"/>
              </a:lnSpc>
              <a:buAutoNum type="arabicPeriod"/>
            </a:pPr>
            <a:r>
              <a:rPr lang="en-US" sz="1800" dirty="0"/>
              <a:t>Offer downtown incentives for casual riders to become members. </a:t>
            </a:r>
          </a:p>
          <a:p>
            <a:pPr marL="514350" indent="-514350">
              <a:lnSpc>
                <a:spcPct val="150000"/>
              </a:lnSpc>
              <a:buAutoNum type="arabicPeriod"/>
            </a:pPr>
            <a:r>
              <a:rPr lang="en-US" sz="1800" dirty="0"/>
              <a:t>Promote services in high-traffic areas like Millennium Park.</a:t>
            </a:r>
          </a:p>
          <a:p>
            <a:pPr marL="514350" indent="-514350">
              <a:lnSpc>
                <a:spcPct val="150000"/>
              </a:lnSpc>
              <a:buAutoNum type="arabicPeriod"/>
            </a:pPr>
            <a:r>
              <a:rPr lang="en-US" sz="1800" dirty="0"/>
              <a:t>Increase bike availability and docking stations in popular areas.</a:t>
            </a:r>
          </a:p>
          <a:p>
            <a:pPr marL="514350" indent="-514350">
              <a:lnSpc>
                <a:spcPct val="150000"/>
              </a:lnSpc>
              <a:buAutoNum type="arabicPeriod"/>
            </a:pPr>
            <a:r>
              <a:rPr lang="en-US" sz="1800" dirty="0"/>
              <a:t>Continuously analyze start location trends to optimize bike placements and service efficiency.</a:t>
            </a:r>
          </a:p>
        </p:txBody>
      </p:sp>
    </p:spTree>
    <p:extLst>
      <p:ext uri="{BB962C8B-B14F-4D97-AF65-F5344CB8AC3E}">
        <p14:creationId xmlns:p14="http://schemas.microsoft.com/office/powerpoint/2010/main" val="3300900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555</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Analysis and Insights for Ride Sharing Service 2021 - 2022 (Casual vs Member Analysis ) </vt:lpstr>
      <vt:lpstr>PowerPoint Presentation</vt:lpstr>
      <vt:lpstr>PowerPoint Presentation</vt:lpstr>
      <vt:lpstr>PowerPoint Presentation</vt:lpstr>
      <vt:lpstr>PowerPoint Presentation</vt:lpstr>
      <vt:lpstr>Visuals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Book4</dc:title>
  <dc:creator/>
  <cp:lastModifiedBy>Mohammad Mihrab Uddin Chowdhury</cp:lastModifiedBy>
  <cp:revision>9</cp:revision>
  <dcterms:created xsi:type="dcterms:W3CDTF">2023-01-08T22:10:01Z</dcterms:created>
  <dcterms:modified xsi:type="dcterms:W3CDTF">2024-08-07T17:33:30Z</dcterms:modified>
</cp:coreProperties>
</file>