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1"/>
  </p:notesMasterIdLst>
  <p:handoutMasterIdLst>
    <p:handoutMasterId r:id="rId42"/>
  </p:handoutMasterIdLst>
  <p:sldIdLst>
    <p:sldId id="323" r:id="rId2"/>
    <p:sldId id="326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353" r:id="rId30"/>
    <p:sldId id="354" r:id="rId31"/>
    <p:sldId id="355" r:id="rId32"/>
    <p:sldId id="356" r:id="rId33"/>
    <p:sldId id="357" r:id="rId34"/>
    <p:sldId id="358" r:id="rId35"/>
    <p:sldId id="359" r:id="rId36"/>
    <p:sldId id="360" r:id="rId37"/>
    <p:sldId id="361" r:id="rId38"/>
    <p:sldId id="362" r:id="rId39"/>
    <p:sldId id="363" r:id="rId4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615" autoAdjust="0"/>
    <p:restoredTop sz="86452" autoAdjust="0"/>
  </p:normalViewPr>
  <p:slideViewPr>
    <p:cSldViewPr>
      <p:cViewPr varScale="1">
        <p:scale>
          <a:sx n="92" d="100"/>
          <a:sy n="92" d="100"/>
        </p:scale>
        <p:origin x="81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32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7/13/2016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C23,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C23,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9.docx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10.docx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1.docx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2.docx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3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4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2.docx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15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3.emf"/><Relationship Id="rId4" Type="http://schemas.openxmlformats.org/officeDocument/2006/relationships/package" Target="../embeddings/Microsoft_Word_Document16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17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Document18.docx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19.docx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9.emf"/><Relationship Id="rId4" Type="http://schemas.openxmlformats.org/officeDocument/2006/relationships/package" Target="../embeddings/Microsoft_Word_Document20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7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21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3.docx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23.docx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24.docx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35.emf"/><Relationship Id="rId4" Type="http://schemas.openxmlformats.org/officeDocument/2006/relationships/package" Target="../embeddings/Microsoft_Word_Document25.docx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37.emf"/><Relationship Id="rId4" Type="http://schemas.openxmlformats.org/officeDocument/2006/relationships/package" Target="../embeddings/Microsoft_Word_Document26.docx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Document27.docx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39.emf"/><Relationship Id="rId4" Type="http://schemas.openxmlformats.org/officeDocument/2006/relationships/package" Target="../embeddings/Microsoft_Word_Document28.docx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40.emf"/><Relationship Id="rId4" Type="http://schemas.openxmlformats.org/officeDocument/2006/relationships/package" Target="../embeddings/Microsoft_Word_Document29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4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5.docx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6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7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8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76200" y="6248400"/>
            <a:ext cx="2743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C23,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706297"/>
              </p:ext>
            </p:extLst>
          </p:nvPr>
        </p:nvGraphicFramePr>
        <p:xfrm>
          <a:off x="914400" y="1676400"/>
          <a:ext cx="7301323" cy="1082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Document" r:id="rId4" imgW="7301323" imgH="1082358" progId="Word.Document.12">
                  <p:embed/>
                </p:oleObj>
              </mc:Choice>
              <mc:Fallback>
                <p:oleObj name="Document" r:id="rId4" imgW="7301323" imgH="10823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676400"/>
                        <a:ext cx="7301323" cy="10823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syntax of the where clause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127648"/>
              </p:ext>
            </p:extLst>
          </p:nvPr>
        </p:nvGraphicFramePr>
        <p:xfrm>
          <a:off x="914400" y="1066800"/>
          <a:ext cx="7300912" cy="364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Document" r:id="rId4" imgW="7301323" imgH="3716601" progId="Word.Document.12">
                  <p:embed/>
                </p:oleObj>
              </mc:Choice>
              <mc:Fallback>
                <p:oleObj name="Document" r:id="rId4" imgW="7301323" imgH="37166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3646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708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resulting dialog box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23-04a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353185" y="1219200"/>
            <a:ext cx="2304415" cy="23662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852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An example that filters the generic list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invoices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7316096"/>
              </p:ext>
            </p:extLst>
          </p:nvPr>
        </p:nvGraphicFramePr>
        <p:xfrm>
          <a:off x="990600" y="1447800"/>
          <a:ext cx="7301323" cy="3175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Document" r:id="rId4" imgW="7301323" imgH="3175421" progId="Word.Document.12">
                  <p:embed/>
                </p:oleObj>
              </mc:Choice>
              <mc:Fallback>
                <p:oleObj name="Document" r:id="rId4" imgW="7301323" imgH="31754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447800"/>
                        <a:ext cx="7301323" cy="31754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846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resulting dialog box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23-04b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323975" y="1170940"/>
            <a:ext cx="1876425" cy="25628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168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syntax of the </a:t>
            </a:r>
            <a:r>
              <a:rPr lang="en-US" dirty="0" err="1"/>
              <a:t>orderby</a:t>
            </a:r>
            <a:r>
              <a:rPr lang="en-US" dirty="0"/>
              <a:t> clause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231671"/>
              </p:ext>
            </p:extLst>
          </p:nvPr>
        </p:nvGraphicFramePr>
        <p:xfrm>
          <a:off x="914400" y="1066800"/>
          <a:ext cx="7301323" cy="3999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Document" r:id="rId4" imgW="7301323" imgH="3999252" progId="Word.Document.12">
                  <p:embed/>
                </p:oleObj>
              </mc:Choice>
              <mc:Fallback>
                <p:oleObj name="Document" r:id="rId4" imgW="7301323" imgH="39992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39992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892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resulting dialog box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23-05a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348105" y="1219200"/>
            <a:ext cx="2690495" cy="21050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93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An example that sorts the generic list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invoices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455004"/>
              </p:ext>
            </p:extLst>
          </p:nvPr>
        </p:nvGraphicFramePr>
        <p:xfrm>
          <a:off x="990600" y="1477963"/>
          <a:ext cx="7301323" cy="3969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Document" r:id="rId4" imgW="7301323" imgH="3969367" progId="Word.Document.12">
                  <p:embed/>
                </p:oleObj>
              </mc:Choice>
              <mc:Fallback>
                <p:oleObj name="Document" r:id="rId4" imgW="7301323" imgH="39693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477963"/>
                        <a:ext cx="7301323" cy="39693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resulting dialog box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23-05b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315720" y="1219200"/>
            <a:ext cx="2341880" cy="25812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04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Two ways to code the select clause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8422609"/>
              </p:ext>
            </p:extLst>
          </p:nvPr>
        </p:nvGraphicFramePr>
        <p:xfrm>
          <a:off x="990600" y="1143000"/>
          <a:ext cx="7300912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Document" r:id="rId4" imgW="7301323" imgH="773422" progId="Word.Document.12">
                  <p:embed/>
                </p:oleObj>
              </mc:Choice>
              <mc:Fallback>
                <p:oleObj name="Document" r:id="rId4" imgW="7301323" imgH="77342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773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511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An example that selects key values </a:t>
            </a:r>
            <a:br>
              <a:rPr lang="en-US" dirty="0"/>
            </a:br>
            <a:r>
              <a:rPr lang="en-US" dirty="0"/>
              <a:t>from a sorted 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90207"/>
              </p:ext>
            </p:extLst>
          </p:nvPr>
        </p:nvGraphicFramePr>
        <p:xfrm>
          <a:off x="990600" y="1447800"/>
          <a:ext cx="7300912" cy="412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Document" r:id="rId4" imgW="7301323" imgH="4128156" progId="Word.Document.12">
                  <p:embed/>
                </p:oleObj>
              </mc:Choice>
              <mc:Fallback>
                <p:oleObj name="Document" r:id="rId4" imgW="7301323" imgH="41281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447800"/>
                        <a:ext cx="7300912" cy="412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435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Some of the C# clauses for working with LINQ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844251"/>
              </p:ext>
            </p:extLst>
          </p:nvPr>
        </p:nvGraphicFramePr>
        <p:xfrm>
          <a:off x="990600" y="1143000"/>
          <a:ext cx="7301323" cy="1532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Document" r:id="rId4" imgW="7301323" imgH="1532081" progId="Word.Document.12">
                  <p:embed/>
                </p:oleObj>
              </mc:Choice>
              <mc:Fallback>
                <p:oleObj name="Document" r:id="rId4" imgW="7301323" imgH="15320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15320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330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resulting dialog box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23-06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349375" y="1219200"/>
            <a:ext cx="3298825" cy="20859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190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A query expression that creates </a:t>
            </a:r>
            <a:br>
              <a:rPr lang="en-US" dirty="0"/>
            </a:br>
            <a:r>
              <a:rPr lang="en-US" dirty="0"/>
              <a:t>an anonymous type from the list of invoices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580189"/>
              </p:ext>
            </p:extLst>
          </p:nvPr>
        </p:nvGraphicFramePr>
        <p:xfrm>
          <a:off x="990600" y="1524000"/>
          <a:ext cx="7300912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Document" r:id="rId4" imgW="7301323" imgH="1270313" progId="Word.Document.12">
                  <p:embed/>
                </p:oleObj>
              </mc:Choice>
              <mc:Fallback>
                <p:oleObj name="Document" r:id="rId4" imgW="7301323" imgH="12703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300912" cy="127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444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basic syntax of the join clause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976953"/>
              </p:ext>
            </p:extLst>
          </p:nvPr>
        </p:nvGraphicFramePr>
        <p:xfrm>
          <a:off x="914400" y="1066800"/>
          <a:ext cx="7300912" cy="358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Document" r:id="rId4" imgW="7301323" imgH="3585177" progId="Word.Document.12">
                  <p:embed/>
                </p:oleObj>
              </mc:Choice>
              <mc:Fallback>
                <p:oleObj name="Document" r:id="rId4" imgW="7301323" imgH="35851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3584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268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A query expression that joins data </a:t>
            </a:r>
            <a:br>
              <a:rPr lang="en-US" dirty="0"/>
            </a:br>
            <a:r>
              <a:rPr lang="en-US" dirty="0"/>
              <a:t>from the two data sources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2190292"/>
              </p:ext>
            </p:extLst>
          </p:nvPr>
        </p:nvGraphicFramePr>
        <p:xfrm>
          <a:off x="990600" y="1603375"/>
          <a:ext cx="7300912" cy="167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Document" r:id="rId4" imgW="7301323" imgH="1673586" progId="Word.Document.12">
                  <p:embed/>
                </p:oleObj>
              </mc:Choice>
              <mc:Fallback>
                <p:oleObj name="Document" r:id="rId4" imgW="7301323" imgH="16735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603375"/>
                        <a:ext cx="7300912" cy="167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927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Code that executes the query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291272"/>
              </p:ext>
            </p:extLst>
          </p:nvPr>
        </p:nvGraphicFramePr>
        <p:xfrm>
          <a:off x="990600" y="1143000"/>
          <a:ext cx="7301323" cy="1745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Document" r:id="rId4" imgW="7301323" imgH="1745240" progId="Word.Document.12">
                  <p:embed/>
                </p:oleObj>
              </mc:Choice>
              <mc:Fallback>
                <p:oleObj name="Document" r:id="rId4" imgW="7301323" imgH="17452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1745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443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resulting dialog box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23-07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384300" y="1219200"/>
            <a:ext cx="3263900" cy="2667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883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An extension method that extends </a:t>
            </a:r>
            <a:br>
              <a:rPr lang="en-US" dirty="0"/>
            </a:br>
            <a:r>
              <a:rPr lang="en-US" dirty="0"/>
              <a:t>the String data type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8489872"/>
              </p:ext>
            </p:extLst>
          </p:nvPr>
        </p:nvGraphicFramePr>
        <p:xfrm>
          <a:off x="990600" y="1447800"/>
          <a:ext cx="7300912" cy="440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Document" r:id="rId4" imgW="7301323" imgH="4402886" progId="Word.Document.12">
                  <p:embed/>
                </p:oleObj>
              </mc:Choice>
              <mc:Fallback>
                <p:oleObj name="Document" r:id="rId4" imgW="7301323" imgH="44028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447800"/>
                        <a:ext cx="7300912" cy="4402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941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resulting dialog box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0" y="1219200"/>
            <a:ext cx="2152650" cy="18478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398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Extension methods used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implement </a:t>
            </a:r>
            <a:r>
              <a:rPr lang="en-US" dirty="0" smtClean="0"/>
              <a:t>common </a:t>
            </a:r>
            <a:r>
              <a:rPr lang="en-US" dirty="0"/>
              <a:t>C# clauses for LINQ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689233"/>
              </p:ext>
            </p:extLst>
          </p:nvPr>
        </p:nvGraphicFramePr>
        <p:xfrm>
          <a:off x="990600" y="1498059"/>
          <a:ext cx="7301323" cy="2083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Document" r:id="rId4" imgW="7301323" imgH="2083341" progId="Word.Document.12">
                  <p:embed/>
                </p:oleObj>
              </mc:Choice>
              <mc:Fallback>
                <p:oleObj name="Document" r:id="rId4" imgW="7301323" imgH="208334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498059"/>
                        <a:ext cx="7301323" cy="20833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164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8303628"/>
              </p:ext>
            </p:extLst>
          </p:nvPr>
        </p:nvGraphicFramePr>
        <p:xfrm>
          <a:off x="1029704" y="914400"/>
          <a:ext cx="6742696" cy="4508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name="Document" r:id="rId4" imgW="7301323" imgH="4882494" progId="Word.Document.12">
                  <p:embed/>
                </p:oleObj>
              </mc:Choice>
              <mc:Fallback>
                <p:oleObj name="Document" r:id="rId4" imgW="7301323" imgH="48824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29704" y="914400"/>
                        <a:ext cx="6742696" cy="45083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895" y="261907"/>
            <a:ext cx="7315200" cy="400110"/>
          </a:xfrm>
        </p:spPr>
        <p:txBody>
          <a:bodyPr/>
          <a:lstStyle/>
          <a:p>
            <a:r>
              <a:rPr lang="en-US" dirty="0"/>
              <a:t>The basic syntax of a lambda expression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791549"/>
              </p:ext>
            </p:extLst>
          </p:nvPr>
        </p:nvGraphicFramePr>
        <p:xfrm>
          <a:off x="1029704" y="914400"/>
          <a:ext cx="6742696" cy="4508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Document" r:id="rId7" imgW="7301323" imgH="4882494" progId="Word.Document.12">
                  <p:embed/>
                </p:oleObj>
              </mc:Choice>
              <mc:Fallback>
                <p:oleObj name="Document" r:id="rId7" imgW="7301323" imgH="48824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29704" y="914400"/>
                        <a:ext cx="6742696" cy="45083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956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Features of LINQ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233319"/>
              </p:ext>
            </p:extLst>
          </p:nvPr>
        </p:nvGraphicFramePr>
        <p:xfrm>
          <a:off x="990600" y="1066800"/>
          <a:ext cx="7301323" cy="1838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Document" r:id="rId4" imgW="7301323" imgH="1838497" progId="Word.Document.12">
                  <p:embed/>
                </p:oleObj>
              </mc:Choice>
              <mc:Fallback>
                <p:oleObj name="Document" r:id="rId4" imgW="7301323" imgH="18384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1323" cy="18384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60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resulting dialog box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580" y="1219200"/>
            <a:ext cx="2395220" cy="21481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763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A query that uses extension methods </a:t>
            </a:r>
            <a:br>
              <a:rPr lang="en-US" dirty="0"/>
            </a:br>
            <a:r>
              <a:rPr lang="en-US" dirty="0"/>
              <a:t>and lambda expressions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2213015"/>
              </p:ext>
            </p:extLst>
          </p:nvPr>
        </p:nvGraphicFramePr>
        <p:xfrm>
          <a:off x="914400" y="1527175"/>
          <a:ext cx="7304088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Document" r:id="rId4" imgW="7301323" imgH="2252572" progId="Word.Document.12">
                  <p:embed/>
                </p:oleObj>
              </mc:Choice>
              <mc:Fallback>
                <p:oleObj name="Document" r:id="rId4" imgW="7301323" imgH="225257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527175"/>
                        <a:ext cx="7304088" cy="2241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44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Customer Invoice form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215" y="1143000"/>
            <a:ext cx="5823585" cy="43053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466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Customer Invoice form with generic lists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680737"/>
              </p:ext>
            </p:extLst>
          </p:nvPr>
        </p:nvGraphicFramePr>
        <p:xfrm>
          <a:off x="990600" y="1149350"/>
          <a:ext cx="7300912" cy="448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Document" r:id="rId4" imgW="7301323" imgH="4490382" progId="Word.Document.12">
                  <p:embed/>
                </p:oleObj>
              </mc:Choice>
              <mc:Fallback>
                <p:oleObj name="Document" r:id="rId4" imgW="7301323" imgH="4490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9350"/>
                        <a:ext cx="7300912" cy="448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016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772400" cy="800219"/>
          </a:xfrm>
        </p:spPr>
        <p:txBody>
          <a:bodyPr/>
          <a:lstStyle/>
          <a:p>
            <a:r>
              <a:rPr lang="en-US" dirty="0"/>
              <a:t>Customer Invoice form with generic lists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810812"/>
              </p:ext>
            </p:extLst>
          </p:nvPr>
        </p:nvGraphicFramePr>
        <p:xfrm>
          <a:off x="990600" y="1143000"/>
          <a:ext cx="7300912" cy="494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name="Document" r:id="rId4" imgW="7301323" imgH="4950907" progId="Word.Document.12">
                  <p:embed/>
                </p:oleObj>
              </mc:Choice>
              <mc:Fallback>
                <p:oleObj name="Document" r:id="rId4" imgW="7301323" imgH="49509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494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159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dataset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1066800"/>
            <a:ext cx="5684520" cy="4800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392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Customer Invoice form with typed dataset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1139076"/>
              </p:ext>
            </p:extLst>
          </p:nvPr>
        </p:nvGraphicFramePr>
        <p:xfrm>
          <a:off x="990600" y="1122362"/>
          <a:ext cx="7300912" cy="466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name="Document" r:id="rId4" imgW="7301323" imgH="4669695" progId="Word.Document.12">
                  <p:embed/>
                </p:oleObj>
              </mc:Choice>
              <mc:Fallback>
                <p:oleObj name="Document" r:id="rId4" imgW="7301323" imgH="46696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22362"/>
                        <a:ext cx="7300912" cy="4668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125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772400" cy="800219"/>
          </a:xfrm>
        </p:spPr>
        <p:txBody>
          <a:bodyPr/>
          <a:lstStyle/>
          <a:p>
            <a:r>
              <a:rPr lang="en-US" dirty="0"/>
              <a:t>Customer Invoice form with typed dataset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246614"/>
              </p:ext>
            </p:extLst>
          </p:nvPr>
        </p:nvGraphicFramePr>
        <p:xfrm>
          <a:off x="990600" y="1144588"/>
          <a:ext cx="7300912" cy="426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9" name="Document" r:id="rId4" imgW="7301323" imgH="4266421" progId="Word.Document.12">
                  <p:embed/>
                </p:oleObj>
              </mc:Choice>
              <mc:Fallback>
                <p:oleObj name="Document" r:id="rId4" imgW="7301323" imgH="42664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4588"/>
                        <a:ext cx="7300912" cy="4265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195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315200" cy="800219"/>
          </a:xfrm>
        </p:spPr>
        <p:txBody>
          <a:bodyPr/>
          <a:lstStyle/>
          <a:p>
            <a:r>
              <a:rPr lang="en-US" dirty="0"/>
              <a:t>Extra 23-1	Use LINQ to create an Invoice Line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Items </a:t>
            </a:r>
            <a:r>
              <a:rPr lang="en-US" dirty="0"/>
              <a:t>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082662"/>
              </p:ext>
            </p:extLst>
          </p:nvPr>
        </p:nvGraphicFramePr>
        <p:xfrm>
          <a:off x="990600" y="1258888"/>
          <a:ext cx="7289800" cy="483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1" name="Document" r:id="rId4" imgW="7301323" imgH="4852249" progId="Word.Document.12">
                  <p:embed/>
                </p:oleObj>
              </mc:Choice>
              <mc:Fallback>
                <p:oleObj name="Document" r:id="rId4" imgW="7301323" imgH="48522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58888"/>
                        <a:ext cx="7289800" cy="4837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49469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7315200" cy="400110"/>
          </a:xfrm>
        </p:spPr>
        <p:txBody>
          <a:bodyPr/>
          <a:lstStyle/>
          <a:p>
            <a:r>
              <a:rPr lang="en-US" dirty="0"/>
              <a:t>Project 5-2	Display incidents by technician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078371"/>
              </p:ext>
            </p:extLst>
          </p:nvPr>
        </p:nvGraphicFramePr>
        <p:xfrm>
          <a:off x="990600" y="990600"/>
          <a:ext cx="7301323" cy="5141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Document" r:id="rId4" imgW="7301323" imgH="5141742" progId="Word.Document.12">
                  <p:embed/>
                </p:oleObj>
              </mc:Choice>
              <mc:Fallback>
                <p:oleObj name="Document" r:id="rId4" imgW="7301323" imgH="51417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990600"/>
                        <a:ext cx="7301323" cy="51417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416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three stages of a query operation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5028552"/>
              </p:ext>
            </p:extLst>
          </p:nvPr>
        </p:nvGraphicFramePr>
        <p:xfrm>
          <a:off x="990600" y="1143000"/>
          <a:ext cx="7301323" cy="1397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Document" r:id="rId4" imgW="7301323" imgH="1397056" progId="Word.Document.12">
                  <p:embed/>
                </p:oleObj>
              </mc:Choice>
              <mc:Fallback>
                <p:oleObj name="Document" r:id="rId4" imgW="7301323" imgH="13970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1397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283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LINQ query that retrieves data from an array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3130910"/>
              </p:ext>
            </p:extLst>
          </p:nvPr>
        </p:nvGraphicFramePr>
        <p:xfrm>
          <a:off x="990600" y="1124737"/>
          <a:ext cx="7301323" cy="405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Document" r:id="rId4" imgW="7301323" imgH="4056863" progId="Word.Document.12">
                  <p:embed/>
                </p:oleObj>
              </mc:Choice>
              <mc:Fallback>
                <p:oleObj name="Document" r:id="rId4" imgW="7301323" imgH="40568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24737"/>
                        <a:ext cx="7301323" cy="4056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175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resulting dialog box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23-0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342390" y="1219200"/>
            <a:ext cx="2149378" cy="2209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237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syntax of the from clause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5682308"/>
              </p:ext>
            </p:extLst>
          </p:nvPr>
        </p:nvGraphicFramePr>
        <p:xfrm>
          <a:off x="914400" y="1066800"/>
          <a:ext cx="7300912" cy="382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Document" r:id="rId4" imgW="7301323" imgH="3826421" progId="Word.Document.12">
                  <p:embed/>
                </p:oleObj>
              </mc:Choice>
              <mc:Fallback>
                <p:oleObj name="Document" r:id="rId4" imgW="7301323" imgH="38264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382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961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An example that uses a generic list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invoices </a:t>
            </a:r>
            <a:r>
              <a:rPr lang="en-US" dirty="0" smtClean="0"/>
              <a:t>as </a:t>
            </a:r>
            <a:r>
              <a:rPr lang="en-US" dirty="0"/>
              <a:t>the data source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7627280"/>
              </p:ext>
            </p:extLst>
          </p:nvPr>
        </p:nvGraphicFramePr>
        <p:xfrm>
          <a:off x="914400" y="1498600"/>
          <a:ext cx="7300912" cy="337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Document" r:id="rId4" imgW="7301323" imgH="3378859" progId="Word.Document.12">
                  <p:embed/>
                </p:oleObj>
              </mc:Choice>
              <mc:Fallback>
                <p:oleObj name="Document" r:id="rId4" imgW="7301323" imgH="33788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498600"/>
                        <a:ext cx="7300912" cy="337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244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An example that uses a generic list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invoices </a:t>
            </a:r>
            <a:r>
              <a:rPr lang="en-US" dirty="0" smtClean="0"/>
              <a:t>as </a:t>
            </a:r>
            <a:r>
              <a:rPr lang="en-US" dirty="0"/>
              <a:t>the data source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010148"/>
              </p:ext>
            </p:extLst>
          </p:nvPr>
        </p:nvGraphicFramePr>
        <p:xfrm>
          <a:off x="990600" y="1524000"/>
          <a:ext cx="7301323" cy="2065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Document" r:id="rId4" imgW="7301323" imgH="2065698" progId="Word.Document.12">
                  <p:embed/>
                </p:oleObj>
              </mc:Choice>
              <mc:Fallback>
                <p:oleObj name="Document" r:id="rId4" imgW="7301323" imgH="206569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301323" cy="20656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243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911</Words>
  <Application>Microsoft Office PowerPoint</Application>
  <PresentationFormat>On-screen Show (4:3)</PresentationFormat>
  <Paragraphs>194</Paragraphs>
  <Slides>39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Arial Narrow</vt:lpstr>
      <vt:lpstr>Times New Roman</vt:lpstr>
      <vt:lpstr>Master slides_with_titles</vt:lpstr>
      <vt:lpstr>Document</vt:lpstr>
      <vt:lpstr>PowerPoint Presentation</vt:lpstr>
      <vt:lpstr>Some of the C# clauses for working with LINQ</vt:lpstr>
      <vt:lpstr>Features of LINQ</vt:lpstr>
      <vt:lpstr>The three stages of a query operation</vt:lpstr>
      <vt:lpstr>A LINQ query that retrieves data from an array</vt:lpstr>
      <vt:lpstr>The resulting dialog box</vt:lpstr>
      <vt:lpstr>The syntax of the from clause</vt:lpstr>
      <vt:lpstr>An example that uses a generic list  of invoices as the data source</vt:lpstr>
      <vt:lpstr>An example that uses a generic list  of invoices as the data source (cont.)</vt:lpstr>
      <vt:lpstr>The syntax of the where clause</vt:lpstr>
      <vt:lpstr>The resulting dialog box</vt:lpstr>
      <vt:lpstr>An example that filters the generic list  of invoices</vt:lpstr>
      <vt:lpstr>The resulting dialog box</vt:lpstr>
      <vt:lpstr>The syntax of the orderby clause</vt:lpstr>
      <vt:lpstr>The resulting dialog box</vt:lpstr>
      <vt:lpstr>An example that sorts the generic list  of invoices</vt:lpstr>
      <vt:lpstr>The resulting dialog box</vt:lpstr>
      <vt:lpstr>Two ways to code the select clause</vt:lpstr>
      <vt:lpstr>An example that selects key values  from a sorted list</vt:lpstr>
      <vt:lpstr>The resulting dialog box</vt:lpstr>
      <vt:lpstr>A query expression that creates  an anonymous type from the list of invoices</vt:lpstr>
      <vt:lpstr>The basic syntax of the join clause</vt:lpstr>
      <vt:lpstr>A query expression that joins data  from the two data sources</vt:lpstr>
      <vt:lpstr>Code that executes the query</vt:lpstr>
      <vt:lpstr>The resulting dialog box</vt:lpstr>
      <vt:lpstr>An extension method that extends  the String data type</vt:lpstr>
      <vt:lpstr>The resulting dialog box</vt:lpstr>
      <vt:lpstr>Extension methods used  to implement common C# clauses for LINQ</vt:lpstr>
      <vt:lpstr>The basic syntax of a lambda expression</vt:lpstr>
      <vt:lpstr>The resulting dialog box</vt:lpstr>
      <vt:lpstr>A query that uses extension methods  and lambda expressions</vt:lpstr>
      <vt:lpstr>The Customer Invoice form</vt:lpstr>
      <vt:lpstr>Customer Invoice form with generic lists</vt:lpstr>
      <vt:lpstr>Customer Invoice form with generic lists (cont.)</vt:lpstr>
      <vt:lpstr>The dataset schema</vt:lpstr>
      <vt:lpstr>Customer Invoice form with typed dataset</vt:lpstr>
      <vt:lpstr>Customer Invoice form with typed dataset (cont.)</vt:lpstr>
      <vt:lpstr>Extra 23-1 Use LINQ to create an Invoice Line                      Items application</vt:lpstr>
      <vt:lpstr>Project 5-2 Display incidents by technician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Nguyen, Phuong</cp:lastModifiedBy>
  <cp:revision>13</cp:revision>
  <cp:lastPrinted>2016-01-14T23:03:16Z</cp:lastPrinted>
  <dcterms:created xsi:type="dcterms:W3CDTF">2016-01-14T22:50:19Z</dcterms:created>
  <dcterms:modified xsi:type="dcterms:W3CDTF">2016-07-13T18:42:32Z</dcterms:modified>
</cp:coreProperties>
</file>