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61" r:id="rId6"/>
    <p:sldId id="262" r:id="rId7"/>
    <p:sldId id="265" r:id="rId8"/>
    <p:sldId id="266" r:id="rId9"/>
    <p:sldId id="514" r:id="rId10"/>
    <p:sldId id="267" r:id="rId11"/>
    <p:sldId id="270" r:id="rId12"/>
    <p:sldId id="271" r:id="rId13"/>
    <p:sldId id="274" r:id="rId14"/>
    <p:sldId id="275" r:id="rId15"/>
    <p:sldId id="559" r:id="rId16"/>
    <p:sldId id="560" r:id="rId17"/>
    <p:sldId id="561" r:id="rId18"/>
    <p:sldId id="562" r:id="rId19"/>
    <p:sldId id="563" r:id="rId20"/>
    <p:sldId id="564" r:id="rId21"/>
    <p:sldId id="298" r:id="rId22"/>
    <p:sldId id="299" r:id="rId23"/>
    <p:sldId id="541" r:id="rId24"/>
    <p:sldId id="300" r:id="rId25"/>
    <p:sldId id="302" r:id="rId26"/>
    <p:sldId id="304" r:id="rId27"/>
    <p:sldId id="427" r:id="rId28"/>
    <p:sldId id="308" r:id="rId29"/>
    <p:sldId id="309" r:id="rId30"/>
    <p:sldId id="311" r:id="rId31"/>
    <p:sldId id="585" r:id="rId32"/>
    <p:sldId id="586" r:id="rId33"/>
    <p:sldId id="587" r:id="rId34"/>
    <p:sldId id="588" r:id="rId35"/>
    <p:sldId id="312" r:id="rId36"/>
    <p:sldId id="516" r:id="rId37"/>
    <p:sldId id="515" r:id="rId38"/>
    <p:sldId id="314" r:id="rId39"/>
    <p:sldId id="315" r:id="rId40"/>
    <p:sldId id="589" r:id="rId41"/>
    <p:sldId id="316" r:id="rId42"/>
    <p:sldId id="317" r:id="rId43"/>
    <p:sldId id="31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>
      <p:cViewPr varScale="1">
        <p:scale>
          <a:sx n="84" d="100"/>
          <a:sy n="84" d="100"/>
        </p:scale>
        <p:origin x="146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7E4E-2EB2-4DCE-9BF2-2564BD27F6AD}" type="datetimeFigureOut">
              <a:rPr lang="en-US"/>
              <a:pPr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9C3F-4636-47B0-ABF1-2726C6386C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9C3F-4636-47B0-ABF1-2726C6386C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D9C3F-4636-47B0-ABF1-2726C6386C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5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4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3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6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7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6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7F85-FE59-4F39-AA98-2B932E24738B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147E8-CEE7-46F4-B7A1-D73F8C241C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p.net/mvc/mvc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.udemy.com/wp-content/uploads/2015/08/image018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ASP.NET </a:t>
            </a:r>
            <a:r>
              <a:rPr lang="en-US" sz="8000" dirty="0" smtClean="0"/>
              <a:t>MVC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ASP.NET MVC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include:</a:t>
            </a:r>
          </a:p>
          <a:p>
            <a:pPr lvl="1"/>
            <a:r>
              <a:rPr lang="en-US" dirty="0" smtClean="0"/>
              <a:t>ASP.NET Web API</a:t>
            </a:r>
          </a:p>
          <a:p>
            <a:pPr lvl="1"/>
            <a:r>
              <a:rPr lang="en-US" dirty="0" smtClean="0"/>
              <a:t>Enhancements to the default project templates</a:t>
            </a:r>
          </a:p>
          <a:p>
            <a:pPr lvl="1"/>
            <a:r>
              <a:rPr lang="en-US" dirty="0" smtClean="0"/>
              <a:t>Mobile project template using jQuery Mobile</a:t>
            </a:r>
          </a:p>
          <a:p>
            <a:pPr lvl="1"/>
            <a:r>
              <a:rPr lang="en-US" dirty="0" smtClean="0"/>
              <a:t>Display Modes</a:t>
            </a:r>
          </a:p>
          <a:p>
            <a:pPr lvl="1"/>
            <a:r>
              <a:rPr lang="en-US" dirty="0" smtClean="0"/>
              <a:t>Task Support for Asynchronous Controllers</a:t>
            </a:r>
          </a:p>
          <a:p>
            <a:pPr lvl="1"/>
            <a:r>
              <a:rPr lang="en-US" dirty="0" smtClean="0"/>
              <a:t>Bundling and </a:t>
            </a:r>
            <a:r>
              <a:rPr lang="en-US" dirty="0" err="1"/>
              <a:t>M</a:t>
            </a:r>
            <a:r>
              <a:rPr lang="en-US" dirty="0" err="1" smtClean="0"/>
              <a:t>inification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ASP.NET Web API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Referred to as Web API</a:t>
            </a:r>
          </a:p>
          <a:p>
            <a:r>
              <a:rPr lang="en-US" dirty="0" smtClean="0"/>
              <a:t>A framework that offers the ASP.NET MVC development style but is tailored to writing HTTP services.  (service-oriented design)</a:t>
            </a:r>
          </a:p>
          <a:p>
            <a:r>
              <a:rPr lang="en-US" dirty="0" smtClean="0"/>
              <a:t>Several MVC features have been adopted for HTTP Service domain: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Model Binding and Validation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Scaffolding</a:t>
            </a:r>
          </a:p>
          <a:p>
            <a:pPr lvl="1"/>
            <a:r>
              <a:rPr lang="en-US" dirty="0" smtClean="0"/>
              <a:t>Easy Unit Testability</a:t>
            </a:r>
          </a:p>
        </p:txBody>
      </p:sp>
    </p:spTree>
    <p:extLst>
      <p:ext uri="{BB962C8B-B14F-4D97-AF65-F5344CB8AC3E}">
        <p14:creationId xmlns:p14="http://schemas.microsoft.com/office/powerpoint/2010/main" val="40420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ASP.NET MVC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www.asp.net/mvc/mvc5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23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71563" y="0"/>
            <a:ext cx="7786687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US" sz="3600" b="1" dirty="0">
                <a:solidFill>
                  <a:srgbClr val="C00000"/>
                </a:solidFill>
              </a:rPr>
              <a:t>Layout of an MVC project</a:t>
            </a: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endParaRPr lang="en-US" altLang="en-US" dirty="0" smtClean="0">
              <a:solidFill>
                <a:srgbClr val="C00000"/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071563" y="1500188"/>
            <a:ext cx="7772400" cy="4114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smtClean="0"/>
              <a:t>When you create a new MVC project, your solution should have the following structure in your Solution Explorer.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7302F-5C83-4E67-AA22-F6AD46F5CFB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19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071563" y="0"/>
            <a:ext cx="7786687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US" sz="3600" b="1" dirty="0">
                <a:solidFill>
                  <a:srgbClr val="C00000"/>
                </a:solidFill>
              </a:rPr>
              <a:t>Layout of an MVC project</a:t>
            </a: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endParaRPr lang="en-US" altLang="en-US" dirty="0" smtClean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21F59A-B83D-461A-99E8-634DE1172C2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18436" name="Content Placeholder 4" descr="image01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3575" y="1143000"/>
            <a:ext cx="3455988" cy="5310188"/>
          </a:xfrm>
        </p:spPr>
      </p:pic>
    </p:spTree>
    <p:extLst>
      <p:ext uri="{BB962C8B-B14F-4D97-AF65-F5344CB8AC3E}">
        <p14:creationId xmlns:p14="http://schemas.microsoft.com/office/powerpoint/2010/main" val="27514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16013" y="49213"/>
            <a:ext cx="7786687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US" sz="3600" b="1" dirty="0">
                <a:solidFill>
                  <a:srgbClr val="C00000"/>
                </a:solidFill>
              </a:rPr>
              <a:t>Layout of an MVC project</a:t>
            </a: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endParaRPr lang="en-US" altLang="en-US" dirty="0" smtClean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C454C-E2AF-4DFE-8AAC-CC789103B83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875"/>
            <a:ext cx="7886700" cy="47640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b="1" dirty="0" err="1"/>
              <a:t>App_Data</a:t>
            </a:r>
            <a:r>
              <a:rPr lang="en-US" dirty="0"/>
              <a:t> </a:t>
            </a:r>
            <a:r>
              <a:rPr lang="en-US" dirty="0" smtClean="0"/>
              <a:t>–it’s </a:t>
            </a:r>
            <a:r>
              <a:rPr lang="en-US" dirty="0"/>
              <a:t>meant to hold data for your application (just as the name says). </a:t>
            </a:r>
            <a:r>
              <a:rPr lang="en-US" dirty="0"/>
              <a:t>A couple of examples would include a portable database (like SQL Server Compact Edition) or any kind of data files (XML, JSON, etc.). I prefer to use SQL Server.</a:t>
            </a:r>
          </a:p>
          <a:p>
            <a:pPr>
              <a:defRPr/>
            </a:pPr>
            <a:r>
              <a:rPr lang="en-US" b="1" dirty="0" err="1"/>
              <a:t>App_Start</a:t>
            </a:r>
            <a:r>
              <a:rPr lang="en-US" dirty="0"/>
              <a:t> – The </a:t>
            </a:r>
            <a:r>
              <a:rPr lang="en-US" dirty="0" err="1"/>
              <a:t>App_Start</a:t>
            </a:r>
            <a:r>
              <a:rPr lang="en-US" dirty="0"/>
              <a:t> folder contains the initialization and configuration of different features of your application.</a:t>
            </a:r>
          </a:p>
          <a:p>
            <a:pPr lvl="1">
              <a:defRPr/>
            </a:pPr>
            <a:r>
              <a:rPr lang="en-US" dirty="0" err="1"/>
              <a:t>BundleConfig.cs</a:t>
            </a:r>
            <a:r>
              <a:rPr lang="en-US" dirty="0"/>
              <a:t> – This contains all of the configuration for minifying and compressing your JavaScript and CSS files into one file.</a:t>
            </a:r>
          </a:p>
          <a:p>
            <a:pPr lvl="1">
              <a:defRPr/>
            </a:pPr>
            <a:r>
              <a:rPr lang="en-US" dirty="0" err="1"/>
              <a:t>FilterConfig.cs</a:t>
            </a:r>
            <a:r>
              <a:rPr lang="en-US" dirty="0"/>
              <a:t> – Registers Global Filters.</a:t>
            </a:r>
          </a:p>
          <a:p>
            <a:pPr lvl="1">
              <a:defRPr/>
            </a:pPr>
            <a:r>
              <a:rPr lang="en-US" dirty="0" err="1"/>
              <a:t>RouteConfig.cs</a:t>
            </a:r>
            <a:r>
              <a:rPr lang="en-US" dirty="0"/>
              <a:t> – Configuration of your routes</a:t>
            </a:r>
            <a:r>
              <a:rPr lang="en-US" dirty="0" smtClean="0"/>
              <a:t>.</a:t>
            </a:r>
          </a:p>
          <a:p>
            <a:pPr marL="342900" lvl="1" indent="0">
              <a:buFont typeface="Arial" panose="020B0604020202020204" pitchFamily="34" charset="0"/>
              <a:buNone/>
              <a:defRPr/>
            </a:pPr>
            <a:r>
              <a:rPr lang="en-US" dirty="0"/>
              <a:t>There are other </a:t>
            </a:r>
            <a:r>
              <a:rPr lang="en-US" dirty="0" err="1"/>
              <a:t>xxxxConfig.cs</a:t>
            </a:r>
            <a:r>
              <a:rPr lang="en-US" dirty="0"/>
              <a:t> files that are added when you apply other MVC-related technologies (for example, </a:t>
            </a:r>
            <a:r>
              <a:rPr lang="en-US" dirty="0" err="1"/>
              <a:t>WebAPI</a:t>
            </a:r>
            <a:r>
              <a:rPr lang="en-US" dirty="0"/>
              <a:t> adds </a:t>
            </a:r>
            <a:r>
              <a:rPr lang="en-US" dirty="0" err="1"/>
              <a:t>WebApiConfig.cs</a:t>
            </a:r>
            <a:r>
              <a:rPr lang="en-US" dirty="0"/>
              <a:t>).</a:t>
            </a:r>
          </a:p>
          <a:p>
            <a:pPr>
              <a:defRPr/>
            </a:pPr>
            <a:r>
              <a:rPr lang="en-US" b="1" dirty="0"/>
              <a:t>Content</a:t>
            </a:r>
            <a:r>
              <a:rPr lang="en-US" dirty="0"/>
              <a:t> – This folder is meant for all of your static content like images and style sheets. It’s best to create folders for them like “images” or “styles” or “</a:t>
            </a:r>
            <a:r>
              <a:rPr lang="en-US" dirty="0" err="1"/>
              <a:t>css</a:t>
            </a:r>
            <a:r>
              <a:rPr lang="en-US" dirty="0"/>
              <a:t>”.</a:t>
            </a:r>
          </a:p>
          <a:p>
            <a:pPr marL="342900" lvl="1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16013" y="49213"/>
            <a:ext cx="7786687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US" sz="3600" b="1" dirty="0">
                <a:solidFill>
                  <a:srgbClr val="C00000"/>
                </a:solidFill>
              </a:rPr>
              <a:t>Layout of an MVC project</a:t>
            </a: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endParaRPr lang="en-US" altLang="en-US" dirty="0" smtClean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E8E7B6-6B8B-4393-8253-71583DBA031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875"/>
            <a:ext cx="7886700" cy="47640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/>
              <a:t>Controllers</a:t>
            </a:r>
            <a:r>
              <a:rPr lang="en-US" sz="2400" dirty="0"/>
              <a:t> – The controllers folder is where we place the controllers.</a:t>
            </a:r>
            <a:endParaRPr lang="en-US" sz="2000" dirty="0"/>
          </a:p>
          <a:p>
            <a:pPr>
              <a:defRPr/>
            </a:pPr>
            <a:r>
              <a:rPr lang="en-US" sz="2400" b="1" dirty="0"/>
              <a:t>Models</a:t>
            </a:r>
            <a:r>
              <a:rPr lang="en-US" sz="2400" dirty="0"/>
              <a:t> – This folder contains your business models. It’s better when you have these models in another project, but for demo purposes, we’ll place them in here.</a:t>
            </a:r>
            <a:endParaRPr lang="en-US" sz="2000" dirty="0"/>
          </a:p>
          <a:p>
            <a:pPr>
              <a:defRPr/>
            </a:pPr>
            <a:r>
              <a:rPr lang="en-US" sz="2400" b="1" dirty="0"/>
              <a:t>Scripts</a:t>
            </a:r>
            <a:r>
              <a:rPr lang="en-US" sz="2400" dirty="0"/>
              <a:t> – This is where your JavaScript scripts reside.</a:t>
            </a:r>
            <a:endParaRPr lang="en-US" sz="2000" dirty="0"/>
          </a:p>
          <a:p>
            <a:pPr>
              <a:defRPr/>
            </a:pPr>
            <a:r>
              <a:rPr lang="en-US" sz="2400" b="1" dirty="0"/>
              <a:t>Views</a:t>
            </a:r>
            <a:r>
              <a:rPr lang="en-US" sz="2400" dirty="0"/>
              <a:t> – This parent folder contains all of your HTML “Views” with each controller name as a folder. Each folder will contain a number of </a:t>
            </a:r>
            <a:r>
              <a:rPr lang="en-US" sz="2400" dirty="0" err="1"/>
              <a:t>cshtml</a:t>
            </a:r>
            <a:r>
              <a:rPr lang="en-US" sz="2400" dirty="0"/>
              <a:t> files relating to the methods in that folder’s controller. If we had a URL that looked like this: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        http</a:t>
            </a:r>
            <a:r>
              <a:rPr lang="en-US" sz="2400" dirty="0"/>
              <a:t>://www.xyzcompany.com/Products/List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         we </a:t>
            </a:r>
            <a:r>
              <a:rPr lang="en-US" sz="2400" dirty="0"/>
              <a:t>would have a Products folder with a </a:t>
            </a:r>
            <a:r>
              <a:rPr lang="en-US" sz="2400" dirty="0" err="1"/>
              <a:t>List.cshtml</a:t>
            </a:r>
            <a:r>
              <a:rPr lang="en-US" sz="2400" dirty="0"/>
              <a:t> file. </a:t>
            </a:r>
            <a:r>
              <a:rPr lang="en-US" sz="2400" dirty="0" smtClean="0"/>
              <a:t>     </a:t>
            </a:r>
            <a:br>
              <a:rPr lang="en-US" sz="2400" dirty="0" smtClean="0"/>
            </a:br>
            <a:r>
              <a:rPr lang="en-US" sz="2400" dirty="0" smtClean="0"/>
              <a:t>         We </a:t>
            </a:r>
            <a:r>
              <a:rPr lang="en-US" sz="2400" dirty="0"/>
              <a:t>would also know to look in the Controllers folder and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open </a:t>
            </a:r>
            <a:r>
              <a:rPr lang="en-US" sz="2400" dirty="0"/>
              <a:t>the </a:t>
            </a:r>
            <a:r>
              <a:rPr lang="en-US" sz="2400" dirty="0" err="1"/>
              <a:t>ProductsController.cs</a:t>
            </a:r>
            <a:r>
              <a:rPr lang="en-US" sz="2400" dirty="0"/>
              <a:t> and look for the List </a:t>
            </a:r>
            <a:r>
              <a:rPr lang="en-US" sz="2400" dirty="0" smtClean="0"/>
              <a:t>   </a:t>
            </a:r>
            <a:br>
              <a:rPr lang="en-US" sz="2400" dirty="0" smtClean="0"/>
            </a:br>
            <a:r>
              <a:rPr lang="en-US" sz="2400" dirty="0" smtClean="0"/>
              <a:t>         method</a:t>
            </a:r>
            <a:r>
              <a:rPr lang="en-US" sz="2400" dirty="0"/>
              <a:t>.</a:t>
            </a:r>
            <a:endParaRPr lang="en-US" sz="2000" dirty="0"/>
          </a:p>
          <a:p>
            <a:pPr marL="342900" lvl="1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116013" y="49213"/>
            <a:ext cx="7786687" cy="1143000"/>
          </a:xfrm>
        </p:spPr>
        <p:txBody>
          <a:bodyPr rtlCol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US" sz="3600" b="1" dirty="0">
                <a:solidFill>
                  <a:srgbClr val="C00000"/>
                </a:solidFill>
              </a:rPr>
              <a:t>Layout of an MVC project</a:t>
            </a: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endParaRPr lang="en-US" altLang="en-US" dirty="0" smtClean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C549E-E963-4FFF-8585-0488CBFFAFE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875"/>
            <a:ext cx="7886700" cy="47640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/>
              <a:t>Views/Shared</a:t>
            </a:r>
            <a:r>
              <a:rPr lang="en-US" sz="2400" dirty="0"/>
              <a:t> – The Shared folder is meant for any shared </a:t>
            </a:r>
            <a:r>
              <a:rPr lang="en-US" sz="2400" dirty="0" err="1"/>
              <a:t>cshtml</a:t>
            </a:r>
            <a:r>
              <a:rPr lang="en-US" sz="2400" dirty="0"/>
              <a:t> files you need across the website.</a:t>
            </a:r>
            <a:endParaRPr lang="en-US" sz="2000" dirty="0"/>
          </a:p>
          <a:p>
            <a:pPr>
              <a:defRPr/>
            </a:pPr>
            <a:r>
              <a:rPr lang="en-US" sz="2400" b="1" dirty="0" err="1"/>
              <a:t>Global.asax</a:t>
            </a:r>
            <a:r>
              <a:rPr lang="en-US" sz="2400" dirty="0"/>
              <a:t> – The </a:t>
            </a:r>
            <a:r>
              <a:rPr lang="en-US" sz="2400" dirty="0" err="1"/>
              <a:t>Global.asax</a:t>
            </a:r>
            <a:r>
              <a:rPr lang="en-US" sz="2400" dirty="0"/>
              <a:t> is meant for the initialization of the web application. If you look inside the </a:t>
            </a:r>
            <a:r>
              <a:rPr lang="en-US" sz="2400" dirty="0" err="1"/>
              <a:t>Global.asax</a:t>
            </a:r>
            <a:r>
              <a:rPr lang="en-US" sz="2400" dirty="0"/>
              <a:t>, you’ll notice that this is where the </a:t>
            </a:r>
            <a:r>
              <a:rPr lang="en-US" sz="2400" dirty="0" err="1"/>
              <a:t>RouteConfig.cs</a:t>
            </a:r>
            <a:r>
              <a:rPr lang="en-US" sz="2400" dirty="0"/>
              <a:t>, </a:t>
            </a:r>
            <a:r>
              <a:rPr lang="en-US" sz="2400" dirty="0" err="1"/>
              <a:t>BundleConfig.cs</a:t>
            </a:r>
            <a:r>
              <a:rPr lang="en-US" sz="2400" dirty="0"/>
              <a:t>, and </a:t>
            </a:r>
            <a:r>
              <a:rPr lang="en-US" sz="2400" dirty="0" err="1"/>
              <a:t>FilterConfig.cs</a:t>
            </a:r>
            <a:r>
              <a:rPr lang="en-US" sz="2400" dirty="0"/>
              <a:t> are called when the application runs.</a:t>
            </a:r>
            <a:endParaRPr lang="en-US" sz="2000" dirty="0"/>
          </a:p>
          <a:p>
            <a:pPr>
              <a:defRPr/>
            </a:pPr>
            <a:r>
              <a:rPr lang="en-US" sz="2400" b="1" dirty="0" err="1"/>
              <a:t>Web.Config</a:t>
            </a:r>
            <a:r>
              <a:rPr lang="en-US" sz="2400" dirty="0"/>
              <a:t> – The </a:t>
            </a:r>
            <a:r>
              <a:rPr lang="en-US" sz="2400" dirty="0" err="1"/>
              <a:t>web.config</a:t>
            </a:r>
            <a:r>
              <a:rPr lang="en-US" sz="2400" dirty="0"/>
              <a:t> is where you place configuration settings for your application. For new MVC developers, it’s good to know that you can place settings inside the &lt;</a:t>
            </a:r>
            <a:r>
              <a:rPr lang="en-US" sz="2400" dirty="0" err="1"/>
              <a:t>appsettings</a:t>
            </a:r>
            <a:r>
              <a:rPr lang="en-US" sz="2400" dirty="0"/>
              <a:t>&gt; tag and place connection strings inside the &lt;</a:t>
            </a:r>
            <a:r>
              <a:rPr lang="en-US" sz="2400" dirty="0" err="1"/>
              <a:t>connectionstring</a:t>
            </a:r>
            <a:r>
              <a:rPr lang="en-US" sz="2400" dirty="0"/>
              <a:t>&gt; tag.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 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Controller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“Convention over configuration”</a:t>
            </a:r>
          </a:p>
          <a:p>
            <a:r>
              <a:rPr lang="en-US" dirty="0" smtClean="0"/>
              <a:t>ASP.NET MVC is heavily convention-based</a:t>
            </a:r>
          </a:p>
          <a:p>
            <a:pPr lvl="1"/>
            <a:r>
              <a:rPr lang="en-US" dirty="0" smtClean="0"/>
              <a:t>Uses Directory-naming structure when resolving view templates.</a:t>
            </a:r>
          </a:p>
          <a:p>
            <a:pPr lvl="2"/>
            <a:r>
              <a:rPr lang="en-US" dirty="0" smtClean="0"/>
              <a:t>Allows you to omit the location path when referencing views from within a Controller class.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68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Each controller’s class name ends with </a:t>
            </a:r>
            <a:r>
              <a:rPr lang="en-US" i="1" dirty="0" smtClean="0"/>
              <a:t>Controller</a:t>
            </a:r>
          </a:p>
          <a:p>
            <a:pPr lvl="1"/>
            <a:r>
              <a:rPr lang="en-US" i="1" dirty="0" err="1" smtClean="0"/>
              <a:t>LegalController</a:t>
            </a:r>
            <a:r>
              <a:rPr lang="en-US" i="1" dirty="0" smtClean="0"/>
              <a:t>, </a:t>
            </a:r>
            <a:r>
              <a:rPr lang="en-US" i="1" dirty="0" err="1" smtClean="0"/>
              <a:t>LegalServicesController</a:t>
            </a:r>
            <a:r>
              <a:rPr lang="en-US" i="1" dirty="0" smtClean="0"/>
              <a:t>, </a:t>
            </a:r>
            <a:r>
              <a:rPr lang="en-US" i="1" dirty="0" err="1" smtClean="0"/>
              <a:t>HomeController</a:t>
            </a:r>
            <a:endParaRPr lang="en-US" i="1" dirty="0" smtClean="0"/>
          </a:p>
          <a:p>
            <a:r>
              <a:rPr lang="en-US" dirty="0" smtClean="0"/>
              <a:t>One Views directory for all the views of your application</a:t>
            </a:r>
          </a:p>
          <a:p>
            <a:r>
              <a:rPr lang="en-US" dirty="0" smtClean="0"/>
              <a:t>Views that controllers use live in a subdirectory of the Views main directory and are named according to the controller name(minus the </a:t>
            </a:r>
            <a:r>
              <a:rPr lang="en-US" i="1" dirty="0" smtClean="0"/>
              <a:t>Controller</a:t>
            </a:r>
            <a:r>
              <a:rPr lang="en-US" dirty="0" smtClean="0"/>
              <a:t> suffix)</a:t>
            </a:r>
          </a:p>
          <a:p>
            <a:pPr lvl="1"/>
            <a:r>
              <a:rPr lang="en-US" dirty="0" smtClean="0"/>
              <a:t>Views for the </a:t>
            </a:r>
            <a:r>
              <a:rPr lang="en-US" dirty="0" err="1" smtClean="0"/>
              <a:t>LegalController</a:t>
            </a:r>
            <a:r>
              <a:rPr lang="en-US" dirty="0" smtClean="0"/>
              <a:t> would live in /Views/Legal</a:t>
            </a:r>
          </a:p>
          <a:p>
            <a:r>
              <a:rPr lang="en-US" dirty="0" smtClean="0"/>
              <a:t>Reusable UI elements live in a similar structure, but in a Shared directory in the Views folder</a:t>
            </a:r>
          </a:p>
        </p:txBody>
      </p:sp>
    </p:spTree>
    <p:extLst>
      <p:ext uri="{BB962C8B-B14F-4D97-AF65-F5344CB8AC3E}">
        <p14:creationId xmlns:p14="http://schemas.microsoft.com/office/powerpoint/2010/main" val="319435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MVC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separates the user interface of an application into three main aspects:</a:t>
            </a:r>
          </a:p>
          <a:p>
            <a:pPr lvl="1"/>
            <a:r>
              <a:rPr lang="en-US" dirty="0" smtClean="0"/>
              <a:t>The Model</a:t>
            </a:r>
          </a:p>
          <a:p>
            <a:pPr lvl="1"/>
            <a:r>
              <a:rPr lang="en-US" dirty="0" smtClean="0"/>
              <a:t>The View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Controler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Controller Basics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View Controller: 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Controller basics, then the other stuff.</a:t>
            </a:r>
          </a:p>
          <a:p>
            <a:pPr lvl="1"/>
            <a:r>
              <a:rPr lang="en-US" dirty="0" smtClean="0"/>
              <a:t>Have a look at the </a:t>
            </a:r>
            <a:r>
              <a:rPr lang="en-US" dirty="0" err="1" smtClean="0"/>
              <a:t>HomeController</a:t>
            </a:r>
            <a:endParaRPr lang="en-US" dirty="0" smtClean="0"/>
          </a:p>
          <a:p>
            <a:pPr lvl="2"/>
            <a:r>
              <a:rPr lang="en-US" dirty="0" smtClean="0"/>
              <a:t>Responsible for deciding what will happen when you browse to the homepage of the website.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83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Controller’s Role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responding to user input, making changes to the model in response to user input if needed.</a:t>
            </a:r>
          </a:p>
          <a:p>
            <a:r>
              <a:rPr lang="en-US" b="1" dirty="0" smtClean="0"/>
              <a:t>Controllers</a:t>
            </a:r>
            <a:r>
              <a:rPr lang="en-US" dirty="0" smtClean="0"/>
              <a:t> are concerned with the </a:t>
            </a:r>
            <a:r>
              <a:rPr lang="en-US" b="1" dirty="0" smtClean="0"/>
              <a:t>flow of the application</a:t>
            </a:r>
            <a:r>
              <a:rPr lang="en-US" dirty="0" smtClean="0"/>
              <a:t>, working with data that comes in and providing data going out to the relevant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5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Controller’s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URL tells the </a:t>
            </a:r>
            <a:r>
              <a:rPr lang="en-US" b="1" dirty="0" smtClean="0"/>
              <a:t>routing mechanism </a:t>
            </a:r>
            <a:r>
              <a:rPr lang="en-US" dirty="0" smtClean="0"/>
              <a:t>(later chapter) which </a:t>
            </a:r>
            <a:r>
              <a:rPr lang="en-US" b="1" dirty="0" smtClean="0"/>
              <a:t>controller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to instantiate and which action method to call, and supplies the required arguments to that method. 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controller’s </a:t>
            </a:r>
            <a:r>
              <a:rPr lang="en-US" dirty="0" smtClean="0"/>
              <a:t>method then decides which </a:t>
            </a:r>
            <a:r>
              <a:rPr lang="en-US" b="1" dirty="0" smtClean="0"/>
              <a:t>view</a:t>
            </a:r>
            <a:r>
              <a:rPr lang="en-US" dirty="0" smtClean="0"/>
              <a:t> to use, and that </a:t>
            </a:r>
            <a:r>
              <a:rPr lang="en-US" b="1" dirty="0" smtClean="0"/>
              <a:t>view</a:t>
            </a:r>
            <a:r>
              <a:rPr lang="en-US" dirty="0" smtClean="0"/>
              <a:t> then renders the HTML. 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controller’s</a:t>
            </a:r>
            <a:r>
              <a:rPr lang="en-US" dirty="0" smtClean="0"/>
              <a:t> method could return something other than a </a:t>
            </a:r>
            <a:r>
              <a:rPr lang="en-US" b="1" dirty="0" smtClean="0"/>
              <a:t>view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7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Controller’s Role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b="1" dirty="0" smtClean="0"/>
              <a:t>relationship</a:t>
            </a:r>
            <a:r>
              <a:rPr lang="en-US" dirty="0" smtClean="0"/>
              <a:t> between the </a:t>
            </a:r>
            <a:r>
              <a:rPr lang="en-US" b="1" dirty="0" smtClean="0"/>
              <a:t>URL</a:t>
            </a:r>
            <a:r>
              <a:rPr lang="en-US" dirty="0" smtClean="0"/>
              <a:t> and the </a:t>
            </a:r>
            <a:r>
              <a:rPr lang="en-US" b="1" dirty="0" smtClean="0"/>
              <a:t>METHOD</a:t>
            </a:r>
            <a:r>
              <a:rPr lang="en-US" dirty="0" smtClean="0"/>
              <a:t> on a controller class. </a:t>
            </a:r>
            <a:r>
              <a:rPr lang="en-US" b="1" dirty="0" smtClean="0"/>
              <a:t>Not</a:t>
            </a:r>
            <a:r>
              <a:rPr lang="en-US" dirty="0" smtClean="0"/>
              <a:t> a relationship </a:t>
            </a:r>
            <a:r>
              <a:rPr lang="en-US" b="1" dirty="0" smtClean="0"/>
              <a:t>between</a:t>
            </a:r>
            <a:r>
              <a:rPr lang="en-US" dirty="0" smtClean="0"/>
              <a:t> the </a:t>
            </a:r>
            <a:r>
              <a:rPr lang="en-US" b="1" dirty="0" smtClean="0"/>
              <a:t>URL</a:t>
            </a:r>
            <a:r>
              <a:rPr lang="en-US" dirty="0" smtClean="0"/>
              <a:t> and a </a:t>
            </a:r>
            <a:r>
              <a:rPr lang="en-US" b="1" dirty="0" smtClean="0"/>
              <a:t>FILE</a:t>
            </a:r>
            <a:r>
              <a:rPr lang="en-US" dirty="0" smtClean="0"/>
              <a:t> on the web server.</a:t>
            </a:r>
          </a:p>
          <a:p>
            <a:r>
              <a:rPr lang="en-US" dirty="0" smtClean="0"/>
              <a:t>MVC serves up the results of method calls, not dynamically generated pages.</a:t>
            </a:r>
          </a:p>
          <a:p>
            <a:r>
              <a:rPr lang="en-US" dirty="0" smtClean="0"/>
              <a:t>(More about routing in </a:t>
            </a:r>
            <a:r>
              <a:rPr lang="en-US" dirty="0" smtClean="0"/>
              <a:t>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MVC Request processing pipeline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6319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29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Modifying the </a:t>
            </a:r>
            <a:r>
              <a:rPr lang="en-US" dirty="0" err="1" smtClean="0">
                <a:solidFill>
                  <a:srgbClr val="C00000"/>
                </a:solidFill>
              </a:rPr>
              <a:t>LegalServicesController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The Browse and Details methods to cover additional scenarios.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33600"/>
            <a:ext cx="4267200" cy="472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194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Observation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Browsing to /</a:t>
            </a:r>
            <a:r>
              <a:rPr lang="en-US" dirty="0" err="1" smtClean="0"/>
              <a:t>LegalServices</a:t>
            </a:r>
            <a:r>
              <a:rPr lang="en-US" dirty="0" smtClean="0"/>
              <a:t>/Browse caused the browse method of the </a:t>
            </a:r>
            <a:r>
              <a:rPr lang="en-US" dirty="0" err="1" smtClean="0"/>
              <a:t>LegalServicesController</a:t>
            </a:r>
            <a:r>
              <a:rPr lang="en-US" dirty="0" smtClean="0"/>
              <a:t> to be executed. </a:t>
            </a:r>
          </a:p>
          <a:p>
            <a:pPr lvl="1"/>
            <a:r>
              <a:rPr lang="en-US" dirty="0" smtClean="0"/>
              <a:t>NO extra configuration was needed. </a:t>
            </a:r>
          </a:p>
          <a:p>
            <a:pPr lvl="1"/>
            <a:r>
              <a:rPr lang="en-US" dirty="0" smtClean="0"/>
              <a:t>This is routing in action.  More </a:t>
            </a:r>
            <a:r>
              <a:rPr lang="en-US" dirty="0" smtClean="0"/>
              <a:t>later.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returned text to the browser without a </a:t>
            </a:r>
            <a:r>
              <a:rPr lang="en-US" b="1" dirty="0" smtClean="0"/>
              <a:t>model</a:t>
            </a:r>
            <a:r>
              <a:rPr lang="en-US" dirty="0" smtClean="0"/>
              <a:t> or a </a:t>
            </a:r>
            <a:r>
              <a:rPr lang="en-US" b="1" dirty="0" smtClean="0"/>
              <a:t>view.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001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Oversimplified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example was not common and was oversimplified.  </a:t>
            </a:r>
          </a:p>
          <a:p>
            <a:pPr lvl="1"/>
            <a:r>
              <a:rPr lang="en-US" dirty="0" smtClean="0"/>
              <a:t>You will almost always use Views</a:t>
            </a:r>
          </a:p>
          <a:p>
            <a:pPr lvl="1"/>
            <a:r>
              <a:rPr lang="en-US" dirty="0" smtClean="0"/>
              <a:t>You will most often return </a:t>
            </a:r>
            <a:r>
              <a:rPr lang="en-US" dirty="0" err="1" smtClean="0"/>
              <a:t>ActionResult</a:t>
            </a:r>
            <a:r>
              <a:rPr lang="en-US" dirty="0" smtClean="0"/>
              <a:t> instead of strings</a:t>
            </a:r>
          </a:p>
          <a:p>
            <a:pPr lvl="1"/>
            <a:r>
              <a:rPr lang="en-US" dirty="0" smtClean="0"/>
              <a:t>And routing is more complex that shown.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02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Mapping controller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selection based on URL</a:t>
            </a:r>
          </a:p>
          <a:p>
            <a:r>
              <a:rPr lang="en-US" dirty="0" smtClean="0"/>
              <a:t>Default </a:t>
            </a:r>
            <a:r>
              <a:rPr lang="en-US" dirty="0"/>
              <a:t>URL routing logic:/[Controller]/[</a:t>
            </a:r>
            <a:r>
              <a:rPr lang="en-US" dirty="0" err="1"/>
              <a:t>ActionName</a:t>
            </a:r>
            <a:r>
              <a:rPr lang="en-US" dirty="0"/>
              <a:t>]/[Parameters]</a:t>
            </a:r>
          </a:p>
          <a:p>
            <a:r>
              <a:rPr lang="en-US" dirty="0" smtClean="0"/>
              <a:t>Format </a:t>
            </a:r>
            <a:r>
              <a:rPr lang="en-US" dirty="0"/>
              <a:t>for routing </a:t>
            </a:r>
            <a:r>
              <a:rPr lang="en-US" dirty="0" err="1"/>
              <a:t>in</a:t>
            </a:r>
            <a:r>
              <a:rPr lang="en-US" i="1" dirty="0" err="1"/>
              <a:t>App_Start</a:t>
            </a:r>
            <a:r>
              <a:rPr lang="en-US" i="1" dirty="0"/>
              <a:t>/</a:t>
            </a:r>
            <a:r>
              <a:rPr lang="en-US" i="1" dirty="0" err="1"/>
              <a:t>RouteConfig.cs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43400"/>
            <a:ext cx="7391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48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URL routing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WebappURL</a:t>
            </a:r>
            <a:r>
              <a:rPr lang="en-US" dirty="0"/>
              <a:t> without URL segments =&gt; </a:t>
            </a:r>
            <a:r>
              <a:rPr lang="en-US" dirty="0" err="1"/>
              <a:t>HomeController</a:t>
            </a:r>
            <a:r>
              <a:rPr lang="en-US" dirty="0"/>
              <a:t>::Index()</a:t>
            </a:r>
          </a:p>
          <a:p>
            <a:r>
              <a:rPr lang="en-US" dirty="0" smtClean="0"/>
              <a:t>Index</a:t>
            </a:r>
            <a:r>
              <a:rPr lang="en-US" dirty="0"/>
              <a:t>() –default method of a controller</a:t>
            </a:r>
          </a:p>
          <a:p>
            <a:r>
              <a:rPr lang="en-US" dirty="0" smtClean="0"/>
              <a:t>/</a:t>
            </a:r>
            <a:r>
              <a:rPr lang="en-US" dirty="0" err="1"/>
              <a:t>HelloWorld</a:t>
            </a:r>
            <a:r>
              <a:rPr lang="en-US" dirty="0"/>
              <a:t>=&gt; </a:t>
            </a:r>
            <a:r>
              <a:rPr lang="en-US" dirty="0" err="1"/>
              <a:t>HelloWorldController</a:t>
            </a:r>
            <a:endParaRPr lang="en-US" dirty="0"/>
          </a:p>
          <a:p>
            <a:r>
              <a:rPr lang="en-US" dirty="0" smtClean="0"/>
              <a:t>/</a:t>
            </a:r>
            <a:r>
              <a:rPr lang="en-US" dirty="0" err="1"/>
              <a:t>HelloWorld</a:t>
            </a:r>
            <a:r>
              <a:rPr lang="en-US" dirty="0"/>
              <a:t>/Index =&gt; </a:t>
            </a:r>
            <a:r>
              <a:rPr lang="en-US" dirty="0" err="1"/>
              <a:t>HelloWorldController</a:t>
            </a:r>
            <a:r>
              <a:rPr lang="en-US" dirty="0"/>
              <a:t>::Index()</a:t>
            </a:r>
          </a:p>
          <a:p>
            <a:r>
              <a:rPr lang="en-US" dirty="0" smtClean="0"/>
              <a:t>http</a:t>
            </a:r>
            <a:r>
              <a:rPr lang="en-US" dirty="0"/>
              <a:t>://webapp:port/HelloWorld/Welcome =&gt;</a:t>
            </a:r>
            <a:r>
              <a:rPr lang="en-US" dirty="0" err="1"/>
              <a:t>HelloWorldController</a:t>
            </a:r>
            <a:r>
              <a:rPr lang="en-US" dirty="0"/>
              <a:t>::Welcome()</a:t>
            </a:r>
          </a:p>
        </p:txBody>
      </p:sp>
    </p:spTree>
    <p:extLst>
      <p:ext uri="{BB962C8B-B14F-4D97-AF65-F5344CB8AC3E}">
        <p14:creationId xmlns:p14="http://schemas.microsoft.com/office/powerpoint/2010/main" val="371226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MVC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Model</a:t>
            </a:r>
            <a:br>
              <a:rPr lang="en-US" sz="5100" dirty="0" smtClean="0"/>
            </a:br>
            <a:r>
              <a:rPr lang="en-US" sz="5100" dirty="0" smtClean="0"/>
              <a:t>A </a:t>
            </a:r>
            <a:r>
              <a:rPr lang="en-US" sz="5100" dirty="0" smtClean="0"/>
              <a:t>set of classes that describes the data you’re working with as well as the business rules for how the data can be changed and </a:t>
            </a:r>
            <a:r>
              <a:rPr lang="en-US" sz="5100" dirty="0" smtClean="0"/>
              <a:t>manipulated</a:t>
            </a:r>
            <a:br>
              <a:rPr lang="en-US" sz="5100" dirty="0" smtClean="0"/>
            </a:br>
            <a:endParaRPr lang="en-US" sz="5100" dirty="0" smtClean="0"/>
          </a:p>
          <a:p>
            <a:r>
              <a:rPr lang="en-US" sz="5100" dirty="0" smtClean="0"/>
              <a:t>View</a:t>
            </a:r>
            <a:br>
              <a:rPr lang="en-US" sz="5100" dirty="0" smtClean="0"/>
            </a:br>
            <a:r>
              <a:rPr lang="en-US" sz="5100" dirty="0"/>
              <a:t>Defines how the application’s UI will be </a:t>
            </a:r>
            <a:r>
              <a:rPr lang="en-US" sz="5100" dirty="0" smtClean="0"/>
              <a:t>displayed</a:t>
            </a:r>
            <a:br>
              <a:rPr lang="en-US" sz="5100" dirty="0" smtClean="0"/>
            </a:br>
            <a:endParaRPr lang="en-US" sz="5100" dirty="0"/>
          </a:p>
          <a:p>
            <a:r>
              <a:rPr lang="en-US" sz="5100" dirty="0" smtClean="0"/>
              <a:t>Controller</a:t>
            </a:r>
            <a:br>
              <a:rPr lang="en-US" sz="5100" dirty="0" smtClean="0"/>
            </a:br>
            <a:r>
              <a:rPr lang="en-US" sz="5100" dirty="0"/>
              <a:t>A set of classes that handles communication from the user, overall application flow, and application-specific logic.</a:t>
            </a:r>
          </a:p>
          <a:p>
            <a:pPr marL="0" indent="0">
              <a:buNone/>
            </a:pPr>
            <a:r>
              <a:rPr lang="en-US" sz="5100" dirty="0" smtClean="0"/>
              <a:t/>
            </a:r>
            <a:br>
              <a:rPr lang="en-US" sz="5100" dirty="0" smtClean="0"/>
            </a:br>
            <a:r>
              <a:rPr lang="en-US" sz="5100" dirty="0" smtClean="0"/>
              <a:t/>
            </a:r>
            <a:br>
              <a:rPr lang="en-US" sz="5100" dirty="0" smtClean="0"/>
            </a:br>
            <a:endParaRPr lang="en-US" sz="5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5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Parameters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sz="2800" dirty="0" err="1"/>
              <a:t>HelloWorld</a:t>
            </a:r>
            <a:r>
              <a:rPr lang="en-US" sz="2800" dirty="0"/>
              <a:t>/</a:t>
            </a:r>
            <a:r>
              <a:rPr lang="en-US" sz="2800" dirty="0" err="1"/>
              <a:t>Welcome?name</a:t>
            </a:r>
            <a:r>
              <a:rPr lang="en-US" sz="2800" dirty="0"/>
              <a:t>=</a:t>
            </a:r>
            <a:r>
              <a:rPr lang="en-US" sz="2800" dirty="0" err="1"/>
              <a:t>Scott&amp;numtimes</a:t>
            </a:r>
            <a:r>
              <a:rPr lang="en-US" sz="2800" dirty="0"/>
              <a:t>=4</a:t>
            </a:r>
          </a:p>
          <a:p>
            <a:r>
              <a:rPr lang="en-US" sz="2800" dirty="0" smtClean="0"/>
              <a:t>Introducing </a:t>
            </a:r>
            <a:r>
              <a:rPr lang="en-US" sz="2800" dirty="0"/>
              <a:t>2 parameters to Welcome method</a:t>
            </a:r>
          </a:p>
          <a:p>
            <a:r>
              <a:rPr lang="en-US" sz="2800" dirty="0" smtClean="0"/>
              <a:t>Parameters </a:t>
            </a:r>
            <a:r>
              <a:rPr lang="en-US" sz="2800" dirty="0"/>
              <a:t>passed as query strings!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99433"/>
            <a:ext cx="6324600" cy="11439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19600"/>
            <a:ext cx="6324600" cy="22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26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URL Parameters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http://webapp/HelloWorld/Welcome/3?name=Rick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1"/>
            <a:ext cx="7391399" cy="1059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91000"/>
            <a:ext cx="7239000" cy="2362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440" y="3429000"/>
            <a:ext cx="3637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8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Basic Controllers Summary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orchestrate the interactions of the user, the model objects and the views.</a:t>
            </a:r>
          </a:p>
          <a:p>
            <a:r>
              <a:rPr lang="en-US" dirty="0" smtClean="0"/>
              <a:t>They are responsible for:</a:t>
            </a:r>
          </a:p>
          <a:p>
            <a:pPr lvl="1"/>
            <a:r>
              <a:rPr lang="en-US" dirty="0" smtClean="0"/>
              <a:t>responding to the user input</a:t>
            </a:r>
          </a:p>
          <a:p>
            <a:pPr lvl="1"/>
            <a:r>
              <a:rPr lang="en-US" dirty="0" smtClean="0"/>
              <a:t>Manipulating the appropriate model objects</a:t>
            </a:r>
          </a:p>
          <a:p>
            <a:pPr lvl="1"/>
            <a:r>
              <a:rPr lang="en-US" dirty="0" smtClean="0"/>
              <a:t>And then selecting the appropriate view to display back to the user in response to the initial input</a:t>
            </a:r>
          </a:p>
        </p:txBody>
      </p:sp>
    </p:spTree>
    <p:extLst>
      <p:ext uri="{BB962C8B-B14F-4D97-AF65-F5344CB8AC3E}">
        <p14:creationId xmlns:p14="http://schemas.microsoft.com/office/powerpoint/2010/main" val="1205038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ActionResult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talking about Views, let’s look at </a:t>
            </a:r>
            <a:r>
              <a:rPr lang="en-US" dirty="0" err="1" smtClean="0"/>
              <a:t>ActionResults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13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ActionResult</a:t>
            </a:r>
            <a:r>
              <a:rPr lang="en-US" dirty="0" smtClean="0">
                <a:solidFill>
                  <a:srgbClr val="C00000"/>
                </a:solidFill>
              </a:rPr>
              <a:t> type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4800600" cy="534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181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View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user’s first impression of your site starts with the View</a:t>
            </a:r>
          </a:p>
          <a:p>
            <a:r>
              <a:rPr lang="en-US" dirty="0" smtClean="0"/>
              <a:t>Responsible for providing the user interface to the user.</a:t>
            </a:r>
          </a:p>
          <a:p>
            <a:r>
              <a:rPr lang="en-US" dirty="0" smtClean="0"/>
              <a:t>The view transforms a model into a format ready to be presented to the user.</a:t>
            </a:r>
          </a:p>
          <a:p>
            <a:r>
              <a:rPr lang="en-US" dirty="0" smtClean="0"/>
              <a:t>The view examines the model object and transforms the contents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65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 smtClean="0"/>
              <a:t>all views render HTML, but HTML is the most common case</a:t>
            </a:r>
          </a:p>
          <a:p>
            <a:r>
              <a:rPr lang="en-US" dirty="0" smtClean="0"/>
              <a:t>More info on alternate types of content later</a:t>
            </a:r>
            <a:r>
              <a:rPr lang="en-US" dirty="0" smtClean="0"/>
              <a:t>.</a:t>
            </a:r>
          </a:p>
          <a:p>
            <a:r>
              <a:rPr lang="en-US" dirty="0"/>
              <a:t>Views created using Razor view engine</a:t>
            </a:r>
          </a:p>
          <a:p>
            <a:r>
              <a:rPr lang="en-US" dirty="0"/>
              <a:t>Controller method returns View object</a:t>
            </a:r>
          </a:p>
          <a:p>
            <a:r>
              <a:rPr lang="en-US" dirty="0"/>
              <a:t>Controller method return type is </a:t>
            </a:r>
            <a:r>
              <a:rPr lang="en-US" dirty="0" err="1"/>
              <a:t>ActionResult</a:t>
            </a:r>
            <a:endParaRPr lang="en-US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24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Razor?</a:t>
            </a:r>
          </a:p>
          <a:p>
            <a:pPr lvl="1"/>
            <a:r>
              <a:rPr lang="en-US" dirty="0" smtClean="0"/>
              <a:t>Introduced in ASP.NET MVC 3 and is the default view engine moving forward</a:t>
            </a:r>
          </a:p>
          <a:p>
            <a:pPr lvl="1"/>
            <a:r>
              <a:rPr lang="en-US" dirty="0" smtClean="0"/>
              <a:t>Provides a clean, lightweight, simple view engine.</a:t>
            </a:r>
          </a:p>
          <a:p>
            <a:pPr lvl="1"/>
            <a:r>
              <a:rPr lang="en-US" dirty="0" smtClean="0"/>
              <a:t>Provides a streamlined syntax for expressing views</a:t>
            </a:r>
          </a:p>
          <a:p>
            <a:pPr lvl="1"/>
            <a:r>
              <a:rPr lang="en-US" dirty="0" smtClean="0"/>
              <a:t>Minimizes the amount of syntax and extra characters.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2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33800"/>
            <a:ext cx="5235401" cy="2427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3" y="1676400"/>
            <a:ext cx="5267908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8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Convention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Views</a:t>
            </a:r>
            <a:r>
              <a:rPr lang="en-US" dirty="0" smtClean="0"/>
              <a:t> directory contains a folder for your controller, with the same name as the controller, but without the </a:t>
            </a:r>
            <a:r>
              <a:rPr lang="en-US" i="1" dirty="0" smtClean="0"/>
              <a:t>controller</a:t>
            </a:r>
            <a:r>
              <a:rPr lang="en-US" dirty="0" smtClean="0"/>
              <a:t> suffix.</a:t>
            </a:r>
          </a:p>
          <a:p>
            <a:r>
              <a:rPr lang="en-US" b="1" dirty="0" err="1" smtClean="0"/>
              <a:t>HomeController</a:t>
            </a:r>
            <a:r>
              <a:rPr lang="en-US" dirty="0" smtClean="0"/>
              <a:t> </a:t>
            </a:r>
            <a:r>
              <a:rPr lang="en-US" dirty="0" smtClean="0"/>
              <a:t>has views in the </a:t>
            </a:r>
            <a:r>
              <a:rPr lang="en-US" b="1" dirty="0" smtClean="0"/>
              <a:t>Home</a:t>
            </a:r>
            <a:r>
              <a:rPr lang="en-US" dirty="0" smtClean="0"/>
              <a:t> directory</a:t>
            </a:r>
          </a:p>
          <a:p>
            <a:r>
              <a:rPr lang="en-US" dirty="0" smtClean="0"/>
              <a:t>Within the view folder (also called controller folder) there’s a view file for each action method, named the same as the action method.</a:t>
            </a:r>
          </a:p>
          <a:p>
            <a:r>
              <a:rPr lang="en-US" dirty="0" smtClean="0"/>
              <a:t>This is how views are associated to an action method.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action method </a:t>
            </a:r>
            <a:r>
              <a:rPr lang="en-US" dirty="0" smtClean="0"/>
              <a:t>can return a </a:t>
            </a:r>
            <a:r>
              <a:rPr lang="en-US" b="1" dirty="0" err="1" smtClean="0"/>
              <a:t>ViewResult</a:t>
            </a:r>
            <a:r>
              <a:rPr lang="en-US" dirty="0" smtClean="0"/>
              <a:t> via the </a:t>
            </a:r>
            <a:r>
              <a:rPr lang="en-US" b="1" dirty="0" smtClean="0"/>
              <a:t>View()</a:t>
            </a:r>
            <a:r>
              <a:rPr lang="en-US" dirty="0" smtClean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8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MVC as Applied to Web Frameworks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Models:</a:t>
            </a:r>
          </a:p>
          <a:p>
            <a:pPr lvl="1"/>
            <a:r>
              <a:rPr lang="en-US" dirty="0" smtClean="0"/>
              <a:t>Represent domain objects that encapsulate: </a:t>
            </a:r>
          </a:p>
          <a:p>
            <a:pPr lvl="2"/>
            <a:r>
              <a:rPr lang="en-US" dirty="0" smtClean="0"/>
              <a:t>data stored in a database</a:t>
            </a:r>
          </a:p>
          <a:p>
            <a:pPr lvl="2"/>
            <a:r>
              <a:rPr lang="en-US" dirty="0" smtClean="0"/>
              <a:t>code to manipulate the data</a:t>
            </a:r>
          </a:p>
          <a:p>
            <a:pPr lvl="2"/>
            <a:r>
              <a:rPr lang="en-US" dirty="0" smtClean="0"/>
              <a:t>code to enforce domain-specific business logic</a:t>
            </a:r>
          </a:p>
          <a:p>
            <a:pPr lvl="2"/>
            <a:r>
              <a:rPr lang="en-US" dirty="0" smtClean="0"/>
              <a:t>Example:  encapsulating 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the view name isn’t specified, the </a:t>
            </a:r>
            <a:r>
              <a:rPr lang="en-US" dirty="0" err="1" smtClean="0"/>
              <a:t>ViewResult</a:t>
            </a:r>
            <a:r>
              <a:rPr lang="en-US" dirty="0" smtClean="0"/>
              <a:t> returned by the action method applies a convention to locate the view.  </a:t>
            </a:r>
          </a:p>
          <a:p>
            <a:pPr lvl="1"/>
            <a:r>
              <a:rPr lang="en-US" dirty="0" smtClean="0"/>
              <a:t>It first looks for a view with the same name as the action within the /Views/</a:t>
            </a:r>
            <a:r>
              <a:rPr lang="en-US" dirty="0" err="1" smtClean="0"/>
              <a:t>ControllerName</a:t>
            </a:r>
            <a:r>
              <a:rPr lang="en-US" dirty="0" smtClean="0"/>
              <a:t> directory.  “Ex:  /views/home/</a:t>
            </a:r>
            <a:r>
              <a:rPr lang="en-US" dirty="0" err="1" smtClean="0"/>
              <a:t>Index.cshtml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View() method is overloaded. You can supply a view name to  render a different view. “ex:  View(“</a:t>
            </a:r>
            <a:r>
              <a:rPr lang="en-US" dirty="0" err="1"/>
              <a:t>M</a:t>
            </a:r>
            <a:r>
              <a:rPr lang="en-US" dirty="0" err="1" smtClean="0"/>
              <a:t>yView</a:t>
            </a:r>
            <a:r>
              <a:rPr lang="en-US" dirty="0" smtClean="0"/>
              <a:t>”)”</a:t>
            </a:r>
          </a:p>
          <a:p>
            <a:pPr lvl="1"/>
            <a:r>
              <a:rPr lang="en-US" dirty="0" smtClean="0"/>
              <a:t>It will still look in the same directory, but will look for the “</a:t>
            </a:r>
            <a:r>
              <a:rPr lang="en-US" dirty="0" err="1"/>
              <a:t>M</a:t>
            </a:r>
            <a:r>
              <a:rPr lang="en-US" dirty="0" err="1" smtClean="0"/>
              <a:t>yView.cshtml</a:t>
            </a:r>
            <a:r>
              <a:rPr lang="en-US" dirty="0" smtClean="0"/>
              <a:t>” file.</a:t>
            </a:r>
          </a:p>
          <a:p>
            <a:r>
              <a:rPr lang="en-US" dirty="0" smtClean="0"/>
              <a:t>View(“~/Views/</a:t>
            </a:r>
            <a:r>
              <a:rPr lang="en-US" dirty="0" err="1" smtClean="0"/>
              <a:t>DifferentDirectory</a:t>
            </a:r>
            <a:r>
              <a:rPr lang="en-US" dirty="0" smtClean="0"/>
              <a:t>/</a:t>
            </a:r>
            <a:r>
              <a:rPr lang="en-US" dirty="0" err="1" smtClean="0"/>
              <a:t>Index.cshtml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To get to a different directory, provide the full path to that directory. You must provide the file extension as well. This bypasses the internal lookup mechanism.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6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MVC as Applied to Web Frameworks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View:</a:t>
            </a:r>
          </a:p>
          <a:p>
            <a:pPr lvl="1"/>
            <a:r>
              <a:rPr lang="en-US" dirty="0" smtClean="0"/>
              <a:t>Template to dynamically generate HTML</a:t>
            </a:r>
            <a:endParaRPr lang="en-US" dirty="0"/>
          </a:p>
          <a:p>
            <a:r>
              <a:rPr lang="en-US" dirty="0" smtClean="0"/>
              <a:t>Controller:</a:t>
            </a:r>
          </a:p>
          <a:p>
            <a:pPr lvl="1"/>
            <a:r>
              <a:rPr lang="en-US" dirty="0" smtClean="0"/>
              <a:t>Class that manages the relationship between the View and the Model</a:t>
            </a:r>
          </a:p>
          <a:p>
            <a:pPr lvl="1"/>
            <a:r>
              <a:rPr lang="en-US" dirty="0" smtClean="0"/>
              <a:t>It responds to user input, talks to the model, and decides which view to render (if any).</a:t>
            </a:r>
          </a:p>
        </p:txBody>
      </p:sp>
    </p:spTree>
    <p:extLst>
      <p:ext uri="{BB962C8B-B14F-4D97-AF65-F5344CB8AC3E}">
        <p14:creationId xmlns:p14="http://schemas.microsoft.com/office/powerpoint/2010/main" val="9140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79452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 Pattern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is a pattern that can be applied to different frameworks</a:t>
            </a:r>
          </a:p>
          <a:p>
            <a:endParaRPr lang="en-US" dirty="0"/>
          </a:p>
          <a:p>
            <a:r>
              <a:rPr lang="en-US" dirty="0" smtClean="0"/>
              <a:t>ASP.NET MVC</a:t>
            </a:r>
          </a:p>
          <a:p>
            <a:pPr lvl="1"/>
            <a:r>
              <a:rPr lang="en-US" dirty="0" smtClean="0"/>
              <a:t>The MVC pattern has been applied to ASP.NET.  This does not mean that it is the same as MVC running in other places.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ASP.NET MVC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 months after MVC 2</a:t>
            </a:r>
          </a:p>
          <a:p>
            <a:pPr lvl="1"/>
            <a:r>
              <a:rPr lang="en-US" dirty="0" smtClean="0"/>
              <a:t>The Razor view engine</a:t>
            </a:r>
          </a:p>
          <a:p>
            <a:pPr lvl="1"/>
            <a:r>
              <a:rPr lang="en-US" dirty="0" smtClean="0"/>
              <a:t>Support for .NET 4 Data Annotations</a:t>
            </a:r>
          </a:p>
          <a:p>
            <a:pPr lvl="1"/>
            <a:r>
              <a:rPr lang="en-US" dirty="0" smtClean="0"/>
              <a:t>Improved model validation</a:t>
            </a:r>
          </a:p>
          <a:p>
            <a:pPr lvl="1"/>
            <a:r>
              <a:rPr lang="en-US" dirty="0" smtClean="0"/>
              <a:t>Greater control and flexibility with support for dependency resolution and global action filters</a:t>
            </a:r>
          </a:p>
          <a:p>
            <a:pPr lvl="1"/>
            <a:r>
              <a:rPr lang="en-US" dirty="0" smtClean="0"/>
              <a:t>Better JavaScript support with unobtrusive JavaScript, jQuery Validation, and JSON binding</a:t>
            </a:r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NuGet</a:t>
            </a:r>
            <a:r>
              <a:rPr lang="en-US" dirty="0" smtClean="0"/>
              <a:t> to deliver software and manage dependencies throughout the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Razor View Engine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Code-focused </a:t>
            </a:r>
            <a:r>
              <a:rPr lang="en-US" dirty="0" err="1" smtClean="0"/>
              <a:t>templating</a:t>
            </a:r>
            <a:r>
              <a:rPr lang="en-US" dirty="0" smtClean="0"/>
              <a:t> for HTML generation</a:t>
            </a:r>
          </a:p>
          <a:p>
            <a:r>
              <a:rPr lang="en-US" dirty="0" smtClean="0"/>
              <a:t>Compact, expressive, and fluid</a:t>
            </a:r>
          </a:p>
          <a:p>
            <a:r>
              <a:rPr lang="en-US" dirty="0" smtClean="0"/>
              <a:t>Not a new language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Works with any text editor</a:t>
            </a:r>
          </a:p>
          <a:p>
            <a:r>
              <a:rPr lang="en-US" dirty="0" smtClean="0"/>
              <a:t>IntelliSense</a:t>
            </a:r>
          </a:p>
          <a:p>
            <a:r>
              <a:rPr lang="en-US" dirty="0" smtClean="0"/>
              <a:t>No XML-like heavy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lass_x0020_Start_x0020_Date xmlns="3500b83f-b7af-4ccc-a5db-809002001223">2014-08-08T07:00:00+00:00</Class_x0020_Start_x0020_Date>
    <Class_x0020_Title xmlns="3500b83f-b7af-4ccc-a5db-809002001223">Random MVC 4 Notes</Class_x0020_Title>
    <Instructor xmlns="3500b83f-b7af-4ccc-a5db-809002001223">Jarrod Edge</Instructo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6075E0A71C824B9BBA99760FF5ECD7" ma:contentTypeVersion="5" ma:contentTypeDescription="Create a new document." ma:contentTypeScope="" ma:versionID="bb9c61f6d9a92b970a340ea2b0926d72">
  <xsd:schema xmlns:xsd="http://www.w3.org/2001/XMLSchema" xmlns:xs="http://www.w3.org/2001/XMLSchema" xmlns:p="http://schemas.microsoft.com/office/2006/metadata/properties" xmlns:ns2="3500b83f-b7af-4ccc-a5db-809002001223" xmlns:ns3="eaf7bf71-3dd8-4430-824c-3452193da4ba" targetNamespace="http://schemas.microsoft.com/office/2006/metadata/properties" ma:root="true" ma:fieldsID="e6b0b21a69dc5f3105d3211c81cb1e4d" ns2:_="" ns3:_="">
    <xsd:import namespace="3500b83f-b7af-4ccc-a5db-809002001223"/>
    <xsd:import namespace="eaf7bf71-3dd8-4430-824c-3452193da4ba"/>
    <xsd:element name="properties">
      <xsd:complexType>
        <xsd:sequence>
          <xsd:element name="documentManagement">
            <xsd:complexType>
              <xsd:all>
                <xsd:element ref="ns2:Class_x0020_Title"/>
                <xsd:element ref="ns2:Instructor"/>
                <xsd:element ref="ns2:Class_x0020_Start_x0020_Date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0b83f-b7af-4ccc-a5db-809002001223" elementFormDefault="qualified">
    <xsd:import namespace="http://schemas.microsoft.com/office/2006/documentManagement/types"/>
    <xsd:import namespace="http://schemas.microsoft.com/office/infopath/2007/PartnerControls"/>
    <xsd:element name="Class_x0020_Title" ma:index="8" ma:displayName="Class Title" ma:internalName="Class_x0020_Title">
      <xsd:simpleType>
        <xsd:restriction base="dms:Text">
          <xsd:maxLength value="255"/>
        </xsd:restriction>
      </xsd:simpleType>
    </xsd:element>
    <xsd:element name="Instructor" ma:index="9" ma:displayName="Instructor" ma:internalName="Instructor">
      <xsd:simpleType>
        <xsd:restriction base="dms:Text">
          <xsd:maxLength value="255"/>
        </xsd:restriction>
      </xsd:simpleType>
    </xsd:element>
    <xsd:element name="Class_x0020_Start_x0020_Date" ma:index="10" ma:displayName="Class Start Date" ma:format="DateOnly" ma:internalName="Class_x0020_Start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7bf71-3dd8-4430-824c-3452193da4b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09CCC2-8F52-4905-8E76-2D0DB16D031B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3500b83f-b7af-4ccc-a5db-809002001223"/>
    <ds:schemaRef ds:uri="http://purl.org/dc/terms/"/>
    <ds:schemaRef ds:uri="eaf7bf71-3dd8-4430-824c-3452193da4ba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0A304C-7AE5-4E3A-98CC-44E89FDC06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0b83f-b7af-4ccc-a5db-809002001223"/>
    <ds:schemaRef ds:uri="eaf7bf71-3dd8-4430-824c-3452193da4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33ED81-22EE-4EF2-9721-110519394D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26408</TotalTime>
  <Words>1639</Words>
  <Application>Microsoft Office PowerPoint</Application>
  <PresentationFormat>On-screen Show (4:3)</PresentationFormat>
  <Paragraphs>191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ASP.NET MVC</vt:lpstr>
      <vt:lpstr>MVC</vt:lpstr>
      <vt:lpstr>MVC</vt:lpstr>
      <vt:lpstr>MVC as Applied to Web Frameworks</vt:lpstr>
      <vt:lpstr>MVC as Applied to Web Frameworks</vt:lpstr>
      <vt:lpstr>PowerPoint Presentation</vt:lpstr>
      <vt:lpstr>A Pattern</vt:lpstr>
      <vt:lpstr>ASP.NET MVC 3</vt:lpstr>
      <vt:lpstr>Razor View Engine</vt:lpstr>
      <vt:lpstr>ASP.NET MVC 4</vt:lpstr>
      <vt:lpstr>ASP.NET Web API</vt:lpstr>
      <vt:lpstr>ASP.NET MVC 5</vt:lpstr>
      <vt:lpstr> Layout of an MVC project </vt:lpstr>
      <vt:lpstr> Layout of an MVC project </vt:lpstr>
      <vt:lpstr> Layout of an MVC project </vt:lpstr>
      <vt:lpstr> Layout of an MVC project </vt:lpstr>
      <vt:lpstr> Layout of an MVC project </vt:lpstr>
      <vt:lpstr>Controller</vt:lpstr>
      <vt:lpstr>View</vt:lpstr>
      <vt:lpstr>Controller Basics</vt:lpstr>
      <vt:lpstr>The Controller’s Role</vt:lpstr>
      <vt:lpstr>The Controller’s Role</vt:lpstr>
      <vt:lpstr>The Controller’s Role</vt:lpstr>
      <vt:lpstr>MVC Request processing pipeline</vt:lpstr>
      <vt:lpstr>Modifying the LegalServicesController</vt:lpstr>
      <vt:lpstr>Observation</vt:lpstr>
      <vt:lpstr>Oversimplified</vt:lpstr>
      <vt:lpstr>Mapping controller</vt:lpstr>
      <vt:lpstr>URL routing</vt:lpstr>
      <vt:lpstr>Parameters</vt:lpstr>
      <vt:lpstr>URL Parameters</vt:lpstr>
      <vt:lpstr>Basic Controllers Summary </vt:lpstr>
      <vt:lpstr>ActionResult</vt:lpstr>
      <vt:lpstr>ActionResult type</vt:lpstr>
      <vt:lpstr>The View</vt:lpstr>
      <vt:lpstr>The View</vt:lpstr>
      <vt:lpstr>Razor View Engine</vt:lpstr>
      <vt:lpstr>Example</vt:lpstr>
      <vt:lpstr>Convention</vt:lpstr>
      <vt:lpstr>View() Method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jarrod</dc:creator>
  <cp:lastModifiedBy>Nguyen, Phuong</cp:lastModifiedBy>
  <cp:revision>252</cp:revision>
  <dcterms:created xsi:type="dcterms:W3CDTF">2012-10-27T17:13:49Z</dcterms:created>
  <dcterms:modified xsi:type="dcterms:W3CDTF">2016-04-05T09:29:26Z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0x010100406075E0A71C824B9BBA99760FF5ECD7</vt:lpwstr>
  </property>
</Properties>
</file>