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303" r:id="rId4"/>
    <p:sldId id="309" r:id="rId5"/>
    <p:sldId id="307" r:id="rId6"/>
    <p:sldId id="313" r:id="rId7"/>
    <p:sldId id="308" r:id="rId8"/>
    <p:sldId id="321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>
          <p15:clr>
            <a:srgbClr val="A4A3A4"/>
          </p15:clr>
        </p15:guide>
        <p15:guide id="2" pos="39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2562"/>
    <a:srgbClr val="221F55"/>
    <a:srgbClr val="717959"/>
    <a:srgbClr val="B6D62B"/>
    <a:srgbClr val="1DAE57"/>
    <a:srgbClr val="F8EC1E"/>
    <a:srgbClr val="F8EC1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424" autoAdjust="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>
        <p:guide orient="horz" pos="2193"/>
        <p:guide pos="3963"/>
      </p:guideLst>
    </p:cSldViewPr>
  </p:slideViewPr>
  <p:outlineViewPr>
    <p:cViewPr>
      <p:scale>
        <a:sx n="33" d="100"/>
        <a:sy n="33" d="100"/>
      </p:scale>
      <p:origin x="0" y="-1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759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1D327-0F18-42B9-9F5C-32F18B9A492F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13791-6B9B-48B7-A2CD-3201A89C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2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zh-CN" noProof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noProof="0">
                <a:sym typeface="Calibri" panose="020F0502020204030204" pitchFamily="34" charset="0"/>
              </a:rPr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86DEDC2B-3567-445F-A272-E78470114A7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088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B2AAF-22E2-451B-A275-FB6D7F8FAB42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8719F-2C11-4432-A8F9-DF445C1C92C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0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E6157-47C2-4570-8DCF-E3BB42D1F2FC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8B246-A06A-4F96-86B2-FCF995EC6DE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8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E5A35-68A4-45B2-B95E-9CC20169C477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881F9-1F48-4564-B47C-01E4224CBEC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C0F9B-ED2B-46FF-8369-46C5F56FF6FE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138B7-5CA5-4E36-9FDC-F4966F036FF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5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E0DF-5AD8-40D0-816A-562B684684C1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25732-75DC-47AE-AAE2-DE7D22AB891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4790C-9F6C-4E9C-A5BE-7B8D7D555A6A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91CBB-2BD9-4C21-90E9-63BF44D69E3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7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8D1FD-F73D-46A9-8C47-CC8BC3BBA24F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710AF-D962-4ED2-87FD-4AD934B992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2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9A509-30BA-4B38-96BE-936F67FE0862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18302-967B-4D29-B2D2-D3E27CE5B64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2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3ADD-86FE-408D-BD66-C98E13C1CA30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DD8B3-5CD3-4F4A-AB14-253A0C948D5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4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68D5E-CDEA-451E-81B1-22C9CCDB4D1E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C9FE6-91A7-49BA-A95B-6A3B96C412F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9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B392-0541-43C8-96F8-5FE99E6CB5A5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6950C-A4D0-4617-B103-70AA20EC867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5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F513A4-B61B-4744-990D-49126CB2C8D9}" type="datetime1">
              <a:rPr lang="zh-CN" altLang="en-US"/>
              <a:pPr>
                <a:defRPr/>
              </a:pPr>
              <a:t>2020/11/9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F2BECC80-C6A4-4458-A9C6-834C939B4BA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517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0" y="2640013"/>
            <a:ext cx="8385175" cy="2692400"/>
          </a:xfrm>
          <a:custGeom>
            <a:avLst/>
            <a:gdLst>
              <a:gd name="T0" fmla="*/ 0 w 8435662"/>
              <a:gd name="T1" fmla="*/ 0 h 2704563"/>
              <a:gd name="T2" fmla="*/ 8334991 w 8435662"/>
              <a:gd name="T3" fmla="*/ 0 h 2704563"/>
              <a:gd name="T4" fmla="*/ 6502568 w 8435662"/>
              <a:gd name="T5" fmla="*/ 2667528 h 2704563"/>
              <a:gd name="T6" fmla="*/ 0 w 8435662"/>
              <a:gd name="T7" fmla="*/ 2680293 h 2704563"/>
              <a:gd name="T8" fmla="*/ 0 w 8435662"/>
              <a:gd name="T9" fmla="*/ 0 h 2704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35662"/>
              <a:gd name="T16" fmla="*/ 0 h 2704563"/>
              <a:gd name="T17" fmla="*/ 8435662 w 8435662"/>
              <a:gd name="T18" fmla="*/ 2704563 h 27045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35662" h="2704563">
                <a:moveTo>
                  <a:pt x="0" y="0"/>
                </a:moveTo>
                <a:lnTo>
                  <a:pt x="8435662" y="0"/>
                </a:lnTo>
                <a:cubicBezTo>
                  <a:pt x="8025443" y="107859"/>
                  <a:pt x="6273440" y="249054"/>
                  <a:pt x="6581104" y="2691684"/>
                </a:cubicBezTo>
                <a:lnTo>
                  <a:pt x="0" y="2704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0" name="文本框 4"/>
          <p:cNvSpPr>
            <a:spLocks noChangeArrowheads="1"/>
          </p:cNvSpPr>
          <p:nvPr/>
        </p:nvSpPr>
        <p:spPr bwMode="auto">
          <a:xfrm>
            <a:off x="180975" y="3806825"/>
            <a:ext cx="582723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射龍門遊戲</a:t>
            </a:r>
            <a:endParaRPr lang="zh-CN" altLang="en-US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1" name="文本框 5"/>
          <p:cNvSpPr>
            <a:spLocks noChangeArrowheads="1"/>
          </p:cNvSpPr>
          <p:nvPr/>
        </p:nvSpPr>
        <p:spPr bwMode="auto">
          <a:xfrm>
            <a:off x="265113" y="2695575"/>
            <a:ext cx="776687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600" b="1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C#</a:t>
            </a:r>
            <a:r>
              <a:rPr lang="en-US" altLang="zh-TW" sz="7600" b="1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Midterm</a:t>
            </a:r>
            <a:r>
              <a:rPr lang="en-US" altLang="zh-TW" sz="7600" b="1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Project</a:t>
            </a:r>
            <a:endParaRPr lang="zh-CN" altLang="en-US" sz="7600" b="1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4342" name="文本框 6"/>
          <p:cNvSpPr>
            <a:spLocks noChangeArrowheads="1"/>
          </p:cNvSpPr>
          <p:nvPr/>
        </p:nvSpPr>
        <p:spPr bwMode="auto">
          <a:xfrm>
            <a:off x="6794500" y="1266825"/>
            <a:ext cx="34099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i="1" dirty="0">
                <a:solidFill>
                  <a:schemeClr val="bg1"/>
                </a:solidFill>
                <a:latin typeface="Hakuu" pitchFamily="49" charset="-128"/>
                <a:ea typeface="Hakuu" pitchFamily="49" charset="-128"/>
                <a:sym typeface="Hakuu" pitchFamily="49" charset="-128"/>
              </a:rPr>
              <a:t>2020 </a:t>
            </a:r>
            <a:r>
              <a:rPr lang="zh-TW" altLang="en-US" sz="4000" b="1" i="1" dirty="0">
                <a:solidFill>
                  <a:schemeClr val="bg1"/>
                </a:solidFill>
                <a:latin typeface="Hakuu" pitchFamily="49" charset="-128"/>
                <a:ea typeface="Hakuu" pitchFamily="49" charset="-128"/>
                <a:sym typeface="Hakuu" pitchFamily="49" charset="-128"/>
              </a:rPr>
              <a:t>格致</a:t>
            </a:r>
            <a:r>
              <a:rPr lang="en-US" altLang="zh-TW" sz="4000" b="1" i="1" dirty="0">
                <a:solidFill>
                  <a:schemeClr val="bg1"/>
                </a:solidFill>
                <a:latin typeface="Hakuu" pitchFamily="49" charset="-128"/>
                <a:ea typeface="Hakuu" pitchFamily="49" charset="-128"/>
                <a:sym typeface="Hakuu" pitchFamily="49" charset="-128"/>
              </a:rPr>
              <a:t>406</a:t>
            </a:r>
            <a:endParaRPr lang="zh-CN" altLang="en-US" sz="4000" b="1" i="1" dirty="0">
              <a:solidFill>
                <a:schemeClr val="bg1"/>
              </a:solidFill>
              <a:latin typeface="Hakuu" pitchFamily="49" charset="-128"/>
              <a:ea typeface="Hakuu" pitchFamily="49" charset="-128"/>
              <a:sym typeface="Hakuu" pitchFamily="49" charset="-128"/>
            </a:endParaRPr>
          </a:p>
        </p:txBody>
      </p:sp>
      <p:sp>
        <p:nvSpPr>
          <p:cNvPr id="14343" name="文本框 8"/>
          <p:cNvSpPr>
            <a:spLocks noChangeArrowheads="1"/>
          </p:cNvSpPr>
          <p:nvPr/>
        </p:nvSpPr>
        <p:spPr bwMode="auto">
          <a:xfrm>
            <a:off x="6569075" y="6396038"/>
            <a:ext cx="588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Dotum" panose="020B0600000101010101" pitchFamily="34" charset="-127"/>
              </a:rPr>
              <a:t>We are the champion.Yell for youself</a:t>
            </a:r>
            <a:r>
              <a:rPr lang="zh-CN" altLang="en-US" sz="24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Dotum" panose="020B0600000101010101" pitchFamily="34" charset="-127"/>
              </a:rPr>
              <a:t>！</a:t>
            </a:r>
            <a:r>
              <a:rPr lang="en-US" sz="24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Dotum" panose="020B0600000101010101" pitchFamily="34" charset="-127"/>
              </a:rPr>
              <a:t> </a:t>
            </a:r>
            <a:endParaRPr lang="zh-CN" altLang="en-US" sz="240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Dotum" panose="020B0600000101010101" pitchFamily="34" charset="-127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8B7B6A-CEEB-45A5-91A8-2E1F336FC831}"/>
              </a:ext>
            </a:extLst>
          </p:cNvPr>
          <p:cNvSpPr txBox="1"/>
          <p:nvPr/>
        </p:nvSpPr>
        <p:spPr>
          <a:xfrm>
            <a:off x="3883634" y="5496674"/>
            <a:ext cx="413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組長：楊博崴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r>
              <a:rPr lang="zh-TW" altLang="en-US" sz="2400" b="1" dirty="0">
                <a:solidFill>
                  <a:schemeClr val="bg1"/>
                </a:solidFill>
              </a:rPr>
              <a:t>組員：呂坤福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3"/>
          <p:cNvSpPr>
            <a:spLocks noChangeArrowheads="1"/>
          </p:cNvSpPr>
          <p:nvPr/>
        </p:nvSpPr>
        <p:spPr bwMode="auto">
          <a:xfrm>
            <a:off x="2601307" y="1420813"/>
            <a:ext cx="71096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r>
              <a:rPr lang="zh-TW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場不容失手的賭局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2798461" y="2827338"/>
            <a:ext cx="7053534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位莊家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龍柱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52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張卡牌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無限下注的危機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文本框 5"/>
          <p:cNvSpPr>
            <a:spLocks noChangeArrowheads="1"/>
          </p:cNvSpPr>
          <p:nvPr/>
        </p:nvSpPr>
        <p:spPr bwMode="auto">
          <a:xfrm>
            <a:off x="4853256" y="3501008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又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個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激情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哀號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一場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内页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4168775"/>
            <a:ext cx="122015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44"/>
          <p:cNvSpPr>
            <a:spLocks noChangeArrowheads="1"/>
          </p:cNvSpPr>
          <p:nvPr/>
        </p:nvSpPr>
        <p:spPr bwMode="auto">
          <a:xfrm>
            <a:off x="5803900" y="1269822"/>
            <a:ext cx="4902200" cy="33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撲克牌中的一種多人遊戲玩法，所有玩家先下注賭金，玩家先獲取兩張牌，再抽取第三張牌與前兩張牌的點數關係決定輸贏。</a:t>
            </a:r>
            <a:endParaRPr lang="en-US" altLang="zh-TW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若第三張的點數介於兩張牌的點數之間就算贏，如果是兩張牌以外則算輸。就像踢足球一樣，將足球踢進球門，</a:t>
            </a:r>
            <a:endParaRPr lang="en-US" altLang="zh-TW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en-US" altLang="zh-TW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	</a:t>
            </a:r>
            <a:r>
              <a:rPr lang="zh-TW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故稱其為</a:t>
            </a:r>
            <a:r>
              <a:rPr lang="zh-TW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射龍門</a:t>
            </a:r>
            <a:r>
              <a:rPr lang="zh-TW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605" name="深色1"/>
          <p:cNvGrpSpPr>
            <a:grpSpLocks/>
          </p:cNvGrpSpPr>
          <p:nvPr/>
        </p:nvGrpSpPr>
        <p:grpSpPr bwMode="auto">
          <a:xfrm>
            <a:off x="1404938" y="1412875"/>
            <a:ext cx="3230562" cy="3240088"/>
            <a:chOff x="0" y="0"/>
            <a:chExt cx="4013200" cy="4025900"/>
          </a:xfrm>
        </p:grpSpPr>
        <p:sp>
          <p:nvSpPr>
            <p:cNvPr id="25616" name="等腰三角形 42"/>
            <p:cNvSpPr>
              <a:spLocks noChangeArrowheads="1"/>
            </p:cNvSpPr>
            <p:nvPr/>
          </p:nvSpPr>
          <p:spPr bwMode="auto">
            <a:xfrm>
              <a:off x="0" y="0"/>
              <a:ext cx="4013200" cy="40259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E1F3CE"/>
                </a:gs>
                <a:gs pos="51000">
                  <a:srgbClr val="A7DA71"/>
                </a:gs>
                <a:gs pos="100000">
                  <a:srgbClr val="E1F3CE"/>
                </a:gs>
              </a:gsLst>
              <a:lin ang="5400000" scaled="1"/>
            </a:gradFill>
            <a:ln w="9525">
              <a:solidFill>
                <a:srgbClr val="A7DA7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5617" name="等腰三角形 43"/>
            <p:cNvSpPr>
              <a:spLocks noChangeArrowheads="1"/>
            </p:cNvSpPr>
            <p:nvPr/>
          </p:nvSpPr>
          <p:spPr bwMode="auto">
            <a:xfrm>
              <a:off x="41638" y="48387"/>
              <a:ext cx="3941208" cy="396044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A7DA71"/>
                </a:gs>
                <a:gs pos="7999">
                  <a:srgbClr val="A7DA71"/>
                </a:gs>
                <a:gs pos="50000">
                  <a:srgbClr val="6DAA2D"/>
                </a:gs>
                <a:gs pos="51656">
                  <a:srgbClr val="6DAA2D"/>
                </a:gs>
                <a:gs pos="98000">
                  <a:srgbClr val="A7DA71"/>
                </a:gs>
                <a:gs pos="100000">
                  <a:srgbClr val="C4E79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25606" name="文本1"/>
          <p:cNvGrpSpPr>
            <a:grpSpLocks/>
          </p:cNvGrpSpPr>
          <p:nvPr/>
        </p:nvGrpSpPr>
        <p:grpSpPr bwMode="auto">
          <a:xfrm>
            <a:off x="2989263" y="1955800"/>
            <a:ext cx="2125662" cy="773113"/>
            <a:chOff x="0" y="0"/>
            <a:chExt cx="2641600" cy="962025"/>
          </a:xfrm>
        </p:grpSpPr>
        <p:sp>
          <p:nvSpPr>
            <p:cNvPr id="25614" name="任意多边形 45"/>
            <p:cNvSpPr>
              <a:spLocks noChangeArrowheads="1"/>
            </p:cNvSpPr>
            <p:nvPr/>
          </p:nvSpPr>
          <p:spPr bwMode="auto">
            <a:xfrm>
              <a:off x="0" y="0"/>
              <a:ext cx="2641600" cy="962025"/>
            </a:xfrm>
            <a:custGeom>
              <a:avLst/>
              <a:gdLst>
                <a:gd name="T0" fmla="*/ 0 w 2641600"/>
                <a:gd name="T1" fmla="*/ 160341 h 962025"/>
                <a:gd name="T2" fmla="*/ 160341 w 2641600"/>
                <a:gd name="T3" fmla="*/ 0 h 962025"/>
                <a:gd name="T4" fmla="*/ 2481258 w 2641600"/>
                <a:gd name="T5" fmla="*/ 0 h 962025"/>
                <a:gd name="T6" fmla="*/ 2641600 w 2641600"/>
                <a:gd name="T7" fmla="*/ 160341 h 962025"/>
                <a:gd name="T8" fmla="*/ 2641600 w 2641600"/>
                <a:gd name="T9" fmla="*/ 801684 h 962025"/>
                <a:gd name="T10" fmla="*/ 2481258 w 2641600"/>
                <a:gd name="T11" fmla="*/ 962025 h 962025"/>
                <a:gd name="T12" fmla="*/ 160341 w 2641600"/>
                <a:gd name="T13" fmla="*/ 962025 h 962025"/>
                <a:gd name="T14" fmla="*/ 0 w 2641600"/>
                <a:gd name="T15" fmla="*/ 801684 h 962025"/>
                <a:gd name="T16" fmla="*/ 0 w 2641600"/>
                <a:gd name="T17" fmla="*/ 160341 h 9620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41600"/>
                <a:gd name="T28" fmla="*/ 0 h 962025"/>
                <a:gd name="T29" fmla="*/ 2641600 w 2641600"/>
                <a:gd name="T30" fmla="*/ 962025 h 9620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41600" h="962025">
                  <a:moveTo>
                    <a:pt x="0" y="160341"/>
                  </a:moveTo>
                  <a:cubicBezTo>
                    <a:pt x="0" y="71787"/>
                    <a:pt x="71787" y="0"/>
                    <a:pt x="160341" y="0"/>
                  </a:cubicBezTo>
                  <a:lnTo>
                    <a:pt x="2481259" y="0"/>
                  </a:lnTo>
                  <a:cubicBezTo>
                    <a:pt x="2569813" y="0"/>
                    <a:pt x="2641600" y="71787"/>
                    <a:pt x="2641600" y="160341"/>
                  </a:cubicBezTo>
                  <a:lnTo>
                    <a:pt x="2641600" y="801684"/>
                  </a:lnTo>
                  <a:cubicBezTo>
                    <a:pt x="2641600" y="890238"/>
                    <a:pt x="2569813" y="962025"/>
                    <a:pt x="2481259" y="962025"/>
                  </a:cubicBezTo>
                  <a:lnTo>
                    <a:pt x="160341" y="962025"/>
                  </a:lnTo>
                  <a:cubicBezTo>
                    <a:pt x="71787" y="962025"/>
                    <a:pt x="0" y="890238"/>
                    <a:pt x="0" y="801684"/>
                  </a:cubicBezTo>
                  <a:lnTo>
                    <a:pt x="0" y="16034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51000">
                  <a:srgbClr val="F0F0F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15" name="任意多边形 46"/>
            <p:cNvSpPr>
              <a:spLocks noChangeArrowheads="1"/>
            </p:cNvSpPr>
            <p:nvPr/>
          </p:nvSpPr>
          <p:spPr bwMode="auto">
            <a:xfrm>
              <a:off x="33867" y="27517"/>
              <a:ext cx="2590800" cy="923925"/>
            </a:xfrm>
            <a:custGeom>
              <a:avLst/>
              <a:gdLst>
                <a:gd name="T0" fmla="*/ 0 w 2641600"/>
                <a:gd name="T1" fmla="*/ 147892 h 962025"/>
                <a:gd name="T2" fmla="*/ 154234 w 2641600"/>
                <a:gd name="T3" fmla="*/ 0 h 962025"/>
                <a:gd name="T4" fmla="*/ 2386743 w 2641600"/>
                <a:gd name="T5" fmla="*/ 0 h 962025"/>
                <a:gd name="T6" fmla="*/ 2540977 w 2641600"/>
                <a:gd name="T7" fmla="*/ 147892 h 962025"/>
                <a:gd name="T8" fmla="*/ 2540977 w 2641600"/>
                <a:gd name="T9" fmla="*/ 739442 h 962025"/>
                <a:gd name="T10" fmla="*/ 2386743 w 2641600"/>
                <a:gd name="T11" fmla="*/ 887334 h 962025"/>
                <a:gd name="T12" fmla="*/ 154234 w 2641600"/>
                <a:gd name="T13" fmla="*/ 887334 h 962025"/>
                <a:gd name="T14" fmla="*/ 0 w 2641600"/>
                <a:gd name="T15" fmla="*/ 739442 h 962025"/>
                <a:gd name="T16" fmla="*/ 0 w 2641600"/>
                <a:gd name="T17" fmla="*/ 147892 h 9620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41600"/>
                <a:gd name="T28" fmla="*/ 0 h 962025"/>
                <a:gd name="T29" fmla="*/ 2641600 w 2641600"/>
                <a:gd name="T30" fmla="*/ 962025 h 9620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41600" h="962025">
                  <a:moveTo>
                    <a:pt x="0" y="160341"/>
                  </a:moveTo>
                  <a:cubicBezTo>
                    <a:pt x="0" y="71787"/>
                    <a:pt x="71787" y="0"/>
                    <a:pt x="160341" y="0"/>
                  </a:cubicBezTo>
                  <a:lnTo>
                    <a:pt x="2481259" y="0"/>
                  </a:lnTo>
                  <a:cubicBezTo>
                    <a:pt x="2569813" y="0"/>
                    <a:pt x="2641600" y="71787"/>
                    <a:pt x="2641600" y="160341"/>
                  </a:cubicBezTo>
                  <a:lnTo>
                    <a:pt x="2641600" y="801684"/>
                  </a:lnTo>
                  <a:cubicBezTo>
                    <a:pt x="2641600" y="890238"/>
                    <a:pt x="2569813" y="962025"/>
                    <a:pt x="2481259" y="962025"/>
                  </a:cubicBezTo>
                  <a:lnTo>
                    <a:pt x="160341" y="962025"/>
                  </a:lnTo>
                  <a:cubicBezTo>
                    <a:pt x="71787" y="962025"/>
                    <a:pt x="0" y="890238"/>
                    <a:pt x="0" y="801684"/>
                  </a:cubicBezTo>
                  <a:lnTo>
                    <a:pt x="0" y="160341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7999">
                  <a:srgbClr val="F8F8F8"/>
                </a:gs>
                <a:gs pos="50000">
                  <a:srgbClr val="ECECEC"/>
                </a:gs>
                <a:gs pos="51656">
                  <a:srgbClr val="E8E8E8"/>
                </a:gs>
                <a:gs pos="98000">
                  <a:srgbClr val="F9F9F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TW" altLang="en-US" sz="2400" dirty="0">
                  <a:solidFill>
                    <a:srgbClr val="646464"/>
                  </a:solidFill>
                  <a:ea typeface="微软雅黑" panose="020B0503020204020204" pitchFamily="34" charset="-122"/>
                </a:rPr>
                <a:t>莊家</a:t>
              </a:r>
              <a:endParaRPr lang="zh-CN" altLang="en-US" sz="2400" dirty="0">
                <a:solidFill>
                  <a:srgbClr val="646464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07" name="文本2"/>
          <p:cNvGrpSpPr>
            <a:grpSpLocks/>
          </p:cNvGrpSpPr>
          <p:nvPr/>
        </p:nvGrpSpPr>
        <p:grpSpPr bwMode="auto">
          <a:xfrm>
            <a:off x="2989263" y="2825750"/>
            <a:ext cx="2125662" cy="774700"/>
            <a:chOff x="0" y="0"/>
            <a:chExt cx="2641600" cy="962025"/>
          </a:xfrm>
        </p:grpSpPr>
        <p:sp>
          <p:nvSpPr>
            <p:cNvPr id="25612" name="任意多边形 48"/>
            <p:cNvSpPr>
              <a:spLocks noChangeArrowheads="1"/>
            </p:cNvSpPr>
            <p:nvPr/>
          </p:nvSpPr>
          <p:spPr bwMode="auto">
            <a:xfrm>
              <a:off x="0" y="0"/>
              <a:ext cx="2641600" cy="962025"/>
            </a:xfrm>
            <a:custGeom>
              <a:avLst/>
              <a:gdLst>
                <a:gd name="T0" fmla="*/ 0 w 2641600"/>
                <a:gd name="T1" fmla="*/ 160341 h 962025"/>
                <a:gd name="T2" fmla="*/ 160341 w 2641600"/>
                <a:gd name="T3" fmla="*/ 0 h 962025"/>
                <a:gd name="T4" fmla="*/ 2481258 w 2641600"/>
                <a:gd name="T5" fmla="*/ 0 h 962025"/>
                <a:gd name="T6" fmla="*/ 2641600 w 2641600"/>
                <a:gd name="T7" fmla="*/ 160341 h 962025"/>
                <a:gd name="T8" fmla="*/ 2641600 w 2641600"/>
                <a:gd name="T9" fmla="*/ 801684 h 962025"/>
                <a:gd name="T10" fmla="*/ 2481258 w 2641600"/>
                <a:gd name="T11" fmla="*/ 962025 h 962025"/>
                <a:gd name="T12" fmla="*/ 160341 w 2641600"/>
                <a:gd name="T13" fmla="*/ 962025 h 962025"/>
                <a:gd name="T14" fmla="*/ 0 w 2641600"/>
                <a:gd name="T15" fmla="*/ 801684 h 962025"/>
                <a:gd name="T16" fmla="*/ 0 w 2641600"/>
                <a:gd name="T17" fmla="*/ 160341 h 9620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41600"/>
                <a:gd name="T28" fmla="*/ 0 h 962025"/>
                <a:gd name="T29" fmla="*/ 2641600 w 2641600"/>
                <a:gd name="T30" fmla="*/ 962025 h 9620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41600" h="962025">
                  <a:moveTo>
                    <a:pt x="0" y="160341"/>
                  </a:moveTo>
                  <a:cubicBezTo>
                    <a:pt x="0" y="71787"/>
                    <a:pt x="71787" y="0"/>
                    <a:pt x="160341" y="0"/>
                  </a:cubicBezTo>
                  <a:lnTo>
                    <a:pt x="2481259" y="0"/>
                  </a:lnTo>
                  <a:cubicBezTo>
                    <a:pt x="2569813" y="0"/>
                    <a:pt x="2641600" y="71787"/>
                    <a:pt x="2641600" y="160341"/>
                  </a:cubicBezTo>
                  <a:lnTo>
                    <a:pt x="2641600" y="801684"/>
                  </a:lnTo>
                  <a:cubicBezTo>
                    <a:pt x="2641600" y="890238"/>
                    <a:pt x="2569813" y="962025"/>
                    <a:pt x="2481259" y="962025"/>
                  </a:cubicBezTo>
                  <a:lnTo>
                    <a:pt x="160341" y="962025"/>
                  </a:lnTo>
                  <a:cubicBezTo>
                    <a:pt x="71787" y="962025"/>
                    <a:pt x="0" y="890238"/>
                    <a:pt x="0" y="801684"/>
                  </a:cubicBezTo>
                  <a:lnTo>
                    <a:pt x="0" y="16034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51000">
                  <a:srgbClr val="F0F0F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13" name="任意多边形 49"/>
            <p:cNvSpPr>
              <a:spLocks noChangeArrowheads="1"/>
            </p:cNvSpPr>
            <p:nvPr/>
          </p:nvSpPr>
          <p:spPr bwMode="auto">
            <a:xfrm>
              <a:off x="33867" y="27517"/>
              <a:ext cx="2590800" cy="923925"/>
            </a:xfrm>
            <a:custGeom>
              <a:avLst/>
              <a:gdLst>
                <a:gd name="T0" fmla="*/ 0 w 2641600"/>
                <a:gd name="T1" fmla="*/ 147892 h 962025"/>
                <a:gd name="T2" fmla="*/ 154234 w 2641600"/>
                <a:gd name="T3" fmla="*/ 0 h 962025"/>
                <a:gd name="T4" fmla="*/ 2386743 w 2641600"/>
                <a:gd name="T5" fmla="*/ 0 h 962025"/>
                <a:gd name="T6" fmla="*/ 2540977 w 2641600"/>
                <a:gd name="T7" fmla="*/ 147892 h 962025"/>
                <a:gd name="T8" fmla="*/ 2540977 w 2641600"/>
                <a:gd name="T9" fmla="*/ 739442 h 962025"/>
                <a:gd name="T10" fmla="*/ 2386743 w 2641600"/>
                <a:gd name="T11" fmla="*/ 887334 h 962025"/>
                <a:gd name="T12" fmla="*/ 154234 w 2641600"/>
                <a:gd name="T13" fmla="*/ 887334 h 962025"/>
                <a:gd name="T14" fmla="*/ 0 w 2641600"/>
                <a:gd name="T15" fmla="*/ 739442 h 962025"/>
                <a:gd name="T16" fmla="*/ 0 w 2641600"/>
                <a:gd name="T17" fmla="*/ 147892 h 9620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41600"/>
                <a:gd name="T28" fmla="*/ 0 h 962025"/>
                <a:gd name="T29" fmla="*/ 2641600 w 2641600"/>
                <a:gd name="T30" fmla="*/ 962025 h 9620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41600" h="962025">
                  <a:moveTo>
                    <a:pt x="0" y="160341"/>
                  </a:moveTo>
                  <a:cubicBezTo>
                    <a:pt x="0" y="71787"/>
                    <a:pt x="71787" y="0"/>
                    <a:pt x="160341" y="0"/>
                  </a:cubicBezTo>
                  <a:lnTo>
                    <a:pt x="2481259" y="0"/>
                  </a:lnTo>
                  <a:cubicBezTo>
                    <a:pt x="2569813" y="0"/>
                    <a:pt x="2641600" y="71787"/>
                    <a:pt x="2641600" y="160341"/>
                  </a:cubicBezTo>
                  <a:lnTo>
                    <a:pt x="2641600" y="801684"/>
                  </a:lnTo>
                  <a:cubicBezTo>
                    <a:pt x="2641600" y="890238"/>
                    <a:pt x="2569813" y="962025"/>
                    <a:pt x="2481259" y="962025"/>
                  </a:cubicBezTo>
                  <a:lnTo>
                    <a:pt x="160341" y="962025"/>
                  </a:lnTo>
                  <a:cubicBezTo>
                    <a:pt x="71787" y="962025"/>
                    <a:pt x="0" y="890238"/>
                    <a:pt x="0" y="801684"/>
                  </a:cubicBezTo>
                  <a:lnTo>
                    <a:pt x="0" y="160341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7999">
                  <a:srgbClr val="F8F8F8"/>
                </a:gs>
                <a:gs pos="50000">
                  <a:srgbClr val="ECECEC"/>
                </a:gs>
                <a:gs pos="51656">
                  <a:srgbClr val="E8E8E8"/>
                </a:gs>
                <a:gs pos="98000">
                  <a:srgbClr val="F9F9F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TW" altLang="en-US" sz="2400" dirty="0">
                  <a:solidFill>
                    <a:srgbClr val="646464"/>
                  </a:solidFill>
                  <a:ea typeface="微软雅黑" panose="020B0503020204020204" pitchFamily="34" charset="-122"/>
                </a:rPr>
                <a:t>玩家</a:t>
              </a:r>
              <a:endParaRPr lang="zh-CN" altLang="en-US" sz="2400" dirty="0">
                <a:solidFill>
                  <a:srgbClr val="646464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08" name="文本3"/>
          <p:cNvGrpSpPr>
            <a:grpSpLocks/>
          </p:cNvGrpSpPr>
          <p:nvPr/>
        </p:nvGrpSpPr>
        <p:grpSpPr bwMode="auto">
          <a:xfrm>
            <a:off x="2989263" y="3697288"/>
            <a:ext cx="2125662" cy="774700"/>
            <a:chOff x="0" y="0"/>
            <a:chExt cx="2641600" cy="962025"/>
          </a:xfrm>
        </p:grpSpPr>
        <p:sp>
          <p:nvSpPr>
            <p:cNvPr id="25610" name="任意多边形 51"/>
            <p:cNvSpPr>
              <a:spLocks noChangeArrowheads="1"/>
            </p:cNvSpPr>
            <p:nvPr/>
          </p:nvSpPr>
          <p:spPr bwMode="auto">
            <a:xfrm>
              <a:off x="0" y="0"/>
              <a:ext cx="2641600" cy="962025"/>
            </a:xfrm>
            <a:custGeom>
              <a:avLst/>
              <a:gdLst>
                <a:gd name="T0" fmla="*/ 0 w 2641600"/>
                <a:gd name="T1" fmla="*/ 160341 h 962025"/>
                <a:gd name="T2" fmla="*/ 160341 w 2641600"/>
                <a:gd name="T3" fmla="*/ 0 h 962025"/>
                <a:gd name="T4" fmla="*/ 2481258 w 2641600"/>
                <a:gd name="T5" fmla="*/ 0 h 962025"/>
                <a:gd name="T6" fmla="*/ 2641600 w 2641600"/>
                <a:gd name="T7" fmla="*/ 160341 h 962025"/>
                <a:gd name="T8" fmla="*/ 2641600 w 2641600"/>
                <a:gd name="T9" fmla="*/ 801684 h 962025"/>
                <a:gd name="T10" fmla="*/ 2481258 w 2641600"/>
                <a:gd name="T11" fmla="*/ 962025 h 962025"/>
                <a:gd name="T12" fmla="*/ 160341 w 2641600"/>
                <a:gd name="T13" fmla="*/ 962025 h 962025"/>
                <a:gd name="T14" fmla="*/ 0 w 2641600"/>
                <a:gd name="T15" fmla="*/ 801684 h 962025"/>
                <a:gd name="T16" fmla="*/ 0 w 2641600"/>
                <a:gd name="T17" fmla="*/ 160341 h 9620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41600"/>
                <a:gd name="T28" fmla="*/ 0 h 962025"/>
                <a:gd name="T29" fmla="*/ 2641600 w 2641600"/>
                <a:gd name="T30" fmla="*/ 962025 h 9620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41600" h="962025">
                  <a:moveTo>
                    <a:pt x="0" y="160341"/>
                  </a:moveTo>
                  <a:cubicBezTo>
                    <a:pt x="0" y="71787"/>
                    <a:pt x="71787" y="0"/>
                    <a:pt x="160341" y="0"/>
                  </a:cubicBezTo>
                  <a:lnTo>
                    <a:pt x="2481259" y="0"/>
                  </a:lnTo>
                  <a:cubicBezTo>
                    <a:pt x="2569813" y="0"/>
                    <a:pt x="2641600" y="71787"/>
                    <a:pt x="2641600" y="160341"/>
                  </a:cubicBezTo>
                  <a:lnTo>
                    <a:pt x="2641600" y="801684"/>
                  </a:lnTo>
                  <a:cubicBezTo>
                    <a:pt x="2641600" y="890238"/>
                    <a:pt x="2569813" y="962025"/>
                    <a:pt x="2481259" y="962025"/>
                  </a:cubicBezTo>
                  <a:lnTo>
                    <a:pt x="160341" y="962025"/>
                  </a:lnTo>
                  <a:cubicBezTo>
                    <a:pt x="71787" y="962025"/>
                    <a:pt x="0" y="890238"/>
                    <a:pt x="0" y="801684"/>
                  </a:cubicBezTo>
                  <a:lnTo>
                    <a:pt x="0" y="16034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51000">
                  <a:srgbClr val="F0F0F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11" name="任意多边形 52"/>
            <p:cNvSpPr>
              <a:spLocks noChangeArrowheads="1"/>
            </p:cNvSpPr>
            <p:nvPr/>
          </p:nvSpPr>
          <p:spPr bwMode="auto">
            <a:xfrm>
              <a:off x="33867" y="27517"/>
              <a:ext cx="2590800" cy="923925"/>
            </a:xfrm>
            <a:custGeom>
              <a:avLst/>
              <a:gdLst>
                <a:gd name="T0" fmla="*/ 0 w 2641600"/>
                <a:gd name="T1" fmla="*/ 147892 h 962025"/>
                <a:gd name="T2" fmla="*/ 154234 w 2641600"/>
                <a:gd name="T3" fmla="*/ 0 h 962025"/>
                <a:gd name="T4" fmla="*/ 2386743 w 2641600"/>
                <a:gd name="T5" fmla="*/ 0 h 962025"/>
                <a:gd name="T6" fmla="*/ 2540977 w 2641600"/>
                <a:gd name="T7" fmla="*/ 147892 h 962025"/>
                <a:gd name="T8" fmla="*/ 2540977 w 2641600"/>
                <a:gd name="T9" fmla="*/ 739442 h 962025"/>
                <a:gd name="T10" fmla="*/ 2386743 w 2641600"/>
                <a:gd name="T11" fmla="*/ 887334 h 962025"/>
                <a:gd name="T12" fmla="*/ 154234 w 2641600"/>
                <a:gd name="T13" fmla="*/ 887334 h 962025"/>
                <a:gd name="T14" fmla="*/ 0 w 2641600"/>
                <a:gd name="T15" fmla="*/ 739442 h 962025"/>
                <a:gd name="T16" fmla="*/ 0 w 2641600"/>
                <a:gd name="T17" fmla="*/ 147892 h 9620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41600"/>
                <a:gd name="T28" fmla="*/ 0 h 962025"/>
                <a:gd name="T29" fmla="*/ 2641600 w 2641600"/>
                <a:gd name="T30" fmla="*/ 962025 h 9620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41600" h="962025">
                  <a:moveTo>
                    <a:pt x="0" y="160341"/>
                  </a:moveTo>
                  <a:cubicBezTo>
                    <a:pt x="0" y="71787"/>
                    <a:pt x="71787" y="0"/>
                    <a:pt x="160341" y="0"/>
                  </a:cubicBezTo>
                  <a:lnTo>
                    <a:pt x="2481259" y="0"/>
                  </a:lnTo>
                  <a:cubicBezTo>
                    <a:pt x="2569813" y="0"/>
                    <a:pt x="2641600" y="71787"/>
                    <a:pt x="2641600" y="160341"/>
                  </a:cubicBezTo>
                  <a:lnTo>
                    <a:pt x="2641600" y="801684"/>
                  </a:lnTo>
                  <a:cubicBezTo>
                    <a:pt x="2641600" y="890238"/>
                    <a:pt x="2569813" y="962025"/>
                    <a:pt x="2481259" y="962025"/>
                  </a:cubicBezTo>
                  <a:lnTo>
                    <a:pt x="160341" y="962025"/>
                  </a:lnTo>
                  <a:cubicBezTo>
                    <a:pt x="71787" y="962025"/>
                    <a:pt x="0" y="890238"/>
                    <a:pt x="0" y="801684"/>
                  </a:cubicBezTo>
                  <a:lnTo>
                    <a:pt x="0" y="160341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7999">
                  <a:srgbClr val="F8F8F8"/>
                </a:gs>
                <a:gs pos="50000">
                  <a:srgbClr val="ECECEC"/>
                </a:gs>
                <a:gs pos="51656">
                  <a:srgbClr val="E8E8E8"/>
                </a:gs>
                <a:gs pos="98000">
                  <a:srgbClr val="F9F9F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TW" altLang="en-US" sz="2400" dirty="0">
                  <a:solidFill>
                    <a:srgbClr val="646464"/>
                  </a:solidFill>
                  <a:ea typeface="微软雅黑" panose="020B0503020204020204" pitchFamily="34" charset="-122"/>
                </a:rPr>
                <a:t>龍柱</a:t>
              </a:r>
              <a:endParaRPr lang="zh-CN" altLang="en-US" sz="2400" dirty="0">
                <a:solidFill>
                  <a:srgbClr val="646464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5609" name="Text Box 17"/>
          <p:cNvSpPr txBox="1">
            <a:spLocks noChangeArrowheads="1"/>
          </p:cNvSpPr>
          <p:nvPr/>
        </p:nvSpPr>
        <p:spPr bwMode="auto">
          <a:xfrm>
            <a:off x="1009650" y="427038"/>
            <a:ext cx="27542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3600" b="1" dirty="0">
                <a:solidFill>
                  <a:schemeClr val="tx2"/>
                </a:solidFill>
                <a:latin typeface="Estrangelo Edessa" panose="03080600000000000000" pitchFamily="66" charset="0"/>
                <a:ea typeface="微软雅黑" panose="020B0503020204020204" pitchFamily="34" charset="-122"/>
              </a:rPr>
              <a:t>何謂射龍門</a:t>
            </a:r>
            <a:r>
              <a:rPr lang="en-US" altLang="zh-TW" sz="3600" b="1" dirty="0">
                <a:solidFill>
                  <a:schemeClr val="tx2"/>
                </a:solidFill>
                <a:latin typeface="Estrangelo Edessa" panose="03080600000000000000" pitchFamily="66" charset="0"/>
                <a:ea typeface="微软雅黑" panose="020B0503020204020204" pitchFamily="34" charset="-122"/>
              </a:rPr>
              <a:t>?</a:t>
            </a:r>
            <a:endParaRPr lang="zh-CN" altLang="en-US" sz="3600" b="1" dirty="0">
              <a:solidFill>
                <a:schemeClr val="tx2"/>
              </a:solidFill>
              <a:latin typeface="Estrangelo Edessa" panose="03080600000000000000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内页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4168775"/>
            <a:ext cx="122015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45"/>
          <p:cNvSpPr>
            <a:spLocks noChangeArrowheads="1"/>
          </p:cNvSpPr>
          <p:nvPr/>
        </p:nvSpPr>
        <p:spPr bwMode="auto">
          <a:xfrm>
            <a:off x="1857375" y="2489200"/>
            <a:ext cx="704850" cy="457200"/>
          </a:xfrm>
          <a:prstGeom prst="rect">
            <a:avLst/>
          </a:prstGeom>
          <a:solidFill>
            <a:srgbClr val="D8D8D8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sym typeface="Calibri" panose="020F0502020204030204" pitchFamily="34" charset="0"/>
              </a:rPr>
              <a:t>1</a:t>
            </a:r>
            <a:endParaRPr lang="zh-CN" altLang="en-US" b="1" dirty="0">
              <a:solidFill>
                <a:srgbClr val="000000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sp>
        <p:nvSpPr>
          <p:cNvPr id="18437" name="Rectangle 445"/>
          <p:cNvSpPr>
            <a:spLocks noChangeArrowheads="1"/>
          </p:cNvSpPr>
          <p:nvPr/>
        </p:nvSpPr>
        <p:spPr bwMode="auto">
          <a:xfrm>
            <a:off x="2549525" y="2489200"/>
            <a:ext cx="704850" cy="457200"/>
          </a:xfrm>
          <a:prstGeom prst="rect">
            <a:avLst/>
          </a:prstGeom>
          <a:solidFill>
            <a:srgbClr val="D8D8D8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sym typeface="Calibri" panose="020F0502020204030204" pitchFamily="34" charset="0"/>
              </a:rPr>
              <a:t>2</a:t>
            </a:r>
          </a:p>
        </p:txBody>
      </p:sp>
      <p:sp>
        <p:nvSpPr>
          <p:cNvPr id="18438" name="Rectangle 445"/>
          <p:cNvSpPr>
            <a:spLocks noChangeArrowheads="1"/>
          </p:cNvSpPr>
          <p:nvPr/>
        </p:nvSpPr>
        <p:spPr bwMode="auto">
          <a:xfrm>
            <a:off x="3244850" y="2489200"/>
            <a:ext cx="701675" cy="457200"/>
          </a:xfrm>
          <a:prstGeom prst="rect">
            <a:avLst/>
          </a:prstGeom>
          <a:solidFill>
            <a:srgbClr val="538CD5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439" name="Rectangle 445"/>
          <p:cNvSpPr>
            <a:spLocks noChangeArrowheads="1"/>
          </p:cNvSpPr>
          <p:nvPr/>
        </p:nvSpPr>
        <p:spPr bwMode="auto">
          <a:xfrm>
            <a:off x="3949700" y="2489200"/>
            <a:ext cx="704850" cy="457200"/>
          </a:xfrm>
          <a:prstGeom prst="rect">
            <a:avLst/>
          </a:prstGeom>
          <a:solidFill>
            <a:srgbClr val="D8D8D8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sym typeface="Calibri" panose="020F0502020204030204" pitchFamily="34" charset="0"/>
              </a:rPr>
              <a:t>3</a:t>
            </a:r>
            <a:endParaRPr lang="zh-CN" altLang="en-US" b="1" dirty="0">
              <a:solidFill>
                <a:srgbClr val="000000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sp>
        <p:nvSpPr>
          <p:cNvPr id="18440" name="Rectangle 445"/>
          <p:cNvSpPr>
            <a:spLocks noChangeArrowheads="1"/>
          </p:cNvSpPr>
          <p:nvPr/>
        </p:nvSpPr>
        <p:spPr bwMode="auto">
          <a:xfrm>
            <a:off x="4645025" y="2489200"/>
            <a:ext cx="704850" cy="457200"/>
          </a:xfrm>
          <a:prstGeom prst="rect">
            <a:avLst/>
          </a:prstGeom>
          <a:solidFill>
            <a:srgbClr val="D8D8D8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sym typeface="Calibri" panose="020F0502020204030204" pitchFamily="34" charset="0"/>
              </a:rPr>
              <a:t>4</a:t>
            </a:r>
            <a:endParaRPr lang="zh-CN" altLang="en-US" b="1" dirty="0">
              <a:solidFill>
                <a:srgbClr val="000000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sp>
        <p:nvSpPr>
          <p:cNvPr id="18441" name="Rectangle 445"/>
          <p:cNvSpPr>
            <a:spLocks noChangeArrowheads="1"/>
          </p:cNvSpPr>
          <p:nvPr/>
        </p:nvSpPr>
        <p:spPr bwMode="auto">
          <a:xfrm>
            <a:off x="5349875" y="2489200"/>
            <a:ext cx="704850" cy="45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442" name="Rectangle 445"/>
          <p:cNvSpPr>
            <a:spLocks noChangeArrowheads="1"/>
          </p:cNvSpPr>
          <p:nvPr/>
        </p:nvSpPr>
        <p:spPr bwMode="auto">
          <a:xfrm>
            <a:off x="6051550" y="2489200"/>
            <a:ext cx="704850" cy="457200"/>
          </a:xfrm>
          <a:prstGeom prst="rect">
            <a:avLst/>
          </a:prstGeom>
          <a:solidFill>
            <a:srgbClr val="D8D8D8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sym typeface="Calibri" panose="020F0502020204030204" pitchFamily="34" charset="0"/>
              </a:rPr>
              <a:t>5</a:t>
            </a:r>
            <a:endParaRPr lang="zh-CN" altLang="en-US" b="1" dirty="0">
              <a:solidFill>
                <a:srgbClr val="000000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sp>
        <p:nvSpPr>
          <p:cNvPr id="18443" name="Rectangle 445"/>
          <p:cNvSpPr>
            <a:spLocks noChangeArrowheads="1"/>
          </p:cNvSpPr>
          <p:nvPr/>
        </p:nvSpPr>
        <p:spPr bwMode="auto">
          <a:xfrm>
            <a:off x="6750050" y="2489200"/>
            <a:ext cx="704850" cy="457200"/>
          </a:xfrm>
          <a:prstGeom prst="rect">
            <a:avLst/>
          </a:prstGeom>
          <a:solidFill>
            <a:srgbClr val="D8D8D8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sym typeface="Calibri" panose="020F0502020204030204" pitchFamily="34" charset="0"/>
              </a:rPr>
              <a:t>6</a:t>
            </a:r>
            <a:endParaRPr lang="zh-CN" altLang="en-US" b="1" dirty="0">
              <a:solidFill>
                <a:srgbClr val="000000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sp>
        <p:nvSpPr>
          <p:cNvPr id="18444" name="Rectangle 445"/>
          <p:cNvSpPr>
            <a:spLocks noChangeArrowheads="1"/>
          </p:cNvSpPr>
          <p:nvPr/>
        </p:nvSpPr>
        <p:spPr bwMode="auto">
          <a:xfrm>
            <a:off x="7445375" y="2489200"/>
            <a:ext cx="704850" cy="4572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445" name="Rectangle 445"/>
          <p:cNvSpPr>
            <a:spLocks noChangeArrowheads="1"/>
          </p:cNvSpPr>
          <p:nvPr/>
        </p:nvSpPr>
        <p:spPr bwMode="auto">
          <a:xfrm>
            <a:off x="8150225" y="2489200"/>
            <a:ext cx="704850" cy="457200"/>
          </a:xfrm>
          <a:prstGeom prst="rect">
            <a:avLst/>
          </a:prstGeom>
          <a:solidFill>
            <a:srgbClr val="D8D8D8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sym typeface="Calibri" panose="020F0502020204030204" pitchFamily="34" charset="0"/>
              </a:rPr>
              <a:t>7</a:t>
            </a:r>
            <a:endParaRPr lang="zh-CN" altLang="en-US" b="1" dirty="0">
              <a:solidFill>
                <a:srgbClr val="000000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sp>
        <p:nvSpPr>
          <p:cNvPr id="18446" name="Rectangle 445"/>
          <p:cNvSpPr>
            <a:spLocks noChangeArrowheads="1"/>
          </p:cNvSpPr>
          <p:nvPr/>
        </p:nvSpPr>
        <p:spPr bwMode="auto">
          <a:xfrm>
            <a:off x="8845550" y="2489200"/>
            <a:ext cx="704850" cy="457200"/>
          </a:xfrm>
          <a:prstGeom prst="rect">
            <a:avLst/>
          </a:prstGeom>
          <a:solidFill>
            <a:srgbClr val="D8D8D8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  <a:sym typeface="Calibri" panose="020F0502020204030204" pitchFamily="34" charset="0"/>
              </a:rPr>
              <a:t>8</a:t>
            </a:r>
            <a:endParaRPr lang="zh-CN" altLang="en-US" b="1" dirty="0">
              <a:solidFill>
                <a:srgbClr val="000000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sp>
        <p:nvSpPr>
          <p:cNvPr id="18447" name="Rectangle 445"/>
          <p:cNvSpPr>
            <a:spLocks noChangeArrowheads="1"/>
          </p:cNvSpPr>
          <p:nvPr/>
        </p:nvSpPr>
        <p:spPr bwMode="auto">
          <a:xfrm>
            <a:off x="9537700" y="2489200"/>
            <a:ext cx="701675" cy="4572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 flipV="1">
            <a:off x="2009775" y="463550"/>
            <a:ext cx="1588" cy="1979613"/>
          </a:xfrm>
          <a:prstGeom prst="line">
            <a:avLst/>
          </a:prstGeom>
          <a:noFill/>
          <a:ln w="38100" cap="rnd">
            <a:solidFill>
              <a:srgbClr val="A5A5A5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Text Box 22"/>
          <p:cNvSpPr>
            <a:spLocks noChangeArrowheads="1"/>
          </p:cNvSpPr>
          <p:nvPr/>
        </p:nvSpPr>
        <p:spPr bwMode="auto">
          <a:xfrm>
            <a:off x="2032000" y="354013"/>
            <a:ext cx="1938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步驟一：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所有玩家投入相同金額至遊戲底池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>
            <a:off x="3152775" y="3006725"/>
            <a:ext cx="1588" cy="1981200"/>
          </a:xfrm>
          <a:prstGeom prst="line">
            <a:avLst/>
          </a:prstGeom>
          <a:noFill/>
          <a:ln w="38100" cap="rnd">
            <a:solidFill>
              <a:srgbClr val="A5A5A5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1" name="Text Box 22"/>
          <p:cNvSpPr>
            <a:spLocks noChangeArrowheads="1"/>
          </p:cNvSpPr>
          <p:nvPr/>
        </p:nvSpPr>
        <p:spPr bwMode="auto">
          <a:xfrm>
            <a:off x="1247775" y="3179763"/>
            <a:ext cx="1860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TW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步驟二：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/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電腦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莊家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algn="r" eaLnBrk="1" hangingPunct="1"/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左手順時針發牌</a:t>
            </a:r>
          </a:p>
        </p:txBody>
      </p:sp>
      <p:sp>
        <p:nvSpPr>
          <p:cNvPr id="18452" name="Line 17"/>
          <p:cNvSpPr>
            <a:spLocks noChangeShapeType="1"/>
          </p:cNvSpPr>
          <p:nvPr/>
        </p:nvSpPr>
        <p:spPr bwMode="auto">
          <a:xfrm flipV="1">
            <a:off x="4070350" y="463550"/>
            <a:ext cx="0" cy="1979613"/>
          </a:xfrm>
          <a:prstGeom prst="line">
            <a:avLst/>
          </a:prstGeom>
          <a:noFill/>
          <a:ln w="38100" cap="rnd">
            <a:solidFill>
              <a:srgbClr val="A5A5A5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3" name="Text Box 22"/>
          <p:cNvSpPr>
            <a:spLocks noChangeArrowheads="1"/>
          </p:cNvSpPr>
          <p:nvPr/>
        </p:nvSpPr>
        <p:spPr bwMode="auto">
          <a:xfrm>
            <a:off x="4192588" y="352425"/>
            <a:ext cx="18764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步驟三：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玩家看牌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54" name="Line 17"/>
          <p:cNvSpPr>
            <a:spLocks noChangeShapeType="1"/>
          </p:cNvSpPr>
          <p:nvPr/>
        </p:nvSpPr>
        <p:spPr bwMode="auto">
          <a:xfrm flipV="1">
            <a:off x="6137275" y="461963"/>
            <a:ext cx="1588" cy="1979612"/>
          </a:xfrm>
          <a:prstGeom prst="line">
            <a:avLst/>
          </a:prstGeom>
          <a:noFill/>
          <a:ln w="38100" cap="rnd">
            <a:solidFill>
              <a:srgbClr val="A5A5A5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5" name="Text Box 22"/>
          <p:cNvSpPr>
            <a:spLocks noChangeArrowheads="1"/>
          </p:cNvSpPr>
          <p:nvPr/>
        </p:nvSpPr>
        <p:spPr bwMode="auto">
          <a:xfrm>
            <a:off x="6169025" y="352425"/>
            <a:ext cx="20351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步驟五：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喊價碼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龍柱中，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取回所喊金額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56" name="Line 17"/>
          <p:cNvSpPr>
            <a:spLocks noChangeShapeType="1"/>
          </p:cNvSpPr>
          <p:nvPr/>
        </p:nvSpPr>
        <p:spPr bwMode="auto">
          <a:xfrm flipV="1">
            <a:off x="8234363" y="461963"/>
            <a:ext cx="0" cy="1979612"/>
          </a:xfrm>
          <a:prstGeom prst="line">
            <a:avLst/>
          </a:prstGeom>
          <a:noFill/>
          <a:ln w="38100" cap="rnd">
            <a:solidFill>
              <a:srgbClr val="A5A5A5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7" name="Text Box 22"/>
          <p:cNvSpPr>
            <a:spLocks noChangeArrowheads="1"/>
          </p:cNvSpPr>
          <p:nvPr/>
        </p:nvSpPr>
        <p:spPr bwMode="auto">
          <a:xfrm>
            <a:off x="8378824" y="352425"/>
            <a:ext cx="211108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步驟七：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喊價碼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龍柱一致，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喊大或小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(1)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中：取回所喊金額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(2)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不中：賠所喊金額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58" name="Line 17"/>
          <p:cNvSpPr>
            <a:spLocks noChangeShapeType="1"/>
          </p:cNvSpPr>
          <p:nvPr/>
        </p:nvSpPr>
        <p:spPr bwMode="auto">
          <a:xfrm>
            <a:off x="5251450" y="2998788"/>
            <a:ext cx="0" cy="1981200"/>
          </a:xfrm>
          <a:prstGeom prst="line">
            <a:avLst/>
          </a:prstGeom>
          <a:noFill/>
          <a:ln w="38100" cap="rnd">
            <a:solidFill>
              <a:srgbClr val="A5A5A5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9" name="Text Box 22"/>
          <p:cNvSpPr>
            <a:spLocks noChangeArrowheads="1"/>
          </p:cNvSpPr>
          <p:nvPr/>
        </p:nvSpPr>
        <p:spPr bwMode="auto">
          <a:xfrm>
            <a:off x="3467100" y="3179763"/>
            <a:ext cx="1801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TW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步驟四：</a:t>
            </a:r>
            <a:endParaRPr lang="en-US" altLang="zh-TW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玩家下注或棄牌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60" name="Line 17"/>
          <p:cNvSpPr>
            <a:spLocks noChangeShapeType="1"/>
          </p:cNvSpPr>
          <p:nvPr/>
        </p:nvSpPr>
        <p:spPr bwMode="auto">
          <a:xfrm>
            <a:off x="7315200" y="3006725"/>
            <a:ext cx="1588" cy="1981200"/>
          </a:xfrm>
          <a:prstGeom prst="line">
            <a:avLst/>
          </a:prstGeom>
          <a:noFill/>
          <a:ln w="38100" cap="rnd">
            <a:solidFill>
              <a:srgbClr val="A5A5A5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1" name="Text Box 22"/>
          <p:cNvSpPr>
            <a:spLocks noChangeArrowheads="1"/>
          </p:cNvSpPr>
          <p:nvPr/>
        </p:nvSpPr>
        <p:spPr bwMode="auto">
          <a:xfrm>
            <a:off x="5200650" y="3198813"/>
            <a:ext cx="21986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TW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步驟六：</a:t>
            </a:r>
            <a:endParaRPr lang="en-US" altLang="zh-TW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喊價碼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(1)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龍柱外，賠所喊價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(2)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龍柱上，賠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倍喊價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62" name="Line 17"/>
          <p:cNvSpPr>
            <a:spLocks noChangeShapeType="1"/>
          </p:cNvSpPr>
          <p:nvPr/>
        </p:nvSpPr>
        <p:spPr bwMode="auto">
          <a:xfrm>
            <a:off x="9458325" y="3013075"/>
            <a:ext cx="0" cy="1979613"/>
          </a:xfrm>
          <a:prstGeom prst="line">
            <a:avLst/>
          </a:prstGeom>
          <a:noFill/>
          <a:ln w="38100" cap="rnd">
            <a:solidFill>
              <a:srgbClr val="A5A5A5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Text Box 22"/>
          <p:cNvSpPr>
            <a:spLocks noChangeArrowheads="1"/>
          </p:cNvSpPr>
          <p:nvPr/>
        </p:nvSpPr>
        <p:spPr bwMode="auto">
          <a:xfrm>
            <a:off x="7466013" y="3224213"/>
            <a:ext cx="19272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TW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步驟八：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喊價碼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龍柱一致，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喊大或小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撞柱：賠三倍喊價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BE465BF-575D-464E-9F33-BF923EC0E956}"/>
              </a:ext>
            </a:extLst>
          </p:cNvPr>
          <p:cNvSpPr txBox="1"/>
          <p:nvPr/>
        </p:nvSpPr>
        <p:spPr>
          <a:xfrm>
            <a:off x="503677" y="582344"/>
            <a:ext cx="4195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TW" altLang="en-US" sz="4000" b="1" dirty="0">
                <a:solidFill>
                  <a:schemeClr val="tx2"/>
                </a:solidFill>
              </a:rPr>
              <a:t>射龍門流程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CB502D-F68B-4FF9-9C27-D9569FCBC99F}"/>
              </a:ext>
            </a:extLst>
          </p:cNvPr>
          <p:cNvSpPr txBox="1"/>
          <p:nvPr/>
        </p:nvSpPr>
        <p:spPr>
          <a:xfrm>
            <a:off x="10726220" y="1479479"/>
            <a:ext cx="4875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+mn-ea"/>
                <a:ea typeface="+mn-ea"/>
              </a:rPr>
              <a:t>下面一位</a:t>
            </a:r>
            <a:endParaRPr lang="en-US" altLang="zh-TW" sz="3200" b="1" dirty="0">
              <a:latin typeface="+mn-ea"/>
              <a:ea typeface="+mn-ea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C4BDA6CC-F935-47E8-8B52-D26488847C51}"/>
              </a:ext>
            </a:extLst>
          </p:cNvPr>
          <p:cNvSpPr/>
          <p:nvPr/>
        </p:nvSpPr>
        <p:spPr bwMode="auto">
          <a:xfrm>
            <a:off x="10798139" y="2542775"/>
            <a:ext cx="801724" cy="375095"/>
          </a:xfrm>
          <a:prstGeom prst="rightArrow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内页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4168775"/>
            <a:ext cx="122015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右箭头 14"/>
          <p:cNvSpPr>
            <a:spLocks noChangeArrowheads="1"/>
          </p:cNvSpPr>
          <p:nvPr/>
        </p:nvSpPr>
        <p:spPr bwMode="auto">
          <a:xfrm>
            <a:off x="4876800" y="1973263"/>
            <a:ext cx="215900" cy="287337"/>
          </a:xfrm>
          <a:prstGeom prst="rightArrow">
            <a:avLst>
              <a:gd name="adj1" fmla="val 63231"/>
              <a:gd name="adj2" fmla="val 50000"/>
            </a:avLst>
          </a:prstGeom>
          <a:gradFill rotWithShape="1">
            <a:gsLst>
              <a:gs pos="0">
                <a:srgbClr val="595959"/>
              </a:gs>
              <a:gs pos="100000">
                <a:srgbClr val="D8D8D8"/>
              </a:gs>
            </a:gsLst>
            <a:lin ang="16200000" scaled="1"/>
          </a:gradFill>
          <a:ln w="9525">
            <a:solidFill>
              <a:srgbClr val="A5A5A5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8677" name="右箭头 16"/>
          <p:cNvSpPr>
            <a:spLocks noChangeArrowheads="1"/>
          </p:cNvSpPr>
          <p:nvPr/>
        </p:nvSpPr>
        <p:spPr bwMode="auto">
          <a:xfrm>
            <a:off x="7397750" y="1973263"/>
            <a:ext cx="215900" cy="287337"/>
          </a:xfrm>
          <a:prstGeom prst="rightArrow">
            <a:avLst>
              <a:gd name="adj1" fmla="val 63231"/>
              <a:gd name="adj2" fmla="val 50000"/>
            </a:avLst>
          </a:prstGeom>
          <a:gradFill rotWithShape="1">
            <a:gsLst>
              <a:gs pos="0">
                <a:srgbClr val="595959"/>
              </a:gs>
              <a:gs pos="100000">
                <a:srgbClr val="D8D8D8"/>
              </a:gs>
            </a:gsLst>
            <a:lin ang="16200000" scaled="1"/>
          </a:gradFill>
          <a:ln w="9525">
            <a:solidFill>
              <a:srgbClr val="A5A5A5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8678" name="右箭头 21"/>
          <p:cNvSpPr>
            <a:spLocks noChangeArrowheads="1"/>
          </p:cNvSpPr>
          <p:nvPr/>
        </p:nvSpPr>
        <p:spPr bwMode="auto">
          <a:xfrm flipH="1">
            <a:off x="4876800" y="4132263"/>
            <a:ext cx="215900" cy="288925"/>
          </a:xfrm>
          <a:prstGeom prst="rightArrow">
            <a:avLst>
              <a:gd name="adj1" fmla="val 63231"/>
              <a:gd name="adj2" fmla="val 50000"/>
            </a:avLst>
          </a:prstGeom>
          <a:gradFill rotWithShape="1">
            <a:gsLst>
              <a:gs pos="0">
                <a:srgbClr val="595959"/>
              </a:gs>
              <a:gs pos="100000">
                <a:srgbClr val="D8D8D8"/>
              </a:gs>
            </a:gsLst>
            <a:lin ang="16200000" scaled="1"/>
          </a:gradFill>
          <a:ln w="9525">
            <a:solidFill>
              <a:srgbClr val="A5A5A5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8679" name="右箭头 22"/>
          <p:cNvSpPr>
            <a:spLocks noChangeArrowheads="1"/>
          </p:cNvSpPr>
          <p:nvPr/>
        </p:nvSpPr>
        <p:spPr bwMode="auto">
          <a:xfrm flipH="1">
            <a:off x="7397750" y="4132263"/>
            <a:ext cx="215900" cy="288925"/>
          </a:xfrm>
          <a:prstGeom prst="rightArrow">
            <a:avLst>
              <a:gd name="adj1" fmla="val 63231"/>
              <a:gd name="adj2" fmla="val 50000"/>
            </a:avLst>
          </a:prstGeom>
          <a:gradFill rotWithShape="1">
            <a:gsLst>
              <a:gs pos="0">
                <a:srgbClr val="595959"/>
              </a:gs>
              <a:gs pos="100000">
                <a:srgbClr val="D8D8D8"/>
              </a:gs>
            </a:gsLst>
            <a:lin ang="16200000" scaled="1"/>
          </a:gradFill>
          <a:ln w="9525">
            <a:solidFill>
              <a:srgbClr val="A5A5A5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8680" name="右箭头 23"/>
          <p:cNvSpPr>
            <a:spLocks noChangeArrowheads="1"/>
          </p:cNvSpPr>
          <p:nvPr/>
        </p:nvSpPr>
        <p:spPr bwMode="auto">
          <a:xfrm rot="5400000">
            <a:off x="8621713" y="2979737"/>
            <a:ext cx="215900" cy="288925"/>
          </a:xfrm>
          <a:prstGeom prst="rightArrow">
            <a:avLst>
              <a:gd name="adj1" fmla="val 63231"/>
              <a:gd name="adj2" fmla="val 50000"/>
            </a:avLst>
          </a:prstGeom>
          <a:gradFill rotWithShape="1">
            <a:gsLst>
              <a:gs pos="0">
                <a:srgbClr val="D8D8D8"/>
              </a:gs>
              <a:gs pos="100000">
                <a:srgbClr val="595959"/>
              </a:gs>
            </a:gsLst>
            <a:lin ang="16200000" scaled="1"/>
          </a:gradFill>
          <a:ln w="9525">
            <a:solidFill>
              <a:srgbClr val="A5A5A5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254125" y="398463"/>
            <a:ext cx="39821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4000" b="1" dirty="0">
                <a:solidFill>
                  <a:schemeClr val="tx2"/>
                </a:solidFill>
              </a:rPr>
              <a:t>Project</a:t>
            </a:r>
            <a:r>
              <a:rPr lang="zh-TW" altLang="en-US" sz="4000" b="1" dirty="0">
                <a:solidFill>
                  <a:schemeClr val="tx2"/>
                </a:solidFill>
              </a:rPr>
              <a:t>製作流程</a:t>
            </a:r>
            <a:endParaRPr lang="zh-CN" altLang="zh-CN" sz="4000" b="1" dirty="0">
              <a:solidFill>
                <a:schemeClr val="tx2"/>
              </a:solidFill>
            </a:endParaRPr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2562225" y="1322388"/>
            <a:ext cx="2136775" cy="1516062"/>
          </a:xfrm>
          <a:prstGeom prst="roundRect">
            <a:avLst>
              <a:gd name="adj" fmla="val 16667"/>
            </a:avLst>
          </a:prstGeom>
          <a:solidFill>
            <a:srgbClr val="99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chemeClr val="bg1"/>
                </a:solidFill>
              </a:rPr>
              <a:t>確定規則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5156200" y="1349375"/>
            <a:ext cx="2136775" cy="1516063"/>
          </a:xfrm>
          <a:prstGeom prst="roundRect">
            <a:avLst>
              <a:gd name="adj" fmla="val 16667"/>
            </a:avLst>
          </a:prstGeom>
          <a:solidFill>
            <a:srgbClr val="99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0"/>
              </a:lnSpc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chemeClr val="bg1"/>
                </a:solidFill>
                <a:sym typeface="Arial" panose="020B0604020202020204" pitchFamily="34" charset="0"/>
              </a:rPr>
              <a:t>畫面編排</a:t>
            </a:r>
            <a:endParaRPr lang="zh-CN" altLang="en-US" sz="28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7708900" y="1333500"/>
            <a:ext cx="2135188" cy="1514475"/>
          </a:xfrm>
          <a:prstGeom prst="roundRect">
            <a:avLst>
              <a:gd name="adj" fmla="val 16667"/>
            </a:avLst>
          </a:prstGeom>
          <a:solidFill>
            <a:srgbClr val="99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0"/>
              </a:lnSpc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chemeClr val="bg1"/>
                </a:solidFill>
                <a:sym typeface="Arial" panose="020B0604020202020204" pitchFamily="34" charset="0"/>
              </a:rPr>
              <a:t>程式設計</a:t>
            </a:r>
            <a:endParaRPr lang="zh-CN" altLang="en-US" sz="28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2589213" y="3425825"/>
            <a:ext cx="2136775" cy="1516063"/>
          </a:xfrm>
          <a:prstGeom prst="roundRect">
            <a:avLst>
              <a:gd name="adj" fmla="val 16667"/>
            </a:avLst>
          </a:prstGeom>
          <a:solidFill>
            <a:srgbClr val="99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0"/>
              </a:lnSpc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chemeClr val="bg1"/>
                </a:solidFill>
                <a:sym typeface="Arial" panose="020B0604020202020204" pitchFamily="34" charset="0"/>
              </a:rPr>
              <a:t>完成製作</a:t>
            </a:r>
            <a:endParaRPr lang="zh-CN" altLang="en-US" sz="28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5183188" y="3454400"/>
            <a:ext cx="2136775" cy="1514475"/>
          </a:xfrm>
          <a:prstGeom prst="roundRect">
            <a:avLst>
              <a:gd name="adj" fmla="val 16667"/>
            </a:avLst>
          </a:prstGeom>
          <a:solidFill>
            <a:srgbClr val="99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0"/>
              </a:lnSpc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chemeClr val="bg1"/>
                </a:solidFill>
                <a:sym typeface="Arial" panose="020B0604020202020204" pitchFamily="34" charset="0"/>
              </a:rPr>
              <a:t>整合測試</a:t>
            </a:r>
            <a:endParaRPr lang="zh-CN" altLang="en-US" sz="28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7734300" y="3436938"/>
            <a:ext cx="2136775" cy="1516062"/>
          </a:xfrm>
          <a:prstGeom prst="roundRect">
            <a:avLst>
              <a:gd name="adj" fmla="val 16667"/>
            </a:avLst>
          </a:prstGeom>
          <a:solidFill>
            <a:srgbClr val="99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0"/>
              </a:lnSpc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chemeClr val="bg1"/>
                </a:solidFill>
                <a:sym typeface="Arial" panose="020B0604020202020204" pitchFamily="34" charset="0"/>
              </a:rPr>
              <a:t>功能整合</a:t>
            </a:r>
            <a:endParaRPr lang="zh-CN" altLang="en-US" sz="28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内页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4168775"/>
            <a:ext cx="122015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0" name="Inhaltsplatzhalter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87348"/>
              </p:ext>
            </p:extLst>
          </p:nvPr>
        </p:nvGraphicFramePr>
        <p:xfrm>
          <a:off x="1884363" y="1475663"/>
          <a:ext cx="7921625" cy="323059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640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TW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程式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TW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元件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數量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If…else…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Label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895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5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895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Random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Button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895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2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895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7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Messagebox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Radiobutton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895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895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67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While(){}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Groupbox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895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895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Dialogresult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Imagelist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895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895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625796"/>
                  </a:ext>
                </a:extLst>
              </a:tr>
              <a:tr h="304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  <a:sym typeface="Calibri" panose="020F0502020204030204" pitchFamily="34" charset="0"/>
                        </a:rPr>
                        <a:t>Picturebox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895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3895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343134"/>
                  </a:ext>
                </a:extLst>
              </a:tr>
              <a:tr h="304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938953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Blip>
                          <a:blip r:embed="rId3"/>
                        </a:buBlip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總量：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T="45702" marB="45702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13030"/>
                  </a:ext>
                </a:extLst>
              </a:tr>
            </a:tbl>
          </a:graphicData>
        </a:graphic>
      </p:graphicFrame>
      <p:sp>
        <p:nvSpPr>
          <p:cNvPr id="22568" name="Text Box 56"/>
          <p:cNvSpPr txBox="1">
            <a:spLocks noChangeArrowheads="1"/>
          </p:cNvSpPr>
          <p:nvPr/>
        </p:nvSpPr>
        <p:spPr bwMode="auto">
          <a:xfrm>
            <a:off x="1803400" y="412750"/>
            <a:ext cx="41248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tx2"/>
                </a:solidFill>
              </a:rPr>
              <a:t>Project </a:t>
            </a:r>
            <a:r>
              <a:rPr lang="zh-TW" altLang="en-US" sz="4000" b="1" dirty="0">
                <a:solidFill>
                  <a:schemeClr val="tx2"/>
                </a:solidFill>
              </a:rPr>
              <a:t>應用內容</a:t>
            </a:r>
            <a:endParaRPr lang="zh-CN" altLang="en-US" sz="4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内页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4168775"/>
            <a:ext cx="122015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圆角矩形 7"/>
          <p:cNvSpPr>
            <a:spLocks noChangeArrowheads="1"/>
          </p:cNvSpPr>
          <p:nvPr/>
        </p:nvSpPr>
        <p:spPr bwMode="auto">
          <a:xfrm>
            <a:off x="2471738" y="1187984"/>
            <a:ext cx="7200900" cy="1152525"/>
          </a:xfrm>
          <a:prstGeom prst="roundRect">
            <a:avLst>
              <a:gd name="adj" fmla="val 11431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3114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Calibri" panose="020F050202020403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     </a:t>
            </a:r>
            <a:r>
              <a:rPr lang="zh-TW" altLang="en-US" sz="2400" dirty="0">
                <a:solidFill>
                  <a:schemeClr val="bg1"/>
                </a:solidFill>
              </a:rPr>
              <a:t>程式撰寫、畫面設計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509" name="圆角矩形 9"/>
          <p:cNvSpPr>
            <a:spLocks noChangeArrowheads="1"/>
          </p:cNvSpPr>
          <p:nvPr/>
        </p:nvSpPr>
        <p:spPr bwMode="auto">
          <a:xfrm>
            <a:off x="2471738" y="3410127"/>
            <a:ext cx="7200900" cy="1149350"/>
          </a:xfrm>
          <a:prstGeom prst="roundRect">
            <a:avLst>
              <a:gd name="adj" fmla="val 11431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3114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     </a:t>
            </a:r>
            <a:r>
              <a:rPr lang="zh-TW" altLang="en-US" sz="2400" dirty="0">
                <a:solidFill>
                  <a:schemeClr val="bg1"/>
                </a:solidFill>
              </a:rPr>
              <a:t>程式撰寫、</a:t>
            </a:r>
            <a:r>
              <a:rPr lang="en-US" altLang="zh-CN" sz="2400" dirty="0">
                <a:solidFill>
                  <a:schemeClr val="bg1"/>
                </a:solidFill>
              </a:rPr>
              <a:t>PPT</a:t>
            </a:r>
            <a:r>
              <a:rPr lang="zh-TW" altLang="en-US" sz="2400" dirty="0">
                <a:solidFill>
                  <a:schemeClr val="bg1"/>
                </a:solidFill>
              </a:rPr>
              <a:t>製作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282700" y="384175"/>
            <a:ext cx="30957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tx2"/>
                </a:solidFill>
              </a:rPr>
              <a:t>Project </a:t>
            </a:r>
            <a:r>
              <a:rPr lang="zh-TW" altLang="en-US" sz="4000" b="1" dirty="0">
                <a:solidFill>
                  <a:schemeClr val="tx2"/>
                </a:solidFill>
              </a:rPr>
              <a:t>分工</a:t>
            </a:r>
            <a:endParaRPr lang="zh-CN" altLang="en-US" sz="4000" b="1" dirty="0">
              <a:solidFill>
                <a:schemeClr val="tx2"/>
              </a:solidFill>
            </a:endParaRP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2527300" y="1256254"/>
            <a:ext cx="1630363" cy="1011237"/>
          </a:xfrm>
          <a:prstGeom prst="roundRect">
            <a:avLst>
              <a:gd name="adj" fmla="val 9491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TW" altLang="en-US" sz="2400" b="1" dirty="0"/>
              <a:t>楊博崴</a:t>
            </a:r>
            <a:endParaRPr lang="zh-CN" altLang="zh-CN" sz="2400" b="1" dirty="0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2524125" y="3476802"/>
            <a:ext cx="1630363" cy="1009650"/>
          </a:xfrm>
          <a:prstGeom prst="roundRect">
            <a:avLst>
              <a:gd name="adj" fmla="val 9491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TW" altLang="en-US" sz="2400" b="1" dirty="0"/>
              <a:t>呂坤福</a:t>
            </a:r>
            <a:endParaRPr lang="zh-CN" altLang="zh-CN" sz="2400" b="1" dirty="0"/>
          </a:p>
        </p:txBody>
      </p:sp>
      <p:sp>
        <p:nvSpPr>
          <p:cNvPr id="11" name="AutoShape 84">
            <a:extLst>
              <a:ext uri="{FF2B5EF4-FFF2-40B4-BE49-F238E27FC236}">
                <a16:creationId xmlns:a16="http://schemas.microsoft.com/office/drawing/2014/main" id="{68CFE32F-1258-4A1C-B0D3-2BD8D075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239" y="1186403"/>
            <a:ext cx="1592155" cy="1150937"/>
          </a:xfrm>
          <a:prstGeom prst="wedgeRectCallout">
            <a:avLst>
              <a:gd name="adj1" fmla="val -66843"/>
              <a:gd name="adj2" fmla="val -13310"/>
            </a:avLst>
          </a:prstGeom>
          <a:solidFill>
            <a:srgbClr val="F8CB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None/>
            </a:pPr>
            <a:endParaRPr lang="zh-CN" altLang="zh-CN" b="1" i="1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sym typeface="Gulim" panose="020B0600000101010101" pitchFamily="34" charset="-127"/>
            </a:endParaRPr>
          </a:p>
        </p:txBody>
      </p:sp>
      <p:sp>
        <p:nvSpPr>
          <p:cNvPr id="13" name="WordArt 88">
            <a:extLst>
              <a:ext uri="{FF2B5EF4-FFF2-40B4-BE49-F238E27FC236}">
                <a16:creationId xmlns:a16="http://schemas.microsoft.com/office/drawing/2014/main" id="{CA0A89CD-10CB-4E8F-80D4-DE70884C0B5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475204" y="1545956"/>
            <a:ext cx="934223" cy="43182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TW" altLang="en-US" sz="1400" kern="10" spc="-70" dirty="0">
                <a:solidFill>
                  <a:srgbClr val="000000">
                    <a:alpha val="69019"/>
                  </a:srgbClr>
                </a:solidFill>
                <a:latin typeface="Arial Black" panose="020B0A04020102020204" pitchFamily="34" charset="0"/>
              </a:rPr>
              <a:t>組長</a:t>
            </a:r>
            <a:endParaRPr lang="zh-CN" altLang="en-US" sz="1400" kern="10" spc="-70" dirty="0">
              <a:solidFill>
                <a:srgbClr val="000000">
                  <a:alpha val="69019"/>
                </a:srgb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AutoShape 86">
            <a:extLst>
              <a:ext uri="{FF2B5EF4-FFF2-40B4-BE49-F238E27FC236}">
                <a16:creationId xmlns:a16="http://schemas.microsoft.com/office/drawing/2014/main" id="{1BA383B8-4324-44D1-B68F-1368C0819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239" y="3187296"/>
            <a:ext cx="1592155" cy="1150938"/>
          </a:xfrm>
          <a:prstGeom prst="wedgeRectCallout">
            <a:avLst>
              <a:gd name="adj1" fmla="val -72292"/>
              <a:gd name="adj2" fmla="val -4067"/>
            </a:avLst>
          </a:prstGeom>
          <a:solidFill>
            <a:srgbClr val="70B7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None/>
            </a:pPr>
            <a:endParaRPr lang="zh-CN" altLang="zh-CN" b="1" i="1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sym typeface="Gulim" panose="020B0600000101010101" pitchFamily="34" charset="-127"/>
            </a:endParaRPr>
          </a:p>
        </p:txBody>
      </p:sp>
      <p:sp>
        <p:nvSpPr>
          <p:cNvPr id="16" name="WordArt 88">
            <a:extLst>
              <a:ext uri="{FF2B5EF4-FFF2-40B4-BE49-F238E27FC236}">
                <a16:creationId xmlns:a16="http://schemas.microsoft.com/office/drawing/2014/main" id="{214CF981-4653-4C75-95F2-7F870F1F0F4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475204" y="3527883"/>
            <a:ext cx="934223" cy="43182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TW" altLang="en-US" sz="1400" kern="10" spc="-70" dirty="0">
                <a:solidFill>
                  <a:srgbClr val="000000">
                    <a:alpha val="69019"/>
                  </a:srgbClr>
                </a:solidFill>
                <a:latin typeface="Arial Black" panose="020B0A04020102020204" pitchFamily="34" charset="0"/>
              </a:rPr>
              <a:t>組員</a:t>
            </a:r>
            <a:endParaRPr lang="zh-CN" altLang="en-US" sz="1400" kern="10" spc="-70" dirty="0">
              <a:solidFill>
                <a:srgbClr val="000000">
                  <a:alpha val="69019"/>
                </a:srgb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517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"/>
          <p:cNvSpPr/>
          <p:nvPr/>
        </p:nvSpPr>
        <p:spPr>
          <a:xfrm>
            <a:off x="0" y="2674938"/>
            <a:ext cx="8383588" cy="2692400"/>
          </a:xfrm>
          <a:custGeom>
            <a:avLst/>
            <a:gdLst>
              <a:gd name="connsiteX0" fmla="*/ 0 w 8435662"/>
              <a:gd name="connsiteY0" fmla="*/ 0 h 2704563"/>
              <a:gd name="connsiteX1" fmla="*/ 8435662 w 8435662"/>
              <a:gd name="connsiteY1" fmla="*/ 0 h 2704563"/>
              <a:gd name="connsiteX2" fmla="*/ 8435662 w 8435662"/>
              <a:gd name="connsiteY2" fmla="*/ 2704563 h 2704563"/>
              <a:gd name="connsiteX3" fmla="*/ 0 w 8435662"/>
              <a:gd name="connsiteY3" fmla="*/ 2704563 h 2704563"/>
              <a:gd name="connsiteX4" fmla="*/ 0 w 8435662"/>
              <a:gd name="connsiteY4" fmla="*/ 0 h 2704563"/>
              <a:gd name="connsiteX0" fmla="*/ 0 w 8435662"/>
              <a:gd name="connsiteY0" fmla="*/ 0 h 2704563"/>
              <a:gd name="connsiteX1" fmla="*/ 8435662 w 8435662"/>
              <a:gd name="connsiteY1" fmla="*/ 0 h 2704563"/>
              <a:gd name="connsiteX2" fmla="*/ 6581104 w 8435662"/>
              <a:gd name="connsiteY2" fmla="*/ 2691684 h 2704563"/>
              <a:gd name="connsiteX3" fmla="*/ 0 w 8435662"/>
              <a:gd name="connsiteY3" fmla="*/ 2704563 h 2704563"/>
              <a:gd name="connsiteX4" fmla="*/ 0 w 8435662"/>
              <a:gd name="connsiteY4" fmla="*/ 0 h 2704563"/>
              <a:gd name="connsiteX0" fmla="*/ 0 w 8435662"/>
              <a:gd name="connsiteY0" fmla="*/ 0 h 2704563"/>
              <a:gd name="connsiteX1" fmla="*/ 8435662 w 8435662"/>
              <a:gd name="connsiteY1" fmla="*/ 0 h 2704563"/>
              <a:gd name="connsiteX2" fmla="*/ 6581104 w 8435662"/>
              <a:gd name="connsiteY2" fmla="*/ 2691684 h 2704563"/>
              <a:gd name="connsiteX3" fmla="*/ 0 w 8435662"/>
              <a:gd name="connsiteY3" fmla="*/ 2704563 h 2704563"/>
              <a:gd name="connsiteX4" fmla="*/ 0 w 8435662"/>
              <a:gd name="connsiteY4" fmla="*/ 0 h 2704563"/>
              <a:gd name="connsiteX0" fmla="*/ 0 w 8435662"/>
              <a:gd name="connsiteY0" fmla="*/ 0 h 2704563"/>
              <a:gd name="connsiteX1" fmla="*/ 8435662 w 8435662"/>
              <a:gd name="connsiteY1" fmla="*/ 0 h 2704563"/>
              <a:gd name="connsiteX2" fmla="*/ 6581104 w 8435662"/>
              <a:gd name="connsiteY2" fmla="*/ 2691684 h 2704563"/>
              <a:gd name="connsiteX3" fmla="*/ 0 w 8435662"/>
              <a:gd name="connsiteY3" fmla="*/ 2704563 h 2704563"/>
              <a:gd name="connsiteX4" fmla="*/ 0 w 8435662"/>
              <a:gd name="connsiteY4" fmla="*/ 0 h 2704563"/>
              <a:gd name="connsiteX0" fmla="*/ 0 w 8435662"/>
              <a:gd name="connsiteY0" fmla="*/ 0 h 2704563"/>
              <a:gd name="connsiteX1" fmla="*/ 8435662 w 8435662"/>
              <a:gd name="connsiteY1" fmla="*/ 0 h 2704563"/>
              <a:gd name="connsiteX2" fmla="*/ 6581104 w 8435662"/>
              <a:gd name="connsiteY2" fmla="*/ 2691684 h 2704563"/>
              <a:gd name="connsiteX3" fmla="*/ 0 w 8435662"/>
              <a:gd name="connsiteY3" fmla="*/ 2704563 h 2704563"/>
              <a:gd name="connsiteX4" fmla="*/ 0 w 8435662"/>
              <a:gd name="connsiteY4" fmla="*/ 0 h 2704563"/>
              <a:gd name="connsiteX0" fmla="*/ 0 w 8435662"/>
              <a:gd name="connsiteY0" fmla="*/ 0 h 2704563"/>
              <a:gd name="connsiteX1" fmla="*/ 8435662 w 8435662"/>
              <a:gd name="connsiteY1" fmla="*/ 0 h 2704563"/>
              <a:gd name="connsiteX2" fmla="*/ 6581104 w 8435662"/>
              <a:gd name="connsiteY2" fmla="*/ 2691684 h 2704563"/>
              <a:gd name="connsiteX3" fmla="*/ 0 w 8435662"/>
              <a:gd name="connsiteY3" fmla="*/ 2704563 h 2704563"/>
              <a:gd name="connsiteX4" fmla="*/ 0 w 8435662"/>
              <a:gd name="connsiteY4" fmla="*/ 0 h 2704563"/>
              <a:gd name="connsiteX0" fmla="*/ 0 w 8435662"/>
              <a:gd name="connsiteY0" fmla="*/ 0 h 2704563"/>
              <a:gd name="connsiteX1" fmla="*/ 8435662 w 8435662"/>
              <a:gd name="connsiteY1" fmla="*/ 0 h 2704563"/>
              <a:gd name="connsiteX2" fmla="*/ 6581104 w 8435662"/>
              <a:gd name="connsiteY2" fmla="*/ 2691684 h 2704563"/>
              <a:gd name="connsiteX3" fmla="*/ 0 w 8435662"/>
              <a:gd name="connsiteY3" fmla="*/ 2704563 h 2704563"/>
              <a:gd name="connsiteX4" fmla="*/ 0 w 8435662"/>
              <a:gd name="connsiteY4" fmla="*/ 0 h 2704563"/>
              <a:gd name="connsiteX0" fmla="*/ 0 w 8435662"/>
              <a:gd name="connsiteY0" fmla="*/ 0 h 2704563"/>
              <a:gd name="connsiteX1" fmla="*/ 8435662 w 8435662"/>
              <a:gd name="connsiteY1" fmla="*/ 0 h 2704563"/>
              <a:gd name="connsiteX2" fmla="*/ 6581104 w 8435662"/>
              <a:gd name="connsiteY2" fmla="*/ 2691684 h 2704563"/>
              <a:gd name="connsiteX3" fmla="*/ 0 w 8435662"/>
              <a:gd name="connsiteY3" fmla="*/ 2704563 h 2704563"/>
              <a:gd name="connsiteX4" fmla="*/ 0 w 8435662"/>
              <a:gd name="connsiteY4" fmla="*/ 0 h 2704563"/>
              <a:gd name="connsiteX0" fmla="*/ 0 w 8435662"/>
              <a:gd name="connsiteY0" fmla="*/ 0 h 2704563"/>
              <a:gd name="connsiteX1" fmla="*/ 8435662 w 8435662"/>
              <a:gd name="connsiteY1" fmla="*/ 0 h 2704563"/>
              <a:gd name="connsiteX2" fmla="*/ 6581104 w 8435662"/>
              <a:gd name="connsiteY2" fmla="*/ 2691684 h 2704563"/>
              <a:gd name="connsiteX3" fmla="*/ 0 w 8435662"/>
              <a:gd name="connsiteY3" fmla="*/ 2704563 h 2704563"/>
              <a:gd name="connsiteX4" fmla="*/ 0 w 8435662"/>
              <a:gd name="connsiteY4" fmla="*/ 0 h 2704563"/>
              <a:gd name="connsiteX0" fmla="*/ 0 w 8435662"/>
              <a:gd name="connsiteY0" fmla="*/ 0 h 2704563"/>
              <a:gd name="connsiteX1" fmla="*/ 8435662 w 8435662"/>
              <a:gd name="connsiteY1" fmla="*/ 0 h 2704563"/>
              <a:gd name="connsiteX2" fmla="*/ 6581104 w 8435662"/>
              <a:gd name="connsiteY2" fmla="*/ 2691684 h 2704563"/>
              <a:gd name="connsiteX3" fmla="*/ 0 w 8435662"/>
              <a:gd name="connsiteY3" fmla="*/ 2704563 h 2704563"/>
              <a:gd name="connsiteX4" fmla="*/ 0 w 8435662"/>
              <a:gd name="connsiteY4" fmla="*/ 0 h 2704563"/>
              <a:gd name="connsiteX0" fmla="*/ 0 w 8435662"/>
              <a:gd name="connsiteY0" fmla="*/ 0 h 2704563"/>
              <a:gd name="connsiteX1" fmla="*/ 8435662 w 8435662"/>
              <a:gd name="connsiteY1" fmla="*/ 0 h 2704563"/>
              <a:gd name="connsiteX2" fmla="*/ 6581104 w 8435662"/>
              <a:gd name="connsiteY2" fmla="*/ 2691684 h 2704563"/>
              <a:gd name="connsiteX3" fmla="*/ 0 w 8435662"/>
              <a:gd name="connsiteY3" fmla="*/ 2704563 h 2704563"/>
              <a:gd name="connsiteX4" fmla="*/ 0 w 8435662"/>
              <a:gd name="connsiteY4" fmla="*/ 0 h 2704563"/>
              <a:gd name="connsiteX0" fmla="*/ 0 w 8435662"/>
              <a:gd name="connsiteY0" fmla="*/ 0 h 2704563"/>
              <a:gd name="connsiteX1" fmla="*/ 8435662 w 8435662"/>
              <a:gd name="connsiteY1" fmla="*/ 0 h 2704563"/>
              <a:gd name="connsiteX2" fmla="*/ 6581104 w 8435662"/>
              <a:gd name="connsiteY2" fmla="*/ 2691684 h 2704563"/>
              <a:gd name="connsiteX3" fmla="*/ 0 w 8435662"/>
              <a:gd name="connsiteY3" fmla="*/ 2704563 h 2704563"/>
              <a:gd name="connsiteX4" fmla="*/ 0 w 8435662"/>
              <a:gd name="connsiteY4" fmla="*/ 0 h 27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5662" h="2704563">
                <a:moveTo>
                  <a:pt x="0" y="0"/>
                </a:moveTo>
                <a:lnTo>
                  <a:pt x="8435662" y="0"/>
                </a:lnTo>
                <a:cubicBezTo>
                  <a:pt x="8025443" y="107859"/>
                  <a:pt x="6273440" y="249054"/>
                  <a:pt x="6581104" y="2691684"/>
                </a:cubicBezTo>
                <a:lnTo>
                  <a:pt x="0" y="270456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35844" name="文本框 6"/>
          <p:cNvSpPr txBox="1">
            <a:spLocks noChangeArrowheads="1"/>
          </p:cNvSpPr>
          <p:nvPr/>
        </p:nvSpPr>
        <p:spPr bwMode="auto">
          <a:xfrm>
            <a:off x="989013" y="3235325"/>
            <a:ext cx="51523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End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Pages>0</Pages>
  <Words>387</Words>
  <Characters>0</Characters>
  <Application>Microsoft Office PowerPoint</Application>
  <DocSecurity>0</DocSecurity>
  <PresentationFormat>寬螢幕</PresentationFormat>
  <Lines>0</Lines>
  <Paragraphs>92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20" baseType="lpstr">
      <vt:lpstr>Dotum</vt:lpstr>
      <vt:lpstr>Estrangelo Edessa</vt:lpstr>
      <vt:lpstr>Gulim</vt:lpstr>
      <vt:lpstr>Hakuu</vt:lpstr>
      <vt:lpstr>微软雅黑</vt:lpstr>
      <vt:lpstr>宋体</vt:lpstr>
      <vt:lpstr>Arial</vt:lpstr>
      <vt:lpstr>Arial Black</vt:lpstr>
      <vt:lpstr>Calibri</vt:lpstr>
      <vt:lpstr>Calibri Light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http://www.ypppt.com/</dc:description>
  <cp:lastModifiedBy>坤福 呂</cp:lastModifiedBy>
  <cp:revision>47</cp:revision>
  <dcterms:created xsi:type="dcterms:W3CDTF">2014-06-07T02:21:00Z</dcterms:created>
  <dcterms:modified xsi:type="dcterms:W3CDTF">2020-11-09T15:54:56Z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2052-9.1.0.4693</vt:lpwstr>
  </property>
</Properties>
</file>