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543" r:id="rId3"/>
    <p:sldId id="544" r:id="rId4"/>
    <p:sldId id="545" r:id="rId5"/>
    <p:sldId id="546" r:id="rId6"/>
    <p:sldId id="547" r:id="rId7"/>
    <p:sldId id="54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3956" autoAdjust="0"/>
  </p:normalViewPr>
  <p:slideViewPr>
    <p:cSldViewPr snapToGrid="0">
      <p:cViewPr varScale="1">
        <p:scale>
          <a:sx n="81" d="100"/>
          <a:sy n="81" d="100"/>
        </p:scale>
        <p:origin x="9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94203-B7CA-490A-B59A-50C44058E263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DFABE-6490-45B6-82C2-A9DD5E03B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0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DFABE-6490-45B6-82C2-A9DD5E03B2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DFABE-6490-45B6-82C2-A9DD5E03B2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0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ucas+is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0" y="0"/>
            <a:ext cx="12192000" cy="5791200"/>
          </a:xfrm>
          <a:prstGeom prst="rect">
            <a:avLst/>
          </a:prstGeom>
          <a:gradFill rotWithShape="0">
            <a:gsLst>
              <a:gs pos="0">
                <a:srgbClr val="5078C3"/>
              </a:gs>
              <a:gs pos="100000">
                <a:srgbClr val="5078C3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160"/>
          </a:p>
        </p:txBody>
      </p:sp>
      <p:pic>
        <p:nvPicPr>
          <p:cNvPr id="5" name="Picture 22" descr="Fiber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486" y="4916488"/>
            <a:ext cx="1043516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0" y="5795964"/>
            <a:ext cx="12192000" cy="36512"/>
          </a:xfrm>
          <a:prstGeom prst="rect">
            <a:avLst/>
          </a:prstGeom>
          <a:gradFill rotWithShape="0">
            <a:gsLst>
              <a:gs pos="0">
                <a:srgbClr val="CC33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16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125133" y="4419600"/>
            <a:ext cx="8136467" cy="762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FFFF99"/>
                </a:solidFill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19200" y="2209800"/>
            <a:ext cx="10261600" cy="1219200"/>
          </a:xfrm>
        </p:spPr>
        <p:txBody>
          <a:bodyPr anchor="b"/>
          <a:lstStyle>
            <a:lvl1pPr algn="ctr">
              <a:defRPr sz="52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22" descr="横版组合——透明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98" y="5956935"/>
            <a:ext cx="2976332" cy="56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47" descr="软件所所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43" y="5992768"/>
            <a:ext cx="1822451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56" descr="iscas-mz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911" y="5979636"/>
            <a:ext cx="2855383" cy="40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45"/>
          <p:cNvSpPr txBox="1">
            <a:spLocks noChangeArrowheads="1"/>
          </p:cNvSpPr>
          <p:nvPr/>
        </p:nvSpPr>
        <p:spPr bwMode="auto">
          <a:xfrm>
            <a:off x="7369877" y="6263481"/>
            <a:ext cx="4006711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0" dirty="0">
                <a:solidFill>
                  <a:srgbClr val="777777"/>
                </a:solidFill>
                <a:ea typeface="华文行楷" pitchFamily="2" charset="-122"/>
              </a:rPr>
              <a:t>Institute of Software, Chinese Academy of Sciences</a:t>
            </a:r>
          </a:p>
        </p:txBody>
      </p:sp>
    </p:spTree>
    <p:extLst>
      <p:ext uri="{BB962C8B-B14F-4D97-AF65-F5344CB8AC3E}">
        <p14:creationId xmlns:p14="http://schemas.microsoft.com/office/powerpoint/2010/main" val="62794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01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6353" y="1"/>
            <a:ext cx="2863849" cy="6092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2" y="1"/>
            <a:ext cx="8388351" cy="60928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699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2" y="0"/>
            <a:ext cx="10784417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1" y="1258891"/>
            <a:ext cx="5463116" cy="48339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969" y="1258891"/>
            <a:ext cx="5465233" cy="48339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5816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2" y="0"/>
            <a:ext cx="10784417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1" y="1258891"/>
            <a:ext cx="5463116" cy="48339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94969" y="1258891"/>
            <a:ext cx="5465233" cy="23399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94969" y="3751263"/>
            <a:ext cx="5465233" cy="23415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48869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11480" indent="-411480">
              <a:buFont typeface="Wingdings" panose="05000000000000000000" pitchFamily="2" charset="2"/>
              <a:buChar char="v"/>
              <a:defRPr baseline="0">
                <a:solidFill>
                  <a:schemeClr val="tx1"/>
                </a:solidFill>
                <a:ea typeface="微软雅黑" pitchFamily="34" charset="-122"/>
              </a:defRPr>
            </a:lvl1pPr>
            <a:lvl2pPr marL="891540" indent="-342900">
              <a:buFont typeface="Times New Roman" panose="02020603050405020304" pitchFamily="18" charset="0"/>
              <a:buChar char="─"/>
              <a:defRPr baseline="0">
                <a:solidFill>
                  <a:schemeClr val="tx1"/>
                </a:solidFill>
                <a:ea typeface="微软雅黑" pitchFamily="34" charset="-122"/>
              </a:defRPr>
            </a:lvl2pPr>
            <a:lvl3pPr>
              <a:defRPr baseline="0">
                <a:solidFill>
                  <a:schemeClr val="tx1"/>
                </a:solidFill>
                <a:ea typeface="微软雅黑" pitchFamily="34" charset="-122"/>
              </a:defRPr>
            </a:lvl3pPr>
            <a:lvl4pPr>
              <a:defRPr baseline="0">
                <a:solidFill>
                  <a:schemeClr val="tx1"/>
                </a:solidFill>
                <a:ea typeface="微软雅黑" pitchFamily="34" charset="-122"/>
              </a:defRPr>
            </a:lvl4pPr>
            <a:lvl5pPr>
              <a:defRPr baseline="0">
                <a:solidFill>
                  <a:schemeClr val="tx1"/>
                </a:solidFill>
                <a:ea typeface="微软雅黑" pitchFamily="34" charset="-122"/>
              </a:defRPr>
            </a:lvl5pPr>
          </a:lstStyle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38919" y="6494463"/>
            <a:ext cx="7071783" cy="292100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  <a:latin typeface="方正美黑简体" pitchFamily="2" charset="-122"/>
                <a:ea typeface="方正美黑简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347200" y="6486526"/>
            <a:ext cx="2844800" cy="293688"/>
          </a:xfrm>
        </p:spPr>
        <p:txBody>
          <a:bodyPr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1A2630F-F3F0-4B15-968C-4F131728BCA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6" name="图片 10" descr="图片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" y="6398544"/>
            <a:ext cx="1757916" cy="4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768350"/>
            <a:ext cx="10363200" cy="5327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079AF-F655-46B9-B8B3-9E7BCC3F80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5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139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640" indent="0">
              <a:buNone/>
              <a:defRPr sz="2160"/>
            </a:lvl2pPr>
            <a:lvl3pPr marL="1097280" indent="0">
              <a:buNone/>
              <a:defRPr sz="1920"/>
            </a:lvl3pPr>
            <a:lvl4pPr marL="1645920" indent="0">
              <a:buNone/>
              <a:defRPr sz="1680"/>
            </a:lvl4pPr>
            <a:lvl5pPr marL="2194560" indent="0">
              <a:buNone/>
              <a:defRPr sz="1680"/>
            </a:lvl5pPr>
            <a:lvl6pPr marL="2743200" indent="0">
              <a:buNone/>
              <a:defRPr sz="1680"/>
            </a:lvl6pPr>
            <a:lvl7pPr marL="3291840" indent="0">
              <a:buNone/>
              <a:defRPr sz="1680"/>
            </a:lvl7pPr>
            <a:lvl8pPr marL="3840480" indent="0">
              <a:buNone/>
              <a:defRPr sz="1680"/>
            </a:lvl8pPr>
            <a:lvl9pPr marL="4389120" indent="0">
              <a:buNone/>
              <a:defRPr sz="16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442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258891"/>
            <a:ext cx="5463116" cy="4833937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969" y="1258891"/>
            <a:ext cx="5465233" cy="4833937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95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210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47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83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777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656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0" y="0"/>
            <a:ext cx="12192000" cy="76200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160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6781800"/>
            <a:ext cx="12192000" cy="76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16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76200"/>
            <a:ext cx="12192000" cy="914400"/>
          </a:xfrm>
          <a:prstGeom prst="rect">
            <a:avLst/>
          </a:prstGeom>
          <a:gradFill rotWithShape="0">
            <a:gsLst>
              <a:gs pos="0">
                <a:srgbClr val="5078C8"/>
              </a:gs>
              <a:gs pos="50000">
                <a:srgbClr val="5078C8">
                  <a:gamma/>
                  <a:shade val="46275"/>
                  <a:invGamma/>
                </a:srgbClr>
              </a:gs>
              <a:gs pos="100000">
                <a:srgbClr val="5078C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160"/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04802" y="0"/>
            <a:ext cx="1078441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2" y="1258891"/>
            <a:ext cx="11131549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3" name="Picture 16" descr="所徽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052" y="6343651"/>
            <a:ext cx="1369483" cy="37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914400"/>
            <a:ext cx="121920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5078C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160"/>
          </a:p>
        </p:txBody>
      </p:sp>
      <p:pic>
        <p:nvPicPr>
          <p:cNvPr id="1035" name="Picture 30" descr="Fiber2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115888"/>
            <a:ext cx="1043517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国科大书法字——透明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0271" y="6361118"/>
            <a:ext cx="984188" cy="3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4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40" b="1">
          <a:solidFill>
            <a:srgbClr val="FFFFFF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40" b="1">
          <a:solidFill>
            <a:srgbClr val="FFFFFF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40" b="1">
          <a:solidFill>
            <a:srgbClr val="FFFFFF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40" b="1">
          <a:solidFill>
            <a:srgbClr val="FFFFFF"/>
          </a:solidFill>
          <a:latin typeface="Arial" charset="0"/>
          <a:ea typeface="黑体" pitchFamily="2" charset="-122"/>
        </a:defRPr>
      </a:lvl5pPr>
      <a:lvl6pPr marL="548640" algn="l" rtl="0" eaLnBrk="1" fontAlgn="base" hangingPunct="1">
        <a:spcBef>
          <a:spcPct val="0"/>
        </a:spcBef>
        <a:spcAft>
          <a:spcPct val="0"/>
        </a:spcAft>
        <a:defRPr kumimoji="1" sz="3840" b="1">
          <a:solidFill>
            <a:srgbClr val="FFFFFF"/>
          </a:solidFill>
          <a:latin typeface="Arial" charset="0"/>
          <a:ea typeface="黑体" pitchFamily="2" charset="-122"/>
        </a:defRPr>
      </a:lvl6pPr>
      <a:lvl7pPr marL="1097280" algn="l" rtl="0" eaLnBrk="1" fontAlgn="base" hangingPunct="1">
        <a:spcBef>
          <a:spcPct val="0"/>
        </a:spcBef>
        <a:spcAft>
          <a:spcPct val="0"/>
        </a:spcAft>
        <a:defRPr kumimoji="1" sz="3840" b="1">
          <a:solidFill>
            <a:srgbClr val="FFFFFF"/>
          </a:solidFill>
          <a:latin typeface="Arial" charset="0"/>
          <a:ea typeface="黑体" pitchFamily="2" charset="-122"/>
        </a:defRPr>
      </a:lvl7pPr>
      <a:lvl8pPr marL="1645920" algn="l" rtl="0" eaLnBrk="1" fontAlgn="base" hangingPunct="1">
        <a:spcBef>
          <a:spcPct val="0"/>
        </a:spcBef>
        <a:spcAft>
          <a:spcPct val="0"/>
        </a:spcAft>
        <a:defRPr kumimoji="1" sz="3840" b="1">
          <a:solidFill>
            <a:srgbClr val="FFFFFF"/>
          </a:solidFill>
          <a:latin typeface="Arial" charset="0"/>
          <a:ea typeface="黑体" pitchFamily="2" charset="-122"/>
        </a:defRPr>
      </a:lvl8pPr>
      <a:lvl9pPr marL="2194560" algn="l" rtl="0" eaLnBrk="1" fontAlgn="base" hangingPunct="1">
        <a:spcBef>
          <a:spcPct val="0"/>
        </a:spcBef>
        <a:spcAft>
          <a:spcPct val="0"/>
        </a:spcAft>
        <a:defRPr kumimoji="1" sz="3840" b="1">
          <a:solidFill>
            <a:srgbClr val="FFFFFF"/>
          </a:solidFill>
          <a:latin typeface="Arial" charset="0"/>
          <a:ea typeface="黑体" pitchFamily="2" charset="-122"/>
        </a:defRPr>
      </a:lvl9pPr>
    </p:titleStyle>
    <p:bodyStyle>
      <a:lvl1pPr marL="411480" indent="-411480" algn="l" rtl="0" eaLnBrk="1" fontAlgn="base" hangingPunct="1">
        <a:spcBef>
          <a:spcPct val="3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kumimoji="1" sz="3360" b="1">
          <a:solidFill>
            <a:srgbClr val="000066"/>
          </a:solidFill>
          <a:latin typeface="+mn-lt"/>
          <a:ea typeface="+mn-ea"/>
          <a:cs typeface="+mn-cs"/>
        </a:defRPr>
      </a:lvl1pPr>
      <a:lvl2pPr marL="891540" indent="-342900" algn="l" rtl="0" eaLnBrk="1" fontAlgn="base" hangingPunct="1">
        <a:spcBef>
          <a:spcPct val="30000"/>
        </a:spcBef>
        <a:spcAft>
          <a:spcPct val="0"/>
        </a:spcAft>
        <a:buClr>
          <a:srgbClr val="000066"/>
        </a:buClr>
        <a:buSzPct val="65000"/>
        <a:buFont typeface="Wingdings" panose="05000000000000000000" pitchFamily="2" charset="2"/>
        <a:buChar char="Ö"/>
        <a:defRPr kumimoji="1" sz="2880" b="1">
          <a:solidFill>
            <a:srgbClr val="0000FF"/>
          </a:solidFill>
          <a:latin typeface="+mn-lt"/>
          <a:ea typeface="宋体" pitchFamily="2" charset="-122"/>
        </a:defRPr>
      </a:lvl2pPr>
      <a:lvl3pPr marL="1371600" indent="-274320" algn="l" rtl="0" eaLnBrk="1" fontAlgn="base" hangingPunct="1">
        <a:spcBef>
          <a:spcPct val="30000"/>
        </a:spcBef>
        <a:spcAft>
          <a:spcPct val="0"/>
        </a:spcAft>
        <a:buClr>
          <a:srgbClr val="0000CC"/>
        </a:buClr>
        <a:buSzPct val="65000"/>
        <a:buFont typeface="Wingdings" panose="05000000000000000000" pitchFamily="2" charset="2"/>
        <a:buChar char="n"/>
        <a:defRPr kumimoji="1" sz="2400" b="1">
          <a:solidFill>
            <a:srgbClr val="993300"/>
          </a:solidFill>
          <a:latin typeface="+mn-lt"/>
          <a:ea typeface="宋体" pitchFamily="2" charset="-122"/>
        </a:defRPr>
      </a:lvl3pPr>
      <a:lvl4pPr marL="1920240" indent="-274320" algn="l" rtl="0" eaLnBrk="1" fontAlgn="base" hangingPunct="1">
        <a:spcBef>
          <a:spcPct val="30000"/>
        </a:spcBef>
        <a:spcAft>
          <a:spcPct val="0"/>
        </a:spcAft>
        <a:buClr>
          <a:srgbClr val="993300"/>
        </a:buClr>
        <a:buSzPct val="60000"/>
        <a:buFont typeface="Wingdings" panose="05000000000000000000" pitchFamily="2" charset="2"/>
        <a:buChar char="è"/>
        <a:defRPr kumimoji="1" sz="2400" b="1">
          <a:solidFill>
            <a:schemeClr val="bg2"/>
          </a:solidFill>
          <a:latin typeface="+mn-lt"/>
          <a:ea typeface="宋体" pitchFamily="2" charset="-122"/>
        </a:defRPr>
      </a:lvl4pPr>
      <a:lvl5pPr marL="2468880" indent="-27432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SzPct val="65000"/>
        <a:buFont typeface="Webdings" panose="05030102010509060703" pitchFamily="18" charset="2"/>
        <a:buChar char="="/>
        <a:defRPr kumimoji="1" sz="1920" b="1">
          <a:solidFill>
            <a:srgbClr val="FF0066"/>
          </a:solidFill>
          <a:latin typeface="+mn-lt"/>
          <a:ea typeface="宋体" pitchFamily="2" charset="-122"/>
        </a:defRPr>
      </a:lvl5pPr>
      <a:lvl6pPr marL="3017520" indent="-27432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SzPct val="65000"/>
        <a:buFont typeface="Webdings" pitchFamily="18" charset="2"/>
        <a:buChar char="="/>
        <a:defRPr kumimoji="1" sz="1920" b="1">
          <a:solidFill>
            <a:srgbClr val="FF0066"/>
          </a:solidFill>
          <a:latin typeface="+mn-lt"/>
          <a:ea typeface="宋体" pitchFamily="2" charset="-122"/>
        </a:defRPr>
      </a:lvl6pPr>
      <a:lvl7pPr marL="3566160" indent="-27432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SzPct val="65000"/>
        <a:buFont typeface="Webdings" pitchFamily="18" charset="2"/>
        <a:buChar char="="/>
        <a:defRPr kumimoji="1" sz="1920" b="1">
          <a:solidFill>
            <a:srgbClr val="FF0066"/>
          </a:solidFill>
          <a:latin typeface="+mn-lt"/>
          <a:ea typeface="宋体" pitchFamily="2" charset="-122"/>
        </a:defRPr>
      </a:lvl7pPr>
      <a:lvl8pPr marL="4114800" indent="-27432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SzPct val="65000"/>
        <a:buFont typeface="Webdings" pitchFamily="18" charset="2"/>
        <a:buChar char="="/>
        <a:defRPr kumimoji="1" sz="1920" b="1">
          <a:solidFill>
            <a:srgbClr val="FF0066"/>
          </a:solidFill>
          <a:latin typeface="+mn-lt"/>
          <a:ea typeface="宋体" pitchFamily="2" charset="-122"/>
        </a:defRPr>
      </a:lvl8pPr>
      <a:lvl9pPr marL="4663440" indent="-27432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SzPct val="65000"/>
        <a:buFont typeface="Webdings" pitchFamily="18" charset="2"/>
        <a:buChar char="="/>
        <a:defRPr kumimoji="1" sz="1920" b="1">
          <a:solidFill>
            <a:srgbClr val="FF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izl@ios.ac.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87EA9F8-0411-480B-A3BF-DAAEDBAEF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2024.09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CB9727-3B6B-46DC-9048-014952AD4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1627095"/>
            <a:ext cx="10261600" cy="2003612"/>
          </a:xfrm>
        </p:spPr>
        <p:txBody>
          <a:bodyPr/>
          <a:lstStyle/>
          <a:p>
            <a:r>
              <a:rPr lang="zh-CN" altLang="en-US" dirty="0"/>
              <a:t>软件分析与测试</a:t>
            </a:r>
            <a:br>
              <a:rPr lang="en-US" altLang="zh-CN" dirty="0"/>
            </a:br>
            <a:r>
              <a:rPr lang="zh-CN" altLang="en-US" dirty="0"/>
              <a:t>第一次课程大作业</a:t>
            </a:r>
          </a:p>
        </p:txBody>
      </p:sp>
    </p:spTree>
    <p:extLst>
      <p:ext uri="{BB962C8B-B14F-4D97-AF65-F5344CB8AC3E}">
        <p14:creationId xmlns:p14="http://schemas.microsoft.com/office/powerpoint/2010/main" val="374048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1</a:t>
            </a:r>
            <a:r>
              <a:rPr lang="zh-CN" altLang="en-US" dirty="0"/>
              <a:t>：基本目的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D019B3-8B88-876E-02BE-F118744C2E8C}"/>
              </a:ext>
            </a:extLst>
          </p:cNvPr>
          <p:cNvSpPr txBox="1"/>
          <p:nvPr/>
        </p:nvSpPr>
        <p:spPr>
          <a:xfrm>
            <a:off x="417979" y="1230010"/>
            <a:ext cx="11356041" cy="3403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在这次课程大作业中，你需要灵活运用前几次课程中所学到的关于 </a:t>
            </a:r>
            <a:r>
              <a:rPr kumimoji="0" lang="zh-CN" alt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软件测试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 的相关概念和方法，按照我们的要求对给定软件开展测试。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R="0" lvl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 altLang="zh-CN" sz="2400" dirty="0">
              <a:solidFill>
                <a:srgbClr val="002060"/>
              </a:solidFill>
              <a:latin typeface="Arial"/>
              <a:ea typeface="黑体"/>
            </a:endParaRPr>
          </a:p>
          <a:p>
            <a:pPr marR="0" lvl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你可以使用各种测试方法进行测试，应主要以两点作为测试目的：</a:t>
            </a:r>
          </a:p>
          <a:p>
            <a:pPr marL="342900" marR="0" lvl="0" indent="-34290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发现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BUG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：对于给定的待测软件，发现若干种错误或异常的输出结果。</a:t>
            </a:r>
          </a:p>
          <a:p>
            <a:pPr marL="342900" marR="0" lvl="0" indent="-34290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统计覆盖率：对于已知源代码的待测软件，使用至少一种工具统计测试覆盖率。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R="0" lvl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 altLang="zh-CN" sz="2400" dirty="0">
              <a:solidFill>
                <a:srgbClr val="002060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60115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1</a:t>
            </a:r>
            <a:r>
              <a:rPr lang="zh-CN" altLang="en-US" dirty="0"/>
              <a:t>：待测软件概述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D019B3-8B88-876E-02BE-F118744C2E8C}"/>
              </a:ext>
            </a:extLst>
          </p:cNvPr>
          <p:cNvSpPr txBox="1"/>
          <p:nvPr/>
        </p:nvSpPr>
        <p:spPr>
          <a:xfrm>
            <a:off x="417979" y="1199326"/>
            <a:ext cx="11356041" cy="5320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小明参加了某高校举办的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2023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年度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24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小时 </a:t>
            </a:r>
            <a:r>
              <a:rPr kumimoji="0" lang="zh-CN" alt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控制台</a:t>
            </a:r>
            <a:r>
              <a:rPr kumimoji="0" lang="zh-CN" altLang="en-US" sz="2400" b="1" i="1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游戏设计挑战赛，并设计了一款小游戏参赛。</a:t>
            </a:r>
          </a:p>
          <a:p>
            <a:pPr marL="342900" marR="0" lvl="0" indent="-34290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你们作为小明邀请的测试人员，需要对他</a:t>
            </a: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的这款小游戏进行测试，发现其中的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BUG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，以帮助小明完善这款游戏。</a:t>
            </a:r>
          </a:p>
          <a:p>
            <a:pPr marL="342900" marR="0" lvl="0" indent="-34290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342900" marR="0" lvl="0" indent="-34290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这是一款简单的文字冒险游戏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342900" marR="0" lvl="0" indent="-34290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玩家从迷宫的起点开始探索，期间可能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遭遇各种敌人</a:t>
            </a:r>
          </a:p>
          <a:p>
            <a:pPr marL="342900" marR="0" lvl="0" indent="-34290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玩家需要根据游戏输出的提示信息输入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数字代表的选项</a:t>
            </a: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决定下一步操作，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直到游戏结束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黑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8ACB90-872D-23FF-0362-CA4C491F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28" y="2920198"/>
            <a:ext cx="5102492" cy="32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8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1</a:t>
            </a:r>
            <a:r>
              <a:rPr lang="zh-CN" altLang="en-US" dirty="0"/>
              <a:t>：待测软件基本要素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D019B3-8B88-876E-02BE-F118744C2E8C}"/>
                  </a:ext>
                </a:extLst>
              </p:cNvPr>
              <p:cNvSpPr txBox="1"/>
              <p:nvPr/>
            </p:nvSpPr>
            <p:spPr>
              <a:xfrm>
                <a:off x="417979" y="1199326"/>
                <a:ext cx="11356041" cy="4840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 sz="2000" b="0" i="0" u="none" strike="noStrike" kern="1200" spc="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Arial"/>
                    <a:ea typeface="黑体"/>
                  </a:rPr>
                  <a:t>区域：迷宫中分为多个区域，每个区域可能有 </a:t>
                </a:r>
                <a:r>
                  <a:rPr lang="zh-CN" altLang="en-US" sz="2400" b="1" i="1" u="sng" dirty="0">
                    <a:solidFill>
                      <a:srgbClr val="002060"/>
                    </a:solidFill>
                    <a:latin typeface="Arial"/>
                    <a:ea typeface="黑体"/>
                  </a:rPr>
                  <a:t>敌人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Arial"/>
                    <a:ea typeface="黑体"/>
                  </a:rPr>
                  <a:t> 或 </a:t>
                </a:r>
                <a:r>
                  <a:rPr lang="zh-CN" altLang="en-US" sz="2400" b="1" i="1" u="sng" dirty="0">
                    <a:solidFill>
                      <a:srgbClr val="002060"/>
                    </a:solidFill>
                    <a:latin typeface="Arial"/>
                    <a:ea typeface="黑体"/>
                  </a:rPr>
                  <a:t>宝箱</a:t>
                </a:r>
                <a:endParaRPr lang="en-US" altLang="zh-CN" sz="2400" b="1" i="1" u="sng" dirty="0">
                  <a:solidFill>
                    <a:srgbClr val="002060"/>
                  </a:solidFill>
                  <a:latin typeface="Arial"/>
                  <a:ea typeface="黑体"/>
                </a:endParaRPr>
              </a:p>
              <a:p>
                <a:pPr marL="342900" marR="0" lvl="0" indent="-342900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 sz="2000" b="0" i="0" u="none" strike="noStrike" kern="1200" spc="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地图：表示多个区域间构成的 </a:t>
                </a:r>
                <a:r>
                  <a:rPr kumimoji="0" lang="zh-CN" altLang="en-US" sz="2400" b="1" i="1" u="sng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连通关系</a:t>
                </a:r>
                <a:endParaRPr kumimoji="0" lang="en-US" altLang="zh-CN" sz="2400" b="1" i="1" u="sng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黑体"/>
                </a:endParaRPr>
              </a:p>
              <a:p>
                <a:pPr marL="342900" lvl="0" indent="-342900">
                  <a:lnSpc>
                    <a:spcPct val="130000"/>
                  </a:lnSpc>
                  <a:buFont typeface="Wingdings" panose="05000000000000000000" pitchFamily="2" charset="2"/>
                  <a:buChar char="n"/>
                  <a:defRPr sz="2000" b="0" i="0" u="none" strike="noStrike" kern="1200" spc="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玩家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Arial"/>
                    <a:ea typeface="黑体"/>
                  </a:rPr>
                  <a:t>／敌人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：具有 </a:t>
                </a:r>
                <a:r>
                  <a:rPr kumimoji="0" lang="zh-CN" altLang="en-US" sz="2400" b="1" i="1" u="sng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名称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、</a:t>
                </a:r>
                <a:r>
                  <a:rPr kumimoji="0" lang="zh-CN" altLang="en-US" sz="2400" b="1" i="1" u="sng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生命值 </a:t>
                </a:r>
                <a14:m>
                  <m:oMath xmlns:m="http://schemas.openxmlformats.org/officeDocument/2006/math">
                    <m:r>
                      <a:rPr kumimoji="0" lang="en-US" altLang="zh-CN" sz="2400" b="0" i="1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/>
                      </a:rPr>
                      <m:t>(</m:t>
                    </m:r>
                    <m:r>
                      <a:rPr kumimoji="0" lang="en-US" altLang="zh-CN" sz="2400" b="0" i="1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/>
                      </a:rPr>
                      <m:t>h𝑝</m:t>
                    </m:r>
                    <m:r>
                      <a:rPr kumimoji="0" lang="en-US" altLang="zh-CN" sz="2400" b="0" i="1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/>
                      </a:rPr>
                      <m:t>)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、</a:t>
                </a:r>
                <a:r>
                  <a:rPr kumimoji="0" lang="zh-CN" altLang="en-US" sz="2400" b="1" i="1" u="sng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攻击力 </a:t>
                </a:r>
                <a14:m>
                  <m:oMath xmlns:m="http://schemas.openxmlformats.org/officeDocument/2006/math">
                    <m:r>
                      <a:rPr lang="en-US" altLang="zh-CN" sz="2400" i="1" u="sng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u="sng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𝑎𝑡𝑘</m:t>
                    </m:r>
                    <m:r>
                      <a:rPr lang="en-US" altLang="zh-CN" sz="2400" i="1" u="sng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、</a:t>
                </a:r>
                <a:r>
                  <a:rPr kumimoji="0" lang="zh-CN" altLang="en-US" sz="2400" b="1" i="1" u="sng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防御力 </a:t>
                </a:r>
                <a14:m>
                  <m:oMath xmlns:m="http://schemas.openxmlformats.org/officeDocument/2006/math">
                    <m:r>
                      <a:rPr lang="en-US" altLang="zh-CN" sz="2400" i="1" u="sng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u="sng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𝑑𝑒𝑓</m:t>
                    </m:r>
                    <m:r>
                      <a:rPr lang="en-US" altLang="zh-CN" sz="2400" i="1" u="sng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 四项属性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黑体"/>
                </a:endParaRPr>
              </a:p>
              <a:p>
                <a:pPr marL="342900" marR="0" lvl="0" indent="-342900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 sz="2000" b="0" i="0" u="none" strike="noStrike" kern="1200" spc="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Arial"/>
                    <a:ea typeface="黑体"/>
                  </a:rPr>
                  <a:t>道具：具有改变（增加或减少）玩家 </a:t>
                </a:r>
                <a:r>
                  <a:rPr lang="zh-CN" altLang="en-US" sz="2400" b="1" i="1" u="sng" dirty="0">
                    <a:solidFill>
                      <a:srgbClr val="002060"/>
                    </a:solidFill>
                    <a:latin typeface="Arial"/>
                    <a:ea typeface="黑体"/>
                  </a:rPr>
                  <a:t>数值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Arial"/>
                    <a:ea typeface="黑体"/>
                  </a:rPr>
                  <a:t> 效果的物品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黑体"/>
                </a:endParaRPr>
              </a:p>
              <a:p>
                <a:pPr marL="342900" marR="0" lvl="0" indent="-342900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 sz="2000" b="0" i="0" u="none" strike="noStrike" kern="1200" spc="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Arial"/>
                    <a:ea typeface="黑体"/>
                  </a:rPr>
                  <a:t>道具箱：存放玩家持有的 </a:t>
                </a:r>
                <a:r>
                  <a:rPr lang="zh-CN" altLang="en-US" sz="2400" b="1" i="1" u="sng" dirty="0">
                    <a:solidFill>
                      <a:srgbClr val="002060"/>
                    </a:solidFill>
                    <a:latin typeface="Arial"/>
                    <a:ea typeface="黑体"/>
                  </a:rPr>
                  <a:t>道具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Arial"/>
                    <a:ea typeface="黑体"/>
                  </a:rPr>
                  <a:t>，容量恒定为 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Arial"/>
                    <a:ea typeface="黑体"/>
                  </a:rPr>
                  <a:t>4</a:t>
                </a:r>
              </a:p>
              <a:p>
                <a:pPr marL="342900" marR="0" lvl="0" indent="-342900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 sz="2000" b="0" i="0" u="none" strike="noStrike" kern="1200" spc="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黑体"/>
                </a:endParaRPr>
              </a:p>
              <a:p>
                <a:pPr marL="342900" marR="0" lvl="0" indent="-342900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 sz="2000" b="0" i="0" u="none" strike="noStrike" kern="1200" spc="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Arial"/>
                    <a:ea typeface="黑体"/>
                  </a:rPr>
                  <a:t>战斗过程：</a:t>
                </a:r>
                <a:endParaRPr lang="en-US" altLang="zh-CN" sz="2400" b="0" i="1" dirty="0">
                  <a:solidFill>
                    <a:srgbClr val="002060"/>
                  </a:solidFill>
                  <a:latin typeface="Cambria Math" panose="02040503050406030204" pitchFamily="18" charset="0"/>
                  <a:ea typeface="黑体"/>
                </a:endParaRPr>
              </a:p>
              <a:p>
                <a:pPr marL="360000" marR="0" lvl="0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 sz="2000" b="0" i="0" u="none" strike="noStrike" kern="1200" spc="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/>
                          </a:rPr>
                          <m:t>𝑑𝑎𝑚𝑎𝑔𝑒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/>
                          </a:rPr>
                          <m:t>𝐴</m:t>
                        </m:r>
                        <m:r>
                          <a:rPr lang="zh-CN" alt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/>
                          </a:rPr>
                          <m:t>→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/>
                          </a:rPr>
                          <m:t>𝑎𝑡𝑘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/>
                      </a:rPr>
                      <m:t>÷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/>
                          </a:rPr>
                          <m:t>𝑑𝑒𝑓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2060"/>
                    </a:solidFill>
                    <a:latin typeface="Arial"/>
                    <a:ea typeface="黑体"/>
                  </a:rPr>
                  <a:t> </a:t>
                </a:r>
              </a:p>
              <a:p>
                <a:pPr marL="360000">
                  <a:lnSpc>
                    <a:spcPct val="130000"/>
                  </a:lnSpc>
                  <a:defRPr sz="2000" b="0" i="0" u="none" strike="noStrike" kern="1200" spc="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𝑑𝑎𝑚𝑎𝑔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360000" marR="0" lvl="0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 sz="2000" b="0" i="0" u="none" strike="noStrike" kern="1200" spc="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某一方血量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/>
                      </a:rPr>
                      <m:t>≤0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/>
                    <a:ea typeface="黑体"/>
                  </a:rPr>
                  <a:t> 时战斗结束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/>
                  <a:ea typeface="黑体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D019B3-8B88-876E-02BE-F118744C2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9" y="1199326"/>
                <a:ext cx="11356041" cy="4840364"/>
              </a:xfrm>
              <a:prstGeom prst="rect">
                <a:avLst/>
              </a:prstGeom>
              <a:blipFill>
                <a:blip r:embed="rId2"/>
                <a:stretch>
                  <a:fillRect l="-752" t="-126" b="-1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F19D094-168A-D77F-E88B-7D64D6C4E422}"/>
              </a:ext>
            </a:extLst>
          </p:cNvPr>
          <p:cNvSpPr txBox="1"/>
          <p:nvPr/>
        </p:nvSpPr>
        <p:spPr>
          <a:xfrm>
            <a:off x="5405087" y="4063125"/>
            <a:ext cx="6109296" cy="212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游戏正常结束条件：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到达最终区域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2.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玩家死亡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3.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玩家放弃或投降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4.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获得特殊通关道具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FB41CDD0-8ACC-AF59-C9F5-7AD4CC79ACDD}"/>
              </a:ext>
            </a:extLst>
          </p:cNvPr>
          <p:cNvSpPr/>
          <p:nvPr/>
        </p:nvSpPr>
        <p:spPr>
          <a:xfrm>
            <a:off x="8576963" y="3344274"/>
            <a:ext cx="2512256" cy="1129754"/>
          </a:xfrm>
          <a:prstGeom prst="wedgeEllipseCallout">
            <a:avLst>
              <a:gd name="adj1" fmla="val -45963"/>
              <a:gd name="adj2" fmla="val 46920"/>
            </a:avLst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18000" tIns="18000" rIns="18000" bIns="1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>
                <a:solidFill>
                  <a:srgbClr val="002060"/>
                </a:solidFill>
                <a:latin typeface="+mj-ea"/>
                <a:ea typeface="+mj-ea"/>
              </a:rPr>
              <a:t>更简单的条件：</a:t>
            </a:r>
            <a:endParaRPr lang="en-US" altLang="zh-CN" b="1" kern="0" noProof="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主程序正常退出且</a:t>
            </a:r>
            <a:r>
              <a:rPr lang="zh-CN" altLang="en-US" b="1" kern="0" dirty="0">
                <a:solidFill>
                  <a:srgbClr val="C00000"/>
                </a:solidFill>
                <a:latin typeface="+mj-ea"/>
                <a:ea typeface="+mj-ea"/>
              </a:rPr>
              <a:t>返回值为</a:t>
            </a:r>
            <a:r>
              <a:rPr lang="en-US" altLang="zh-CN" b="1" kern="0" dirty="0">
                <a:solidFill>
                  <a:srgbClr val="C00000"/>
                </a:solidFill>
                <a:latin typeface="+mj-ea"/>
                <a:ea typeface="+mj-ea"/>
              </a:rPr>
              <a:t> 0</a:t>
            </a:r>
            <a:endParaRPr lang="en-US" altLang="zh-CN" b="1" kern="0" noProof="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929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1</a:t>
            </a:r>
            <a:r>
              <a:rPr lang="zh-CN" altLang="en-US" dirty="0"/>
              <a:t>：待测软件演示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B639DB-941F-53DF-890D-F8AA1044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2" y="1129927"/>
            <a:ext cx="5486400" cy="50768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DB245A1-5C49-A0B7-9840-9B5F8587C7C6}"/>
              </a:ext>
            </a:extLst>
          </p:cNvPr>
          <p:cNvSpPr/>
          <p:nvPr/>
        </p:nvSpPr>
        <p:spPr bwMode="auto">
          <a:xfrm>
            <a:off x="4314249" y="3146701"/>
            <a:ext cx="312983" cy="375887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13E0E0-5A1C-F5FF-37A4-F1E60F37AE65}"/>
              </a:ext>
            </a:extLst>
          </p:cNvPr>
          <p:cNvSpPr/>
          <p:nvPr/>
        </p:nvSpPr>
        <p:spPr bwMode="auto">
          <a:xfrm>
            <a:off x="4627232" y="5162452"/>
            <a:ext cx="312983" cy="375887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502EEF-B013-351F-5F72-C57A9F04372F}"/>
              </a:ext>
            </a:extLst>
          </p:cNvPr>
          <p:cNvSpPr/>
          <p:nvPr/>
        </p:nvSpPr>
        <p:spPr bwMode="auto">
          <a:xfrm>
            <a:off x="796775" y="1771009"/>
            <a:ext cx="2946742" cy="340089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09B079-DF98-390C-F460-4DD2C975DCD4}"/>
              </a:ext>
            </a:extLst>
          </p:cNvPr>
          <p:cNvSpPr/>
          <p:nvPr/>
        </p:nvSpPr>
        <p:spPr bwMode="auto">
          <a:xfrm>
            <a:off x="796775" y="4629787"/>
            <a:ext cx="1774591" cy="340089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1B7790-D38E-247E-8DB1-C60B9B4F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64" y="1129927"/>
            <a:ext cx="6398834" cy="50768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90CB581-063B-06AF-B99A-B6B416D5E077}"/>
              </a:ext>
            </a:extLst>
          </p:cNvPr>
          <p:cNvSpPr/>
          <p:nvPr/>
        </p:nvSpPr>
        <p:spPr bwMode="auto">
          <a:xfrm>
            <a:off x="8780900" y="5352187"/>
            <a:ext cx="209678" cy="256952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1038DD-C30B-A6AD-B095-4E58A9DDEE74}"/>
              </a:ext>
            </a:extLst>
          </p:cNvPr>
          <p:cNvSpPr/>
          <p:nvPr/>
        </p:nvSpPr>
        <p:spPr bwMode="auto">
          <a:xfrm>
            <a:off x="5979440" y="5609139"/>
            <a:ext cx="5907757" cy="490952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E4016C8B-B3CC-F078-77BD-D6EC9BDA6416}"/>
              </a:ext>
            </a:extLst>
          </p:cNvPr>
          <p:cNvSpPr/>
          <p:nvPr/>
        </p:nvSpPr>
        <p:spPr>
          <a:xfrm>
            <a:off x="3058121" y="2111098"/>
            <a:ext cx="2512256" cy="875247"/>
          </a:xfrm>
          <a:prstGeom prst="wedgeEllipseCallout">
            <a:avLst>
              <a:gd name="adj1" fmla="val 3694"/>
              <a:gd name="adj2" fmla="val 67154"/>
            </a:avLst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18000" tIns="18000" rIns="18000" bIns="1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>
                <a:solidFill>
                  <a:srgbClr val="002060"/>
                </a:solidFill>
                <a:latin typeface="+mj-ea"/>
                <a:ea typeface="+mj-ea"/>
              </a:rPr>
              <a:t>玩家选择下一步：</a:t>
            </a:r>
            <a:endParaRPr lang="en-US" altLang="zh-CN" b="1" kern="0" noProof="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前往下一区域</a:t>
            </a:r>
            <a:endParaRPr lang="en-US" altLang="zh-CN" kern="0" noProof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E9243777-C12F-170E-B4A0-B17E29CF7E2D}"/>
              </a:ext>
            </a:extLst>
          </p:cNvPr>
          <p:cNvSpPr/>
          <p:nvPr/>
        </p:nvSpPr>
        <p:spPr>
          <a:xfrm>
            <a:off x="2976108" y="4094629"/>
            <a:ext cx="2512256" cy="875247"/>
          </a:xfrm>
          <a:prstGeom prst="wedgeEllipseCallout">
            <a:avLst>
              <a:gd name="adj1" fmla="val 20061"/>
              <a:gd name="adj2" fmla="val 64349"/>
            </a:avLst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18000" tIns="18000" rIns="18000" bIns="1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>
                <a:solidFill>
                  <a:srgbClr val="002060"/>
                </a:solidFill>
                <a:latin typeface="+mj-ea"/>
                <a:ea typeface="+mj-ea"/>
              </a:rPr>
              <a:t>玩家选择前往：</a:t>
            </a:r>
            <a:endParaRPr lang="en-US" altLang="zh-CN" b="1" kern="0" noProof="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rgbClr val="002060"/>
                </a:solidFill>
                <a:latin typeface="+mj-ea"/>
                <a:ea typeface="+mj-ea"/>
              </a:rPr>
              <a:t>区域 </a:t>
            </a:r>
            <a:r>
              <a:rPr lang="en-US" altLang="zh-CN" b="1" kern="0" dirty="0">
                <a:solidFill>
                  <a:srgbClr val="002060"/>
                </a:solidFill>
                <a:latin typeface="+mj-ea"/>
                <a:ea typeface="+mj-ea"/>
              </a:rPr>
              <a:t>#1</a:t>
            </a:r>
            <a:endParaRPr lang="en-US" altLang="zh-CN" kern="0" noProof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65642616-0951-4CD0-E5C6-D740817A1242}"/>
              </a:ext>
            </a:extLst>
          </p:cNvPr>
          <p:cNvSpPr/>
          <p:nvPr/>
        </p:nvSpPr>
        <p:spPr>
          <a:xfrm>
            <a:off x="9320245" y="2647341"/>
            <a:ext cx="2512256" cy="875247"/>
          </a:xfrm>
          <a:prstGeom prst="wedgeEllipseCallout">
            <a:avLst>
              <a:gd name="adj1" fmla="val -52978"/>
              <a:gd name="adj2" fmla="val 55234"/>
            </a:avLst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18000" tIns="18000" rIns="18000" bIns="1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>
                <a:solidFill>
                  <a:srgbClr val="002060"/>
                </a:solidFill>
                <a:latin typeface="+mj-ea"/>
                <a:ea typeface="+mj-ea"/>
              </a:rPr>
              <a:t>玩家遭遇敌人</a:t>
            </a:r>
            <a:endParaRPr lang="en-US" altLang="zh-CN" kern="0" noProof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ADC9CCE8-AECA-7E9D-94B4-509D09A98188}"/>
              </a:ext>
            </a:extLst>
          </p:cNvPr>
          <p:cNvSpPr/>
          <p:nvPr/>
        </p:nvSpPr>
        <p:spPr>
          <a:xfrm>
            <a:off x="8576963" y="4517113"/>
            <a:ext cx="2512256" cy="875247"/>
          </a:xfrm>
          <a:prstGeom prst="wedgeEllipseCallout">
            <a:avLst>
              <a:gd name="adj1" fmla="val 20061"/>
              <a:gd name="adj2" fmla="val 64349"/>
            </a:avLst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lIns="18000" tIns="18000" rIns="18000" bIns="1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>
                <a:solidFill>
                  <a:srgbClr val="002060"/>
                </a:solidFill>
                <a:latin typeface="+mj-ea"/>
                <a:ea typeface="+mj-ea"/>
              </a:rPr>
              <a:t>玩家选择攻击：</a:t>
            </a:r>
            <a:endParaRPr lang="en-US" altLang="zh-CN" b="1" kern="0" noProof="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>
                <a:solidFill>
                  <a:srgbClr val="002060"/>
                </a:solidFill>
                <a:latin typeface="+mj-ea"/>
                <a:ea typeface="+mj-ea"/>
              </a:rPr>
              <a:t>伤害值结算</a:t>
            </a:r>
            <a:endParaRPr lang="en-US" altLang="zh-CN" kern="0" noProof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113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1</a:t>
            </a:r>
            <a:r>
              <a:rPr lang="zh-CN" altLang="en-US" dirty="0"/>
              <a:t>：任务说明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D019B3-8B88-876E-02BE-F118744C2E8C}"/>
              </a:ext>
            </a:extLst>
          </p:cNvPr>
          <p:cNvSpPr txBox="1"/>
          <p:nvPr/>
        </p:nvSpPr>
        <p:spPr>
          <a:xfrm>
            <a:off x="417979" y="1230010"/>
            <a:ext cx="11356041" cy="5089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黑盒测试：编写或生成测试用例，发现 </a:t>
            </a:r>
            <a:r>
              <a:rPr lang="en-US" altLang="zh-CN" sz="2400" dirty="0">
                <a:solidFill>
                  <a:srgbClr val="002060"/>
                </a:solidFill>
                <a:latin typeface="Arial"/>
                <a:ea typeface="黑体"/>
              </a:rPr>
              <a:t>BUG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为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/>
              </a:rPr>
              <a:t>每种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你认为是“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BUG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”的情况提供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/>
              </a:rPr>
              <a:t>至少一条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可以触发的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/>
              </a:rPr>
              <a:t>测试用例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（用户输入的数据序列）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dirty="0">
                <a:solidFill>
                  <a:srgbClr val="002060"/>
                </a:solidFill>
                <a:latin typeface="Arial"/>
                <a:ea typeface="黑体"/>
              </a:rPr>
              <a:t>对每种 </a:t>
            </a:r>
            <a:r>
              <a:rPr lang="en-US" altLang="zh-CN" sz="2000" dirty="0">
                <a:solidFill>
                  <a:srgbClr val="002060"/>
                </a:solidFill>
                <a:latin typeface="Arial"/>
                <a:ea typeface="黑体"/>
              </a:rPr>
              <a:t>BUG </a:t>
            </a:r>
            <a:r>
              <a:rPr lang="zh-CN" altLang="en-US" sz="2000" dirty="0">
                <a:solidFill>
                  <a:srgbClr val="002060"/>
                </a:solidFill>
                <a:latin typeface="Arial"/>
                <a:ea typeface="黑体"/>
              </a:rPr>
              <a:t>截图，并对照源代码尝试</a:t>
            </a:r>
            <a:r>
              <a:rPr lang="zh-CN" altLang="en-US" sz="2000" b="1" dirty="0">
                <a:solidFill>
                  <a:srgbClr val="C00000"/>
                </a:solidFill>
                <a:latin typeface="Arial"/>
                <a:ea typeface="黑体"/>
              </a:rPr>
              <a:t>分析原因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342900" marR="0" lvl="0" indent="-34290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白盒测试：使用至少一种工具（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gcov</a:t>
            </a:r>
            <a:r>
              <a:rPr lang="en-US" altLang="zh-CN" sz="2400" dirty="0">
                <a:solidFill>
                  <a:srgbClr val="002060"/>
                </a:solidFill>
                <a:latin typeface="Arial"/>
                <a:ea typeface="黑体"/>
              </a:rPr>
              <a:t> / </a:t>
            </a:r>
            <a:r>
              <a:rPr lang="en-US" altLang="zh-CN" sz="2400" dirty="0" err="1">
                <a:solidFill>
                  <a:srgbClr val="002060"/>
                </a:solidFill>
                <a:latin typeface="Arial"/>
                <a:ea typeface="黑体"/>
              </a:rPr>
              <a:t>llvm-cov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）统计测试覆盖率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dirty="0">
                <a:solidFill>
                  <a:srgbClr val="002060"/>
                </a:solidFill>
                <a:latin typeface="Arial"/>
                <a:ea typeface="黑体"/>
              </a:rPr>
              <a:t>尝试通过</a:t>
            </a:r>
            <a:r>
              <a:rPr lang="zh-CN" altLang="en-US" sz="2000" b="1" dirty="0">
                <a:solidFill>
                  <a:srgbClr val="7030A0"/>
                </a:solidFill>
                <a:latin typeface="Arial"/>
                <a:ea typeface="黑体"/>
              </a:rPr>
              <a:t>尽可能少的测试用例</a:t>
            </a:r>
            <a:r>
              <a:rPr lang="zh-CN" altLang="en-US" sz="2000" dirty="0">
                <a:solidFill>
                  <a:srgbClr val="002060"/>
                </a:solidFill>
                <a:latin typeface="Arial"/>
                <a:ea typeface="黑体"/>
              </a:rPr>
              <a:t>达到</a:t>
            </a:r>
            <a:r>
              <a:rPr lang="zh-CN" altLang="en-US" sz="2000" b="1" dirty="0">
                <a:solidFill>
                  <a:srgbClr val="0070C0"/>
                </a:solidFill>
                <a:latin typeface="Arial"/>
                <a:ea typeface="黑体"/>
              </a:rPr>
              <a:t>尽可能高的覆盖率</a:t>
            </a:r>
            <a:endParaRPr lang="en-US" altLang="zh-CN" sz="2000" b="1" dirty="0">
              <a:solidFill>
                <a:srgbClr val="0070C0"/>
              </a:solidFill>
              <a:latin typeface="Arial"/>
              <a:ea typeface="黑体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若覆盖率未达到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100%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，阅读报告并对照源代码分析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/>
              </a:rPr>
              <a:t>未覆盖到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的原因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342900" marR="0" lvl="0" indent="-34290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 dirty="0">
                <a:solidFill>
                  <a:srgbClr val="002060"/>
                </a:solidFill>
                <a:latin typeface="Arial"/>
                <a:ea typeface="黑体"/>
              </a:rPr>
              <a:t>Tips</a:t>
            </a: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：</a:t>
            </a:r>
            <a:endParaRPr lang="en-US" altLang="zh-CN" sz="2400" dirty="0">
              <a:solidFill>
                <a:srgbClr val="002060"/>
              </a:solidFill>
              <a:latin typeface="Arial"/>
              <a:ea typeface="黑体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总共有大约</a:t>
            </a:r>
            <a:r>
              <a:rPr lang="en-US" altLang="zh-CN" sz="2000" dirty="0">
                <a:solidFill>
                  <a:srgbClr val="002060"/>
                </a:solidFill>
                <a:latin typeface="Arial"/>
                <a:ea typeface="黑体"/>
              </a:rPr>
              <a:t> 10 </a:t>
            </a:r>
            <a:r>
              <a:rPr lang="zh-CN" altLang="en-US" sz="2000" dirty="0">
                <a:solidFill>
                  <a:srgbClr val="002060"/>
                </a:solidFill>
                <a:latin typeface="Arial"/>
                <a:ea typeface="黑体"/>
              </a:rPr>
              <a:t>种 </a:t>
            </a:r>
            <a:r>
              <a:rPr lang="en-US" altLang="zh-CN" sz="2000" dirty="0">
                <a:solidFill>
                  <a:srgbClr val="002060"/>
                </a:solidFill>
                <a:latin typeface="Arial"/>
                <a:ea typeface="黑体"/>
              </a:rPr>
              <a:t>BUG</a:t>
            </a:r>
            <a:r>
              <a:rPr lang="zh-CN" altLang="en-US" sz="2000" dirty="0">
                <a:solidFill>
                  <a:srgbClr val="002060"/>
                </a:solidFill>
                <a:latin typeface="Arial"/>
                <a:ea typeface="黑体"/>
              </a:rPr>
              <a:t>，多数是逻辑错误</a:t>
            </a:r>
            <a:br>
              <a:rPr lang="en-US" altLang="zh-CN" sz="2000" dirty="0">
                <a:solidFill>
                  <a:srgbClr val="002060"/>
                </a:solidFill>
                <a:latin typeface="Arial"/>
                <a:ea typeface="黑体"/>
              </a:rPr>
            </a:br>
            <a:r>
              <a:rPr lang="zh-CN" altLang="en-US" sz="2000" dirty="0">
                <a:solidFill>
                  <a:srgbClr val="002060"/>
                </a:solidFill>
                <a:latin typeface="Arial"/>
                <a:ea typeface="黑体"/>
              </a:rPr>
              <a:t>（需要观察并发现异常的输出内容）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总共有多少个区域？每个区域是否都表现正常？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用户作出的选择和实际发生的行为是否一致？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</a:rPr>
              <a:t>“道具”的效果是否产生且保持正常？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C5C1E5-F91B-FB75-670D-AC203E362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4" t="28175" r="26732" b="35200"/>
          <a:stretch/>
        </p:blipFill>
        <p:spPr>
          <a:xfrm>
            <a:off x="9475076" y="3429000"/>
            <a:ext cx="2049518" cy="20652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6A6D7C-4131-9E49-D008-3C5FFC4C8144}"/>
              </a:ext>
            </a:extLst>
          </p:cNvPr>
          <p:cNvSpPr txBox="1"/>
          <p:nvPr/>
        </p:nvSpPr>
        <p:spPr>
          <a:xfrm>
            <a:off x="9716956" y="5627990"/>
            <a:ext cx="6109296" cy="450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rgbClr val="C00000"/>
                </a:solidFill>
              </a:rPr>
              <a:t>作业补充说明</a:t>
            </a:r>
          </a:p>
        </p:txBody>
      </p:sp>
    </p:spTree>
    <p:extLst>
      <p:ext uri="{BB962C8B-B14F-4D97-AF65-F5344CB8AC3E}">
        <p14:creationId xmlns:p14="http://schemas.microsoft.com/office/powerpoint/2010/main" val="216449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1</a:t>
            </a:r>
            <a:r>
              <a:rPr lang="zh-CN" altLang="en-US" dirty="0"/>
              <a:t>：提交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D019B3-8B88-876E-02BE-F118744C2E8C}"/>
              </a:ext>
            </a:extLst>
          </p:cNvPr>
          <p:cNvSpPr txBox="1"/>
          <p:nvPr/>
        </p:nvSpPr>
        <p:spPr>
          <a:xfrm>
            <a:off x="417979" y="1230010"/>
            <a:ext cx="11356041" cy="558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提交内容：</a:t>
            </a:r>
            <a:endParaRPr lang="en-US" altLang="zh-CN" sz="2400" dirty="0">
              <a:solidFill>
                <a:srgbClr val="002060"/>
              </a:solidFill>
              <a:latin typeface="Arial"/>
              <a:ea typeface="黑体"/>
            </a:endParaRPr>
          </a:p>
          <a:p>
            <a:pPr marL="342900" marR="0" lvl="0" indent="-34290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测试报告（请对发现的每一种 </a:t>
            </a:r>
            <a:r>
              <a:rPr lang="en-US" altLang="zh-CN" sz="2400" dirty="0">
                <a:solidFill>
                  <a:srgbClr val="002060"/>
                </a:solidFill>
                <a:latin typeface="Arial"/>
                <a:ea typeface="黑体"/>
              </a:rPr>
              <a:t>BUG </a:t>
            </a: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按</a:t>
            </a:r>
            <a:r>
              <a:rPr lang="zh-CN" altLang="en-US" sz="2400" b="1" dirty="0">
                <a:solidFill>
                  <a:srgbClr val="C00000"/>
                </a:solidFill>
                <a:latin typeface="Arial"/>
                <a:ea typeface="黑体"/>
              </a:rPr>
              <a:t>发现的先后顺序</a:t>
            </a: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编号）</a:t>
            </a:r>
            <a:endParaRPr lang="en-US" altLang="zh-CN" sz="2400" dirty="0">
              <a:solidFill>
                <a:srgbClr val="002060"/>
              </a:solidFill>
              <a:latin typeface="Arial"/>
              <a:ea typeface="黑体"/>
            </a:endParaRPr>
          </a:p>
          <a:p>
            <a:pPr marL="342900" marR="0" lvl="0" indent="-34290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触发每一种 </a:t>
            </a:r>
            <a:r>
              <a:rPr lang="en-US" altLang="zh-CN" sz="2400" dirty="0">
                <a:solidFill>
                  <a:srgbClr val="002060"/>
                </a:solidFill>
                <a:latin typeface="Arial"/>
                <a:ea typeface="黑体"/>
              </a:rPr>
              <a:t>BUG </a:t>
            </a: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对应的测试用例文件（输入数据构成的序列，</a:t>
            </a:r>
            <a:br>
              <a:rPr lang="en-US" altLang="zh-CN" sz="2400" dirty="0">
                <a:solidFill>
                  <a:srgbClr val="002060"/>
                </a:solidFill>
                <a:latin typeface="Arial"/>
                <a:ea typeface="黑体"/>
              </a:rPr>
            </a:b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注明 </a:t>
            </a:r>
            <a:r>
              <a:rPr lang="en-US" altLang="zh-CN" sz="2400" dirty="0">
                <a:solidFill>
                  <a:srgbClr val="002060"/>
                </a:solidFill>
                <a:latin typeface="Arial"/>
                <a:ea typeface="黑体"/>
              </a:rPr>
              <a:t>BUG </a:t>
            </a: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编号，以 </a:t>
            </a:r>
            <a:r>
              <a:rPr lang="en-US" altLang="zh-CN" sz="2400" dirty="0">
                <a:solidFill>
                  <a:srgbClr val="002060"/>
                </a:solidFill>
                <a:latin typeface="Arial"/>
                <a:ea typeface="黑体"/>
              </a:rPr>
              <a:t>Unix </a:t>
            </a: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换行符分隔，具体要求见</a:t>
            </a:r>
            <a:r>
              <a:rPr lang="zh-CN" altLang="en-US" sz="2400" b="1" dirty="0">
                <a:solidFill>
                  <a:srgbClr val="7030A0"/>
                </a:solidFill>
                <a:latin typeface="Arial"/>
                <a:ea typeface="黑体"/>
              </a:rPr>
              <a:t>补充说明</a:t>
            </a: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）</a:t>
            </a:r>
            <a:endParaRPr lang="en-US" altLang="zh-CN" sz="2400" dirty="0">
              <a:solidFill>
                <a:srgbClr val="002060"/>
              </a:solidFill>
              <a:latin typeface="Arial"/>
              <a:ea typeface="黑体"/>
            </a:endParaRPr>
          </a:p>
          <a:p>
            <a:pPr marL="342900" marR="0" lvl="0" indent="-34290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覆盖率统计结果对应的数据文件（具体要求见</a:t>
            </a:r>
            <a:r>
              <a:rPr lang="zh-CN" altLang="en-US" sz="2400" b="1" dirty="0">
                <a:solidFill>
                  <a:srgbClr val="7030A0"/>
                </a:solidFill>
                <a:latin typeface="Arial"/>
                <a:ea typeface="黑体"/>
              </a:rPr>
              <a:t>补充说明</a:t>
            </a: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）</a:t>
            </a:r>
            <a:endParaRPr lang="en-US" altLang="zh-CN" sz="2400" dirty="0">
              <a:solidFill>
                <a:srgbClr val="002060"/>
              </a:solidFill>
              <a:latin typeface="Arial"/>
              <a:ea typeface="黑体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根据白盒测试结果更新后的测试报告和测试用例</a:t>
            </a:r>
            <a:br>
              <a:rPr lang="en-US" altLang="zh-CN" sz="2400" dirty="0">
                <a:solidFill>
                  <a:srgbClr val="002060"/>
                </a:solidFill>
                <a:latin typeface="Arial"/>
                <a:ea typeface="黑体"/>
              </a:rPr>
            </a:b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（报告中须包括关于覆盖率的分析）</a:t>
            </a:r>
            <a:endParaRPr lang="en-US" altLang="zh-CN" sz="2400" dirty="0">
              <a:solidFill>
                <a:srgbClr val="002060"/>
              </a:solidFill>
              <a:latin typeface="Arial"/>
              <a:ea typeface="黑体"/>
            </a:endParaRPr>
          </a:p>
          <a:p>
            <a:pPr>
              <a:lnSpc>
                <a:spcPct val="125000"/>
              </a:lnSpc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提交方式：</a:t>
            </a:r>
            <a:endParaRPr lang="en-US" altLang="zh-CN" sz="2400" dirty="0">
              <a:solidFill>
                <a:srgbClr val="002060"/>
              </a:solidFill>
              <a:latin typeface="Arial"/>
              <a:ea typeface="黑体"/>
            </a:endParaRPr>
          </a:p>
          <a:p>
            <a:pPr>
              <a:lnSpc>
                <a:spcPct val="125000"/>
              </a:lnSpc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solidFill>
                  <a:srgbClr val="002060"/>
                </a:solidFill>
              </a:rPr>
              <a:t>助教邮箱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>
                <a:solidFill>
                  <a:srgbClr val="002060"/>
                </a:solidFill>
                <a:hlinkClick r:id="rId3"/>
              </a:rPr>
              <a:t>lizl@ios.ac.cn</a:t>
            </a:r>
            <a:r>
              <a:rPr lang="en-US" altLang="zh-CN" sz="2400" dirty="0">
                <a:solidFill>
                  <a:srgbClr val="002060"/>
                </a:solidFill>
              </a:rPr>
              <a:t>) </a:t>
            </a:r>
            <a:r>
              <a:rPr lang="zh-CN" altLang="en-US" sz="2400" dirty="0">
                <a:solidFill>
                  <a:srgbClr val="002060"/>
                </a:solidFill>
              </a:rPr>
              <a:t>名称为：姓名</a:t>
            </a:r>
            <a:r>
              <a:rPr lang="en-US" altLang="zh-CN" sz="2400" dirty="0">
                <a:solidFill>
                  <a:srgbClr val="002060"/>
                </a:solidFill>
              </a:rPr>
              <a:t>-</a:t>
            </a:r>
            <a:r>
              <a:rPr lang="zh-CN" altLang="en-US" sz="2400" dirty="0">
                <a:solidFill>
                  <a:srgbClr val="002060"/>
                </a:solidFill>
              </a:rPr>
              <a:t>学号</a:t>
            </a:r>
            <a:r>
              <a:rPr lang="en-US" altLang="zh-CN" sz="2400" dirty="0">
                <a:solidFill>
                  <a:srgbClr val="002060"/>
                </a:solidFill>
              </a:rPr>
              <a:t>-</a:t>
            </a:r>
            <a:r>
              <a:rPr lang="zh-CN" altLang="en-US" sz="2400" dirty="0">
                <a:solidFill>
                  <a:srgbClr val="002060"/>
                </a:solidFill>
              </a:rPr>
              <a:t>软测第一次大作业</a:t>
            </a: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  <a:latin typeface="Arial"/>
                <a:ea typeface="黑体"/>
              </a:rPr>
              <a:t>若申请延期，扣除 </a:t>
            </a:r>
            <a:r>
              <a:rPr lang="en-US" altLang="zh-CN" sz="2400" b="1" dirty="0">
                <a:solidFill>
                  <a:srgbClr val="C00000"/>
                </a:solidFill>
                <a:latin typeface="Arial"/>
                <a:ea typeface="黑体"/>
              </a:rPr>
              <a:t>30% </a:t>
            </a:r>
            <a:r>
              <a:rPr lang="zh-CN" altLang="en-US" sz="2400" b="1" dirty="0">
                <a:solidFill>
                  <a:srgbClr val="C00000"/>
                </a:solidFill>
                <a:latin typeface="Arial"/>
                <a:ea typeface="黑体"/>
              </a:rPr>
              <a:t>得分</a:t>
            </a:r>
            <a:r>
              <a:rPr lang="zh-CN" altLang="en-US" sz="2400" dirty="0">
                <a:solidFill>
                  <a:srgbClr val="002060"/>
                </a:solidFill>
                <a:latin typeface="Arial"/>
                <a:ea typeface="黑体"/>
              </a:rPr>
              <a:t>）</a:t>
            </a:r>
            <a:br>
              <a:rPr lang="en-US" altLang="zh-CN" sz="2400" dirty="0">
                <a:solidFill>
                  <a:srgbClr val="002060"/>
                </a:solidFill>
                <a:latin typeface="Arial"/>
                <a:ea typeface="黑体"/>
              </a:rPr>
            </a:br>
            <a:endParaRPr lang="en-US" altLang="zh-CN" sz="2400" dirty="0">
              <a:solidFill>
                <a:srgbClr val="002060"/>
              </a:solidFill>
            </a:endParaRPr>
          </a:p>
          <a:p>
            <a:pPr marR="0" lvl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solidFill>
                  <a:srgbClr val="0070C0"/>
                </a:solidFill>
                <a:latin typeface="Arial"/>
                <a:ea typeface="黑体"/>
              </a:rPr>
              <a:t>注：期间如有对题目的疑问，请联系 </a:t>
            </a:r>
            <a:r>
              <a:rPr lang="en-US" altLang="zh-CN" sz="2400" dirty="0">
                <a:solidFill>
                  <a:srgbClr val="0070C0"/>
                </a:solidFill>
                <a:latin typeface="Arial"/>
                <a:ea typeface="黑体"/>
              </a:rPr>
              <a:t>@</a:t>
            </a:r>
            <a:r>
              <a:rPr lang="zh-CN" altLang="en-US" sz="2400" dirty="0">
                <a:solidFill>
                  <a:srgbClr val="0070C0"/>
                </a:solidFill>
                <a:latin typeface="Arial"/>
                <a:ea typeface="黑体"/>
              </a:rPr>
              <a:t>李知霖（</a:t>
            </a:r>
            <a:r>
              <a:rPr lang="en-US" altLang="zh-CN" sz="2400" dirty="0">
                <a:solidFill>
                  <a:srgbClr val="0070C0"/>
                </a:solidFill>
                <a:latin typeface="Arial"/>
                <a:ea typeface="黑体"/>
              </a:rPr>
              <a:t>lizl@ios.ac.cn)</a:t>
            </a:r>
          </a:p>
        </p:txBody>
      </p:sp>
    </p:spTree>
    <p:extLst>
      <p:ext uri="{BB962C8B-B14F-4D97-AF65-F5344CB8AC3E}">
        <p14:creationId xmlns:p14="http://schemas.microsoft.com/office/powerpoint/2010/main" val="1519648077"/>
      </p:ext>
    </p:extLst>
  </p:cSld>
  <p:clrMapOvr>
    <a:masterClrMapping/>
  </p:clrMapOvr>
</p:sld>
</file>

<file path=ppt/theme/theme1.xml><?xml version="1.0" encoding="utf-8"?>
<a:theme xmlns:a="http://schemas.openxmlformats.org/drawingml/2006/main" name="uc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tsy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cas" id="{412ED8F9-FACD-42D0-BFAF-98B9377D6085}" vid="{C0A47007-5E70-475D-BE68-6EBC6476331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731</Words>
  <Application>Microsoft Office PowerPoint</Application>
  <PresentationFormat>宽屏</PresentationFormat>
  <Paragraphs>65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楷体_GB2312</vt:lpstr>
      <vt:lpstr>微软雅黑</vt:lpstr>
      <vt:lpstr>华文行楷</vt:lpstr>
      <vt:lpstr>方正美黑简体</vt:lpstr>
      <vt:lpstr>Arial</vt:lpstr>
      <vt:lpstr>Cambria Math</vt:lpstr>
      <vt:lpstr>Times New Roman</vt:lpstr>
      <vt:lpstr>Webdings</vt:lpstr>
      <vt:lpstr>Wingdings</vt:lpstr>
      <vt:lpstr>ucas</vt:lpstr>
      <vt:lpstr>软件分析与测试 第一次课程大作业</vt:lpstr>
      <vt:lpstr>大作业1：基本目的</vt:lpstr>
      <vt:lpstr>大作业1：待测软件概述</vt:lpstr>
      <vt:lpstr>大作业1：待测软件基本要素</vt:lpstr>
      <vt:lpstr>大作业1：待测软件演示</vt:lpstr>
      <vt:lpstr>大作业1：任务说明</vt:lpstr>
      <vt:lpstr>大作业1：提交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选课学生基本情况</dc:title>
  <dc:creator>张 世新</dc:creator>
  <cp:lastModifiedBy>知霖 李</cp:lastModifiedBy>
  <cp:revision>23</cp:revision>
  <dcterms:created xsi:type="dcterms:W3CDTF">2023-09-17T04:29:23Z</dcterms:created>
  <dcterms:modified xsi:type="dcterms:W3CDTF">2024-09-14T00:39:59Z</dcterms:modified>
</cp:coreProperties>
</file>