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92" r:id="rId3"/>
    <p:sldId id="291" r:id="rId4"/>
    <p:sldId id="305" r:id="rId5"/>
    <p:sldId id="294" r:id="rId6"/>
    <p:sldId id="311" r:id="rId7"/>
    <p:sldId id="312" r:id="rId8"/>
    <p:sldId id="295" r:id="rId9"/>
    <p:sldId id="299" r:id="rId10"/>
    <p:sldId id="302" r:id="rId11"/>
    <p:sldId id="303" r:id="rId12"/>
    <p:sldId id="301" r:id="rId13"/>
    <p:sldId id="300" r:id="rId14"/>
    <p:sldId id="304" r:id="rId15"/>
    <p:sldId id="306" r:id="rId16"/>
    <p:sldId id="307" r:id="rId17"/>
    <p:sldId id="308" r:id="rId18"/>
    <p:sldId id="309" r:id="rId19"/>
    <p:sldId id="310" r:id="rId20"/>
  </p:sldIdLst>
  <p:sldSz cx="6858000" cy="5143500"/>
  <p:notesSz cx="6858000" cy="9144000"/>
  <p:embeddedFontLs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Fira Sans Extra Condensed SemiBold" panose="020B060402020202020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9AA0A6"/>
          </p15:clr>
        </p15:guide>
        <p15:guide id="2" pos="216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21FC94-10ED-4734-BF3A-C4EF812EB7EF}">
  <a:tblStyle styleId="{A421FC94-10ED-4734-BF3A-C4EF812EB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>
        <p:scale>
          <a:sx n="50" d="100"/>
          <a:sy n="50" d="100"/>
        </p:scale>
        <p:origin x="2292" y="72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3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7200" y="1017262"/>
            <a:ext cx="2793150" cy="22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39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3525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3525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3525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3525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3525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3525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3525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3525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" y="3414338"/>
            <a:ext cx="1999575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275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2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2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2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2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2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2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2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2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685800" lvl="1" indent="-228600" algn="ctr">
              <a:spcBef>
                <a:spcPts val="1200"/>
              </a:spcBef>
              <a:spcAft>
                <a:spcPts val="0"/>
              </a:spcAft>
              <a:buSzPts val="1200"/>
              <a:buChar char="○"/>
              <a:defRPr/>
            </a:lvl2pPr>
            <a:lvl3pPr marL="1028700" lvl="2" indent="-228600" algn="ctr">
              <a:spcBef>
                <a:spcPts val="1200"/>
              </a:spcBef>
              <a:spcAft>
                <a:spcPts val="0"/>
              </a:spcAft>
              <a:buSzPts val="1200"/>
              <a:buChar char="■"/>
              <a:defRPr/>
            </a:lvl3pPr>
            <a:lvl4pPr marL="1371600" lvl="3" indent="-228600" algn="ctr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4pPr>
            <a:lvl5pPr marL="1714500" lvl="4" indent="-228600" algn="ctr">
              <a:spcBef>
                <a:spcPts val="1200"/>
              </a:spcBef>
              <a:spcAft>
                <a:spcPts val="0"/>
              </a:spcAft>
              <a:buSzPts val="1200"/>
              <a:buChar char="○"/>
              <a:defRPr/>
            </a:lvl5pPr>
            <a:lvl6pPr marL="2057400" lvl="5" indent="-228600" algn="ctr">
              <a:spcBef>
                <a:spcPts val="1200"/>
              </a:spcBef>
              <a:spcAft>
                <a:spcPts val="0"/>
              </a:spcAft>
              <a:buSzPts val="1200"/>
              <a:buChar char="■"/>
              <a:defRPr/>
            </a:lvl6pPr>
            <a:lvl7pPr marL="2400300" lvl="6" indent="-228600" algn="ctr">
              <a:spcBef>
                <a:spcPts val="1200"/>
              </a:spcBef>
              <a:spcAft>
                <a:spcPts val="0"/>
              </a:spcAft>
              <a:buSzPts val="1200"/>
              <a:buChar char="●"/>
              <a:defRPr/>
            </a:lvl7pPr>
            <a:lvl8pPr marL="2743200" lvl="7" indent="-228600" algn="ctr">
              <a:spcBef>
                <a:spcPts val="1200"/>
              </a:spcBef>
              <a:spcAft>
                <a:spcPts val="0"/>
              </a:spcAft>
              <a:buSzPts val="1200"/>
              <a:buChar char="○"/>
              <a:defRPr/>
            </a:lvl8pPr>
            <a:lvl9pPr marL="3086100" lvl="8" indent="-228600" algn="ctr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" name="Google Shape;9;p1"/>
          <p:cNvSpPr txBox="1"/>
          <p:nvPr/>
        </p:nvSpPr>
        <p:spPr>
          <a:xfrm>
            <a:off x="233775" y="411475"/>
            <a:ext cx="639045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lfabanklive.ru/ichoosealfa" TargetMode="External"/><Relationship Id="rId3" Type="http://schemas.openxmlformats.org/officeDocument/2006/relationships/hyperlink" Target="https://edu.infosec.ru/" TargetMode="External"/><Relationship Id="rId7" Type="http://schemas.openxmlformats.org/officeDocument/2006/relationships/hyperlink" Target="https://yandex.ru/jobs/vacancies" TargetMode="External"/><Relationship Id="rId12" Type="http://schemas.openxmlformats.org/officeDocument/2006/relationships/hyperlink" Target="https://sbergraduate.ru/" TargetMode="External"/><Relationship Id="rId2" Type="http://schemas.openxmlformats.org/officeDocument/2006/relationships/hyperlink" Target="https://neobit.ru/career/internshi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sec.ru/about/vacancies/" TargetMode="External"/><Relationship Id="rId11" Type="http://schemas.openxmlformats.org/officeDocument/2006/relationships/hyperlink" Target="https://www.group-ib.ru/careers.html#vacancy_180" TargetMode="External"/><Relationship Id="rId5" Type="http://schemas.openxmlformats.org/officeDocument/2006/relationships/hyperlink" Target="https://safeboard.kaspersky.ru/" TargetMode="External"/><Relationship Id="rId10" Type="http://schemas.openxmlformats.org/officeDocument/2006/relationships/hyperlink" Target="https://intern.deteact.ru/" TargetMode="External"/><Relationship Id="rId4" Type="http://schemas.openxmlformats.org/officeDocument/2006/relationships/hyperlink" Target="https://jet.su/career/" TargetMode="External"/><Relationship Id="rId9" Type="http://schemas.openxmlformats.org/officeDocument/2006/relationships/hyperlink" Target="https://rt-solar.ru/star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hyperlink" Target="https://michael.klimenko.spb.r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379497" y="1028198"/>
            <a:ext cx="4154557" cy="17070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ru-RU" dirty="0"/>
              <a:t>Как найти стажу</a:t>
            </a:r>
            <a:r>
              <a:rPr lang="en-US" dirty="0"/>
              <a:t>/</a:t>
            </a:r>
            <a:r>
              <a:rPr lang="ru-RU" dirty="0"/>
              <a:t>работу студенту в ИБ</a:t>
            </a:r>
            <a:endParaRPr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379497" y="4111465"/>
            <a:ext cx="1999575" cy="4196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ru-RU" dirty="0"/>
              <a:t>Клименко Михаил</a:t>
            </a:r>
          </a:p>
          <a:p>
            <a:pPr marL="0" indent="0"/>
            <a:r>
              <a:rPr lang="ru-RU" dirty="0"/>
              <a:t>26.12.2021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71" y="717008"/>
            <a:ext cx="4036529" cy="40365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395" y="30756"/>
            <a:ext cx="6390450" cy="841800"/>
          </a:xfrm>
        </p:spPr>
        <p:txBody>
          <a:bodyPr/>
          <a:lstStyle/>
          <a:p>
            <a:r>
              <a:rPr lang="ru-RU" dirty="0"/>
              <a:t>Пути поиска</a:t>
            </a:r>
          </a:p>
        </p:txBody>
      </p:sp>
      <p:grpSp>
        <p:nvGrpSpPr>
          <p:cNvPr id="3" name="Google Shape;1074;p25"/>
          <p:cNvGrpSpPr/>
          <p:nvPr/>
        </p:nvGrpSpPr>
        <p:grpSpPr>
          <a:xfrm>
            <a:off x="241395" y="1092908"/>
            <a:ext cx="2976780" cy="3296212"/>
            <a:chOff x="585825" y="1156165"/>
            <a:chExt cx="2570400" cy="3580585"/>
          </a:xfrm>
        </p:grpSpPr>
        <p:sp>
          <p:nvSpPr>
            <p:cNvPr id="4" name="Google Shape;1075;p25"/>
            <p:cNvSpPr txBox="1"/>
            <p:nvPr/>
          </p:nvSpPr>
          <p:spPr>
            <a:xfrm>
              <a:off x="585825" y="1156165"/>
              <a:ext cx="2570400" cy="514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ru-RU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Небольшие и средне-крупные компании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" name="Google Shape;1076;p25"/>
            <p:cNvSpPr txBox="1"/>
            <p:nvPr/>
          </p:nvSpPr>
          <p:spPr>
            <a:xfrm>
              <a:off x="585825" y="1968950"/>
              <a:ext cx="2570400" cy="2767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208955" indent="-142875"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Одно тестовое на стажера</a:t>
              </a:r>
            </a:p>
            <a:p>
              <a:pPr marL="208955" indent="-142875">
                <a:buClr>
                  <a:schemeClr val="dk1"/>
                </a:buClr>
                <a:buSzPts val="1200"/>
                <a:buFont typeface="Roboto"/>
                <a:buChar char="●"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08955" indent="-142875">
                <a:spcBef>
                  <a:spcPts val="750"/>
                </a:spcBef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Индивидуальное оценивание резюме</a:t>
              </a: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08955" indent="-142875">
                <a:spcBef>
                  <a:spcPts val="750"/>
                </a:spcBef>
                <a:buClr>
                  <a:schemeClr val="dk1"/>
                </a:buClr>
                <a:buSzPts val="1200"/>
                <a:buFont typeface="Roboto"/>
                <a:buChar char="●"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08955" indent="-142875">
                <a:spcBef>
                  <a:spcPts val="750"/>
                </a:spcBef>
                <a:spcAft>
                  <a:spcPts val="75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Собеседования сразу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" name="Google Shape;1077;p25"/>
          <p:cNvGrpSpPr/>
          <p:nvPr/>
        </p:nvGrpSpPr>
        <p:grpSpPr>
          <a:xfrm>
            <a:off x="3655065" y="1092908"/>
            <a:ext cx="2976780" cy="3296212"/>
            <a:chOff x="3640800" y="1156165"/>
            <a:chExt cx="2570400" cy="3580585"/>
          </a:xfrm>
        </p:grpSpPr>
        <p:sp>
          <p:nvSpPr>
            <p:cNvPr id="7" name="Google Shape;1078;p25"/>
            <p:cNvSpPr txBox="1"/>
            <p:nvPr/>
          </p:nvSpPr>
          <p:spPr>
            <a:xfrm>
              <a:off x="3640800" y="1156165"/>
              <a:ext cx="2570400" cy="514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ru-RU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Гиганты индустрии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" name="Google Shape;1079;p25"/>
            <p:cNvSpPr txBox="1"/>
            <p:nvPr/>
          </p:nvSpPr>
          <p:spPr>
            <a:xfrm>
              <a:off x="3640800" y="1968950"/>
              <a:ext cx="2570400" cy="2767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208955" indent="-142875"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Большая тестовая система</a:t>
              </a:r>
            </a:p>
            <a:p>
              <a:pPr marL="208955" indent="-142875">
                <a:buClr>
                  <a:schemeClr val="dk1"/>
                </a:buClr>
                <a:buSzPts val="1200"/>
                <a:buFont typeface="Roboto"/>
                <a:buChar char="●"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08955" indent="-142875">
                <a:spcBef>
                  <a:spcPts val="750"/>
                </a:spcBef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Резюме часто не требуется</a:t>
              </a:r>
            </a:p>
            <a:p>
              <a:pPr marL="208955" indent="-142875">
                <a:spcBef>
                  <a:spcPts val="750"/>
                </a:spcBef>
                <a:buClr>
                  <a:schemeClr val="dk1"/>
                </a:buClr>
                <a:buSzPts val="1200"/>
                <a:buFont typeface="Roboto"/>
                <a:buChar char="●"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08955" indent="-142875">
                <a:spcBef>
                  <a:spcPts val="750"/>
                </a:spcBef>
                <a:spcAft>
                  <a:spcPts val="75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Собеседования далеко в конце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" name="Google Shape;1080;p25"/>
          <p:cNvCxnSpPr>
            <a:stCxn id="4" idx="2"/>
            <a:endCxn id="5" idx="0"/>
          </p:cNvCxnSpPr>
          <p:nvPr/>
        </p:nvCxnSpPr>
        <p:spPr>
          <a:xfrm>
            <a:off x="1729785" y="1566279"/>
            <a:ext cx="0" cy="27486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81;p25"/>
          <p:cNvCxnSpPr>
            <a:stCxn id="7" idx="2"/>
            <a:endCxn id="8" idx="0"/>
          </p:cNvCxnSpPr>
          <p:nvPr/>
        </p:nvCxnSpPr>
        <p:spPr>
          <a:xfrm>
            <a:off x="5143455" y="1566279"/>
            <a:ext cx="0" cy="27486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1074;p25">
            <a:extLst>
              <a:ext uri="{FF2B5EF4-FFF2-40B4-BE49-F238E27FC236}">
                <a16:creationId xmlns:a16="http://schemas.microsoft.com/office/drawing/2014/main" id="{59699959-D8E4-4E7F-B3D5-B60E9E7A35E3}"/>
              </a:ext>
            </a:extLst>
          </p:cNvPr>
          <p:cNvGrpSpPr/>
          <p:nvPr/>
        </p:nvGrpSpPr>
        <p:grpSpPr>
          <a:xfrm>
            <a:off x="241395" y="893821"/>
            <a:ext cx="2976780" cy="3474034"/>
            <a:chOff x="585825" y="963002"/>
            <a:chExt cx="2570400" cy="3773748"/>
          </a:xfrm>
        </p:grpSpPr>
        <p:sp>
          <p:nvSpPr>
            <p:cNvPr id="12" name="Google Shape;1075;p25">
              <a:extLst>
                <a:ext uri="{FF2B5EF4-FFF2-40B4-BE49-F238E27FC236}">
                  <a16:creationId xmlns:a16="http://schemas.microsoft.com/office/drawing/2014/main" id="{10A80B23-54C2-48F4-AAF2-57718CB63934}"/>
                </a:ext>
              </a:extLst>
            </p:cNvPr>
            <p:cNvSpPr txBox="1"/>
            <p:nvPr/>
          </p:nvSpPr>
          <p:spPr>
            <a:xfrm>
              <a:off x="585825" y="963002"/>
              <a:ext cx="2570400" cy="7073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ru-RU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Небольшие и средне-крупные компании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" name="Google Shape;1076;p25">
              <a:extLst>
                <a:ext uri="{FF2B5EF4-FFF2-40B4-BE49-F238E27FC236}">
                  <a16:creationId xmlns:a16="http://schemas.microsoft.com/office/drawing/2014/main" id="{CE4FBC9B-8F57-4DC6-AE20-1BD6677CC3E4}"/>
                </a:ext>
              </a:extLst>
            </p:cNvPr>
            <p:cNvSpPr txBox="1"/>
            <p:nvPr/>
          </p:nvSpPr>
          <p:spPr>
            <a:xfrm>
              <a:off x="585825" y="1968950"/>
              <a:ext cx="2570400" cy="2767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208955" indent="-142875"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Одно тестовое на стажера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08955" indent="-142875">
                <a:spcBef>
                  <a:spcPts val="750"/>
                </a:spcBef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Индивидуальное оценивание резюме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08955" indent="-142875">
                <a:spcBef>
                  <a:spcPts val="750"/>
                </a:spcBef>
                <a:spcAft>
                  <a:spcPts val="75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Собеседования сразу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" name="Google Shape;1077;p25">
            <a:extLst>
              <a:ext uri="{FF2B5EF4-FFF2-40B4-BE49-F238E27FC236}">
                <a16:creationId xmlns:a16="http://schemas.microsoft.com/office/drawing/2014/main" id="{D716A59E-043B-49D5-84C6-E1A3EB2DE7DD}"/>
              </a:ext>
            </a:extLst>
          </p:cNvPr>
          <p:cNvGrpSpPr/>
          <p:nvPr/>
        </p:nvGrpSpPr>
        <p:grpSpPr>
          <a:xfrm>
            <a:off x="3655065" y="893821"/>
            <a:ext cx="2976780" cy="3495299"/>
            <a:chOff x="3640800" y="963002"/>
            <a:chExt cx="2570400" cy="3796848"/>
          </a:xfrm>
        </p:grpSpPr>
        <p:sp>
          <p:nvSpPr>
            <p:cNvPr id="15" name="Google Shape;1078;p25">
              <a:extLst>
                <a:ext uri="{FF2B5EF4-FFF2-40B4-BE49-F238E27FC236}">
                  <a16:creationId xmlns:a16="http://schemas.microsoft.com/office/drawing/2014/main" id="{C0F64E20-E03B-4C2C-BCBE-FF0AF27B69A3}"/>
                </a:ext>
              </a:extLst>
            </p:cNvPr>
            <p:cNvSpPr txBox="1"/>
            <p:nvPr/>
          </p:nvSpPr>
          <p:spPr>
            <a:xfrm>
              <a:off x="3640800" y="963002"/>
              <a:ext cx="2570400" cy="7073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ru-RU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Гиганты индустрии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079;p25">
              <a:extLst>
                <a:ext uri="{FF2B5EF4-FFF2-40B4-BE49-F238E27FC236}">
                  <a16:creationId xmlns:a16="http://schemas.microsoft.com/office/drawing/2014/main" id="{320DF4A0-8BCE-47B4-B57A-3BD07D05FDE3}"/>
                </a:ext>
              </a:extLst>
            </p:cNvPr>
            <p:cNvSpPr txBox="1"/>
            <p:nvPr/>
          </p:nvSpPr>
          <p:spPr>
            <a:xfrm>
              <a:off x="3640800" y="1992050"/>
              <a:ext cx="2570400" cy="2767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208955" indent="-142875"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Большая тестовая система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08955" indent="-142875">
                <a:spcBef>
                  <a:spcPts val="750"/>
                </a:spcBef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Резюме часто не требуется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08955" indent="-142875">
                <a:spcBef>
                  <a:spcPts val="750"/>
                </a:spcBef>
                <a:spcAft>
                  <a:spcPts val="75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Собеседования далеко в конце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74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890" y="103643"/>
            <a:ext cx="6390450" cy="841800"/>
          </a:xfrm>
        </p:spPr>
        <p:txBody>
          <a:bodyPr/>
          <a:lstStyle/>
          <a:p>
            <a:r>
              <a:rPr lang="ru-RU" dirty="0"/>
              <a:t>Список стаж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61780"/>
              </p:ext>
            </p:extLst>
          </p:nvPr>
        </p:nvGraphicFramePr>
        <p:xfrm>
          <a:off x="472818" y="945443"/>
          <a:ext cx="5874594" cy="3872817"/>
        </p:xfrm>
        <a:graphic>
          <a:graphicData uri="http://schemas.openxmlformats.org/drawingml/2006/table">
            <a:tbl>
              <a:tblPr firstRow="1" bandRow="1">
                <a:tableStyleId>{A421FC94-10ED-4734-BF3A-C4EF812EB7EF}</a:tableStyleId>
              </a:tblPr>
              <a:tblGrid>
                <a:gridCol w="2937297">
                  <a:extLst>
                    <a:ext uri="{9D8B030D-6E8A-4147-A177-3AD203B41FA5}">
                      <a16:colId xmlns:a16="http://schemas.microsoft.com/office/drawing/2014/main" val="2638437568"/>
                    </a:ext>
                  </a:extLst>
                </a:gridCol>
                <a:gridCol w="2937297">
                  <a:extLst>
                    <a:ext uri="{9D8B030D-6E8A-4147-A177-3AD203B41FA5}">
                      <a16:colId xmlns:a16="http://schemas.microsoft.com/office/drawing/2014/main" val="1964606053"/>
                    </a:ext>
                  </a:extLst>
                </a:gridCol>
              </a:tblGrid>
              <a:tr h="314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НеоБИТ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https://neobit.ru/career/internship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954740"/>
                  </a:ext>
                </a:extLst>
              </a:tr>
              <a:tr h="314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Информзащита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https://edu.infosec.ru/</a:t>
                      </a:r>
                      <a:r>
                        <a:rPr lang="en-US" sz="105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lang="ru-RU" sz="105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74694"/>
                  </a:ext>
                </a:extLst>
              </a:tr>
              <a:tr h="314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Инфосистемы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Джет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https://jet.su/career/</a:t>
                      </a:r>
                      <a:endParaRPr lang="ru-RU"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7401"/>
                  </a:ext>
                </a:extLst>
              </a:tr>
              <a:tr h="314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Касперский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5"/>
                        </a:rPr>
                        <a:t>https://safeboard.kaspersky.ru/</a:t>
                      </a:r>
                      <a:endParaRPr lang="ru-RU"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98149"/>
                  </a:ext>
                </a:extLst>
              </a:tr>
              <a:tr h="314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Digital Security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https://dsec.ru/about/vacancies/</a:t>
                      </a:r>
                      <a:endParaRPr lang="ru-RU"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0547"/>
                  </a:ext>
                </a:extLst>
              </a:tr>
              <a:tr h="314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Яндекс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7"/>
                        </a:rPr>
                        <a:t>https://yandex.ru/jobs/vacancies</a:t>
                      </a:r>
                      <a:endParaRPr lang="ru-RU"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84232"/>
                  </a:ext>
                </a:extLst>
              </a:tr>
              <a:tr h="314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Positive Technologies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Обращаться к 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@disasm_me</a:t>
                      </a:r>
                      <a:endParaRPr lang="ru-RU"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0270"/>
                  </a:ext>
                </a:extLst>
              </a:tr>
              <a:tr h="314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Альфа Банк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8"/>
                        </a:rPr>
                        <a:t>https://alfabanklive.ru/ichoosealfa</a:t>
                      </a:r>
                      <a:endParaRPr lang="ru-RU"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19388"/>
                  </a:ext>
                </a:extLst>
              </a:tr>
              <a:tr h="314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Ростелеком-</a:t>
                      </a:r>
                      <a:r>
                        <a:rPr lang="ru-RU" sz="14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Солар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9"/>
                        </a:rPr>
                        <a:t>https://rt-solar.ru/start/</a:t>
                      </a:r>
                      <a:endParaRPr lang="ru-RU"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07911"/>
                  </a:ext>
                </a:extLst>
              </a:tr>
              <a:tr h="314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DeteAct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0"/>
                        </a:rPr>
                        <a:t>https://intern.deteact.ru/</a:t>
                      </a:r>
                      <a:endParaRPr lang="ru-RU"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37554"/>
                  </a:ext>
                </a:extLst>
              </a:tr>
              <a:tr h="38388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Group IB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1"/>
                        </a:rPr>
                        <a:t>https://www.group-ib.ru/careers.html#vacancy_180</a:t>
                      </a:r>
                      <a:endParaRPr lang="ru-RU"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87385"/>
                  </a:ext>
                </a:extLst>
              </a:tr>
              <a:tr h="314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Сбер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2"/>
                        </a:rPr>
                        <a:t>https://sbergraduate.ru</a:t>
                      </a:r>
                      <a:endParaRPr lang="ru-RU" sz="105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9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2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71" y="295546"/>
            <a:ext cx="6390450" cy="841800"/>
          </a:xfrm>
        </p:spPr>
        <p:txBody>
          <a:bodyPr/>
          <a:lstStyle/>
          <a:p>
            <a:r>
              <a:rPr lang="ru-RU" dirty="0"/>
              <a:t>Работа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CEE70-1EE2-4ED4-8406-280723941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2620" y="1004164"/>
            <a:ext cx="2392759" cy="384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9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654" y="368433"/>
            <a:ext cx="6390450" cy="841800"/>
          </a:xfrm>
        </p:spPr>
        <p:txBody>
          <a:bodyPr/>
          <a:lstStyle/>
          <a:p>
            <a:r>
              <a:rPr lang="ru-RU" dirty="0"/>
              <a:t>Где искать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Google Shape;409;p19"/>
          <p:cNvSpPr/>
          <p:nvPr/>
        </p:nvSpPr>
        <p:spPr>
          <a:xfrm>
            <a:off x="253654" y="1536189"/>
            <a:ext cx="2022409" cy="29851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" name="Google Shape;412;p19"/>
          <p:cNvSpPr/>
          <p:nvPr/>
        </p:nvSpPr>
        <p:spPr>
          <a:xfrm>
            <a:off x="4580175" y="1536189"/>
            <a:ext cx="1933268" cy="29927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" name="Google Shape;415;p19"/>
          <p:cNvSpPr/>
          <p:nvPr/>
        </p:nvSpPr>
        <p:spPr>
          <a:xfrm>
            <a:off x="2445601" y="1536189"/>
            <a:ext cx="1965036" cy="29851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12" name="Google Shape;419;p19"/>
          <p:cNvGrpSpPr/>
          <p:nvPr/>
        </p:nvGrpSpPr>
        <p:grpSpPr>
          <a:xfrm>
            <a:off x="455699" y="1686688"/>
            <a:ext cx="1712925" cy="2525815"/>
            <a:chOff x="607599" y="1346378"/>
            <a:chExt cx="2283900" cy="3367753"/>
          </a:xfrm>
        </p:grpSpPr>
        <p:sp>
          <p:nvSpPr>
            <p:cNvPr id="13" name="Google Shape;420;p19"/>
            <p:cNvSpPr txBox="1"/>
            <p:nvPr/>
          </p:nvSpPr>
          <p:spPr>
            <a:xfrm>
              <a:off x="607599" y="1346378"/>
              <a:ext cx="22839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ru-RU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Платформы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" name="Google Shape;421;p19"/>
            <p:cNvSpPr txBox="1"/>
            <p:nvPr/>
          </p:nvSpPr>
          <p:spPr>
            <a:xfrm>
              <a:off x="690400" y="3334625"/>
              <a:ext cx="2118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endParaRPr sz="1125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" name="Google Shape;422;p19"/>
            <p:cNvSpPr txBox="1"/>
            <p:nvPr/>
          </p:nvSpPr>
          <p:spPr>
            <a:xfrm>
              <a:off x="607599" y="3667720"/>
              <a:ext cx="2118300" cy="1046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lt1"/>
                  </a:solidFill>
                  <a:latin typeface="Fira Sans Extra Condensed Medium" panose="020B0604020202020204" charset="0"/>
                  <a:ea typeface="Roboto"/>
                  <a:cs typeface="Roboto"/>
                  <a:sym typeface="Roboto"/>
                </a:rPr>
                <a:t>HeadHunter</a:t>
              </a:r>
              <a:endParaRPr lang="en-US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latin typeface="Fira Sans Extra Condensed Medium" panose="020B0604020202020204" charset="0"/>
                  <a:ea typeface="Roboto"/>
                  <a:cs typeface="Roboto"/>
                  <a:sym typeface="Roboto"/>
                </a:rPr>
                <a:t>LinkedIn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lt1"/>
                  </a:solidFill>
                  <a:latin typeface="Fira Sans Extra Condensed Medium" panose="020B0604020202020204" charset="0"/>
                  <a:ea typeface="Roboto"/>
                  <a:cs typeface="Roboto"/>
                  <a:sym typeface="Roboto"/>
                </a:rPr>
                <a:t>И прочие</a:t>
              </a:r>
              <a:endParaRPr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Google Shape;423;p19"/>
          <p:cNvGrpSpPr/>
          <p:nvPr/>
        </p:nvGrpSpPr>
        <p:grpSpPr>
          <a:xfrm>
            <a:off x="4687612" y="1686689"/>
            <a:ext cx="1712925" cy="1686709"/>
            <a:chOff x="6250149" y="1346379"/>
            <a:chExt cx="2283900" cy="2248946"/>
          </a:xfrm>
        </p:grpSpPr>
        <p:sp>
          <p:nvSpPr>
            <p:cNvPr id="17" name="Google Shape;424;p19"/>
            <p:cNvSpPr txBox="1"/>
            <p:nvPr/>
          </p:nvSpPr>
          <p:spPr>
            <a:xfrm>
              <a:off x="6250149" y="1346379"/>
              <a:ext cx="22839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ru-RU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Связи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425;p19"/>
            <p:cNvSpPr txBox="1"/>
            <p:nvPr/>
          </p:nvSpPr>
          <p:spPr>
            <a:xfrm>
              <a:off x="6332950" y="3334625"/>
              <a:ext cx="2118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endParaRPr sz="1125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" name="Google Shape;427;p19"/>
          <p:cNvGrpSpPr/>
          <p:nvPr/>
        </p:nvGrpSpPr>
        <p:grpSpPr>
          <a:xfrm>
            <a:off x="2508278" y="1819938"/>
            <a:ext cx="1881200" cy="2610043"/>
            <a:chOff x="3344371" y="1524044"/>
            <a:chExt cx="2508266" cy="3480058"/>
          </a:xfrm>
        </p:grpSpPr>
        <p:sp>
          <p:nvSpPr>
            <p:cNvPr id="21" name="Google Shape;428;p19"/>
            <p:cNvSpPr txBox="1"/>
            <p:nvPr/>
          </p:nvSpPr>
          <p:spPr>
            <a:xfrm>
              <a:off x="3456555" y="1524044"/>
              <a:ext cx="22839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ru-RU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Профильные Чаты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" name="Google Shape;429;p19"/>
            <p:cNvSpPr txBox="1"/>
            <p:nvPr/>
          </p:nvSpPr>
          <p:spPr>
            <a:xfrm>
              <a:off x="3511675" y="3334625"/>
              <a:ext cx="2118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endParaRPr sz="1125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" name="Google Shape;430;p19"/>
            <p:cNvSpPr txBox="1"/>
            <p:nvPr/>
          </p:nvSpPr>
          <p:spPr>
            <a:xfrm>
              <a:off x="3344371" y="3665814"/>
              <a:ext cx="2508266" cy="1338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68569" bIns="68569" anchor="ctr" anchorCtr="1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171450" indent="-171450">
                <a:buFont typeface="Arial" panose="020B0604020202020204" pitchFamily="34" charset="0"/>
                <a:buChar char="•"/>
                <a:defRPr sz="1200">
                  <a:solidFill>
                    <a:schemeClr val="lt1"/>
                  </a:solidFill>
                  <a:latin typeface="Fira Sans Extra Condensed Medium" panose="020B0604020202020204" charset="0"/>
                  <a:ea typeface="Roboto"/>
                  <a:cs typeface="Roboto"/>
                </a:defRPr>
              </a:lvl1pPr>
            </a:lstStyle>
            <a:p>
              <a:r>
                <a:rPr lang="en-US" sz="1400" dirty="0" err="1">
                  <a:sym typeface="Roboto"/>
                </a:rPr>
                <a:t>CyberJobsRussia</a:t>
              </a:r>
              <a:endParaRPr lang="en-US" sz="1400" dirty="0">
                <a:sym typeface="Roboto"/>
              </a:endParaRPr>
            </a:p>
            <a:p>
              <a:r>
                <a:rPr lang="en-US" sz="1400" dirty="0" err="1">
                  <a:sym typeface="Roboto"/>
                </a:rPr>
                <a:t>RuSecJobs</a:t>
              </a:r>
              <a:endParaRPr lang="en-US" sz="1400" dirty="0">
                <a:sym typeface="Roboto"/>
              </a:endParaRPr>
            </a:p>
            <a:p>
              <a:r>
                <a:rPr lang="ru-RU" sz="1400" dirty="0">
                  <a:sym typeface="Roboto"/>
                </a:rPr>
                <a:t>Другие профильные чаты</a:t>
              </a:r>
              <a:endParaRPr sz="1400" dirty="0">
                <a:sym typeface="Roboto"/>
              </a:endParaRPr>
            </a:p>
          </p:txBody>
        </p:sp>
      </p:grpSp>
      <p:sp>
        <p:nvSpPr>
          <p:cNvPr id="77" name="Овал 76"/>
          <p:cNvSpPr/>
          <p:nvPr/>
        </p:nvSpPr>
        <p:spPr>
          <a:xfrm>
            <a:off x="5186956" y="2393550"/>
            <a:ext cx="825990" cy="7953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4" name="Рисунок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38" y="2566146"/>
            <a:ext cx="722826" cy="476667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41" y="2383160"/>
            <a:ext cx="884412" cy="88441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50" y="2353954"/>
            <a:ext cx="885640" cy="885638"/>
          </a:xfrm>
          <a:prstGeom prst="rect">
            <a:avLst/>
          </a:prstGeom>
        </p:spPr>
      </p:pic>
      <p:sp>
        <p:nvSpPr>
          <p:cNvPr id="79" name="Google Shape;430;p19"/>
          <p:cNvSpPr txBox="1"/>
          <p:nvPr/>
        </p:nvSpPr>
        <p:spPr>
          <a:xfrm>
            <a:off x="4749713" y="3426265"/>
            <a:ext cx="1671586" cy="56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Сосед дядя Вася из Позитивов</a:t>
            </a:r>
            <a:endParaRPr lang="en-US" dirty="0">
              <a:solidFill>
                <a:schemeClr val="lt1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9715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401" y="222659"/>
            <a:ext cx="6390450" cy="841800"/>
          </a:xfrm>
        </p:spPr>
        <p:txBody>
          <a:bodyPr/>
          <a:lstStyle/>
          <a:p>
            <a:r>
              <a:rPr lang="ru-RU" dirty="0"/>
              <a:t>Платформы</a:t>
            </a:r>
          </a:p>
        </p:txBody>
      </p:sp>
      <p:grpSp>
        <p:nvGrpSpPr>
          <p:cNvPr id="3" name="Google Shape;1074;p25"/>
          <p:cNvGrpSpPr/>
          <p:nvPr/>
        </p:nvGrpSpPr>
        <p:grpSpPr>
          <a:xfrm>
            <a:off x="240401" y="987287"/>
            <a:ext cx="2949522" cy="2620403"/>
            <a:chOff x="585825" y="1242879"/>
            <a:chExt cx="2570400" cy="3493871"/>
          </a:xfrm>
        </p:grpSpPr>
        <p:sp>
          <p:nvSpPr>
            <p:cNvPr id="4" name="Google Shape;1075;p25"/>
            <p:cNvSpPr txBox="1"/>
            <p:nvPr/>
          </p:nvSpPr>
          <p:spPr>
            <a:xfrm>
              <a:off x="585825" y="1242879"/>
              <a:ext cx="2570400" cy="4274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HeadHunter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" name="Google Shape;1076;p25"/>
            <p:cNvSpPr txBox="1"/>
            <p:nvPr/>
          </p:nvSpPr>
          <p:spPr>
            <a:xfrm>
              <a:off x="585825" y="1968950"/>
              <a:ext cx="2570400" cy="2767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208955" indent="-142875"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Простой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08955" indent="-142875">
                <a:spcBef>
                  <a:spcPts val="750"/>
                </a:spcBef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Эйчары</a:t>
              </a: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пишут сами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08955" indent="-142875">
                <a:spcBef>
                  <a:spcPts val="750"/>
                </a:spcBef>
                <a:spcAft>
                  <a:spcPts val="75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Огромный выбор для СНГ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" name="Google Shape;1077;p25"/>
          <p:cNvGrpSpPr/>
          <p:nvPr/>
        </p:nvGrpSpPr>
        <p:grpSpPr>
          <a:xfrm>
            <a:off x="3681329" y="987287"/>
            <a:ext cx="2949522" cy="2620403"/>
            <a:chOff x="3640800" y="1242879"/>
            <a:chExt cx="2570400" cy="3493871"/>
          </a:xfrm>
        </p:grpSpPr>
        <p:sp>
          <p:nvSpPr>
            <p:cNvPr id="7" name="Google Shape;1078;p25"/>
            <p:cNvSpPr txBox="1"/>
            <p:nvPr/>
          </p:nvSpPr>
          <p:spPr>
            <a:xfrm>
              <a:off x="3640800" y="1242879"/>
              <a:ext cx="2570400" cy="4274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LinkedIn</a:t>
              </a:r>
            </a:p>
          </p:txBody>
        </p:sp>
        <p:sp>
          <p:nvSpPr>
            <p:cNvPr id="8" name="Google Shape;1079;p25"/>
            <p:cNvSpPr txBox="1"/>
            <p:nvPr/>
          </p:nvSpPr>
          <p:spPr>
            <a:xfrm>
              <a:off x="3640800" y="1968950"/>
              <a:ext cx="2570400" cy="2767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208955" indent="-142875"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Не для </a:t>
              </a:r>
              <a:r>
                <a:rPr lang="ru-RU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джунов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08955" indent="-142875">
                <a:spcBef>
                  <a:spcPts val="750"/>
                </a:spcBef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Много европейских компаний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08955" indent="-142875">
                <a:spcBef>
                  <a:spcPts val="750"/>
                </a:spcBef>
                <a:spcAft>
                  <a:spcPts val="75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ru-RU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Очень ценятся рекомендации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" name="Google Shape;1080;p25"/>
          <p:cNvCxnSpPr>
            <a:stCxn id="4" idx="2"/>
            <a:endCxn id="5" idx="0"/>
          </p:cNvCxnSpPr>
          <p:nvPr/>
        </p:nvCxnSpPr>
        <p:spPr>
          <a:xfrm>
            <a:off x="1715162" y="1307909"/>
            <a:ext cx="0" cy="2239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81;p25"/>
          <p:cNvCxnSpPr>
            <a:stCxn id="7" idx="2"/>
            <a:endCxn id="8" idx="0"/>
          </p:cNvCxnSpPr>
          <p:nvPr/>
        </p:nvCxnSpPr>
        <p:spPr>
          <a:xfrm>
            <a:off x="5156090" y="1307909"/>
            <a:ext cx="0" cy="2239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4604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897" y="229285"/>
            <a:ext cx="6390450" cy="841800"/>
          </a:xfrm>
        </p:spPr>
        <p:txBody>
          <a:bodyPr/>
          <a:lstStyle/>
          <a:p>
            <a:r>
              <a:rPr lang="ru-RU" dirty="0" err="1"/>
              <a:t>Чатики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1FE2EB-893C-4499-BBFE-5CC084D37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86" y="878515"/>
            <a:ext cx="2940027" cy="391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1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027" y="295546"/>
            <a:ext cx="6390450" cy="841800"/>
          </a:xfrm>
        </p:spPr>
        <p:txBody>
          <a:bodyPr/>
          <a:lstStyle/>
          <a:p>
            <a:r>
              <a:rPr lang="ru-RU" dirty="0"/>
              <a:t>Связи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63D389-740E-4EEF-94B8-CF631759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10" y="1251154"/>
            <a:ext cx="2829483" cy="35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3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410" y="222658"/>
            <a:ext cx="6390450" cy="841800"/>
          </a:xfrm>
        </p:spPr>
        <p:txBody>
          <a:bodyPr/>
          <a:lstStyle/>
          <a:p>
            <a:r>
              <a:rPr lang="ru-RU" dirty="0"/>
              <a:t>Красный флаг на собесе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0B5A55-03B4-4C22-89DA-C3A03DFC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37" y="1064458"/>
            <a:ext cx="3323596" cy="38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4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906" y="355181"/>
            <a:ext cx="6390450" cy="841800"/>
          </a:xfrm>
        </p:spPr>
        <p:txBody>
          <a:bodyPr/>
          <a:lstStyle/>
          <a:p>
            <a:r>
              <a:rPr lang="ru-RU" dirty="0"/>
              <a:t>Спасибо!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59A882-7F79-4E4B-B9E8-9C71AA8A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47" y="1196981"/>
            <a:ext cx="3849306" cy="38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13DAB-6157-4551-9C3F-D6F8768E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491867"/>
            <a:ext cx="6390450" cy="841800"/>
          </a:xfrm>
        </p:spPr>
        <p:txBody>
          <a:bodyPr/>
          <a:lstStyle/>
          <a:p>
            <a:r>
              <a:rPr lang="ru-RU" dirty="0"/>
              <a:t>Материалы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3FE48A-A431-4C9C-BA63-BD23DDC19846}"/>
              </a:ext>
            </a:extLst>
          </p:cNvPr>
          <p:cNvSpPr/>
          <p:nvPr/>
        </p:nvSpPr>
        <p:spPr>
          <a:xfrm>
            <a:off x="464680" y="1700471"/>
            <a:ext cx="2965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https://habr.com/ru/post/285608/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9FF51-CE42-4201-94A9-1F518472E583}"/>
              </a:ext>
            </a:extLst>
          </p:cNvPr>
          <p:cNvSpPr txBox="1"/>
          <p:nvPr/>
        </p:nvSpPr>
        <p:spPr>
          <a:xfrm>
            <a:off x="399101" y="1338264"/>
            <a:ext cx="342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080">
              <a:buClr>
                <a:schemeClr val="dk1"/>
              </a:buClr>
              <a:buSzPts val="1200"/>
            </a:pPr>
            <a:r>
              <a:rPr lang="ru-RU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Как писать резюме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6AB72E-4D0A-4332-BF03-EFCF75980C2C}"/>
              </a:ext>
            </a:extLst>
          </p:cNvPr>
          <p:cNvSpPr/>
          <p:nvPr/>
        </p:nvSpPr>
        <p:spPr>
          <a:xfrm>
            <a:off x="464679" y="2434715"/>
            <a:ext cx="2965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https://habr.com/ru/post/464757/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63D83-A443-4D43-A265-CF2F6C32D3CC}"/>
              </a:ext>
            </a:extLst>
          </p:cNvPr>
          <p:cNvSpPr txBox="1"/>
          <p:nvPr/>
        </p:nvSpPr>
        <p:spPr>
          <a:xfrm>
            <a:off x="399101" y="2095616"/>
            <a:ext cx="342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080">
              <a:buClr>
                <a:schemeClr val="dk1"/>
              </a:buClr>
              <a:buSzPts val="1200"/>
            </a:pPr>
            <a:r>
              <a:rPr lang="ru-RU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Резюме на </a:t>
            </a:r>
            <a:r>
              <a:rPr lang="en-US" b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linkedin</a:t>
            </a:r>
            <a:endParaRPr lang="ru-RU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91C71-51A7-4EAE-8CC2-5A6168A48153}"/>
              </a:ext>
            </a:extLst>
          </p:cNvPr>
          <p:cNvSpPr txBox="1"/>
          <p:nvPr/>
        </p:nvSpPr>
        <p:spPr>
          <a:xfrm>
            <a:off x="399101" y="2813095"/>
            <a:ext cx="342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080">
              <a:buClr>
                <a:schemeClr val="dk1"/>
              </a:buClr>
              <a:buSzPts val="1200"/>
            </a:pPr>
            <a:r>
              <a:rPr lang="ru-RU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Чаты из ИБ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855F6-E7C7-451B-A78E-06CA050DC7EC}"/>
              </a:ext>
            </a:extLst>
          </p:cNvPr>
          <p:cNvSpPr txBox="1"/>
          <p:nvPr/>
        </p:nvSpPr>
        <p:spPr>
          <a:xfrm>
            <a:off x="464679" y="3151649"/>
            <a:ext cx="5239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https://github.com/MiichaelKlimenko/CyberSecChats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ADFE1-BB6F-45BA-A02A-CDBB7105AA73}"/>
              </a:ext>
            </a:extLst>
          </p:cNvPr>
          <p:cNvSpPr txBox="1"/>
          <p:nvPr/>
        </p:nvSpPr>
        <p:spPr>
          <a:xfrm>
            <a:off x="399101" y="3508975"/>
            <a:ext cx="342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080">
              <a:buClr>
                <a:schemeClr val="dk1"/>
              </a:buClr>
              <a:buSzPts val="1200"/>
            </a:pPr>
            <a:r>
              <a:rPr lang="ru-RU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Карта российского рынка ИБ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4DD86-FDD1-4FE4-9A1C-496EA0897631}"/>
              </a:ext>
            </a:extLst>
          </p:cNvPr>
          <p:cNvSpPr txBox="1"/>
          <p:nvPr/>
        </p:nvSpPr>
        <p:spPr>
          <a:xfrm>
            <a:off x="464679" y="3842121"/>
            <a:ext cx="5239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https://www.tadviser.ru/images/d/d8/ISecurity_embed_%285%29.jpg</a:t>
            </a:r>
          </a:p>
        </p:txBody>
      </p:sp>
    </p:spTree>
    <p:extLst>
      <p:ext uri="{BB962C8B-B14F-4D97-AF65-F5344CB8AC3E}">
        <p14:creationId xmlns:p14="http://schemas.microsoft.com/office/powerpoint/2010/main" val="32905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793" y="235728"/>
            <a:ext cx="6390450" cy="841800"/>
          </a:xfrm>
        </p:spPr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3" name="Google Shape;770;p22"/>
          <p:cNvSpPr txBox="1"/>
          <p:nvPr/>
        </p:nvSpPr>
        <p:spPr>
          <a:xfrm>
            <a:off x="339793" y="1519516"/>
            <a:ext cx="1482382" cy="2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• </a:t>
            </a:r>
            <a:r>
              <a:rPr lang="ru-RU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Работал в</a:t>
            </a:r>
            <a:r>
              <a:rPr lang="en-US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:</a:t>
            </a:r>
            <a:endParaRPr sz="16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" name="Google Shape;770;p22"/>
          <p:cNvSpPr txBox="1"/>
          <p:nvPr/>
        </p:nvSpPr>
        <p:spPr>
          <a:xfrm>
            <a:off x="339793" y="1053196"/>
            <a:ext cx="3301447" cy="30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• Security Researcher (web </a:t>
            </a:r>
            <a:r>
              <a:rPr lang="en-US" sz="1600" dirty="0" err="1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pentest</a:t>
            </a:r>
            <a:r>
              <a:rPr lang="en-US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)</a:t>
            </a:r>
            <a:endParaRPr sz="16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69" y="2067490"/>
            <a:ext cx="1596886" cy="7841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1" y="1834843"/>
            <a:ext cx="785705" cy="1016795"/>
          </a:xfrm>
          <a:prstGeom prst="rect">
            <a:avLst/>
          </a:prstGeom>
        </p:spPr>
      </p:pic>
      <p:sp>
        <p:nvSpPr>
          <p:cNvPr id="7" name="Google Shape;770;p22"/>
          <p:cNvSpPr txBox="1"/>
          <p:nvPr/>
        </p:nvSpPr>
        <p:spPr>
          <a:xfrm>
            <a:off x="339793" y="3317968"/>
            <a:ext cx="2136058" cy="2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• </a:t>
            </a:r>
            <a:r>
              <a:rPr lang="ru-RU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Стажировался в </a:t>
            </a:r>
            <a:r>
              <a:rPr lang="en-US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:</a:t>
            </a:r>
            <a:endParaRPr sz="16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5" y="3006122"/>
            <a:ext cx="1841149" cy="1841149"/>
          </a:xfrm>
          <a:prstGeom prst="rect">
            <a:avLst/>
          </a:prstGeom>
        </p:spPr>
      </p:pic>
      <p:sp>
        <p:nvSpPr>
          <p:cNvPr id="10" name="Google Shape;770;p22"/>
          <p:cNvSpPr txBox="1"/>
          <p:nvPr/>
        </p:nvSpPr>
        <p:spPr>
          <a:xfrm>
            <a:off x="3720548" y="3303540"/>
            <a:ext cx="2136058" cy="2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ru-RU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Связаться со мной</a:t>
            </a:r>
            <a:r>
              <a:rPr lang="en-US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:</a:t>
            </a:r>
            <a:endParaRPr sz="16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86" y="3750336"/>
            <a:ext cx="235148" cy="17636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886" y="4100343"/>
            <a:ext cx="235148" cy="213103"/>
          </a:xfrm>
          <a:prstGeom prst="rect">
            <a:avLst/>
          </a:prstGeom>
        </p:spPr>
      </p:pic>
      <p:sp>
        <p:nvSpPr>
          <p:cNvPr id="16" name="Google Shape;770;p22"/>
          <p:cNvSpPr txBox="1"/>
          <p:nvPr/>
        </p:nvSpPr>
        <p:spPr>
          <a:xfrm>
            <a:off x="4158460" y="3750336"/>
            <a:ext cx="2630960" cy="19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Fira Sans Extra Condensed Medium"/>
                <a:sym typeface="Fira Sans Extra Condensed Medium"/>
              </a:rPr>
              <a:t>michael.klimenko@freelines.ru</a:t>
            </a:r>
            <a:endParaRPr sz="12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770;p22"/>
          <p:cNvSpPr txBox="1"/>
          <p:nvPr/>
        </p:nvSpPr>
        <p:spPr>
          <a:xfrm>
            <a:off x="4276034" y="4097320"/>
            <a:ext cx="1667566" cy="21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Fira Sans Extra Condensed Medium"/>
                <a:sym typeface="Fira Sans Extra Condensed Medium"/>
              </a:rPr>
              <a:t>@Michael_Klimenko</a:t>
            </a:r>
            <a:endParaRPr sz="12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Fira Sans Extra Condensed Medium"/>
              <a:sym typeface="Fira Sans Extra Condensed Medium"/>
            </a:endParaRPr>
          </a:p>
        </p:txBody>
      </p:sp>
      <p:sp>
        <p:nvSpPr>
          <p:cNvPr id="19" name="Google Shape;770;p22"/>
          <p:cNvSpPr txBox="1"/>
          <p:nvPr/>
        </p:nvSpPr>
        <p:spPr>
          <a:xfrm>
            <a:off x="4272860" y="4470086"/>
            <a:ext cx="2032000" cy="21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  <a:cs typeface="Fira Sans Extra Condensed Medium"/>
                <a:sym typeface="Fira Sans Extra Condensed Medium"/>
                <a:hlinkClick r:id="rId7"/>
              </a:rPr>
              <a:t>michael.klimenko.spb.ru</a:t>
            </a:r>
            <a:endParaRPr sz="1200" dirty="0">
              <a:solidFill>
                <a:schemeClr val="tx2">
                  <a:lumMod val="40000"/>
                  <a:lumOff val="60000"/>
                </a:schemeClr>
              </a:solidFill>
              <a:latin typeface="Roboto" panose="020B0604020202020204" charset="0"/>
              <a:ea typeface="Roboto" panose="020B0604020202020204" charset="0"/>
              <a:cs typeface="Fira Sans Extra Condensed Medium"/>
              <a:sym typeface="Fira Sans Extra Condensed Medium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9" y="4259453"/>
            <a:ext cx="1596887" cy="26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1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4;p16"/>
          <p:cNvSpPr txBox="1"/>
          <p:nvPr/>
        </p:nvSpPr>
        <p:spPr>
          <a:xfrm>
            <a:off x="509906" y="1595865"/>
            <a:ext cx="2919094" cy="646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ru-RU" sz="16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Резюме</a:t>
            </a:r>
            <a:endParaRPr sz="16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82;p16"/>
          <p:cNvSpPr txBox="1"/>
          <p:nvPr/>
        </p:nvSpPr>
        <p:spPr>
          <a:xfrm>
            <a:off x="3429000" y="3941579"/>
            <a:ext cx="2919094" cy="6350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ru-RU" sz="16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Работа</a:t>
            </a:r>
            <a:endParaRPr sz="16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183;p16"/>
          <p:cNvSpPr txBox="1"/>
          <p:nvPr/>
        </p:nvSpPr>
        <p:spPr>
          <a:xfrm>
            <a:off x="1969453" y="2735813"/>
            <a:ext cx="2919094" cy="7127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ru-RU" sz="16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Стажировки</a:t>
            </a:r>
            <a:endParaRPr sz="16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3" name="Google Shape;189;p16"/>
          <p:cNvCxnSpPr>
            <a:stCxn id="8" idx="2"/>
            <a:endCxn id="17" idx="0"/>
          </p:cNvCxnSpPr>
          <p:nvPr/>
        </p:nvCxnSpPr>
        <p:spPr>
          <a:xfrm>
            <a:off x="1969453" y="2242771"/>
            <a:ext cx="1459547" cy="493042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90;p16"/>
          <p:cNvCxnSpPr>
            <a:stCxn id="17" idx="2"/>
            <a:endCxn id="16" idx="0"/>
          </p:cNvCxnSpPr>
          <p:nvPr/>
        </p:nvCxnSpPr>
        <p:spPr>
          <a:xfrm>
            <a:off x="3429000" y="3448537"/>
            <a:ext cx="1459547" cy="493042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168;p16"/>
          <p:cNvSpPr txBox="1">
            <a:spLocks noGrp="1"/>
          </p:cNvSpPr>
          <p:nvPr>
            <p:ph type="title"/>
          </p:nvPr>
        </p:nvSpPr>
        <p:spPr>
          <a:xfrm>
            <a:off x="233775" y="609569"/>
            <a:ext cx="6390450" cy="3609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ru-RU" dirty="0"/>
              <a:t>План обсуждения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01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009" y="315424"/>
            <a:ext cx="6390450" cy="841800"/>
          </a:xfrm>
        </p:spPr>
        <p:txBody>
          <a:bodyPr/>
          <a:lstStyle/>
          <a:p>
            <a:r>
              <a:rPr lang="ru-RU" dirty="0"/>
              <a:t>Резюме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C21F6E-55A5-43E8-BB3D-E5FD1774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53" y="1157224"/>
            <a:ext cx="5582094" cy="28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0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523" y="247937"/>
            <a:ext cx="6390450" cy="841800"/>
          </a:xfrm>
        </p:spPr>
        <p:txBody>
          <a:bodyPr/>
          <a:lstStyle/>
          <a:p>
            <a:r>
              <a:rPr lang="ru-RU" dirty="0"/>
              <a:t>Факты</a:t>
            </a:r>
          </a:p>
        </p:txBody>
      </p:sp>
      <p:sp>
        <p:nvSpPr>
          <p:cNvPr id="14" name="Google Shape;183;p16">
            <a:extLst>
              <a:ext uri="{FF2B5EF4-FFF2-40B4-BE49-F238E27FC236}">
                <a16:creationId xmlns:a16="http://schemas.microsoft.com/office/drawing/2014/main" id="{2B66B839-33F9-43BF-B53C-47B255CFDDAC}"/>
              </a:ext>
            </a:extLst>
          </p:cNvPr>
          <p:cNvSpPr txBox="1"/>
          <p:nvPr/>
        </p:nvSpPr>
        <p:spPr>
          <a:xfrm>
            <a:off x="847523" y="1128258"/>
            <a:ext cx="5487937" cy="5854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66080" algn="ctr">
              <a:buSzPts val="1200"/>
            </a:pPr>
            <a:r>
              <a:rPr lang="ru-RU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На просмотр резюме тратится от 5 до 15 секунд.</a:t>
            </a:r>
          </a:p>
        </p:txBody>
      </p:sp>
      <p:sp>
        <p:nvSpPr>
          <p:cNvPr id="15" name="Google Shape;180;p16">
            <a:extLst>
              <a:ext uri="{FF2B5EF4-FFF2-40B4-BE49-F238E27FC236}">
                <a16:creationId xmlns:a16="http://schemas.microsoft.com/office/drawing/2014/main" id="{CFCC8335-0D16-471A-87E3-DD1BFAB669CD}"/>
              </a:ext>
            </a:extLst>
          </p:cNvPr>
          <p:cNvSpPr txBox="1"/>
          <p:nvPr/>
        </p:nvSpPr>
        <p:spPr>
          <a:xfrm>
            <a:off x="847523" y="3653658"/>
            <a:ext cx="5487936" cy="5854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200"/>
            </a:pPr>
            <a:r>
              <a:rPr lang="ru-RU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Сопроводительное письмо - вещь индивидуальная</a:t>
            </a:r>
          </a:p>
        </p:txBody>
      </p:sp>
      <p:sp>
        <p:nvSpPr>
          <p:cNvPr id="16" name="Google Shape;181;p16">
            <a:extLst>
              <a:ext uri="{FF2B5EF4-FFF2-40B4-BE49-F238E27FC236}">
                <a16:creationId xmlns:a16="http://schemas.microsoft.com/office/drawing/2014/main" id="{56B1862B-27A1-4808-9961-85F7D4B97655}"/>
              </a:ext>
            </a:extLst>
          </p:cNvPr>
          <p:cNvSpPr txBox="1"/>
          <p:nvPr/>
        </p:nvSpPr>
        <p:spPr>
          <a:xfrm>
            <a:off x="847523" y="2811858"/>
            <a:ext cx="5487936" cy="5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200"/>
            </a:pPr>
            <a:r>
              <a:rPr lang="ru-RU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Создавать резюме лучше не на </a:t>
            </a:r>
            <a:r>
              <a:rPr lang="ru-RU" sz="1800" dirty="0" err="1">
                <a:solidFill>
                  <a:schemeClr val="lt1"/>
                </a:solidFill>
                <a:latin typeface="Fira Sans Extra Condensed Medium"/>
                <a:sym typeface="Roboto"/>
              </a:rPr>
              <a:t>хх</a:t>
            </a:r>
            <a:endParaRPr lang="ru-RU" sz="1800" dirty="0">
              <a:solidFill>
                <a:schemeClr val="lt1"/>
              </a:solidFill>
              <a:latin typeface="Fira Sans Extra Condensed Medium"/>
              <a:sym typeface="Roboto"/>
            </a:endParaRPr>
          </a:p>
        </p:txBody>
      </p:sp>
      <p:sp>
        <p:nvSpPr>
          <p:cNvPr id="17" name="Google Shape;182;p16">
            <a:extLst>
              <a:ext uri="{FF2B5EF4-FFF2-40B4-BE49-F238E27FC236}">
                <a16:creationId xmlns:a16="http://schemas.microsoft.com/office/drawing/2014/main" id="{ADF64655-ECDC-4EF2-BC33-94485F037CBB}"/>
              </a:ext>
            </a:extLst>
          </p:cNvPr>
          <p:cNvSpPr txBox="1"/>
          <p:nvPr/>
        </p:nvSpPr>
        <p:spPr>
          <a:xfrm>
            <a:off x="847523" y="1970058"/>
            <a:ext cx="5487936" cy="5854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200"/>
            </a:pPr>
            <a:r>
              <a:rPr lang="ru-RU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К стажерам требования по оформлению строже</a:t>
            </a:r>
          </a:p>
        </p:txBody>
      </p:sp>
    </p:spTree>
    <p:extLst>
      <p:ext uri="{BB962C8B-B14F-4D97-AF65-F5344CB8AC3E}">
        <p14:creationId xmlns:p14="http://schemas.microsoft.com/office/powerpoint/2010/main" val="5835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1698B-9059-462F-B148-4550DA36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478804"/>
            <a:ext cx="6390450" cy="841800"/>
          </a:xfrm>
        </p:spPr>
        <p:txBody>
          <a:bodyPr/>
          <a:lstStyle/>
          <a:p>
            <a:r>
              <a:rPr lang="ru-RU" dirty="0"/>
              <a:t>Что не нравится </a:t>
            </a:r>
            <a:r>
              <a:rPr lang="en-US" dirty="0"/>
              <a:t>HR</a:t>
            </a:r>
            <a:endParaRPr lang="ru-RU" dirty="0"/>
          </a:p>
        </p:txBody>
      </p:sp>
      <p:sp>
        <p:nvSpPr>
          <p:cNvPr id="8" name="Google Shape;183;p16">
            <a:extLst>
              <a:ext uri="{FF2B5EF4-FFF2-40B4-BE49-F238E27FC236}">
                <a16:creationId xmlns:a16="http://schemas.microsoft.com/office/drawing/2014/main" id="{30C0004B-AD66-4879-B235-7BF6DC1F1FA4}"/>
              </a:ext>
            </a:extLst>
          </p:cNvPr>
          <p:cNvSpPr txBox="1"/>
          <p:nvPr/>
        </p:nvSpPr>
        <p:spPr>
          <a:xfrm>
            <a:off x="685031" y="1481597"/>
            <a:ext cx="5487937" cy="5854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200"/>
            </a:pPr>
            <a:r>
              <a:rPr lang="ru-RU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Много ненужной воды или наоборот</a:t>
            </a:r>
          </a:p>
        </p:txBody>
      </p:sp>
      <p:sp>
        <p:nvSpPr>
          <p:cNvPr id="9" name="Google Shape;180;p16">
            <a:extLst>
              <a:ext uri="{FF2B5EF4-FFF2-40B4-BE49-F238E27FC236}">
                <a16:creationId xmlns:a16="http://schemas.microsoft.com/office/drawing/2014/main" id="{BEF03622-7D25-4992-AA8F-4F0318D9AB60}"/>
              </a:ext>
            </a:extLst>
          </p:cNvPr>
          <p:cNvSpPr txBox="1"/>
          <p:nvPr/>
        </p:nvSpPr>
        <p:spPr>
          <a:xfrm>
            <a:off x="685031" y="4006997"/>
            <a:ext cx="5487936" cy="5854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200"/>
            </a:pPr>
            <a:r>
              <a:rPr lang="ru-RU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Большое резюме (стаж/</a:t>
            </a:r>
            <a:r>
              <a:rPr lang="ru-RU" sz="1800" dirty="0" err="1">
                <a:solidFill>
                  <a:schemeClr val="lt1"/>
                </a:solidFill>
                <a:latin typeface="Fira Sans Extra Condensed Medium"/>
                <a:sym typeface="Roboto"/>
              </a:rPr>
              <a:t>джун</a:t>
            </a:r>
            <a:r>
              <a:rPr lang="ru-RU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 – не более страницы)</a:t>
            </a:r>
          </a:p>
        </p:txBody>
      </p:sp>
      <p:sp>
        <p:nvSpPr>
          <p:cNvPr id="10" name="Google Shape;181;p16">
            <a:extLst>
              <a:ext uri="{FF2B5EF4-FFF2-40B4-BE49-F238E27FC236}">
                <a16:creationId xmlns:a16="http://schemas.microsoft.com/office/drawing/2014/main" id="{010A928A-45F5-4EEF-B4B4-C2E1E06AEB27}"/>
              </a:ext>
            </a:extLst>
          </p:cNvPr>
          <p:cNvSpPr txBox="1"/>
          <p:nvPr/>
        </p:nvSpPr>
        <p:spPr>
          <a:xfrm>
            <a:off x="685031" y="3165197"/>
            <a:ext cx="5487936" cy="5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200"/>
            </a:pPr>
            <a:r>
              <a:rPr lang="ru-RU" sz="1800" dirty="0" err="1">
                <a:solidFill>
                  <a:schemeClr val="lt1"/>
                </a:solidFill>
                <a:latin typeface="Fira Sans Extra Condensed Medium"/>
                <a:sym typeface="Roboto"/>
              </a:rPr>
              <a:t>Вырвиглазное</a:t>
            </a:r>
            <a:r>
              <a:rPr lang="ru-RU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 резюме</a:t>
            </a:r>
            <a:endParaRPr lang="en-US" sz="1800" dirty="0">
              <a:solidFill>
                <a:schemeClr val="lt1"/>
              </a:solidFill>
              <a:latin typeface="Fira Sans Extra Condensed Medium"/>
              <a:sym typeface="Roboto"/>
            </a:endParaRPr>
          </a:p>
        </p:txBody>
      </p:sp>
      <p:sp>
        <p:nvSpPr>
          <p:cNvPr id="11" name="Google Shape;182;p16">
            <a:extLst>
              <a:ext uri="{FF2B5EF4-FFF2-40B4-BE49-F238E27FC236}">
                <a16:creationId xmlns:a16="http://schemas.microsoft.com/office/drawing/2014/main" id="{693FE49D-CD4D-4FD7-BAE6-92DA84911B56}"/>
              </a:ext>
            </a:extLst>
          </p:cNvPr>
          <p:cNvSpPr txBox="1"/>
          <p:nvPr/>
        </p:nvSpPr>
        <p:spPr>
          <a:xfrm>
            <a:off x="685031" y="2323397"/>
            <a:ext cx="5487936" cy="5854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200"/>
            </a:pPr>
            <a:r>
              <a:rPr lang="ru-RU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Слишком общие слова (“знание JAVA”)</a:t>
            </a:r>
          </a:p>
        </p:txBody>
      </p:sp>
    </p:spTree>
    <p:extLst>
      <p:ext uri="{BB962C8B-B14F-4D97-AF65-F5344CB8AC3E}">
        <p14:creationId xmlns:p14="http://schemas.microsoft.com/office/powerpoint/2010/main" val="40161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1698B-9059-462F-B148-4550DA36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478804"/>
            <a:ext cx="6390450" cy="841800"/>
          </a:xfrm>
        </p:spPr>
        <p:txBody>
          <a:bodyPr/>
          <a:lstStyle/>
          <a:p>
            <a:r>
              <a:rPr lang="ru-RU" dirty="0"/>
              <a:t>Что не нравится руководителям</a:t>
            </a:r>
          </a:p>
        </p:txBody>
      </p:sp>
      <p:sp>
        <p:nvSpPr>
          <p:cNvPr id="8" name="Google Shape;183;p16">
            <a:extLst>
              <a:ext uri="{FF2B5EF4-FFF2-40B4-BE49-F238E27FC236}">
                <a16:creationId xmlns:a16="http://schemas.microsoft.com/office/drawing/2014/main" id="{A197FAA3-355C-4AA4-93CB-98DDD658FE19}"/>
              </a:ext>
            </a:extLst>
          </p:cNvPr>
          <p:cNvSpPr txBox="1"/>
          <p:nvPr/>
        </p:nvSpPr>
        <p:spPr>
          <a:xfrm>
            <a:off x="820997" y="1550008"/>
            <a:ext cx="5487937" cy="5854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66080" algn="ctr">
              <a:buSzPts val="1200"/>
            </a:pPr>
            <a:r>
              <a:rPr lang="ru-RU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Не знание проблемы, решаемой кандидатом</a:t>
            </a:r>
          </a:p>
        </p:txBody>
      </p:sp>
      <p:sp>
        <p:nvSpPr>
          <p:cNvPr id="9" name="Google Shape;180;p16">
            <a:extLst>
              <a:ext uri="{FF2B5EF4-FFF2-40B4-BE49-F238E27FC236}">
                <a16:creationId xmlns:a16="http://schemas.microsoft.com/office/drawing/2014/main" id="{80EC238C-D31A-432F-AAEF-0F809FC5CE71}"/>
              </a:ext>
            </a:extLst>
          </p:cNvPr>
          <p:cNvSpPr txBox="1"/>
          <p:nvPr/>
        </p:nvSpPr>
        <p:spPr>
          <a:xfrm>
            <a:off x="820997" y="4075408"/>
            <a:ext cx="5487936" cy="5854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200"/>
            </a:pPr>
            <a:r>
              <a:rPr lang="ru-RU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Хвастовство мелочами</a:t>
            </a:r>
          </a:p>
        </p:txBody>
      </p:sp>
      <p:sp>
        <p:nvSpPr>
          <p:cNvPr id="10" name="Google Shape;181;p16">
            <a:extLst>
              <a:ext uri="{FF2B5EF4-FFF2-40B4-BE49-F238E27FC236}">
                <a16:creationId xmlns:a16="http://schemas.microsoft.com/office/drawing/2014/main" id="{2D0754BD-0DCB-425F-ACCF-EC60D8FB9067}"/>
              </a:ext>
            </a:extLst>
          </p:cNvPr>
          <p:cNvSpPr txBox="1"/>
          <p:nvPr/>
        </p:nvSpPr>
        <p:spPr>
          <a:xfrm>
            <a:off x="820997" y="3233608"/>
            <a:ext cx="5487936" cy="5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200"/>
            </a:pPr>
            <a:r>
              <a:rPr lang="ru-RU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Долгий срок в компании без достижений</a:t>
            </a:r>
          </a:p>
        </p:txBody>
      </p:sp>
      <p:sp>
        <p:nvSpPr>
          <p:cNvPr id="11" name="Google Shape;182;p16">
            <a:extLst>
              <a:ext uri="{FF2B5EF4-FFF2-40B4-BE49-F238E27FC236}">
                <a16:creationId xmlns:a16="http://schemas.microsoft.com/office/drawing/2014/main" id="{A1D77BBA-D18F-4E60-8B44-8303E0D55CF0}"/>
              </a:ext>
            </a:extLst>
          </p:cNvPr>
          <p:cNvSpPr txBox="1"/>
          <p:nvPr/>
        </p:nvSpPr>
        <p:spPr>
          <a:xfrm>
            <a:off x="820997" y="2391808"/>
            <a:ext cx="5487936" cy="5854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200"/>
            </a:pPr>
            <a:r>
              <a:rPr lang="ru-RU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Отсутствие сторонних </a:t>
            </a:r>
            <a:r>
              <a:rPr lang="ru-RU" sz="1800" dirty="0" err="1">
                <a:solidFill>
                  <a:schemeClr val="lt1"/>
                </a:solidFill>
                <a:latin typeface="Fira Sans Extra Condensed Medium"/>
                <a:sym typeface="Roboto"/>
              </a:rPr>
              <a:t>ресерчей</a:t>
            </a:r>
            <a:r>
              <a:rPr lang="en-US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, </a:t>
            </a:r>
            <a:r>
              <a:rPr lang="ru-RU" sz="1800" dirty="0">
                <a:solidFill>
                  <a:schemeClr val="lt1"/>
                </a:solidFill>
                <a:latin typeface="Fira Sans Extra Condensed Medium"/>
                <a:sym typeface="Roboto"/>
              </a:rPr>
              <a:t>статей, разработок</a:t>
            </a:r>
          </a:p>
        </p:txBody>
      </p:sp>
    </p:spTree>
    <p:extLst>
      <p:ext uri="{BB962C8B-B14F-4D97-AF65-F5344CB8AC3E}">
        <p14:creationId xmlns:p14="http://schemas.microsoft.com/office/powerpoint/2010/main" val="264970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288" y="176277"/>
            <a:ext cx="6390450" cy="841800"/>
          </a:xfrm>
        </p:spPr>
        <p:txBody>
          <a:bodyPr/>
          <a:lstStyle/>
          <a:p>
            <a:r>
              <a:rPr lang="ru-RU" dirty="0"/>
              <a:t>Где писать</a:t>
            </a:r>
            <a:r>
              <a:rPr lang="en-US" dirty="0"/>
              <a:t>?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01255"/>
              </p:ext>
            </p:extLst>
          </p:nvPr>
        </p:nvGraphicFramePr>
        <p:xfrm>
          <a:off x="715617" y="1117468"/>
          <a:ext cx="5585792" cy="3645035"/>
        </p:xfrm>
        <a:graphic>
          <a:graphicData uri="http://schemas.openxmlformats.org/drawingml/2006/table">
            <a:tbl>
              <a:tblPr firstRow="1" bandRow="1">
                <a:tableStyleId>{A421FC94-10ED-4734-BF3A-C4EF812EB7EF}</a:tableStyleId>
              </a:tblPr>
              <a:tblGrid>
                <a:gridCol w="2792896">
                  <a:extLst>
                    <a:ext uri="{9D8B030D-6E8A-4147-A177-3AD203B41FA5}">
                      <a16:colId xmlns:a16="http://schemas.microsoft.com/office/drawing/2014/main" val="1911560788"/>
                    </a:ext>
                  </a:extLst>
                </a:gridCol>
                <a:gridCol w="2792896">
                  <a:extLst>
                    <a:ext uri="{9D8B030D-6E8A-4147-A177-3AD203B41FA5}">
                      <a16:colId xmlns:a16="http://schemas.microsoft.com/office/drawing/2014/main" val="677422877"/>
                    </a:ext>
                  </a:extLst>
                </a:gridCol>
              </a:tblGrid>
              <a:tr h="901835">
                <a:tc>
                  <a:txBody>
                    <a:bodyPr/>
                    <a:lstStyle/>
                    <a:p>
                      <a:r>
                        <a:rPr lang="ru-RU" sz="1200" b="1" dirty="0"/>
                        <a:t>Онлайн сервисы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/>
                        <a:t>Красиво</a:t>
                      </a:r>
                      <a:r>
                        <a:rPr lang="en-US" sz="1200" dirty="0"/>
                        <a:t>, </a:t>
                      </a:r>
                      <a:r>
                        <a:rPr lang="ru-RU" sz="1200" dirty="0"/>
                        <a:t>но часто платно.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/>
                        <a:t>Страдает </a:t>
                      </a:r>
                      <a:r>
                        <a:rPr lang="ru-RU" sz="1200" dirty="0" err="1"/>
                        <a:t>кастомизируемость</a:t>
                      </a:r>
                      <a:r>
                        <a:rPr lang="ru-RU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85859"/>
                  </a:ext>
                </a:extLst>
              </a:tr>
              <a:tr h="1280866">
                <a:tc>
                  <a:txBody>
                    <a:bodyPr/>
                    <a:lstStyle/>
                    <a:p>
                      <a:r>
                        <a:rPr lang="en-US" sz="1200" b="1" dirty="0"/>
                        <a:t>Latex + overleaf</a:t>
                      </a:r>
                      <a:endParaRPr lang="ru-RU" sz="1200" b="1" dirty="0"/>
                    </a:p>
                  </a:txBody>
                  <a:tcPr anchor="ctr">
                    <a:solidFill>
                      <a:srgbClr val="33CC3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/>
                        <a:t>Тонна шаблонов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/>
                        <a:t>Полная </a:t>
                      </a:r>
                      <a:r>
                        <a:rPr lang="ru-RU" sz="1200" dirty="0" err="1"/>
                        <a:t>кастомизируемость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b="1" dirty="0"/>
                        <a:t>Выбор </a:t>
                      </a:r>
                      <a:r>
                        <a:rPr lang="ru-RU" sz="1200" b="1" dirty="0" err="1"/>
                        <a:t>ГИГАчадов</a:t>
                      </a:r>
                      <a:endParaRPr lang="en-US" sz="120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/>
                        <a:t>Свидетельствует</a:t>
                      </a:r>
                      <a:r>
                        <a:rPr lang="ru-RU" sz="1200" baseline="0" dirty="0"/>
                        <a:t> о старании</a:t>
                      </a:r>
                      <a:endParaRPr lang="ru-RU" sz="1200" dirty="0"/>
                    </a:p>
                  </a:txBody>
                  <a:tcPr>
                    <a:solidFill>
                      <a:srgbClr val="33CC3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19446"/>
                  </a:ext>
                </a:extLst>
              </a:tr>
              <a:tr h="1280866">
                <a:tc>
                  <a:txBody>
                    <a:bodyPr/>
                    <a:lstStyle/>
                    <a:p>
                      <a:r>
                        <a:rPr lang="ru-RU" sz="1200" b="1" dirty="0"/>
                        <a:t>Экспорт из</a:t>
                      </a:r>
                      <a:r>
                        <a:rPr lang="ru-RU" sz="1200" b="1" baseline="0" dirty="0"/>
                        <a:t> </a:t>
                      </a:r>
                      <a:r>
                        <a:rPr lang="en-US" sz="1200" b="1" baseline="0" dirty="0"/>
                        <a:t>HH/</a:t>
                      </a:r>
                      <a:r>
                        <a:rPr lang="en-US" sz="1200" b="1" baseline="0" dirty="0" err="1"/>
                        <a:t>linkedin</a:t>
                      </a:r>
                      <a:endParaRPr lang="ru-R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dirty="0"/>
                        <a:t>Не</a:t>
                      </a:r>
                      <a:r>
                        <a:rPr lang="ru-RU" sz="1200" baseline="0" dirty="0"/>
                        <a:t> </a:t>
                      </a:r>
                      <a:r>
                        <a:rPr lang="ru-RU" sz="1200" baseline="0" dirty="0" err="1"/>
                        <a:t>кастомизируемые</a:t>
                      </a:r>
                      <a:endParaRPr lang="ru-RU" sz="1200" baseline="0" dirty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ru-RU" sz="1200" baseline="0" dirty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baseline="0" dirty="0"/>
                        <a:t>Однотипные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ru-RU" sz="1200" baseline="0" dirty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baseline="0" dirty="0"/>
                        <a:t>НЕ </a:t>
                      </a:r>
                      <a:r>
                        <a:rPr lang="ru-RU" sz="1200" dirty="0"/>
                        <a:t>Свидетельствует</a:t>
                      </a:r>
                      <a:r>
                        <a:rPr lang="ru-RU" sz="1200" baseline="0" dirty="0"/>
                        <a:t> о старании</a:t>
                      </a:r>
                      <a:endParaRPr lang="ru-RU" sz="1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17766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55" y="2606992"/>
            <a:ext cx="1388745" cy="7819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18" y="3948222"/>
            <a:ext cx="1446162" cy="8142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18" y="1200094"/>
            <a:ext cx="1446162" cy="8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5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644" y="308797"/>
            <a:ext cx="6390450" cy="841800"/>
          </a:xfrm>
        </p:spPr>
        <p:txBody>
          <a:bodyPr/>
          <a:lstStyle/>
          <a:p>
            <a:r>
              <a:rPr lang="ru-RU" dirty="0"/>
              <a:t>Стажи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DC222-D79B-4398-B4EF-20D97E6D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9" y="1328397"/>
            <a:ext cx="5924141" cy="292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645299"/>
      </p:ext>
    </p:extLst>
  </p:cSld>
  <p:clrMapOvr>
    <a:masterClrMapping/>
  </p:clrMapOvr>
</p:sld>
</file>

<file path=ppt/theme/theme1.xml><?xml version="1.0" encoding="utf-8"?>
<a:theme xmlns:a="http://schemas.openxmlformats.org/drawingml/2006/main" name="Teenager Behavior Infographics by Slidesgo">
  <a:themeElements>
    <a:clrScheme name="Simple Light">
      <a:dk1>
        <a:srgbClr val="000000"/>
      </a:dk1>
      <a:lt1>
        <a:srgbClr val="FFFFFF"/>
      </a:lt1>
      <a:dk2>
        <a:srgbClr val="F24182"/>
      </a:dk2>
      <a:lt2>
        <a:srgbClr val="16288C"/>
      </a:lt2>
      <a:accent1>
        <a:srgbClr val="41BFB3"/>
      </a:accent1>
      <a:accent2>
        <a:srgbClr val="F28322"/>
      </a:accent2>
      <a:accent3>
        <a:srgbClr val="198DE6"/>
      </a:accent3>
      <a:accent4>
        <a:srgbClr val="F73934"/>
      </a:accent4>
      <a:accent5>
        <a:srgbClr val="EFEFEF"/>
      </a:accent5>
      <a:accent6>
        <a:srgbClr val="B7B7B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469</Words>
  <Application>Microsoft Office PowerPoint</Application>
  <PresentationFormat>Произвольный</PresentationFormat>
  <Paragraphs>131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Fira Sans Extra Condensed Medium</vt:lpstr>
      <vt:lpstr>Roboto</vt:lpstr>
      <vt:lpstr>Fira Sans Extra Condensed SemiBold</vt:lpstr>
      <vt:lpstr>Arial</vt:lpstr>
      <vt:lpstr>Teenager Behavior Infographics by Slidesgo</vt:lpstr>
      <vt:lpstr>Как найти стажу/работу студенту в ИБ</vt:lpstr>
      <vt:lpstr>Обо мне</vt:lpstr>
      <vt:lpstr>План обсуждения</vt:lpstr>
      <vt:lpstr>Резюме</vt:lpstr>
      <vt:lpstr>Факты</vt:lpstr>
      <vt:lpstr>Что не нравится HR</vt:lpstr>
      <vt:lpstr>Что не нравится руководителям</vt:lpstr>
      <vt:lpstr>Где писать?</vt:lpstr>
      <vt:lpstr>Стажи</vt:lpstr>
      <vt:lpstr>Пути поиска</vt:lpstr>
      <vt:lpstr>Список стаж</vt:lpstr>
      <vt:lpstr>Работа</vt:lpstr>
      <vt:lpstr>Где искать?</vt:lpstr>
      <vt:lpstr>Платформы</vt:lpstr>
      <vt:lpstr>Чатики</vt:lpstr>
      <vt:lpstr>Связи</vt:lpstr>
      <vt:lpstr>Красный флаг на собесе</vt:lpstr>
      <vt:lpstr>Спасибо!</vt:lpstr>
      <vt:lpstr>Материалы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найти стажу/работу студенту в ИБ</dc:title>
  <dc:creator>Миша</dc:creator>
  <cp:lastModifiedBy>Misha</cp:lastModifiedBy>
  <cp:revision>39</cp:revision>
  <dcterms:modified xsi:type="dcterms:W3CDTF">2021-12-26T12:43:28Z</dcterms:modified>
</cp:coreProperties>
</file>