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4" r:id="rId6"/>
    <p:sldId id="262" r:id="rId7"/>
    <p:sldId id="263" r:id="rId8"/>
    <p:sldId id="268" r:id="rId9"/>
    <p:sldId id="269" r:id="rId10"/>
    <p:sldId id="265" r:id="rId11"/>
    <p:sldId id="258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8" d="100"/>
          <a:sy n="78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26A55A3-003D-46A9-AD7C-327658280F0F}" type="datetimeFigureOut">
              <a:rPr lang="es-PE" smtClean="0"/>
              <a:t>20/12/2016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B7771D-2DE6-452D-B834-2A384C10BB1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803" y="2500605"/>
            <a:ext cx="11084767" cy="4030824"/>
          </a:xfrm>
        </p:spPr>
        <p:txBody>
          <a:bodyPr>
            <a:normAutofit/>
          </a:bodyPr>
          <a:lstStyle/>
          <a:p>
            <a:pPr algn="just"/>
            <a:r>
              <a:rPr lang="es-PE" sz="3500" b="1" dirty="0" smtClean="0"/>
              <a:t>Introducción: </a:t>
            </a:r>
          </a:p>
          <a:p>
            <a:pPr algn="just"/>
            <a:r>
              <a:rPr lang="es-PE" dirty="0" smtClean="0"/>
              <a:t>El intercambio electrónico de datos son un tipo de </a:t>
            </a:r>
            <a:r>
              <a:rPr lang="es-PE" dirty="0" err="1" smtClean="0"/>
              <a:t>SIOs</a:t>
            </a:r>
            <a:r>
              <a:rPr lang="es-PE" dirty="0" smtClean="0"/>
              <a:t> (Sistemas de Información </a:t>
            </a:r>
            <a:r>
              <a:rPr lang="es-PE" dirty="0" err="1" smtClean="0"/>
              <a:t>Interorganizativos</a:t>
            </a:r>
            <a:r>
              <a:rPr lang="es-PE" dirty="0" smtClean="0"/>
              <a:t>) que han aumentado considerablemente su presencia en el mundo de los negocios en los últimos años. Tanto es así que han pasado de considerarse fuente de ventajas competitivas a un imperativo, sobre todo en cientos sectores económicos, por lo que muchas grandes empresas, por ejemplo las del automóvil, se niegan a hacer negocios con otras que no cuenten con EDI. EDI consiste en la transmisión vía telemática de información de negocios en un formato normalizado, que traspasa las fronteras organizacionales y que se dirige de la aplicación informática de una empresa a la de otra sin necesidad de intervención manual. 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522514"/>
            <a:ext cx="11999167" cy="1623527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smtClean="0"/>
              <a:t>ELECTRONIC DATA INTERCHANGE &amp; CODIFICATION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065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7613" y="129352"/>
            <a:ext cx="86833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600" b="1" dirty="0" smtClean="0"/>
              <a:t>LEY DE TRANSPARENCIA Y ACCESO A LA INFORMACIÓN PÚBLICA – LEY N° 27806</a:t>
            </a:r>
            <a:endParaRPr lang="es-PE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5181600" cy="4780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dirty="0"/>
              <a:t>Artículo 1º.- Alcance de la Ley </a:t>
            </a:r>
          </a:p>
          <a:p>
            <a:r>
              <a:rPr lang="es-PE" dirty="0"/>
              <a:t> La presente Ley tiene por finalidad promover la transparencia de los actos del Estado y </a:t>
            </a:r>
            <a:r>
              <a:rPr lang="es-PE" dirty="0" smtClean="0"/>
              <a:t>regular </a:t>
            </a:r>
            <a:r>
              <a:rPr lang="es-PE" dirty="0"/>
              <a:t>el derecho fundamental del acceso a la información consagrado en el </a:t>
            </a:r>
            <a:r>
              <a:rPr lang="es-PE" dirty="0" smtClean="0"/>
              <a:t>numeral 5</a:t>
            </a:r>
          </a:p>
          <a:p>
            <a:pPr marL="0" indent="0">
              <a:buNone/>
            </a:pPr>
            <a:r>
              <a:rPr lang="es-PE" dirty="0" smtClean="0"/>
              <a:t> </a:t>
            </a:r>
            <a:r>
              <a:rPr lang="es-PE" b="1" dirty="0" smtClean="0"/>
              <a:t>Artículo </a:t>
            </a:r>
            <a:r>
              <a:rPr lang="es-PE" b="1" dirty="0"/>
              <a:t>2º.- Entidades de la Administración Pública </a:t>
            </a:r>
            <a:endParaRPr lang="es-PE" b="1" dirty="0" smtClean="0"/>
          </a:p>
          <a:p>
            <a:r>
              <a:rPr lang="es-PE" dirty="0"/>
              <a:t>Para efectos de la presente Ley se entiende por entidades de la Administración Pública </a:t>
            </a:r>
            <a:r>
              <a:rPr lang="es-PE" dirty="0" smtClean="0"/>
              <a:t>a </a:t>
            </a:r>
            <a:r>
              <a:rPr lang="es-PE" dirty="0"/>
              <a:t>las señaladas en el Artículo I del Título Preliminar de la Ley Nº </a:t>
            </a:r>
            <a:r>
              <a:rPr lang="es-PE" dirty="0" smtClean="0"/>
              <a:t>27444</a:t>
            </a:r>
            <a:r>
              <a:rPr lang="es-PE" dirty="0"/>
              <a:t>.</a:t>
            </a: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172200" y="1825625"/>
            <a:ext cx="588568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sz="2800" b="1" dirty="0"/>
              <a:t>Artículo 3º.- </a:t>
            </a:r>
            <a:r>
              <a:rPr lang="es-PE" b="1" dirty="0"/>
              <a:t>Principio de publicidad </a:t>
            </a:r>
          </a:p>
          <a:p>
            <a:r>
              <a:rPr lang="es-PE" dirty="0"/>
              <a:t> Todas las actividades y disposiciones de las entidades comprendidas en la </a:t>
            </a:r>
            <a:r>
              <a:rPr lang="es-PE" dirty="0" smtClean="0"/>
              <a:t>presente, la Ley </a:t>
            </a:r>
            <a:r>
              <a:rPr lang="es-PE" dirty="0"/>
              <a:t>están sometidas al principio de publicidad. </a:t>
            </a:r>
          </a:p>
          <a:p>
            <a:r>
              <a:rPr lang="es-PE" dirty="0"/>
              <a:t> Los funcionarios responsables de brindar la información </a:t>
            </a:r>
            <a:r>
              <a:rPr lang="es-PE" dirty="0" smtClean="0"/>
              <a:t>correspondiente </a:t>
            </a:r>
            <a:r>
              <a:rPr lang="es-PE" dirty="0"/>
              <a:t>al área de su </a:t>
            </a:r>
            <a:r>
              <a:rPr lang="es-PE" dirty="0" smtClean="0"/>
              <a:t>competencia </a:t>
            </a:r>
            <a:r>
              <a:rPr lang="es-PE" dirty="0"/>
              <a:t>deberán prever una adecuada infraestructura, así como la organización, </a:t>
            </a:r>
            <a:r>
              <a:rPr lang="es-PE" dirty="0" smtClean="0"/>
              <a:t>sistematización </a:t>
            </a:r>
            <a:r>
              <a:rPr lang="es-PE" dirty="0"/>
              <a:t>y publicación de la información a la que se refiere esta Ley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b="1" dirty="0"/>
              <a:t>Artículo 10.- </a:t>
            </a:r>
            <a:r>
              <a:rPr lang="es-PE" dirty="0"/>
              <a:t>Información de acceso público</a:t>
            </a:r>
          </a:p>
          <a:p>
            <a:r>
              <a:rPr lang="es-PE" b="1" dirty="0"/>
              <a:t>Artículo 13.- </a:t>
            </a:r>
            <a:r>
              <a:rPr lang="es-PE" dirty="0"/>
              <a:t>Denegatoria de Acceso</a:t>
            </a:r>
          </a:p>
          <a:p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65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917" y="336616"/>
            <a:ext cx="8683348" cy="1143000"/>
          </a:xfrm>
        </p:spPr>
        <p:txBody>
          <a:bodyPr/>
          <a:lstStyle/>
          <a:p>
            <a:pPr algn="ctr"/>
            <a:r>
              <a:rPr lang="es-PE" b="1" dirty="0" smtClean="0"/>
              <a:t> Factores críticos en el desarrollo de EDI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645920" y="2414016"/>
            <a:ext cx="8534400" cy="3474720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Existe una serie de factores clave en la difusión empresarial de EDI, bien porque facilitan su uso, bien porque lo inhiben y dificultan. Entre ellos cabe destacar los siguientes: </a:t>
            </a:r>
          </a:p>
          <a:p>
            <a:pPr marL="514350" indent="-514350">
              <a:buAutoNum type="alphaLcParenR"/>
            </a:pPr>
            <a:r>
              <a:rPr lang="es-PE" dirty="0" smtClean="0"/>
              <a:t>El problema de los estándares </a:t>
            </a:r>
          </a:p>
          <a:p>
            <a:pPr marL="514350" indent="-514350">
              <a:buAutoNum type="alphaLcParenR"/>
            </a:pPr>
            <a:r>
              <a:rPr lang="es-PE" dirty="0" smtClean="0"/>
              <a:t>El desarrollo de Internet </a:t>
            </a:r>
          </a:p>
          <a:p>
            <a:pPr marL="514350" indent="-514350">
              <a:buAutoNum type="alphaLcParenR"/>
            </a:pPr>
            <a:r>
              <a:rPr lang="es-PE" dirty="0" smtClean="0"/>
              <a:t>Los aspectos legales </a:t>
            </a:r>
          </a:p>
          <a:p>
            <a:pPr marL="514350" indent="-514350">
              <a:buAutoNum type="alphaLcParenR"/>
            </a:pPr>
            <a:r>
              <a:rPr lang="es-PE" dirty="0" smtClean="0"/>
              <a:t>La confianza y el poder de los socios.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34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8121"/>
            <a:ext cx="10515600" cy="1325563"/>
          </a:xfrm>
        </p:spPr>
        <p:txBody>
          <a:bodyPr/>
          <a:lstStyle/>
          <a:p>
            <a:r>
              <a:rPr lang="es-PE" b="1" dirty="0" smtClean="0"/>
              <a:t>BASE NORMATIVA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51587" y="2256680"/>
            <a:ext cx="10515600" cy="4537853"/>
          </a:xfrm>
        </p:spPr>
        <p:txBody>
          <a:bodyPr/>
          <a:lstStyle/>
          <a:p>
            <a:r>
              <a:rPr lang="es-PE" dirty="0" smtClean="0"/>
              <a:t>Ley Nº 29158 - Ley Orgánica del Poder Ejecutivo (LOPE): Que reconoce a la Presidencia del Consejo de Ministros, en adelante PCM, la calidad de Ministerio. </a:t>
            </a:r>
          </a:p>
          <a:p>
            <a:r>
              <a:rPr lang="es-PE" dirty="0" smtClean="0"/>
              <a:t>Decreto Supremo Nº 063-2007-PCM: Que aprueba el Reglamento de Organización y Funciones de la PCM, en el cual se establece que la Oficina Nacional de Gobierno Electrónico e Informática de la PCM, tiene entre sus funciones implementar la Política Nacional de Gobierno Electrónico e Informática, así como, proponer los lineamientos de la política de contrataciones electrónicas del Sistema </a:t>
            </a:r>
            <a:endParaRPr lang="es-PE" dirty="0"/>
          </a:p>
        </p:txBody>
      </p:sp>
      <p:pic>
        <p:nvPicPr>
          <p:cNvPr id="1028" name="Picture 4" descr="Resultado de imagen para ley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411421"/>
            <a:ext cx="3095625" cy="17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0765" y="92776"/>
            <a:ext cx="8683348" cy="1143000"/>
          </a:xfrm>
        </p:spPr>
        <p:txBody>
          <a:bodyPr/>
          <a:lstStyle/>
          <a:p>
            <a:pPr algn="ctr"/>
            <a:r>
              <a:rPr lang="es-PE" b="1" dirty="0" smtClean="0"/>
              <a:t>POLÍTICAS TÉCNICAS PARA EDI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35902" y="1987295"/>
            <a:ext cx="5683898" cy="418966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Uso de XML para el intercambio de datos.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 XML </a:t>
            </a:r>
            <a:r>
              <a:rPr lang="es-PE" dirty="0" err="1" smtClean="0"/>
              <a:t>Schema</a:t>
            </a:r>
            <a:r>
              <a:rPr lang="es-PE" dirty="0" smtClean="0"/>
              <a:t> y de UML(cuando sea el caso) para definición de los datos para intercambio.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 XSL para transformación de datos.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 un estándar de metadatos para la gestión de contenidos electrónicos.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 smtClean="0"/>
              <a:t>Uso del estándar ISO 19115 para elaboración de metadatos usando como mínimo el perfil básico de metadatos para la gestión de información espacial recomendado por la </a:t>
            </a:r>
            <a:r>
              <a:rPr lang="es-PE" dirty="0" err="1" smtClean="0"/>
              <a:t>IDEp</a:t>
            </a:r>
            <a:r>
              <a:rPr lang="es-PE" dirty="0"/>
              <a:t>.</a:t>
            </a:r>
            <a:endParaRPr lang="es-PE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172199" y="2060447"/>
            <a:ext cx="5882425" cy="4116515"/>
          </a:xfrm>
        </p:spPr>
        <p:txBody>
          <a:bodyPr>
            <a:normAutofit fontScale="62500" lnSpcReduction="20000"/>
          </a:bodyPr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PE" sz="2800" dirty="0" smtClean="0"/>
              <a:t>Uso </a:t>
            </a:r>
            <a:r>
              <a:rPr lang="es-PE" sz="2800" dirty="0"/>
              <a:t>del estándar ISO 19139 catálogo de metadatos para los metadatos en XML. La representación de los metadatos en la web a través de un sistema de transformación dinámica del XML en base a estilos, generalizando lo más posible la representación de los </a:t>
            </a:r>
            <a:r>
              <a:rPr lang="es-PE" sz="2800" dirty="0" err="1"/>
              <a:t>tags</a:t>
            </a:r>
            <a:r>
              <a:rPr lang="es-PE" sz="2800" dirty="0"/>
              <a:t> del árbol XML del metadato, para que el usuario pueda discriminar fácilmente la información que le hace falta en cada </a:t>
            </a:r>
            <a:r>
              <a:rPr lang="es-PE" sz="2800" dirty="0" smtClean="0"/>
              <a:t>momento.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PE" sz="2800" dirty="0" smtClean="0"/>
              <a:t>Uso del </a:t>
            </a:r>
            <a:r>
              <a:rPr lang="es-PE" sz="2800" dirty="0"/>
              <a:t>estándar ISO1917 define representación de Información </a:t>
            </a:r>
            <a:r>
              <a:rPr lang="es-PE" sz="2800" dirty="0" err="1"/>
              <a:t>Geografica</a:t>
            </a:r>
            <a:r>
              <a:rPr lang="es-PE" sz="2800" dirty="0"/>
              <a:t>. </a:t>
            </a:r>
            <a:endParaRPr lang="es-PE" sz="2800" dirty="0" smtClean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s-PE" sz="28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s-PE" sz="2800" dirty="0" smtClean="0"/>
              <a:t>Nota: </a:t>
            </a:r>
            <a:r>
              <a:rPr lang="es-PE" dirty="0" smtClean="0"/>
              <a:t>No todos los sistemas necesitan tener capacidad de comunicarse directamente en XML, en algunos casos es apropiada la utilización de un middleware. </a:t>
            </a:r>
            <a:endParaRPr lang="es-PE" sz="2800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9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7816" y="130629"/>
            <a:ext cx="10383482" cy="1334179"/>
          </a:xfrm>
        </p:spPr>
        <p:txBody>
          <a:bodyPr>
            <a:normAutofit/>
          </a:bodyPr>
          <a:lstStyle/>
          <a:p>
            <a:pPr algn="ctr"/>
            <a:r>
              <a:rPr lang="es-PE" sz="4800" b="1" dirty="0" smtClean="0"/>
              <a:t>APLICACIONES EDI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86612" y="1464807"/>
            <a:ext cx="6183086" cy="519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Web </a:t>
            </a:r>
            <a:r>
              <a:rPr lang="es-PE" b="1" dirty="0" err="1" smtClean="0"/>
              <a:t>Services</a:t>
            </a:r>
            <a:r>
              <a:rPr lang="es-PE" b="1" dirty="0" smtClean="0"/>
              <a:t>: </a:t>
            </a:r>
          </a:p>
          <a:p>
            <a:r>
              <a:rPr lang="es-PE" dirty="0" smtClean="0"/>
              <a:t>http://wsgr.sunat.gob.pe:8089/ol-ti-etinscripcionsunarp/GeneraRucService </a:t>
            </a:r>
          </a:p>
          <a:p>
            <a:pPr marL="0" indent="0">
              <a:buNone/>
            </a:pPr>
            <a:r>
              <a:rPr lang="es-PE" b="1" dirty="0" smtClean="0"/>
              <a:t>Descripción:</a:t>
            </a:r>
            <a:r>
              <a:rPr lang="es-PE" dirty="0" smtClean="0"/>
              <a:t> </a:t>
            </a:r>
          </a:p>
          <a:p>
            <a:pPr marL="0" indent="0">
              <a:buNone/>
            </a:pPr>
            <a:r>
              <a:rPr lang="es-PE" dirty="0" smtClean="0"/>
              <a:t>Genera RUC en SUNAT, previa verificación de datos recibidos de SUNARP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>
          <a:xfrm>
            <a:off x="6562531" y="1464808"/>
            <a:ext cx="5436636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Web </a:t>
            </a:r>
            <a:r>
              <a:rPr lang="es-PE" b="1" dirty="0" err="1" smtClean="0"/>
              <a:t>Services</a:t>
            </a:r>
            <a:r>
              <a:rPr lang="es-PE" b="1" dirty="0" smtClean="0"/>
              <a:t>: </a:t>
            </a:r>
          </a:p>
          <a:p>
            <a:r>
              <a:rPr lang="es-PE" dirty="0" smtClean="0"/>
              <a:t>http://wservices.reniec.gob.pe/wsauth/WSAuthentication</a:t>
            </a:r>
          </a:p>
          <a:p>
            <a:r>
              <a:rPr lang="es-PE" dirty="0" smtClean="0"/>
              <a:t>http://wservices.reniec.gob.pe/wsauth/WSDataVerification </a:t>
            </a:r>
          </a:p>
          <a:p>
            <a:pPr marL="0" indent="0">
              <a:buNone/>
            </a:pPr>
            <a:r>
              <a:rPr lang="es-PE" b="1" dirty="0" smtClean="0"/>
              <a:t>Descripción</a:t>
            </a:r>
            <a:r>
              <a:rPr lang="es-PE" dirty="0" smtClean="0"/>
              <a:t>: </a:t>
            </a:r>
          </a:p>
          <a:p>
            <a:pPr marL="0" indent="0">
              <a:buNone/>
            </a:pPr>
            <a:r>
              <a:rPr lang="es-PE" dirty="0" smtClean="0"/>
              <a:t>Validación de DNI, dado el número de DNI, devuelve apellidos y nombres.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2050" name="Picture 2" descr="Resultado de imagen para reniec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23" y="1573419"/>
            <a:ext cx="1542596" cy="11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unat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60" y="1573419"/>
            <a:ext cx="2335697" cy="7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5" t="19403" r="18078" b="11381"/>
          <a:stretch/>
        </p:blipFill>
        <p:spPr bwMode="auto">
          <a:xfrm>
            <a:off x="1487605" y="928203"/>
            <a:ext cx="10016919" cy="4411893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>
                <a:alpha val="8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888" y="5522976"/>
            <a:ext cx="10515600" cy="4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400" dirty="0" smtClean="0"/>
              <a:t>	* Existen otros ejemplos como MAC , CLARO, INTERBANK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4212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18028" y="38637"/>
            <a:ext cx="13028054" cy="1325563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 smtClean="0"/>
              <a:t>OTROS ESTÁNDARES DE INTEROPERABILIDAD DEL ESTADO PERUANO</a:t>
            </a:r>
            <a:endParaRPr lang="es-PE" sz="32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3842" y="1220318"/>
            <a:ext cx="11024315" cy="53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7213" y="190312"/>
            <a:ext cx="8683348" cy="1143000"/>
          </a:xfrm>
        </p:spPr>
        <p:txBody>
          <a:bodyPr/>
          <a:lstStyle/>
          <a:p>
            <a:pPr algn="ctr"/>
            <a:r>
              <a:rPr lang="es-PE" b="1" dirty="0" smtClean="0"/>
              <a:t> ESTÁNDARES PARA NEGOCIO ELECTRÓNICO Y MEDICINA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41668" y="2353658"/>
            <a:ext cx="8075053" cy="184485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PE" sz="2600" b="1" dirty="0" err="1" smtClean="0"/>
              <a:t>ebXML</a:t>
            </a:r>
            <a:r>
              <a:rPr lang="es-PE" sz="2600" dirty="0" smtClean="0"/>
              <a:t> </a:t>
            </a:r>
            <a:r>
              <a:rPr lang="es-PE" dirty="0" smtClean="0"/>
              <a:t>(</a:t>
            </a:r>
            <a:r>
              <a:rPr lang="es-PE" dirty="0" err="1" smtClean="0"/>
              <a:t>Electronic</a:t>
            </a:r>
            <a:r>
              <a:rPr lang="es-PE" dirty="0" smtClean="0"/>
              <a:t> Business </a:t>
            </a:r>
            <a:r>
              <a:rPr lang="es-PE" dirty="0" err="1" smtClean="0"/>
              <a:t>eXtensible</a:t>
            </a:r>
            <a:r>
              <a:rPr lang="es-PE" dirty="0" smtClean="0"/>
              <a:t> </a:t>
            </a:r>
            <a:r>
              <a:rPr lang="es-PE" dirty="0" err="1" smtClean="0"/>
              <a:t>Markup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r>
              <a:rPr lang="es-PE" dirty="0" smtClean="0"/>
              <a:t>) es un </a:t>
            </a:r>
            <a:r>
              <a:rPr lang="es-PE" dirty="0" err="1" smtClean="0"/>
              <a:t>framework</a:t>
            </a:r>
            <a:r>
              <a:rPr lang="es-PE" dirty="0" smtClean="0"/>
              <a:t> que establece las condiciones para hacer comercio electrónico entre las empresas. Proporciona una serie de especificaciones, que deberán ser respetadas por el software y los servicios desarrollados sobre ellas. Se basa en la experiencia acumulada con el EDI (</a:t>
            </a:r>
            <a:r>
              <a:rPr lang="es-PE" dirty="0" err="1" smtClean="0"/>
              <a:t>Electronic</a:t>
            </a:r>
            <a:r>
              <a:rPr lang="es-PE" dirty="0" smtClean="0"/>
              <a:t> Data </a:t>
            </a:r>
            <a:r>
              <a:rPr lang="es-PE" dirty="0" err="1" smtClean="0"/>
              <a:t>Interchange</a:t>
            </a:r>
            <a:r>
              <a:rPr lang="es-PE" dirty="0" smtClean="0"/>
              <a:t>), pero también saca provecho de nuevas tecnologías que usa, como la flexibilidad de XML y la ubicuidad de Internet.</a:t>
            </a:r>
            <a:endParaRPr lang="es-PE" dirty="0"/>
          </a:p>
        </p:txBody>
      </p:sp>
      <p:sp>
        <p:nvSpPr>
          <p:cNvPr id="6" name="Marcador de contenido 2"/>
          <p:cNvSpPr>
            <a:spLocks noGrp="1"/>
          </p:cNvSpPr>
          <p:nvPr>
            <p:ph sz="quarter" idx="14"/>
          </p:nvPr>
        </p:nvSpPr>
        <p:spPr>
          <a:xfrm>
            <a:off x="256032" y="4108659"/>
            <a:ext cx="7895823" cy="2363228"/>
          </a:xfrm>
        </p:spPr>
        <p:txBody>
          <a:bodyPr>
            <a:normAutofit/>
          </a:bodyPr>
          <a:lstStyle/>
          <a:p>
            <a:pPr algn="just"/>
            <a:r>
              <a:rPr lang="es-PE" sz="2000" b="1" dirty="0" smtClean="0"/>
              <a:t>HL7 </a:t>
            </a:r>
            <a:r>
              <a:rPr lang="es-PE" sz="2000" dirty="0" smtClean="0"/>
              <a:t>(</a:t>
            </a:r>
            <a:r>
              <a:rPr lang="es-PE" sz="2000" dirty="0" err="1" smtClean="0"/>
              <a:t>Health</a:t>
            </a:r>
            <a:r>
              <a:rPr lang="es-PE" sz="2000" dirty="0" smtClean="0"/>
              <a:t> </a:t>
            </a:r>
            <a:r>
              <a:rPr lang="es-PE" sz="2000" dirty="0" err="1" smtClean="0"/>
              <a:t>Level</a:t>
            </a:r>
            <a:r>
              <a:rPr lang="es-PE" sz="2000" dirty="0" smtClean="0"/>
              <a:t> </a:t>
            </a:r>
            <a:r>
              <a:rPr lang="es-PE" sz="2000" dirty="0" err="1" smtClean="0"/>
              <a:t>Seven</a:t>
            </a:r>
            <a:r>
              <a:rPr lang="es-PE" sz="2000" dirty="0" smtClean="0"/>
              <a:t>) es un conjunto de estándares para el intercambio electrónico de información médica. </a:t>
            </a:r>
            <a:r>
              <a:rPr lang="es-PE" sz="2000" dirty="0" err="1" smtClean="0"/>
              <a:t>Level</a:t>
            </a:r>
            <a:r>
              <a:rPr lang="es-PE" sz="2000" dirty="0" smtClean="0"/>
              <a:t> </a:t>
            </a:r>
            <a:r>
              <a:rPr lang="es-PE" sz="2000" dirty="0" err="1" smtClean="0"/>
              <a:t>Seven</a:t>
            </a:r>
            <a:r>
              <a:rPr lang="es-PE" sz="2000" dirty="0" smtClean="0"/>
              <a:t> hace referencia al nivel siete (aplicación) del modelo OSI. Los estándares HL7 son desarrollados por la organización ANSI del mismo nombre. </a:t>
            </a:r>
            <a:endParaRPr lang="es-PE" sz="2000" dirty="0"/>
          </a:p>
        </p:txBody>
      </p:sp>
      <p:pic>
        <p:nvPicPr>
          <p:cNvPr id="3074" name="Picture 2" descr="Resultado de imagen para EB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7" y="2036063"/>
            <a:ext cx="3786389" cy="44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109728" y="448834"/>
            <a:ext cx="12082272" cy="1002014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/>
              <a:t>ACCESO E INTERCAMBIO DE INFORMACIÓN ENTRE ENTIDADES PÚBLICAS – </a:t>
            </a:r>
            <a:r>
              <a:rPr lang="es-PE" sz="2400" dirty="0"/>
              <a:t>DECRETO SUPREMO - </a:t>
            </a:r>
            <a:r>
              <a:rPr lang="es-PE" sz="2400" dirty="0" smtClean="0"/>
              <a:t>N° 133-2013-PCM</a:t>
            </a:r>
            <a:endParaRPr lang="es-PE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4294967295"/>
          </p:nvPr>
        </p:nvSpPr>
        <p:spPr>
          <a:xfrm>
            <a:off x="6754368" y="1850771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s-PE" dirty="0"/>
              <a:t>La </a:t>
            </a:r>
            <a:r>
              <a:rPr lang="es-PE" dirty="0" smtClean="0"/>
              <a:t>Oficina </a:t>
            </a:r>
            <a:r>
              <a:rPr lang="es-PE" dirty="0"/>
              <a:t>Nacional de Gobierno Electrónico e Informática – ONGEI, de la Presidencia del Consejo de Ministros, en un plazo no mayor a 90 días calendario publicará </a:t>
            </a:r>
            <a:r>
              <a:rPr lang="es-PE" dirty="0" smtClean="0"/>
              <a:t>la </a:t>
            </a:r>
            <a:r>
              <a:rPr lang="es-PE" dirty="0"/>
              <a:t>Directiva que contenga los estándares de los servicios web y la Plataforma Tecnología a utilizar para el intercambio de información que hace referencia en el presente Decreto Supremo, de conformidad con el artículo 3 del Decreto Supremo Nº 086-2012-PCM.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1036320" y="1901952"/>
            <a:ext cx="4632325" cy="3998913"/>
          </a:xfrm>
        </p:spPr>
        <p:txBody>
          <a:bodyPr>
            <a:noAutofit/>
          </a:bodyPr>
          <a:lstStyle/>
          <a:p>
            <a:r>
              <a:rPr lang="es-PE" sz="1800" b="1" dirty="0"/>
              <a:t>Artículo 4.- </a:t>
            </a:r>
            <a:r>
              <a:rPr lang="es-PE" sz="1800" dirty="0"/>
              <a:t>Medio fundamental para compartir información Para el cumplimiento del presente Decreto Supremo, las entidades de la Administración Pública deberán generar los Servicios Web que permitan la transferencia de Datos Espaciales o alojar en sus páginas web, enlaces (links) de descarga de las capas de información cuya administración es de su competencia y promover la implementación de sus Infraestructuras de Datos Espaciales como medio fundamental para compartir e intercambiar información espacial mediante servicios web interoperables.</a:t>
            </a:r>
          </a:p>
        </p:txBody>
      </p:sp>
    </p:spTree>
    <p:extLst>
      <p:ext uri="{BB962C8B-B14F-4D97-AF65-F5344CB8AC3E}">
        <p14:creationId xmlns:p14="http://schemas.microsoft.com/office/powerpoint/2010/main" val="140996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438655" y="2377439"/>
            <a:ext cx="4462272" cy="3474720"/>
          </a:xfrm>
        </p:spPr>
        <p:txBody>
          <a:bodyPr>
            <a:normAutofit fontScale="77500" lnSpcReduction="20000"/>
          </a:bodyPr>
          <a:lstStyle/>
          <a:p>
            <a:r>
              <a:rPr lang="es-PE" sz="2600" b="1" dirty="0"/>
              <a:t>Artículo 7.- </a:t>
            </a:r>
            <a:r>
              <a:rPr lang="es-PE" dirty="0"/>
              <a:t>Responsabilidad Los titulares de cada entidad de la Administración Pública o los funcionarios encargados de coordinar la publicación y catalogación de datos, servicios y aplicaciones espaciales referidos en el artículo 3 del Decreto Supremo N° 069- 2011-PCM, serán los responsables por el cumplimiento de la presente norma. Les corresponde implementar, supervisar y efectuar el seguimiento al procedimiento para compartir la información espacial tanto por servicios web como por solicitud expresa vía documento. 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6181344" y="2340864"/>
            <a:ext cx="4462272" cy="3474720"/>
          </a:xfrm>
        </p:spPr>
        <p:txBody>
          <a:bodyPr>
            <a:normAutofit fontScale="77500" lnSpcReduction="20000"/>
          </a:bodyPr>
          <a:lstStyle/>
          <a:p>
            <a:r>
              <a:rPr lang="es-PE" sz="2600" b="1" dirty="0"/>
              <a:t>Artículo 8.- </a:t>
            </a:r>
            <a:r>
              <a:rPr lang="es-PE" dirty="0"/>
              <a:t>Plazo Las entidades de la Administración Pública implementarán los Servicios Web de información espacial mencionados en el artículo 4 del presente Decreto Supremo, conforme a un Plan de Implementación formulado por la </a:t>
            </a:r>
            <a:r>
              <a:rPr lang="es-PE" dirty="0" err="1"/>
              <a:t>Ofi</a:t>
            </a:r>
            <a:r>
              <a:rPr lang="es-PE" dirty="0"/>
              <a:t> cina Nacional de Gobierno Electrónico e Informática – ONGEI, que tendrá en cuenta las capacidades de las Entidades Productoras de Información. Este Plan será aprobado por Resolución Ministerial de la Presidencia del Consejo de Ministros.</a:t>
            </a:r>
          </a:p>
          <a:p>
            <a:endParaRPr lang="es-PE" dirty="0"/>
          </a:p>
        </p:txBody>
      </p:sp>
      <p:sp>
        <p:nvSpPr>
          <p:cNvPr id="6" name="8 Título"/>
          <p:cNvSpPr>
            <a:spLocks noGrp="1"/>
          </p:cNvSpPr>
          <p:nvPr>
            <p:ph type="title"/>
          </p:nvPr>
        </p:nvSpPr>
        <p:spPr>
          <a:xfrm>
            <a:off x="109728" y="448834"/>
            <a:ext cx="12082272" cy="1002014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/>
              <a:t>ACCESO E INTERCAMBIO DE INFORMACIÓN ENTRE ENTIDADES PÚBLICAS – </a:t>
            </a:r>
            <a:r>
              <a:rPr lang="es-PE" sz="2400" dirty="0"/>
              <a:t>DECRETO SUPREMO - </a:t>
            </a:r>
            <a:r>
              <a:rPr lang="es-PE" sz="2400" dirty="0" smtClean="0"/>
              <a:t>N° 133-2013-PCM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936767316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1139</TotalTime>
  <Words>1173</Words>
  <Application>Microsoft Office PowerPoint</Application>
  <PresentationFormat>Personalizado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Transmisión de listas</vt:lpstr>
      <vt:lpstr>ELECTRONIC DATA INTERCHANGE &amp; CODIFICATION</vt:lpstr>
      <vt:lpstr>BASE NORMATIVA </vt:lpstr>
      <vt:lpstr>POLÍTICAS TÉCNICAS PARA EDI</vt:lpstr>
      <vt:lpstr>APLICACIONES EDI</vt:lpstr>
      <vt:lpstr> * Existen otros ejemplos como MAC , CLARO, INTERBANK</vt:lpstr>
      <vt:lpstr>OTROS ESTÁNDARES DE INTEROPERABILIDAD DEL ESTADO PERUANO</vt:lpstr>
      <vt:lpstr> ESTÁNDARES PARA NEGOCIO ELECTRÓNICO Y MEDICINA</vt:lpstr>
      <vt:lpstr>ACCESO E INTERCAMBIO DE INFORMACIÓN ENTRE ENTIDADES PÚBLICAS – DECRETO SUPREMO - N° 133-2013-PCM</vt:lpstr>
      <vt:lpstr>ACCESO E INTERCAMBIO DE INFORMACIÓN ENTRE ENTIDADES PÚBLICAS – DECRETO SUPREMO - N° 133-2013-PCM</vt:lpstr>
      <vt:lpstr>LEY DE TRANSPARENCIA Y ACCESO A LA INFORMACIÓN PÚBLICA – LEY N° 27806</vt:lpstr>
      <vt:lpstr> Factores críticos en el desarrollo de EDI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DATA INTERCHANGE &amp; CODIFICATION</dc:title>
  <dc:creator>Mijail A.</dc:creator>
  <cp:lastModifiedBy>Mijail Aymara Huallpa</cp:lastModifiedBy>
  <cp:revision>27</cp:revision>
  <dcterms:created xsi:type="dcterms:W3CDTF">2016-12-15T03:30:33Z</dcterms:created>
  <dcterms:modified xsi:type="dcterms:W3CDTF">2016-12-20T21:48:42Z</dcterms:modified>
</cp:coreProperties>
</file>