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6" r:id="rId4"/>
    <p:sldId id="257" r:id="rId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107" d="100"/>
          <a:sy n="107" d="100"/>
        </p:scale>
        <p:origin x="-102"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BCE990E9-9A09-428E-84AA-0E4614DC0B7A}" type="datetimeFigureOut">
              <a:rPr lang="es-PE" smtClean="0"/>
              <a:t>06/12/2016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2219682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CE990E9-9A09-428E-84AA-0E4614DC0B7A}" type="datetimeFigureOut">
              <a:rPr lang="es-PE" smtClean="0"/>
              <a:t>06/12/2016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74659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CE990E9-9A09-428E-84AA-0E4614DC0B7A}" type="datetimeFigureOut">
              <a:rPr lang="es-PE" smtClean="0"/>
              <a:t>06/12/2016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43375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CE990E9-9A09-428E-84AA-0E4614DC0B7A}" type="datetimeFigureOut">
              <a:rPr lang="es-PE" smtClean="0"/>
              <a:t>06/12/2016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3663524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BCE990E9-9A09-428E-84AA-0E4614DC0B7A}" type="datetimeFigureOut">
              <a:rPr lang="es-PE" smtClean="0"/>
              <a:t>06/12/2016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2391977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BCE990E9-9A09-428E-84AA-0E4614DC0B7A}" type="datetimeFigureOut">
              <a:rPr lang="es-PE" smtClean="0"/>
              <a:t>06/12/2016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2108009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BCE990E9-9A09-428E-84AA-0E4614DC0B7A}" type="datetimeFigureOut">
              <a:rPr lang="es-PE" smtClean="0"/>
              <a:t>06/12/2016</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136152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BCE990E9-9A09-428E-84AA-0E4614DC0B7A}" type="datetimeFigureOut">
              <a:rPr lang="es-PE" smtClean="0"/>
              <a:t>06/12/2016</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363624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CE990E9-9A09-428E-84AA-0E4614DC0B7A}" type="datetimeFigureOut">
              <a:rPr lang="es-PE" smtClean="0"/>
              <a:t>06/12/2016</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387915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CE990E9-9A09-428E-84AA-0E4614DC0B7A}" type="datetimeFigureOut">
              <a:rPr lang="es-PE" smtClean="0"/>
              <a:t>06/12/2016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3248197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CE990E9-9A09-428E-84AA-0E4614DC0B7A}" type="datetimeFigureOut">
              <a:rPr lang="es-PE" smtClean="0"/>
              <a:t>06/12/2016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9E25DDF-339A-486A-90DD-9FAB684D00B5}" type="slidenum">
              <a:rPr lang="es-PE" smtClean="0"/>
              <a:t>‹Nº›</a:t>
            </a:fld>
            <a:endParaRPr lang="es-PE"/>
          </a:p>
        </p:txBody>
      </p:sp>
    </p:spTree>
    <p:extLst>
      <p:ext uri="{BB962C8B-B14F-4D97-AF65-F5344CB8AC3E}">
        <p14:creationId xmlns:p14="http://schemas.microsoft.com/office/powerpoint/2010/main" val="52221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990E9-9A09-428E-84AA-0E4614DC0B7A}" type="datetimeFigureOut">
              <a:rPr lang="es-PE" smtClean="0"/>
              <a:t>06/12/2016</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25DDF-339A-486A-90DD-9FAB684D00B5}" type="slidenum">
              <a:rPr lang="es-PE" smtClean="0"/>
              <a:t>‹Nº›</a:t>
            </a:fld>
            <a:endParaRPr lang="es-PE"/>
          </a:p>
        </p:txBody>
      </p:sp>
    </p:spTree>
    <p:extLst>
      <p:ext uri="{BB962C8B-B14F-4D97-AF65-F5344CB8AC3E}">
        <p14:creationId xmlns:p14="http://schemas.microsoft.com/office/powerpoint/2010/main" val="3982941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PE" b="1" dirty="0"/>
              <a:t>DECRETO LEY Nº 25632 – LEY MARCO DE COMPROBANTES DE PAGO</a:t>
            </a:r>
            <a:br>
              <a:rPr lang="es-PE" b="1" dirty="0"/>
            </a:br>
            <a:endParaRPr lang="es-PE" dirty="0"/>
          </a:p>
        </p:txBody>
      </p:sp>
      <p:sp>
        <p:nvSpPr>
          <p:cNvPr id="3" name="2 Marcador de contenido"/>
          <p:cNvSpPr>
            <a:spLocks noGrp="1"/>
          </p:cNvSpPr>
          <p:nvPr>
            <p:ph idx="1"/>
          </p:nvPr>
        </p:nvSpPr>
        <p:spPr>
          <a:xfrm>
            <a:off x="838200" y="4181383"/>
            <a:ext cx="10515600" cy="1995580"/>
          </a:xfrm>
        </p:spPr>
        <p:txBody>
          <a:bodyPr>
            <a:normAutofit fontScale="55000" lnSpcReduction="20000"/>
          </a:bodyPr>
          <a:lstStyle/>
          <a:p>
            <a:endParaRPr lang="es-PE" b="1" dirty="0" smtClean="0"/>
          </a:p>
          <a:p>
            <a:endParaRPr lang="es-PE" sz="2400" b="1" dirty="0" smtClean="0"/>
          </a:p>
          <a:p>
            <a:pPr marL="0" indent="0" algn="ctr">
              <a:buNone/>
            </a:pPr>
            <a:endParaRPr lang="es-PE" sz="2400" b="1" dirty="0" smtClean="0"/>
          </a:p>
          <a:p>
            <a:pPr marL="0" indent="0" algn="ctr">
              <a:buNone/>
            </a:pPr>
            <a:r>
              <a:rPr lang="es-PE" sz="2400" b="1" dirty="0" smtClean="0"/>
              <a:t>MODIFICACIÓN</a:t>
            </a:r>
          </a:p>
          <a:p>
            <a:r>
              <a:rPr lang="es-PE" sz="2400" dirty="0" smtClean="0"/>
              <a:t>RESOLUCIÓN </a:t>
            </a:r>
            <a:r>
              <a:rPr lang="es-PE" sz="2400" dirty="0"/>
              <a:t>DE SUPERINTENDENCIA </a:t>
            </a:r>
            <a:r>
              <a:rPr lang="es-PE" sz="2400" dirty="0" smtClean="0"/>
              <a:t>363-2015/SUNAT</a:t>
            </a:r>
          </a:p>
          <a:p>
            <a:r>
              <a:rPr lang="es-PE" sz="2400" dirty="0" smtClean="0"/>
              <a:t>Artículo 4º.- COMPROBANTES DE PAGO A EMITIRSE EN CADA CASO</a:t>
            </a:r>
          </a:p>
          <a:p>
            <a:r>
              <a:rPr lang="es-PE" sz="2400" dirty="0" smtClean="0"/>
              <a:t>PUNTO 5.</a:t>
            </a:r>
            <a:endParaRPr lang="es-PE"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496" y="1350179"/>
            <a:ext cx="10816517" cy="3571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392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365125"/>
            <a:ext cx="10986856" cy="1508063"/>
          </a:xfrm>
        </p:spPr>
        <p:txBody>
          <a:bodyPr>
            <a:normAutofit/>
          </a:bodyPr>
          <a:lstStyle/>
          <a:p>
            <a:r>
              <a:rPr lang="es-PE" b="1" dirty="0"/>
              <a:t>RESOLUCIÓN DE SUPERINTENDENCIA </a:t>
            </a:r>
            <a:r>
              <a:rPr lang="es-PE" b="1" dirty="0" smtClean="0"/>
              <a:t>363-2015/SUNAT-Artículo </a:t>
            </a:r>
            <a:r>
              <a:rPr lang="es-PE" b="1" dirty="0"/>
              <a:t>4º</a:t>
            </a:r>
            <a:r>
              <a:rPr lang="es-PE" b="1" dirty="0" smtClean="0"/>
              <a:t>. - PUNTO </a:t>
            </a:r>
            <a:r>
              <a:rPr lang="es-PE" b="1" dirty="0"/>
              <a:t>5.</a:t>
            </a:r>
            <a:endParaRPr lang="es-PE" b="1" dirty="0"/>
          </a:p>
        </p:txBody>
      </p:sp>
      <p:sp>
        <p:nvSpPr>
          <p:cNvPr id="3" name="2 Marcador de contenido"/>
          <p:cNvSpPr>
            <a:spLocks noGrp="1"/>
          </p:cNvSpPr>
          <p:nvPr>
            <p:ph idx="1"/>
          </p:nvPr>
        </p:nvSpPr>
        <p:spPr>
          <a:xfrm>
            <a:off x="838200" y="1882066"/>
            <a:ext cx="10081334" cy="4294897"/>
          </a:xfrm>
        </p:spPr>
        <p:txBody>
          <a:bodyPr>
            <a:normAutofit fontScale="62500" lnSpcReduction="20000"/>
          </a:bodyPr>
          <a:lstStyle/>
          <a:p>
            <a:pPr marL="0" indent="0">
              <a:buNone/>
            </a:pPr>
            <a:r>
              <a:rPr lang="es-PE" sz="3500" b="1" dirty="0"/>
              <a:t>COMPROBANTES DE PAGO A EMITIRSE EN CADA </a:t>
            </a:r>
            <a:r>
              <a:rPr lang="es-PE" sz="3500" b="1" dirty="0" smtClean="0"/>
              <a:t>CASO</a:t>
            </a:r>
          </a:p>
          <a:p>
            <a:pPr marL="0" indent="0">
              <a:buNone/>
            </a:pPr>
            <a:endParaRPr lang="es-PE" sz="3500" b="1" dirty="0" smtClean="0"/>
          </a:p>
          <a:p>
            <a:pPr marL="0" indent="0">
              <a:buNone/>
            </a:pPr>
            <a:r>
              <a:rPr lang="es-PE" b="1" dirty="0" smtClean="0"/>
              <a:t>5.1</a:t>
            </a:r>
            <a:r>
              <a:rPr lang="es-PE" b="1" dirty="0"/>
              <a:t>    Sólo podrán ser emitidos en moneda nacional.</a:t>
            </a:r>
          </a:p>
          <a:p>
            <a:pPr marL="0" indent="0">
              <a:buNone/>
            </a:pPr>
            <a:r>
              <a:rPr lang="es-PE" b="1" dirty="0" smtClean="0"/>
              <a:t>5.2</a:t>
            </a:r>
            <a:r>
              <a:rPr lang="es-PE" b="1" dirty="0"/>
              <a:t>    Se emitirán en los siguientes casos</a:t>
            </a:r>
            <a:r>
              <a:rPr lang="es-PE" b="1" dirty="0" smtClean="0"/>
              <a:t>:</a:t>
            </a:r>
            <a:endParaRPr lang="es-PE" dirty="0"/>
          </a:p>
          <a:p>
            <a:pPr marL="0" indent="0">
              <a:buNone/>
            </a:pPr>
            <a:r>
              <a:rPr lang="es-PE" dirty="0" smtClean="0"/>
              <a:t>	a</a:t>
            </a:r>
            <a:r>
              <a:rPr lang="es-PE" dirty="0"/>
              <a:t>)    En operaciones con consumidores finales.</a:t>
            </a:r>
          </a:p>
          <a:p>
            <a:pPr marL="0" indent="0">
              <a:buNone/>
            </a:pPr>
            <a:r>
              <a:rPr lang="es-PE" dirty="0" smtClean="0"/>
              <a:t>	b</a:t>
            </a:r>
            <a:r>
              <a:rPr lang="es-PE" dirty="0"/>
              <a:t>)     En operaciones realizadas por los sujetos del Régimen Único Simplificado</a:t>
            </a:r>
            <a:r>
              <a:rPr lang="es-PE" dirty="0" smtClean="0"/>
              <a:t>.</a:t>
            </a:r>
          </a:p>
          <a:p>
            <a:pPr marL="0" indent="0">
              <a:buNone/>
            </a:pPr>
            <a:endParaRPr lang="es-PE" dirty="0" smtClean="0"/>
          </a:p>
          <a:p>
            <a:pPr marL="0" indent="0">
              <a:buNone/>
            </a:pPr>
            <a:r>
              <a:rPr lang="es-PE" b="1" dirty="0" smtClean="0"/>
              <a:t>5.3</a:t>
            </a:r>
            <a:r>
              <a:rPr lang="es-PE" b="1" dirty="0"/>
              <a:t>    Sustentarán crédito fiscal, gasto o costo para efecto tributario, o crédito deducible, siempre que</a:t>
            </a:r>
            <a:r>
              <a:rPr lang="es-PE" b="1" dirty="0" smtClean="0"/>
              <a:t>:</a:t>
            </a:r>
            <a:endParaRPr lang="es-PE" dirty="0"/>
          </a:p>
          <a:p>
            <a:pPr marL="0" indent="0">
              <a:buNone/>
            </a:pPr>
            <a:r>
              <a:rPr lang="es-PE" dirty="0" smtClean="0"/>
              <a:t>	a</a:t>
            </a:r>
            <a:r>
              <a:rPr lang="es-PE" dirty="0"/>
              <a:t>)    Se identifique al adquirente o usuario con su número de RUC así como con sus apellidos y </a:t>
            </a:r>
            <a:r>
              <a:rPr lang="es-PE" dirty="0" smtClean="0"/>
              <a:t>	       nombres</a:t>
            </a:r>
            <a:r>
              <a:rPr lang="es-PE" dirty="0"/>
              <a:t>, o denominación o razón social</a:t>
            </a:r>
            <a:r>
              <a:rPr lang="es-PE" dirty="0" smtClean="0"/>
              <a:t>.</a:t>
            </a:r>
            <a:endParaRPr lang="es-PE" dirty="0"/>
          </a:p>
          <a:p>
            <a:pPr marL="0" indent="0">
              <a:buNone/>
            </a:pPr>
            <a:r>
              <a:rPr lang="es-PE" dirty="0" smtClean="0"/>
              <a:t>	b</a:t>
            </a:r>
            <a:r>
              <a:rPr lang="es-PE" dirty="0"/>
              <a:t>)    Se emitan como mínimo en original y una copia, además de la cinta testigo</a:t>
            </a:r>
            <a:r>
              <a:rPr lang="es-PE" dirty="0" smtClean="0"/>
              <a:t>.</a:t>
            </a:r>
          </a:p>
          <a:p>
            <a:pPr marL="0" indent="0">
              <a:buNone/>
            </a:pPr>
            <a:r>
              <a:rPr lang="es-PE" dirty="0" smtClean="0"/>
              <a:t>	c</a:t>
            </a:r>
            <a:r>
              <a:rPr lang="es-PE" dirty="0"/>
              <a:t>)    Se discrimine el monto del tributo que grava la operación, salvo que se trate de una </a:t>
            </a:r>
            <a:r>
              <a:rPr lang="es-PE" dirty="0" smtClean="0"/>
              <a:t>		      operación </a:t>
            </a:r>
            <a:r>
              <a:rPr lang="es-PE" dirty="0"/>
              <a:t>gravada con el Impuesto a la Venta de </a:t>
            </a:r>
            <a:r>
              <a:rPr lang="es-PE" dirty="0" smtClean="0"/>
              <a:t>	       Arroz </a:t>
            </a:r>
            <a:r>
              <a:rPr lang="es-PE" dirty="0"/>
              <a:t>Pilado.</a:t>
            </a:r>
          </a:p>
          <a:p>
            <a:endParaRPr lang="es-PE" dirty="0"/>
          </a:p>
        </p:txBody>
      </p:sp>
    </p:spTree>
    <p:extLst>
      <p:ext uri="{BB962C8B-B14F-4D97-AF65-F5344CB8AC3E}">
        <p14:creationId xmlns:p14="http://schemas.microsoft.com/office/powerpoint/2010/main" val="2846392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cap="all" dirty="0"/>
              <a:t>EMISIÓN DE TICKETS COMO COMPROBANTES DE PAGO</a:t>
            </a:r>
            <a:r>
              <a:rPr lang="es-PE" cap="all" dirty="0"/>
              <a:t/>
            </a:r>
            <a:br>
              <a:rPr lang="es-PE" cap="all" dirty="0"/>
            </a:br>
            <a:endParaRPr lang="es-PE" dirty="0"/>
          </a:p>
        </p:txBody>
      </p:sp>
      <p:sp>
        <p:nvSpPr>
          <p:cNvPr id="3" name="Subtítulo 2"/>
          <p:cNvSpPr>
            <a:spLocks noGrp="1"/>
          </p:cNvSpPr>
          <p:nvPr>
            <p:ph sz="half" idx="1"/>
          </p:nvPr>
        </p:nvSpPr>
        <p:spPr>
          <a:xfrm>
            <a:off x="838200" y="1825625"/>
            <a:ext cx="6906208" cy="4351338"/>
          </a:xfrm>
        </p:spPr>
        <p:txBody>
          <a:bodyPr>
            <a:normAutofit fontScale="92500" lnSpcReduction="20000"/>
          </a:bodyPr>
          <a:lstStyle/>
          <a:p>
            <a:pPr algn="just"/>
            <a:r>
              <a:rPr lang="es-PE" dirty="0"/>
              <a:t>La emisión de tickets se debe realizar a través de máquinas registradoras, sin embargo actualmente SUNAT permite que esto se haga utilizando cualquier sistema informático, esto quiere decir que se pueden adaptar las </a:t>
            </a:r>
            <a:r>
              <a:rPr lang="es-PE" dirty="0" err="1"/>
              <a:t>Pc´s</a:t>
            </a:r>
            <a:r>
              <a:rPr lang="es-PE" dirty="0"/>
              <a:t> para que utilicen las impresoras de </a:t>
            </a:r>
            <a:r>
              <a:rPr lang="es-PE" dirty="0" smtClean="0"/>
              <a:t>tickets.</a:t>
            </a:r>
          </a:p>
          <a:p>
            <a:pPr algn="just"/>
            <a:endParaRPr lang="es-PE" dirty="0"/>
          </a:p>
          <a:p>
            <a:pPr algn="just"/>
            <a:r>
              <a:rPr lang="es-PE" dirty="0"/>
              <a:t>Para solicitar esta autorización ante SUNAT se debe presentar el </a:t>
            </a:r>
            <a:r>
              <a:rPr lang="es-PE" b="1" dirty="0"/>
              <a:t>formulario N° 845</a:t>
            </a:r>
            <a:r>
              <a:rPr lang="es-PE" dirty="0"/>
              <a:t>, esta presentación se puede realizar utilizando la opción SUNAT operaciones en línea – SOL o en los centros de servicios al contribuyente o dependencias SUNAT.</a:t>
            </a:r>
          </a:p>
        </p:txBody>
      </p:sp>
      <p:pic>
        <p:nvPicPr>
          <p:cNvPr id="1026" name="Picture 2" descr="https://i1.wp.com/www.asesormype.com/wp-content/uploads/2013/11/tickets.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50070" y="1492897"/>
            <a:ext cx="3899824" cy="389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10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IMPLEMENTACIÓN</a:t>
            </a:r>
            <a:endParaRPr lang="es-PE" b="1" dirty="0"/>
          </a:p>
        </p:txBody>
      </p:sp>
      <p:sp>
        <p:nvSpPr>
          <p:cNvPr id="3" name="Marcador de contenido 2"/>
          <p:cNvSpPr>
            <a:spLocks noGrp="1"/>
          </p:cNvSpPr>
          <p:nvPr>
            <p:ph idx="1"/>
          </p:nvPr>
        </p:nvSpPr>
        <p:spPr/>
        <p:txBody>
          <a:bodyPr>
            <a:normAutofit fontScale="92500" lnSpcReduction="10000"/>
          </a:bodyPr>
          <a:lstStyle/>
          <a:p>
            <a:pPr fontAlgn="base"/>
            <a:r>
              <a:rPr lang="es-PE" dirty="0"/>
              <a:t>Para implementarlo se requiere adquirir las impresoras de tickets, las cuales incluso traen un software que se encargará del sistema de emisión, sin embargo este software también puede ser desarrollado por la misma empresa, en ambos casos SUNAT necesita se les informe si el software es comprado o desarrollado “in </a:t>
            </a:r>
            <a:r>
              <a:rPr lang="es-PE" dirty="0" err="1"/>
              <a:t>house</a:t>
            </a:r>
            <a:r>
              <a:rPr lang="es-PE" dirty="0"/>
              <a:t>”, si el proveedor es nacional o extranjero, si tenemos o no acceso al programa fuente, cual es el lenguaje en el que se desarrolló. Se requieren datos de donde se ubicara el software y donde se almacenará (domicilio fiscal u otro), indicar el tipo de correlativo que utilizaremos y la numeración, la cual incluso puede tener serie alfanumérica.</a:t>
            </a:r>
          </a:p>
          <a:p>
            <a:pPr fontAlgn="base"/>
            <a:r>
              <a:rPr lang="es-PE" dirty="0"/>
              <a:t>Se debe informar a SUNAT el tipo de dispositivo adquirido y cada uno de los equipos que comenzaremos a utilizar (marca, modelo, número de serie, ubicación, etc.)</a:t>
            </a:r>
          </a:p>
          <a:p>
            <a:endParaRPr lang="es-PE" dirty="0"/>
          </a:p>
        </p:txBody>
      </p:sp>
    </p:spTree>
    <p:extLst>
      <p:ext uri="{BB962C8B-B14F-4D97-AF65-F5344CB8AC3E}">
        <p14:creationId xmlns:p14="http://schemas.microsoft.com/office/powerpoint/2010/main" val="9237627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253</Words>
  <Application>Microsoft Office PowerPoint</Application>
  <PresentationFormat>Personalizado</PresentationFormat>
  <Paragraphs>27</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DECRETO LEY Nº 25632 – LEY MARCO DE COMPROBANTES DE PAGO </vt:lpstr>
      <vt:lpstr>RESOLUCIÓN DE SUPERINTENDENCIA 363-2015/SUNAT-Artículo 4º. - PUNTO 5.</vt:lpstr>
      <vt:lpstr>EMISIÓN DE TICKETS COMO COMPROBANTES DE PAGO </vt:lpstr>
      <vt:lpstr>IMPLEMENTACIÓN</vt:lpstr>
    </vt:vector>
  </TitlesOfParts>
  <Compan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EMISIÓN DE TICKETS COMO COMPROBANTES DE PAGO</dc:title>
  <dc:creator>Mijail A.</dc:creator>
  <cp:lastModifiedBy>Mijail Aymara Huallpa</cp:lastModifiedBy>
  <cp:revision>7</cp:revision>
  <dcterms:created xsi:type="dcterms:W3CDTF">2016-12-06T05:14:05Z</dcterms:created>
  <dcterms:modified xsi:type="dcterms:W3CDTF">2016-12-06T20:00:22Z</dcterms:modified>
</cp:coreProperties>
</file>