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0" r:id="rId5"/>
    <p:sldId id="264" r:id="rId6"/>
    <p:sldId id="262" r:id="rId7"/>
    <p:sldId id="263" r:id="rId8"/>
    <p:sldId id="265" r:id="rId9"/>
    <p:sldId id="257" r:id="rId10"/>
    <p:sldId id="266" r:id="rId11"/>
    <p:sldId id="258"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1" d="100"/>
          <a:sy n="51" d="100"/>
        </p:scale>
        <p:origin x="10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926A55A3-003D-46A9-AD7C-327658280F0F}" type="datetimeFigureOut">
              <a:rPr lang="es-PE" smtClean="0"/>
              <a:t>15/12/2016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89647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26A55A3-003D-46A9-AD7C-327658280F0F}" type="datetimeFigureOut">
              <a:rPr lang="es-PE" smtClean="0"/>
              <a:t>15/12/2016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21126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26A55A3-003D-46A9-AD7C-327658280F0F}" type="datetimeFigureOut">
              <a:rPr lang="es-PE" smtClean="0"/>
              <a:t>15/12/2016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142274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26A55A3-003D-46A9-AD7C-327658280F0F}" type="datetimeFigureOut">
              <a:rPr lang="es-PE" smtClean="0"/>
              <a:t>15/12/2016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340515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26A55A3-003D-46A9-AD7C-327658280F0F}" type="datetimeFigureOut">
              <a:rPr lang="es-PE" smtClean="0"/>
              <a:t>15/12/2016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191024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926A55A3-003D-46A9-AD7C-327658280F0F}" type="datetimeFigureOut">
              <a:rPr lang="es-PE" smtClean="0"/>
              <a:t>15/12/2016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272877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926A55A3-003D-46A9-AD7C-327658280F0F}" type="datetimeFigureOut">
              <a:rPr lang="es-PE" smtClean="0"/>
              <a:t>15/12/2016</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180163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926A55A3-003D-46A9-AD7C-327658280F0F}" type="datetimeFigureOut">
              <a:rPr lang="es-PE" smtClean="0"/>
              <a:t>15/12/2016</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245121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26A55A3-003D-46A9-AD7C-327658280F0F}" type="datetimeFigureOut">
              <a:rPr lang="es-PE" smtClean="0"/>
              <a:t>15/12/2016</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385285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26A55A3-003D-46A9-AD7C-327658280F0F}" type="datetimeFigureOut">
              <a:rPr lang="es-PE" smtClean="0"/>
              <a:t>15/12/2016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13785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26A55A3-003D-46A9-AD7C-327658280F0F}" type="datetimeFigureOut">
              <a:rPr lang="es-PE" smtClean="0"/>
              <a:t>15/12/2016</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AB7771D-2DE6-452D-B834-2A384C10BB10}" type="slidenum">
              <a:rPr lang="es-PE" smtClean="0"/>
              <a:t>‹Nº›</a:t>
            </a:fld>
            <a:endParaRPr lang="es-PE"/>
          </a:p>
        </p:txBody>
      </p:sp>
    </p:spTree>
    <p:extLst>
      <p:ext uri="{BB962C8B-B14F-4D97-AF65-F5344CB8AC3E}">
        <p14:creationId xmlns:p14="http://schemas.microsoft.com/office/powerpoint/2010/main" val="265550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A55A3-003D-46A9-AD7C-327658280F0F}" type="datetimeFigureOut">
              <a:rPr lang="es-PE" smtClean="0"/>
              <a:t>15/12/2016</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7771D-2DE6-452D-B834-2A384C10BB10}" type="slidenum">
              <a:rPr lang="es-PE" smtClean="0"/>
              <a:t>‹Nº›</a:t>
            </a:fld>
            <a:endParaRPr lang="es-PE"/>
          </a:p>
        </p:txBody>
      </p:sp>
    </p:spTree>
    <p:extLst>
      <p:ext uri="{BB962C8B-B14F-4D97-AF65-F5344CB8AC3E}">
        <p14:creationId xmlns:p14="http://schemas.microsoft.com/office/powerpoint/2010/main" val="1328033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522514"/>
            <a:ext cx="11999167" cy="1623527"/>
          </a:xfrm>
        </p:spPr>
        <p:txBody>
          <a:bodyPr>
            <a:normAutofit fontScale="90000"/>
          </a:bodyPr>
          <a:lstStyle/>
          <a:p>
            <a:r>
              <a:rPr lang="es-PE" b="1" dirty="0" smtClean="0"/>
              <a:t>ELECTRONIC DATA INTERCHANGE &amp; CODIFICATION</a:t>
            </a:r>
            <a:endParaRPr lang="es-PE" b="1" dirty="0"/>
          </a:p>
        </p:txBody>
      </p:sp>
      <p:sp>
        <p:nvSpPr>
          <p:cNvPr id="3" name="Subtítulo 2"/>
          <p:cNvSpPr>
            <a:spLocks noGrp="1"/>
          </p:cNvSpPr>
          <p:nvPr>
            <p:ph type="subTitle" idx="1"/>
          </p:nvPr>
        </p:nvSpPr>
        <p:spPr>
          <a:xfrm>
            <a:off x="671803" y="2500605"/>
            <a:ext cx="11084767" cy="4030824"/>
          </a:xfrm>
        </p:spPr>
        <p:txBody>
          <a:bodyPr>
            <a:normAutofit/>
          </a:bodyPr>
          <a:lstStyle/>
          <a:p>
            <a:pPr algn="just"/>
            <a:r>
              <a:rPr lang="es-PE" sz="3500" b="1" dirty="0" smtClean="0"/>
              <a:t>Introducción: </a:t>
            </a:r>
          </a:p>
          <a:p>
            <a:pPr algn="just"/>
            <a:r>
              <a:rPr lang="es-PE" dirty="0" smtClean="0"/>
              <a:t>El intercambio electrónico de datos son un tipo de </a:t>
            </a:r>
            <a:r>
              <a:rPr lang="es-PE" dirty="0" err="1" smtClean="0"/>
              <a:t>SIOs</a:t>
            </a:r>
            <a:r>
              <a:rPr lang="es-PE" dirty="0" smtClean="0"/>
              <a:t> (Sistemas de Información </a:t>
            </a:r>
            <a:r>
              <a:rPr lang="es-PE" dirty="0" err="1" smtClean="0"/>
              <a:t>Interorganizativos</a:t>
            </a:r>
            <a:r>
              <a:rPr lang="es-PE" dirty="0" smtClean="0"/>
              <a:t>) que han aumentado considerablemente su presencia en el mundo de los negocios en los últimos años. Tanto es así que han pasado de considerarse fuente de ventajas competitivas a un imperativo, sobre todo en cientos sectores económicos, por lo que muchas grandes empresas, por ejemplo las del automóvil, se niegan a hacer negocios con otras que no cuenten con EDI. EDI consiste en la transmisión vía telemática de información de negocios en un formato normalizado, que traspasa las fronteras organizacionales y que se dirige de la aplicación informática de una empresa a la de otra sin necesidad de intervención manual. </a:t>
            </a:r>
            <a:endParaRPr lang="es-PE" dirty="0"/>
          </a:p>
        </p:txBody>
      </p:sp>
    </p:spTree>
    <p:extLst>
      <p:ext uri="{BB962C8B-B14F-4D97-AF65-F5344CB8AC3E}">
        <p14:creationId xmlns:p14="http://schemas.microsoft.com/office/powerpoint/2010/main" val="3806575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sz="half" idx="1"/>
          </p:nvPr>
        </p:nvSpPr>
        <p:spPr/>
        <p:txBody>
          <a:bodyPr/>
          <a:lstStyle/>
          <a:p>
            <a:endParaRPr lang="es-PE"/>
          </a:p>
        </p:txBody>
      </p:sp>
      <p:sp>
        <p:nvSpPr>
          <p:cNvPr id="4" name="Marcador de contenido 3"/>
          <p:cNvSpPr>
            <a:spLocks noGrp="1"/>
          </p:cNvSpPr>
          <p:nvPr>
            <p:ph sz="half" idx="2"/>
          </p:nvPr>
        </p:nvSpPr>
        <p:spPr/>
        <p:txBody>
          <a:bodyPr/>
          <a:lstStyle/>
          <a:p>
            <a:endParaRPr lang="es-PE"/>
          </a:p>
        </p:txBody>
      </p:sp>
    </p:spTree>
    <p:extLst>
      <p:ext uri="{BB962C8B-B14F-4D97-AF65-F5344CB8AC3E}">
        <p14:creationId xmlns:p14="http://schemas.microsoft.com/office/powerpoint/2010/main" val="293384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 Factores críticos en el desarrollo de EDI</a:t>
            </a:r>
            <a:endParaRPr lang="es-PE" b="1" dirty="0"/>
          </a:p>
        </p:txBody>
      </p:sp>
      <p:sp>
        <p:nvSpPr>
          <p:cNvPr id="3" name="Marcador de contenido 2"/>
          <p:cNvSpPr>
            <a:spLocks noGrp="1"/>
          </p:cNvSpPr>
          <p:nvPr>
            <p:ph idx="1"/>
          </p:nvPr>
        </p:nvSpPr>
        <p:spPr/>
        <p:txBody>
          <a:bodyPr/>
          <a:lstStyle/>
          <a:p>
            <a:pPr marL="0" indent="0">
              <a:buNone/>
            </a:pPr>
            <a:r>
              <a:rPr lang="es-PE" dirty="0" smtClean="0"/>
              <a:t>Existe una serie de factores clave en la difusión empresarial de EDI, bien porque facilitan su uso, bien porque lo inhiben y dificultan. Entre ellos cabe destacar los siguientes: </a:t>
            </a:r>
          </a:p>
          <a:p>
            <a:pPr marL="514350" indent="-514350">
              <a:buAutoNum type="alphaLcParenR"/>
            </a:pPr>
            <a:r>
              <a:rPr lang="es-PE" dirty="0" smtClean="0"/>
              <a:t>El problema de los estándares </a:t>
            </a:r>
          </a:p>
          <a:p>
            <a:pPr marL="514350" indent="-514350">
              <a:buAutoNum type="alphaLcParenR"/>
            </a:pPr>
            <a:r>
              <a:rPr lang="es-PE" dirty="0" smtClean="0"/>
              <a:t>El </a:t>
            </a:r>
            <a:r>
              <a:rPr lang="es-PE" dirty="0" smtClean="0"/>
              <a:t>desarrollo de Internet </a:t>
            </a:r>
          </a:p>
          <a:p>
            <a:pPr marL="514350" indent="-514350">
              <a:buAutoNum type="alphaLcParenR"/>
            </a:pPr>
            <a:r>
              <a:rPr lang="es-PE" dirty="0" smtClean="0"/>
              <a:t>Los aspectos legales </a:t>
            </a:r>
          </a:p>
          <a:p>
            <a:pPr marL="514350" indent="-514350">
              <a:buAutoNum type="alphaLcParenR"/>
            </a:pPr>
            <a:r>
              <a:rPr lang="es-PE" dirty="0" smtClean="0"/>
              <a:t>La confianza y el poder de los </a:t>
            </a:r>
            <a:r>
              <a:rPr lang="es-PE" dirty="0" smtClean="0"/>
              <a:t>socios.</a:t>
            </a:r>
            <a:endParaRPr lang="es-PE" dirty="0"/>
          </a:p>
        </p:txBody>
      </p:sp>
    </p:spTree>
    <p:extLst>
      <p:ext uri="{BB962C8B-B14F-4D97-AF65-F5344CB8AC3E}">
        <p14:creationId xmlns:p14="http://schemas.microsoft.com/office/powerpoint/2010/main" val="82342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48121"/>
            <a:ext cx="10515600" cy="1325563"/>
          </a:xfrm>
        </p:spPr>
        <p:txBody>
          <a:bodyPr/>
          <a:lstStyle/>
          <a:p>
            <a:r>
              <a:rPr lang="es-PE" b="1" dirty="0" smtClean="0"/>
              <a:t>BASE NORMATIVA </a:t>
            </a:r>
            <a:endParaRPr lang="es-PE" b="1" dirty="0"/>
          </a:p>
        </p:txBody>
      </p:sp>
      <p:sp>
        <p:nvSpPr>
          <p:cNvPr id="3" name="Marcador de contenido 2"/>
          <p:cNvSpPr>
            <a:spLocks noGrp="1"/>
          </p:cNvSpPr>
          <p:nvPr>
            <p:ph idx="1"/>
          </p:nvPr>
        </p:nvSpPr>
        <p:spPr>
          <a:xfrm>
            <a:off x="651587" y="2256680"/>
            <a:ext cx="10515600" cy="4537853"/>
          </a:xfrm>
        </p:spPr>
        <p:txBody>
          <a:bodyPr/>
          <a:lstStyle/>
          <a:p>
            <a:r>
              <a:rPr lang="es-PE" dirty="0" smtClean="0"/>
              <a:t>Ley Nº 29158 - Ley Orgánica del Poder Ejecutivo (LOPE): Que reconoce a la Presidencia del Consejo de Ministros, en adelante PCM, la calidad de Ministerio. </a:t>
            </a:r>
          </a:p>
          <a:p>
            <a:r>
              <a:rPr lang="es-PE" dirty="0" smtClean="0"/>
              <a:t>Decreto Supremo Nº 063-2007-PCM: Que aprueba el Reglamento de Organización y Funciones de la PCM, en el cual se establece que la Oficina Nacional de Gobierno Electrónico e Informática de la PCM, tiene entre sus funciones implementar la Política Nacional de Gobierno Electrónico e Informática, así como, proponer los lineamientos de la política de contrataciones electrónicas del Sistema </a:t>
            </a:r>
            <a:endParaRPr lang="es-PE" dirty="0"/>
          </a:p>
        </p:txBody>
      </p:sp>
      <p:pic>
        <p:nvPicPr>
          <p:cNvPr id="1028" name="Picture 4" descr="Resultado de imagen para leye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175" y="411421"/>
            <a:ext cx="3095625" cy="170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70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POLÍTICAS TÉCNICAS PARA EDI</a:t>
            </a:r>
            <a:endParaRPr lang="es-PE" b="1" dirty="0"/>
          </a:p>
        </p:txBody>
      </p:sp>
      <p:sp>
        <p:nvSpPr>
          <p:cNvPr id="3" name="Marcador de contenido 2"/>
          <p:cNvSpPr>
            <a:spLocks noGrp="1"/>
          </p:cNvSpPr>
          <p:nvPr>
            <p:ph sz="half" idx="1"/>
          </p:nvPr>
        </p:nvSpPr>
        <p:spPr>
          <a:xfrm>
            <a:off x="335902" y="1493949"/>
            <a:ext cx="5683898" cy="4683014"/>
          </a:xfrm>
        </p:spPr>
        <p:txBody>
          <a:bodyPr>
            <a:normAutofit fontScale="77500" lnSpcReduction="20000"/>
          </a:bodyPr>
          <a:lstStyle/>
          <a:p>
            <a:pPr>
              <a:buFont typeface="Wingdings" panose="05000000000000000000" pitchFamily="2" charset="2"/>
              <a:buChar char="ü"/>
            </a:pPr>
            <a:r>
              <a:rPr lang="es-PE" dirty="0"/>
              <a:t>Uso de XML para el intercambio de datos. </a:t>
            </a:r>
          </a:p>
          <a:p>
            <a:pPr>
              <a:buFont typeface="Wingdings" panose="05000000000000000000" pitchFamily="2" charset="2"/>
              <a:buChar char="ü"/>
            </a:pPr>
            <a:r>
              <a:rPr lang="es-PE" dirty="0" smtClean="0"/>
              <a:t>Uso de XML </a:t>
            </a:r>
            <a:r>
              <a:rPr lang="es-PE" dirty="0" err="1" smtClean="0"/>
              <a:t>Schema</a:t>
            </a:r>
            <a:r>
              <a:rPr lang="es-PE" dirty="0" smtClean="0"/>
              <a:t> y de UML(cuando sea el caso) para definición de los datos para intercambio. </a:t>
            </a:r>
          </a:p>
          <a:p>
            <a:pPr>
              <a:buFont typeface="Wingdings" panose="05000000000000000000" pitchFamily="2" charset="2"/>
              <a:buChar char="ü"/>
            </a:pPr>
            <a:r>
              <a:rPr lang="es-PE" dirty="0" smtClean="0"/>
              <a:t>Uso de XSL para transformación de datos. </a:t>
            </a:r>
          </a:p>
          <a:p>
            <a:pPr>
              <a:buFont typeface="Wingdings" panose="05000000000000000000" pitchFamily="2" charset="2"/>
              <a:buChar char="ü"/>
            </a:pPr>
            <a:r>
              <a:rPr lang="es-PE" dirty="0" smtClean="0"/>
              <a:t>Uso de un estándar de metadatos para la gestión de contenidos electrónicos. </a:t>
            </a:r>
          </a:p>
          <a:p>
            <a:pPr>
              <a:buFont typeface="Wingdings" panose="05000000000000000000" pitchFamily="2" charset="2"/>
              <a:buChar char="ü"/>
            </a:pPr>
            <a:r>
              <a:rPr lang="es-PE" dirty="0" smtClean="0"/>
              <a:t>Uso del estándar ISO 19115 para elaboración de metadatos usando como mínimo el perfil básico de metadatos para la gestión de información espacial recomendado por la </a:t>
            </a:r>
            <a:r>
              <a:rPr lang="es-PE" dirty="0" err="1" smtClean="0"/>
              <a:t>IDEp</a:t>
            </a:r>
            <a:r>
              <a:rPr lang="es-PE" dirty="0"/>
              <a:t>.</a:t>
            </a:r>
            <a:endParaRPr lang="es-PE" dirty="0" smtClean="0"/>
          </a:p>
        </p:txBody>
      </p:sp>
      <p:sp>
        <p:nvSpPr>
          <p:cNvPr id="4" name="Marcador de contenido 3"/>
          <p:cNvSpPr>
            <a:spLocks noGrp="1"/>
          </p:cNvSpPr>
          <p:nvPr>
            <p:ph sz="half" idx="2"/>
          </p:nvPr>
        </p:nvSpPr>
        <p:spPr>
          <a:xfrm>
            <a:off x="6172199" y="1493949"/>
            <a:ext cx="5882425" cy="4683014"/>
          </a:xfrm>
        </p:spPr>
        <p:txBody>
          <a:bodyPr>
            <a:normAutofit fontScale="77500" lnSpcReduction="20000"/>
          </a:bodyPr>
          <a:lstStyle/>
          <a:p>
            <a:pPr marL="457200" lvl="1" indent="-457200">
              <a:spcBef>
                <a:spcPts val="1000"/>
              </a:spcBef>
              <a:buFont typeface="Wingdings" panose="05000000000000000000" pitchFamily="2" charset="2"/>
              <a:buChar char="ü"/>
            </a:pPr>
            <a:r>
              <a:rPr lang="es-PE" sz="2800" dirty="0" smtClean="0"/>
              <a:t>Uso </a:t>
            </a:r>
            <a:r>
              <a:rPr lang="es-PE" sz="2800" dirty="0"/>
              <a:t>del estándar ISO 19139 catálogo de metadatos para los metadatos en XML. La representación de los metadatos en la web a través de un sistema de transformación dinámica del XML en base a estilos, generalizando lo más posible la representación de los </a:t>
            </a:r>
            <a:r>
              <a:rPr lang="es-PE" sz="2800" dirty="0" err="1"/>
              <a:t>tags</a:t>
            </a:r>
            <a:r>
              <a:rPr lang="es-PE" sz="2800" dirty="0"/>
              <a:t> del árbol XML del metadato, para que el usuario pueda discriminar fácilmente la información que le hace falta en cada </a:t>
            </a:r>
            <a:r>
              <a:rPr lang="es-PE" sz="2800" dirty="0" smtClean="0"/>
              <a:t>momento.</a:t>
            </a:r>
          </a:p>
          <a:p>
            <a:pPr marL="457200" lvl="1" indent="-457200">
              <a:spcBef>
                <a:spcPts val="1000"/>
              </a:spcBef>
              <a:buFont typeface="Wingdings" panose="05000000000000000000" pitchFamily="2" charset="2"/>
              <a:buChar char="ü"/>
            </a:pPr>
            <a:r>
              <a:rPr lang="es-PE" sz="2800" dirty="0" smtClean="0"/>
              <a:t>Uso del </a:t>
            </a:r>
            <a:r>
              <a:rPr lang="es-PE" sz="2800" dirty="0"/>
              <a:t>estándar ISO1917 define representación de Información </a:t>
            </a:r>
            <a:r>
              <a:rPr lang="es-PE" sz="2800" dirty="0" err="1"/>
              <a:t>Geografica</a:t>
            </a:r>
            <a:r>
              <a:rPr lang="es-PE" sz="2800" dirty="0"/>
              <a:t>. </a:t>
            </a:r>
            <a:endParaRPr lang="es-PE" sz="2800" dirty="0" smtClean="0"/>
          </a:p>
          <a:p>
            <a:pPr marL="457200" lvl="1" indent="-457200">
              <a:spcBef>
                <a:spcPts val="1000"/>
              </a:spcBef>
              <a:buFont typeface="Wingdings" panose="05000000000000000000" pitchFamily="2" charset="2"/>
              <a:buChar char="ü"/>
            </a:pPr>
            <a:endParaRPr lang="es-PE" sz="2800" dirty="0"/>
          </a:p>
          <a:p>
            <a:pPr marL="457200" lvl="1" indent="-457200">
              <a:spcBef>
                <a:spcPts val="1000"/>
              </a:spcBef>
              <a:buFont typeface="Wingdings" panose="05000000000000000000" pitchFamily="2" charset="2"/>
              <a:buChar char="ü"/>
            </a:pPr>
            <a:r>
              <a:rPr lang="es-PE" sz="2800" dirty="0" smtClean="0"/>
              <a:t>Nota: </a:t>
            </a:r>
            <a:r>
              <a:rPr lang="es-PE" dirty="0" smtClean="0"/>
              <a:t>No todos los sistemas necesitan tener capacidad de comunicarse directamente en XML, en algunos casos es apropiada la utilización de un middleware. </a:t>
            </a:r>
            <a:endParaRPr lang="es-PE" sz="2800" dirty="0"/>
          </a:p>
          <a:p>
            <a:pPr marL="457200" lvl="1" indent="0">
              <a:buNone/>
            </a:pPr>
            <a:endParaRPr lang="es-PE" dirty="0"/>
          </a:p>
        </p:txBody>
      </p:sp>
    </p:spTree>
    <p:extLst>
      <p:ext uri="{BB962C8B-B14F-4D97-AF65-F5344CB8AC3E}">
        <p14:creationId xmlns:p14="http://schemas.microsoft.com/office/powerpoint/2010/main" val="3469506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816" y="130629"/>
            <a:ext cx="10383482" cy="1334179"/>
          </a:xfrm>
        </p:spPr>
        <p:txBody>
          <a:bodyPr>
            <a:normAutofit/>
          </a:bodyPr>
          <a:lstStyle/>
          <a:p>
            <a:pPr algn="ctr"/>
            <a:r>
              <a:rPr lang="es-PE" sz="4800" b="1" dirty="0" smtClean="0"/>
              <a:t>APLICACIONES EDI</a:t>
            </a:r>
            <a:endParaRPr lang="es-PE" b="1" dirty="0"/>
          </a:p>
        </p:txBody>
      </p:sp>
      <p:sp>
        <p:nvSpPr>
          <p:cNvPr id="3" name="Marcador de contenido 2"/>
          <p:cNvSpPr>
            <a:spLocks noGrp="1"/>
          </p:cNvSpPr>
          <p:nvPr>
            <p:ph sz="half" idx="1"/>
          </p:nvPr>
        </p:nvSpPr>
        <p:spPr>
          <a:xfrm>
            <a:off x="186612" y="1464807"/>
            <a:ext cx="6183086" cy="5197249"/>
          </a:xfrm>
        </p:spPr>
        <p:txBody>
          <a:bodyPr>
            <a:normAutofit lnSpcReduction="10000"/>
          </a:bodyPr>
          <a:lstStyle/>
          <a:p>
            <a:pPr marL="0" indent="0">
              <a:buNone/>
            </a:pPr>
            <a:endParaRPr lang="es-PE" dirty="0" smtClean="0"/>
          </a:p>
          <a:p>
            <a:pPr marL="0" indent="0">
              <a:buNone/>
            </a:pPr>
            <a:r>
              <a:rPr lang="es-PE" dirty="0" smtClean="0"/>
              <a:t> </a:t>
            </a:r>
          </a:p>
          <a:p>
            <a:pPr marL="0" indent="0">
              <a:buNone/>
            </a:pPr>
            <a:endParaRPr lang="es-PE" dirty="0" smtClean="0"/>
          </a:p>
          <a:p>
            <a:pPr marL="0" indent="0">
              <a:buNone/>
            </a:pPr>
            <a:r>
              <a:rPr lang="es-PE" b="1" dirty="0" smtClean="0"/>
              <a:t>Web </a:t>
            </a:r>
            <a:r>
              <a:rPr lang="es-PE" b="1" dirty="0" err="1" smtClean="0"/>
              <a:t>Services</a:t>
            </a:r>
            <a:r>
              <a:rPr lang="es-PE" b="1" dirty="0" smtClean="0"/>
              <a:t>: </a:t>
            </a:r>
          </a:p>
          <a:p>
            <a:r>
              <a:rPr lang="es-PE" dirty="0" smtClean="0"/>
              <a:t>http://wsgr.sunat.gob.pe:8089/ol-ti-etinscripcionsunarp/GeneraRucService </a:t>
            </a:r>
          </a:p>
          <a:p>
            <a:pPr marL="0" indent="0">
              <a:buNone/>
            </a:pPr>
            <a:r>
              <a:rPr lang="es-PE" b="1" dirty="0" smtClean="0"/>
              <a:t>Descripción:</a:t>
            </a:r>
            <a:r>
              <a:rPr lang="es-PE" dirty="0" smtClean="0"/>
              <a:t> </a:t>
            </a:r>
          </a:p>
          <a:p>
            <a:pPr marL="0" indent="0">
              <a:buNone/>
            </a:pPr>
            <a:r>
              <a:rPr lang="es-PE" dirty="0" smtClean="0"/>
              <a:t>Genera RUC en SUNAT, previa verificación de datos recibidos de SUNARP</a:t>
            </a:r>
          </a:p>
        </p:txBody>
      </p:sp>
      <p:sp>
        <p:nvSpPr>
          <p:cNvPr id="4" name="Marcador de contenido 3"/>
          <p:cNvSpPr>
            <a:spLocks noGrp="1"/>
          </p:cNvSpPr>
          <p:nvPr>
            <p:ph sz="half" idx="2"/>
          </p:nvPr>
        </p:nvSpPr>
        <p:spPr>
          <a:xfrm>
            <a:off x="6562531" y="1464808"/>
            <a:ext cx="5436636" cy="5393192"/>
          </a:xfrm>
        </p:spPr>
        <p:txBody>
          <a:bodyPr>
            <a:normAutofit lnSpcReduction="10000"/>
          </a:bodyPr>
          <a:lstStyle/>
          <a:p>
            <a:pPr marL="0" indent="0">
              <a:buNone/>
            </a:pPr>
            <a:endParaRPr lang="es-PE" dirty="0" smtClean="0"/>
          </a:p>
          <a:p>
            <a:pPr marL="0" indent="0">
              <a:buNone/>
            </a:pPr>
            <a:endParaRPr lang="es-PE" dirty="0"/>
          </a:p>
          <a:p>
            <a:pPr marL="0" indent="0">
              <a:buNone/>
            </a:pPr>
            <a:endParaRPr lang="es-PE" dirty="0" smtClean="0"/>
          </a:p>
          <a:p>
            <a:pPr marL="0" indent="0">
              <a:buNone/>
            </a:pPr>
            <a:r>
              <a:rPr lang="es-PE" b="1" dirty="0" smtClean="0"/>
              <a:t>Web </a:t>
            </a:r>
            <a:r>
              <a:rPr lang="es-PE" b="1" dirty="0" err="1" smtClean="0"/>
              <a:t>Services</a:t>
            </a:r>
            <a:r>
              <a:rPr lang="es-PE" b="1" dirty="0" smtClean="0"/>
              <a:t>: </a:t>
            </a:r>
          </a:p>
          <a:p>
            <a:r>
              <a:rPr lang="es-PE" dirty="0" smtClean="0"/>
              <a:t>http://wservices.reniec.gob.pe/wsauth/WSAuthentication</a:t>
            </a:r>
          </a:p>
          <a:p>
            <a:r>
              <a:rPr lang="es-PE" dirty="0" smtClean="0"/>
              <a:t>http://wservices.reniec.gob.pe/wsauth/WSDataVerification </a:t>
            </a:r>
          </a:p>
          <a:p>
            <a:pPr marL="0" indent="0">
              <a:buNone/>
            </a:pPr>
            <a:r>
              <a:rPr lang="es-PE" b="1" dirty="0" smtClean="0"/>
              <a:t>Descripción</a:t>
            </a:r>
            <a:r>
              <a:rPr lang="es-PE" dirty="0" smtClean="0"/>
              <a:t>: </a:t>
            </a:r>
          </a:p>
          <a:p>
            <a:pPr marL="0" indent="0">
              <a:buNone/>
            </a:pPr>
            <a:r>
              <a:rPr lang="es-PE" dirty="0" smtClean="0"/>
              <a:t>Validación de DNI, dado el número de DNI, devuelve apellidos y nombres.</a:t>
            </a:r>
          </a:p>
          <a:p>
            <a:pPr marL="0" indent="0">
              <a:buNone/>
            </a:pPr>
            <a:endParaRPr lang="es-PE" dirty="0"/>
          </a:p>
        </p:txBody>
      </p:sp>
      <p:pic>
        <p:nvPicPr>
          <p:cNvPr id="2050" name="Picture 2" descr="Resultado de imagen para reniec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4123" y="1573419"/>
            <a:ext cx="1542596" cy="1101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sunat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160" y="1573419"/>
            <a:ext cx="2335697" cy="77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01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825" t="19403" r="18078" b="11381"/>
          <a:stretch/>
        </p:blipFill>
        <p:spPr bwMode="auto">
          <a:xfrm>
            <a:off x="1487606" y="672171"/>
            <a:ext cx="9075760" cy="5687682"/>
          </a:xfrm>
          <a:prstGeom prst="rect">
            <a:avLst/>
          </a:prstGeom>
          <a:noFill/>
          <a:ln>
            <a:noFill/>
          </a:ln>
          <a:effectLst>
            <a:glow rad="127000">
              <a:schemeClr val="tx1">
                <a:alpha val="82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887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028" y="38637"/>
            <a:ext cx="13028054" cy="1325563"/>
          </a:xfrm>
        </p:spPr>
        <p:txBody>
          <a:bodyPr>
            <a:normAutofit/>
          </a:bodyPr>
          <a:lstStyle/>
          <a:p>
            <a:pPr algn="ctr"/>
            <a:r>
              <a:rPr lang="es-PE" sz="3200" b="1" dirty="0" smtClean="0"/>
              <a:t>OTROS ESTÁNDARES DE INTEROPERABILIDAD DEL ESTADO PERUANO</a:t>
            </a:r>
            <a:endParaRPr lang="es-PE" sz="3200" b="1" dirty="0"/>
          </a:p>
        </p:txBody>
      </p:sp>
      <p:pic>
        <p:nvPicPr>
          <p:cNvPr id="5" name="Marcador de contenido 4"/>
          <p:cNvPicPr>
            <a:picLocks noGrp="1" noChangeAspect="1"/>
          </p:cNvPicPr>
          <p:nvPr>
            <p:ph sz="half" idx="1"/>
          </p:nvPr>
        </p:nvPicPr>
        <p:blipFill>
          <a:blip r:embed="rId2"/>
          <a:stretch>
            <a:fillRect/>
          </a:stretch>
        </p:blipFill>
        <p:spPr>
          <a:xfrm>
            <a:off x="583842" y="1220318"/>
            <a:ext cx="11024315" cy="5386544"/>
          </a:xfrm>
          <a:prstGeom prst="rect">
            <a:avLst/>
          </a:prstGeom>
        </p:spPr>
      </p:pic>
    </p:spTree>
    <p:extLst>
      <p:ext uri="{BB962C8B-B14F-4D97-AF65-F5344CB8AC3E}">
        <p14:creationId xmlns:p14="http://schemas.microsoft.com/office/powerpoint/2010/main" val="610315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 ESTÁNDARES </a:t>
            </a:r>
            <a:r>
              <a:rPr lang="es-PE" b="1" dirty="0" smtClean="0"/>
              <a:t>PARA NEGOCIO </a:t>
            </a:r>
            <a:r>
              <a:rPr lang="es-PE" b="1" dirty="0" smtClean="0"/>
              <a:t>ELECTRÓNICO Y MEDICINA</a:t>
            </a:r>
            <a:endParaRPr lang="es-PE" b="1" dirty="0"/>
          </a:p>
        </p:txBody>
      </p:sp>
      <p:sp>
        <p:nvSpPr>
          <p:cNvPr id="3" name="Marcador de contenido 2"/>
          <p:cNvSpPr>
            <a:spLocks noGrp="1"/>
          </p:cNvSpPr>
          <p:nvPr>
            <p:ph sz="half" idx="1"/>
          </p:nvPr>
        </p:nvSpPr>
        <p:spPr>
          <a:xfrm>
            <a:off x="141668" y="2353658"/>
            <a:ext cx="8075053" cy="1844855"/>
          </a:xfrm>
        </p:spPr>
        <p:txBody>
          <a:bodyPr>
            <a:normAutofit fontScale="70000" lnSpcReduction="20000"/>
          </a:bodyPr>
          <a:lstStyle/>
          <a:p>
            <a:pPr algn="just"/>
            <a:r>
              <a:rPr lang="es-PE" b="1" dirty="0" err="1" smtClean="0"/>
              <a:t>ebXML</a:t>
            </a:r>
            <a:r>
              <a:rPr lang="es-PE" dirty="0" smtClean="0"/>
              <a:t> (</a:t>
            </a:r>
            <a:r>
              <a:rPr lang="es-PE" dirty="0" err="1" smtClean="0"/>
              <a:t>Electronic</a:t>
            </a:r>
            <a:r>
              <a:rPr lang="es-PE" dirty="0" smtClean="0"/>
              <a:t> Business </a:t>
            </a:r>
            <a:r>
              <a:rPr lang="es-PE" dirty="0" err="1" smtClean="0"/>
              <a:t>eXtensible</a:t>
            </a:r>
            <a:r>
              <a:rPr lang="es-PE" dirty="0" smtClean="0"/>
              <a:t> </a:t>
            </a:r>
            <a:r>
              <a:rPr lang="es-PE" dirty="0" err="1" smtClean="0"/>
              <a:t>Markup</a:t>
            </a:r>
            <a:r>
              <a:rPr lang="es-PE" dirty="0" smtClean="0"/>
              <a:t> </a:t>
            </a:r>
            <a:r>
              <a:rPr lang="es-PE" dirty="0" err="1" smtClean="0"/>
              <a:t>Language</a:t>
            </a:r>
            <a:r>
              <a:rPr lang="es-PE" dirty="0" smtClean="0"/>
              <a:t>) es un </a:t>
            </a:r>
            <a:r>
              <a:rPr lang="es-PE" dirty="0" err="1" smtClean="0"/>
              <a:t>framework</a:t>
            </a:r>
            <a:r>
              <a:rPr lang="es-PE" dirty="0" smtClean="0"/>
              <a:t> que establece las condiciones para hacer comercio electrónico entre las empresas. Proporciona una serie de especificaciones, que deberán ser respetadas por el software y los servicios desarrollados sobre ellas. Se basa en la experiencia acumulada con el EDI (</a:t>
            </a:r>
            <a:r>
              <a:rPr lang="es-PE" dirty="0" err="1" smtClean="0"/>
              <a:t>Electronic</a:t>
            </a:r>
            <a:r>
              <a:rPr lang="es-PE" dirty="0" smtClean="0"/>
              <a:t> Data </a:t>
            </a:r>
            <a:r>
              <a:rPr lang="es-PE" dirty="0" err="1" smtClean="0"/>
              <a:t>Interchange</a:t>
            </a:r>
            <a:r>
              <a:rPr lang="es-PE" dirty="0" smtClean="0"/>
              <a:t>), pero también saca provecho de nuevas tecnologías que usa, como la flexibilidad de XML y la ubicuidad de Internet.</a:t>
            </a:r>
            <a:endParaRPr lang="es-PE" dirty="0"/>
          </a:p>
        </p:txBody>
      </p:sp>
      <p:pic>
        <p:nvPicPr>
          <p:cNvPr id="3074" name="Picture 2" descr="Resultado de imagen para EBX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77" y="1736763"/>
            <a:ext cx="3786389" cy="4735124"/>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a:spLocks noGrp="1"/>
          </p:cNvSpPr>
          <p:nvPr>
            <p:ph sz="half" idx="1"/>
          </p:nvPr>
        </p:nvSpPr>
        <p:spPr>
          <a:xfrm>
            <a:off x="269382" y="4494772"/>
            <a:ext cx="7895823" cy="2363228"/>
          </a:xfrm>
        </p:spPr>
        <p:txBody>
          <a:bodyPr>
            <a:normAutofit/>
          </a:bodyPr>
          <a:lstStyle/>
          <a:p>
            <a:pPr algn="just"/>
            <a:r>
              <a:rPr lang="es-PE" sz="2000" b="1" dirty="0" smtClean="0"/>
              <a:t>HL7 </a:t>
            </a:r>
            <a:r>
              <a:rPr lang="es-PE" sz="2000" dirty="0" smtClean="0"/>
              <a:t>(</a:t>
            </a:r>
            <a:r>
              <a:rPr lang="es-PE" sz="2000" dirty="0" err="1" smtClean="0"/>
              <a:t>Health</a:t>
            </a:r>
            <a:r>
              <a:rPr lang="es-PE" sz="2000" dirty="0" smtClean="0"/>
              <a:t> </a:t>
            </a:r>
            <a:r>
              <a:rPr lang="es-PE" sz="2000" dirty="0" err="1" smtClean="0"/>
              <a:t>Level</a:t>
            </a:r>
            <a:r>
              <a:rPr lang="es-PE" sz="2000" dirty="0" smtClean="0"/>
              <a:t> </a:t>
            </a:r>
            <a:r>
              <a:rPr lang="es-PE" sz="2000" dirty="0" err="1" smtClean="0"/>
              <a:t>Seven</a:t>
            </a:r>
            <a:r>
              <a:rPr lang="es-PE" sz="2000" dirty="0" smtClean="0"/>
              <a:t>) es un conjunto de estándares para el intercambio electrónico de información médica. </a:t>
            </a:r>
            <a:r>
              <a:rPr lang="es-PE" sz="2000" dirty="0" err="1" smtClean="0"/>
              <a:t>Level</a:t>
            </a:r>
            <a:r>
              <a:rPr lang="es-PE" sz="2000" dirty="0" smtClean="0"/>
              <a:t> </a:t>
            </a:r>
            <a:r>
              <a:rPr lang="es-PE" sz="2000" dirty="0" err="1" smtClean="0"/>
              <a:t>Seven</a:t>
            </a:r>
            <a:r>
              <a:rPr lang="es-PE" sz="2000" dirty="0" smtClean="0"/>
              <a:t> hace referencia al nivel siete (aplicación) del modelo OSI. Los estándares HL7 son desarrollados por la organización ANSI del mismo nombre. </a:t>
            </a:r>
            <a:endParaRPr lang="es-PE" sz="2000" dirty="0"/>
          </a:p>
        </p:txBody>
      </p:sp>
    </p:spTree>
    <p:extLst>
      <p:ext uri="{BB962C8B-B14F-4D97-AF65-F5344CB8AC3E}">
        <p14:creationId xmlns:p14="http://schemas.microsoft.com/office/powerpoint/2010/main" val="4030998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600" b="1" dirty="0" smtClean="0"/>
              <a:t>LEY DE TRANSPARENCIA Y ACCESO A LA INFORMACIÓN PÚBLICA – LEY N° 27806</a:t>
            </a:r>
            <a:endParaRPr lang="es-PE" sz="3600" b="1" dirty="0"/>
          </a:p>
        </p:txBody>
      </p:sp>
      <p:sp>
        <p:nvSpPr>
          <p:cNvPr id="3" name="Marcador de contenido 2"/>
          <p:cNvSpPr>
            <a:spLocks noGrp="1"/>
          </p:cNvSpPr>
          <p:nvPr>
            <p:ph sz="half" idx="1"/>
          </p:nvPr>
        </p:nvSpPr>
        <p:spPr>
          <a:xfrm>
            <a:off x="838200" y="1825625"/>
            <a:ext cx="5181600" cy="4780448"/>
          </a:xfrm>
        </p:spPr>
        <p:txBody>
          <a:bodyPr>
            <a:normAutofit fontScale="85000" lnSpcReduction="20000"/>
          </a:bodyPr>
          <a:lstStyle/>
          <a:p>
            <a:pPr marL="0" indent="0">
              <a:buNone/>
            </a:pPr>
            <a:r>
              <a:rPr lang="es-PE" b="1" dirty="0"/>
              <a:t>Artículo 1º.- Alcance de la Ley </a:t>
            </a:r>
          </a:p>
          <a:p>
            <a:r>
              <a:rPr lang="es-PE" dirty="0"/>
              <a:t> La presente Ley tiene por finalidad promover la transparencia de los actos del Estado y </a:t>
            </a:r>
            <a:r>
              <a:rPr lang="es-PE" dirty="0" smtClean="0"/>
              <a:t>regular </a:t>
            </a:r>
            <a:r>
              <a:rPr lang="es-PE" dirty="0"/>
              <a:t>el derecho fundamental del acceso a la información consagrado en el numeral 5 del </a:t>
            </a:r>
            <a:endParaRPr lang="es-PE" dirty="0" smtClean="0"/>
          </a:p>
          <a:p>
            <a:pPr marL="0" indent="0">
              <a:buNone/>
            </a:pPr>
            <a:r>
              <a:rPr lang="es-PE" b="1" dirty="0"/>
              <a:t>Artículo 2º.- Entidades de la Administración Pública </a:t>
            </a:r>
            <a:endParaRPr lang="es-PE" b="1" dirty="0" smtClean="0"/>
          </a:p>
          <a:p>
            <a:r>
              <a:rPr lang="es-PE" dirty="0"/>
              <a:t>Para efectos de la presente Ley se entiende por entidades de la Administración Pública </a:t>
            </a:r>
            <a:r>
              <a:rPr lang="es-PE" dirty="0" smtClean="0"/>
              <a:t>a </a:t>
            </a:r>
            <a:r>
              <a:rPr lang="es-PE" dirty="0"/>
              <a:t>las señaladas en el Artículo I del Título Preliminar de la Ley Nº </a:t>
            </a:r>
            <a:r>
              <a:rPr lang="es-PE" dirty="0" smtClean="0"/>
              <a:t>27444</a:t>
            </a:r>
            <a:r>
              <a:rPr lang="es-PE" dirty="0"/>
              <a:t>.</a:t>
            </a:r>
            <a:endParaRPr lang="es-PE" b="1" dirty="0" smtClean="0"/>
          </a:p>
          <a:p>
            <a:pPr marL="0" indent="0">
              <a:buNone/>
            </a:pPr>
            <a:endParaRPr lang="es-PE" b="1" dirty="0"/>
          </a:p>
          <a:p>
            <a:pPr marL="0" indent="0">
              <a:buNone/>
            </a:pPr>
            <a:endParaRPr lang="es-PE" dirty="0"/>
          </a:p>
        </p:txBody>
      </p:sp>
      <p:sp>
        <p:nvSpPr>
          <p:cNvPr id="4" name="Marcador de contenido 3"/>
          <p:cNvSpPr>
            <a:spLocks noGrp="1"/>
          </p:cNvSpPr>
          <p:nvPr>
            <p:ph sz="half" idx="2"/>
          </p:nvPr>
        </p:nvSpPr>
        <p:spPr/>
        <p:txBody>
          <a:bodyPr>
            <a:normAutofit fontScale="85000" lnSpcReduction="20000"/>
          </a:bodyPr>
          <a:lstStyle/>
          <a:p>
            <a:pPr marL="0" indent="0">
              <a:buNone/>
            </a:pPr>
            <a:r>
              <a:rPr lang="es-PE" b="1" dirty="0"/>
              <a:t>Artículo 3º.- Principio de publicidad </a:t>
            </a:r>
          </a:p>
          <a:p>
            <a:r>
              <a:rPr lang="es-PE" dirty="0"/>
              <a:t> Todas las actividades y disposiciones de las entidades comprendidas en la </a:t>
            </a:r>
            <a:r>
              <a:rPr lang="es-PE" dirty="0" smtClean="0"/>
              <a:t>presente, la Ley </a:t>
            </a:r>
            <a:r>
              <a:rPr lang="es-PE" dirty="0"/>
              <a:t>están sometidas al principio de publicidad. </a:t>
            </a:r>
          </a:p>
          <a:p>
            <a:r>
              <a:rPr lang="es-PE" dirty="0"/>
              <a:t> Los funcionarios responsables de brindar la información </a:t>
            </a:r>
            <a:r>
              <a:rPr lang="es-PE" dirty="0" smtClean="0"/>
              <a:t>correspondiente </a:t>
            </a:r>
            <a:r>
              <a:rPr lang="es-PE" dirty="0"/>
              <a:t>al área de su </a:t>
            </a:r>
            <a:r>
              <a:rPr lang="es-PE" dirty="0" smtClean="0"/>
              <a:t>competencia </a:t>
            </a:r>
            <a:r>
              <a:rPr lang="es-PE" dirty="0"/>
              <a:t>deberán prever una adecuada infraestructura, así como la organización, </a:t>
            </a:r>
            <a:r>
              <a:rPr lang="es-PE" dirty="0" smtClean="0"/>
              <a:t>sistematización </a:t>
            </a:r>
            <a:r>
              <a:rPr lang="es-PE" dirty="0"/>
              <a:t>y publicación de la información a la que se refiere esta Ley</a:t>
            </a:r>
            <a:r>
              <a:rPr lang="es-PE" dirty="0" smtClean="0"/>
              <a:t>.</a:t>
            </a:r>
          </a:p>
          <a:p>
            <a:pPr marL="0" indent="0">
              <a:buNone/>
            </a:pPr>
            <a:r>
              <a:rPr lang="es-PE" dirty="0" smtClean="0"/>
              <a:t> </a:t>
            </a:r>
            <a:endParaRPr lang="es-PE" dirty="0"/>
          </a:p>
          <a:p>
            <a:pPr marL="0" indent="0">
              <a:buNone/>
            </a:pPr>
            <a:endParaRPr lang="es-PE" dirty="0"/>
          </a:p>
        </p:txBody>
      </p:sp>
    </p:spTree>
    <p:extLst>
      <p:ext uri="{BB962C8B-B14F-4D97-AF65-F5344CB8AC3E}">
        <p14:creationId xmlns:p14="http://schemas.microsoft.com/office/powerpoint/2010/main" val="2346514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IMPLANTACIÓN DE EDI</a:t>
            </a:r>
            <a:endParaRPr lang="es-PE" b="1" dirty="0"/>
          </a:p>
        </p:txBody>
      </p:sp>
      <p:sp>
        <p:nvSpPr>
          <p:cNvPr id="3" name="Marcador de contenido 2"/>
          <p:cNvSpPr>
            <a:spLocks noGrp="1"/>
          </p:cNvSpPr>
          <p:nvPr>
            <p:ph idx="1"/>
          </p:nvPr>
        </p:nvSpPr>
        <p:spPr/>
        <p:txBody>
          <a:bodyPr/>
          <a:lstStyle/>
          <a:p>
            <a:r>
              <a:rPr lang="es-PE" dirty="0" smtClean="0"/>
              <a:t>El proceso de implantación de EDI, como el de cualquier otra Tecnología de la Información, es complicado, puesto que modifica la forma de trabajar de la empresa, pudiéndose considerar como un instrumento que conlleva un cambio cultural. Este proceso debe encargarse a un equipo de proyecto con una amplia base multifuncional, representando a todos los departamentos afectados por EDI; de esta forma se maximizan los esfuerzos del trabajo al existir tanto un apoyo como un conocimiento de las áreas que se beneficiarán/modificarán con el sistema (fundamentalmente Compras, Ventas, Marketing, Contabilidad, Finanzas y Administración General). </a:t>
            </a:r>
            <a:endParaRPr lang="es-PE" dirty="0"/>
          </a:p>
        </p:txBody>
      </p:sp>
    </p:spTree>
    <p:extLst>
      <p:ext uri="{BB962C8B-B14F-4D97-AF65-F5344CB8AC3E}">
        <p14:creationId xmlns:p14="http://schemas.microsoft.com/office/powerpoint/2010/main" val="11785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931</Words>
  <Application>Microsoft Office PowerPoint</Application>
  <PresentationFormat>Panorámica</PresentationFormat>
  <Paragraphs>53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Wingdings</vt:lpstr>
      <vt:lpstr>Tema de Office</vt:lpstr>
      <vt:lpstr>ELECTRONIC DATA INTERCHANGE &amp; CODIFICATION</vt:lpstr>
      <vt:lpstr>BASE NORMATIVA </vt:lpstr>
      <vt:lpstr>POLÍTICAS TÉCNICAS PARA EDI</vt:lpstr>
      <vt:lpstr>APLICACIONES EDI</vt:lpstr>
      <vt:lpstr>Presentación de PowerPoint</vt:lpstr>
      <vt:lpstr>OTROS ESTÁNDARES DE INTEROPERABILIDAD DEL ESTADO PERUANO</vt:lpstr>
      <vt:lpstr> ESTÁNDARES PARA NEGOCIO ELECTRÓNICO Y MEDICINA</vt:lpstr>
      <vt:lpstr>LEY DE TRANSPARENCIA Y ACCESO A LA INFORMACIÓN PÚBLICA – LEY N° 27806</vt:lpstr>
      <vt:lpstr>IMPLANTACIÓN DE EDI</vt:lpstr>
      <vt:lpstr>Presentación de PowerPoint</vt:lpstr>
      <vt:lpstr> Factores críticos en el desarrollo de EDI</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DATA INTERCHANGE &amp; CODIFICATION</dc:title>
  <dc:creator>Mijail A.</dc:creator>
  <cp:lastModifiedBy>Mijail A.</cp:lastModifiedBy>
  <cp:revision>19</cp:revision>
  <dcterms:created xsi:type="dcterms:W3CDTF">2016-12-15T03:30:33Z</dcterms:created>
  <dcterms:modified xsi:type="dcterms:W3CDTF">2016-12-16T03:38:31Z</dcterms:modified>
</cp:coreProperties>
</file>