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84" r:id="rId2"/>
    <p:sldId id="312" r:id="rId3"/>
    <p:sldId id="285" r:id="rId4"/>
    <p:sldId id="286" r:id="rId5"/>
    <p:sldId id="287" r:id="rId6"/>
    <p:sldId id="288" r:id="rId7"/>
    <p:sldId id="289" r:id="rId8"/>
    <p:sldId id="290" r:id="rId9"/>
    <p:sldId id="291" r:id="rId10"/>
    <p:sldId id="292" r:id="rId11"/>
    <p:sldId id="293" r:id="rId12"/>
    <p:sldId id="266" r:id="rId13"/>
    <p:sldId id="267" r:id="rId14"/>
    <p:sldId id="268" r:id="rId15"/>
    <p:sldId id="269"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11" r:id="rId30"/>
    <p:sldId id="30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0882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7CE84F3-28C3-443E-9E96-99CF82512B78}" styleName="Estilo oscuro 1 - Énfasis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50" autoAdjust="0"/>
    <p:restoredTop sz="94660"/>
  </p:normalViewPr>
  <p:slideViewPr>
    <p:cSldViewPr snapToGrid="0">
      <p:cViewPr varScale="1">
        <p:scale>
          <a:sx n="74" d="100"/>
          <a:sy n="74" d="100"/>
        </p:scale>
        <p:origin x="63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81316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02930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79195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35600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5821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40511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54594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61780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00333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37763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53545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0661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76721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14012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31219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51213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12/20/2016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9368638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431204"/>
            <a:ext cx="9564207" cy="552670"/>
          </a:xfrm>
        </p:spPr>
        <p:txBody>
          <a:bodyPr/>
          <a:lstStyle/>
          <a:p>
            <a:r>
              <a:rPr lang="es-ES" sz="3200" dirty="0">
                <a:solidFill>
                  <a:schemeClr val="accent3">
                    <a:lumMod val="75000"/>
                  </a:schemeClr>
                </a:solidFill>
              </a:rPr>
              <a:t>UNIVERSIDAD NACIONAL FEDERICO VILLARREAL</a:t>
            </a:r>
            <a:endParaRPr lang="es-PE" sz="3200" dirty="0">
              <a:solidFill>
                <a:schemeClr val="accent3">
                  <a:lumMod val="75000"/>
                </a:schemeClr>
              </a:solidFill>
            </a:endParaRPr>
          </a:p>
        </p:txBody>
      </p:sp>
      <p:sp>
        <p:nvSpPr>
          <p:cNvPr id="3" name="Subtítulo 2"/>
          <p:cNvSpPr>
            <a:spLocks noGrp="1"/>
          </p:cNvSpPr>
          <p:nvPr>
            <p:ph type="subTitle" idx="1"/>
          </p:nvPr>
        </p:nvSpPr>
        <p:spPr>
          <a:xfrm>
            <a:off x="1127239" y="4031872"/>
            <a:ext cx="7766936" cy="2701658"/>
          </a:xfrm>
        </p:spPr>
        <p:txBody>
          <a:bodyPr>
            <a:noAutofit/>
          </a:bodyPr>
          <a:lstStyle/>
          <a:p>
            <a:pPr algn="l"/>
            <a:r>
              <a:rPr lang="es-ES" sz="2400" b="1" dirty="0">
                <a:solidFill>
                  <a:schemeClr val="tx1"/>
                </a:solidFill>
                <a:latin typeface="Arial" panose="020B0604020202020204" pitchFamily="34" charset="0"/>
                <a:cs typeface="Arial" panose="020B0604020202020204" pitchFamily="34" charset="0"/>
              </a:rPr>
              <a:t>DOCENTE :   </a:t>
            </a:r>
            <a:r>
              <a:rPr lang="es-ES" sz="2400" dirty="0">
                <a:solidFill>
                  <a:schemeClr val="tx1"/>
                </a:solidFill>
                <a:latin typeface="Arial" panose="020B0604020202020204" pitchFamily="34" charset="0"/>
                <a:cs typeface="Arial" panose="020B0604020202020204" pitchFamily="34" charset="0"/>
              </a:rPr>
              <a:t>ING.HERNAN VILLAFUERTE</a:t>
            </a:r>
          </a:p>
          <a:p>
            <a:pPr algn="l"/>
            <a:r>
              <a:rPr lang="es-ES" sz="2400" b="1" dirty="0">
                <a:solidFill>
                  <a:schemeClr val="tx1"/>
                </a:solidFill>
                <a:latin typeface="Arial" panose="020B0604020202020204" pitchFamily="34" charset="0"/>
                <a:cs typeface="Arial" panose="020B0604020202020204" pitchFamily="34" charset="0"/>
              </a:rPr>
              <a:t>TEMA :          </a:t>
            </a:r>
            <a:r>
              <a:rPr lang="es-ES" sz="2400" dirty="0">
                <a:solidFill>
                  <a:schemeClr val="tx1"/>
                </a:solidFill>
                <a:latin typeface="Arial" panose="020B0604020202020204" pitchFamily="34" charset="0"/>
                <a:cs typeface="Arial" panose="020B0604020202020204" pitchFamily="34" charset="0"/>
              </a:rPr>
              <a:t>TITULOS VALORES ELECTRONICOS</a:t>
            </a:r>
          </a:p>
          <a:p>
            <a:pPr algn="l"/>
            <a:r>
              <a:rPr lang="es-ES" sz="2400" b="1" dirty="0">
                <a:solidFill>
                  <a:schemeClr val="tx1"/>
                </a:solidFill>
                <a:latin typeface="Arial" panose="020B0604020202020204" pitchFamily="34" charset="0"/>
                <a:cs typeface="Arial" panose="020B0604020202020204" pitchFamily="34" charset="0"/>
              </a:rPr>
              <a:t>ALUMNOS:     </a:t>
            </a:r>
            <a:r>
              <a:rPr lang="es-ES" sz="2400" dirty="0">
                <a:solidFill>
                  <a:schemeClr val="tx1"/>
                </a:solidFill>
                <a:latin typeface="Arial" panose="020B0604020202020204" pitchFamily="34" charset="0"/>
                <a:cs typeface="Arial" panose="020B0604020202020204" pitchFamily="34" charset="0"/>
              </a:rPr>
              <a:t>LOPEZ RIVADENEIRA FATIMA</a:t>
            </a:r>
          </a:p>
          <a:p>
            <a:pPr algn="l"/>
            <a:r>
              <a:rPr lang="es-ES" sz="2400" dirty="0">
                <a:solidFill>
                  <a:schemeClr val="tx1"/>
                </a:solidFill>
                <a:latin typeface="Arial" panose="020B0604020202020204" pitchFamily="34" charset="0"/>
                <a:cs typeface="Arial" panose="020B0604020202020204" pitchFamily="34" charset="0"/>
              </a:rPr>
              <a:t>                        MARCOS GUEVARA DIEGO</a:t>
            </a:r>
          </a:p>
          <a:p>
            <a:pPr algn="l"/>
            <a:r>
              <a:rPr lang="es-ES" sz="2400" dirty="0">
                <a:solidFill>
                  <a:schemeClr val="tx1"/>
                </a:solidFill>
                <a:latin typeface="Arial" panose="020B0604020202020204" pitchFamily="34" charset="0"/>
                <a:cs typeface="Arial" panose="020B0604020202020204" pitchFamily="34" charset="0"/>
              </a:rPr>
              <a:t>                        NUÑEZ RIMACHI JORDAN</a:t>
            </a:r>
            <a:endParaRPr lang="es-PE" sz="2400" dirty="0">
              <a:solidFill>
                <a:schemeClr val="tx1"/>
              </a:solidFill>
              <a:latin typeface="Arial" panose="020B0604020202020204" pitchFamily="34" charset="0"/>
              <a:cs typeface="Arial" panose="020B0604020202020204" pitchFamily="34" charset="0"/>
            </a:endParaRPr>
          </a:p>
        </p:txBody>
      </p:sp>
      <p:pic>
        <p:nvPicPr>
          <p:cNvPr id="4" name="Picture 2" descr="http://www.tutrans.com/themes/theme394/images/img_objetivo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86837" y="1326475"/>
            <a:ext cx="3403280" cy="22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844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980562" y="193809"/>
            <a:ext cx="1250215" cy="461665"/>
          </a:xfrm>
          <a:prstGeom prst="rect">
            <a:avLst/>
          </a:prstGeom>
        </p:spPr>
        <p:txBody>
          <a:bodyPr wrap="none">
            <a:spAutoFit/>
          </a:bodyPr>
          <a:lstStyle/>
          <a:p>
            <a:pPr algn="ctr"/>
            <a:r>
              <a:rPr lang="es-PE" sz="2400" b="1" dirty="0">
                <a:latin typeface="Calibri" panose="020F0502020204030204" pitchFamily="34" charset="0"/>
                <a:ea typeface="Times New Roman" panose="02020603050405020304" pitchFamily="18" charset="0"/>
                <a:cs typeface="Arial" panose="020B0604020202020204" pitchFamily="34" charset="0"/>
              </a:rPr>
              <a:t>CHEQUE</a:t>
            </a:r>
            <a:endParaRPr lang="es-PE" sz="2800" b="1" dirty="0">
              <a:effectLst/>
              <a:latin typeface="Times New Roman" panose="02020603050405020304" pitchFamily="18" charset="0"/>
              <a:ea typeface="Times New Roman" panose="02020603050405020304" pitchFamily="18" charset="0"/>
            </a:endParaRPr>
          </a:p>
        </p:txBody>
      </p:sp>
      <p:sp>
        <p:nvSpPr>
          <p:cNvPr id="3" name="Rectángulo 2"/>
          <p:cNvSpPr/>
          <p:nvPr/>
        </p:nvSpPr>
        <p:spPr>
          <a:xfrm>
            <a:off x="393147" y="721402"/>
            <a:ext cx="11609649" cy="5047536"/>
          </a:xfrm>
          <a:prstGeom prst="rect">
            <a:avLst/>
          </a:prstGeom>
        </p:spPr>
        <p:txBody>
          <a:bodyPr wrap="square">
            <a:spAutoFit/>
          </a:bodyPr>
          <a:lstStyle/>
          <a:p>
            <a:pPr algn="just">
              <a:tabLst>
                <a:tab pos="137795" algn="l"/>
              </a:tabLst>
            </a:pPr>
            <a:r>
              <a:rPr lang="es-PE" b="1" dirty="0">
                <a:latin typeface="Cambria" panose="02040503050406030204" pitchFamily="18" charset="0"/>
                <a:ea typeface="Times New Roman" panose="02020603050405020304" pitchFamily="18" charset="0"/>
                <a:cs typeface="Arial" panose="020B0604020202020204" pitchFamily="34" charset="0"/>
              </a:rPr>
              <a:t>Definición:</a:t>
            </a:r>
            <a:endParaRPr lang="es-PE" sz="2800" b="1" dirty="0">
              <a:latin typeface="Cambria" panose="02040503050406030204" pitchFamily="18" charset="0"/>
              <a:ea typeface="Times New Roman" panose="02020603050405020304" pitchFamily="18" charset="0"/>
            </a:endParaRPr>
          </a:p>
          <a:p>
            <a:pPr algn="just">
              <a:tabLst>
                <a:tab pos="137795" algn="l"/>
              </a:tabLst>
            </a:pPr>
            <a:r>
              <a:rPr lang="es-PE" dirty="0">
                <a:latin typeface="Cambria" panose="02040503050406030204" pitchFamily="18" charset="0"/>
                <a:ea typeface="Times New Roman" panose="02020603050405020304" pitchFamily="18" charset="0"/>
                <a:cs typeface="Arial" panose="020B0604020202020204" pitchFamily="34" charset="0"/>
              </a:rPr>
              <a:t>El Cheque es un Título Valor abstracto que contiene una orden de pago emitida por el titular de una cuenta corriente bancaria a favor de una persona beneficiaria.</a:t>
            </a:r>
          </a:p>
          <a:p>
            <a:pPr algn="just">
              <a:tabLst>
                <a:tab pos="137795" algn="l"/>
              </a:tabLst>
            </a:pPr>
            <a:endParaRPr lang="es-PE" sz="2800" b="1" dirty="0">
              <a:effectLst/>
              <a:latin typeface="Cambria" panose="02040503050406030204" pitchFamily="18" charset="0"/>
              <a:ea typeface="Times New Roman" panose="02020603050405020304" pitchFamily="18" charset="0"/>
              <a:cs typeface="Arial" panose="020B0604020202020204" pitchFamily="34" charset="0"/>
            </a:endParaRPr>
          </a:p>
          <a:p>
            <a:pPr algn="just">
              <a:tabLst>
                <a:tab pos="137795" algn="l"/>
              </a:tabLst>
            </a:pPr>
            <a:r>
              <a:rPr lang="es-ES" b="1" dirty="0">
                <a:latin typeface="Cambria" panose="02040503050406030204" pitchFamily="18" charset="0"/>
              </a:rPr>
              <a:t>SUJETOS INTERVINIENTES</a:t>
            </a:r>
          </a:p>
          <a:p>
            <a:pPr algn="just">
              <a:tabLst>
                <a:tab pos="137795" algn="l"/>
              </a:tabLst>
            </a:pPr>
            <a:endParaRPr lang="es-PE" sz="1600" dirty="0">
              <a:latin typeface="Cambria" panose="02040503050406030204" pitchFamily="18" charset="0"/>
            </a:endParaRPr>
          </a:p>
          <a:p>
            <a:pPr algn="just">
              <a:tabLst>
                <a:tab pos="137795" algn="l"/>
              </a:tabLst>
            </a:pPr>
            <a:r>
              <a:rPr lang="es-PE" sz="1600" b="1" dirty="0">
                <a:latin typeface="Cambria" panose="02040503050406030204" pitchFamily="18" charset="0"/>
              </a:rPr>
              <a:t>El emisor o girador: </a:t>
            </a:r>
            <a:r>
              <a:rPr lang="es-PE" sz="1600" dirty="0">
                <a:latin typeface="Cambria" panose="02040503050406030204" pitchFamily="18" charset="0"/>
              </a:rPr>
              <a:t>Es la persona que gira el cheque, debiendo para ello ser titular de una cuenta corriente bancaria que cuente con fondos suficientes para cubrir el importe señalado en el título valor. </a:t>
            </a:r>
          </a:p>
          <a:p>
            <a:pPr algn="just">
              <a:tabLst>
                <a:tab pos="137795" algn="l"/>
              </a:tabLst>
            </a:pPr>
            <a:endParaRPr lang="es-PE" sz="1600" dirty="0">
              <a:latin typeface="Cambria" panose="02040503050406030204" pitchFamily="18" charset="0"/>
            </a:endParaRPr>
          </a:p>
          <a:p>
            <a:pPr algn="just">
              <a:tabLst>
                <a:tab pos="137795" algn="l"/>
              </a:tabLst>
            </a:pPr>
            <a:r>
              <a:rPr lang="es-PE" sz="1600" b="1" dirty="0">
                <a:latin typeface="Cambria" panose="02040503050406030204" pitchFamily="18" charset="0"/>
              </a:rPr>
              <a:t>El girado: </a:t>
            </a:r>
            <a:r>
              <a:rPr lang="es-PE" sz="1600" dirty="0">
                <a:latin typeface="Cambria" panose="02040503050406030204" pitchFamily="18" charset="0"/>
              </a:rPr>
              <a:t>Es el banco o empresa del sistema financiero que, descontando de los fondos constituidos en la cuenta corriente de la que es titular el emisor, debe efectuar el pago del importe del cheque a su tenedor. </a:t>
            </a:r>
          </a:p>
          <a:p>
            <a:pPr algn="just">
              <a:tabLst>
                <a:tab pos="137795" algn="l"/>
              </a:tabLst>
            </a:pPr>
            <a:endParaRPr lang="es-PE" sz="1600" dirty="0">
              <a:latin typeface="Cambria" panose="02040503050406030204" pitchFamily="18" charset="0"/>
            </a:endParaRPr>
          </a:p>
          <a:p>
            <a:pPr algn="just">
              <a:tabLst>
                <a:tab pos="137795" algn="l"/>
              </a:tabLst>
            </a:pPr>
            <a:r>
              <a:rPr lang="es-PE" sz="1600" b="1" dirty="0">
                <a:latin typeface="Cambria" panose="02040503050406030204" pitchFamily="18" charset="0"/>
              </a:rPr>
              <a:t>El tenedor: </a:t>
            </a:r>
            <a:r>
              <a:rPr lang="es-PE" sz="1600" dirty="0">
                <a:latin typeface="Cambria" panose="02040503050406030204" pitchFamily="18" charset="0"/>
              </a:rPr>
              <a:t>es decir a favor de quien se emite el cheque el mismo que se dirigirá al banco para cobrar el importe señalado en el título valor. </a:t>
            </a:r>
          </a:p>
          <a:p>
            <a:pPr algn="just">
              <a:tabLst>
                <a:tab pos="137795" algn="l"/>
              </a:tabLst>
            </a:pPr>
            <a:endParaRPr lang="es-PE" sz="2800" dirty="0">
              <a:effectLst/>
              <a:latin typeface="Cambria" panose="02040503050406030204" pitchFamily="18" charset="0"/>
              <a:ea typeface="Times New Roman" panose="02020603050405020304" pitchFamily="18" charset="0"/>
            </a:endParaRPr>
          </a:p>
          <a:p>
            <a:pPr algn="just">
              <a:tabLst>
                <a:tab pos="137795" algn="l"/>
              </a:tabLst>
            </a:pPr>
            <a:endParaRPr lang="es-PE" dirty="0"/>
          </a:p>
          <a:p>
            <a:pPr algn="just">
              <a:tabLst>
                <a:tab pos="137795" algn="l"/>
              </a:tabLst>
            </a:pPr>
            <a:endParaRPr lang="es-PE" sz="2800" dirty="0">
              <a:effectLst/>
              <a:latin typeface="Cambria" panose="02040503050406030204" pitchFamily="18" charset="0"/>
              <a:ea typeface="Times New Roman" panose="02020603050405020304" pitchFamily="18" charset="0"/>
            </a:endParaRPr>
          </a:p>
        </p:txBody>
      </p:sp>
      <p:pic>
        <p:nvPicPr>
          <p:cNvPr id="4" name="Picture 4" descr="http://2.bp.blogspot.com/_Sg51v_GNbTU/TFbomWZAf1I/AAAAAAAACDQ/q7jchQUZe_M/s1600/chequ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70468" y="4341254"/>
            <a:ext cx="5655006" cy="251674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4296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40787" y="164520"/>
            <a:ext cx="10860688" cy="4801314"/>
          </a:xfrm>
          <a:prstGeom prst="rect">
            <a:avLst/>
          </a:prstGeom>
        </p:spPr>
        <p:txBody>
          <a:bodyPr wrap="square">
            <a:spAutoFit/>
          </a:bodyPr>
          <a:lstStyle/>
          <a:p>
            <a:pPr algn="just">
              <a:tabLst>
                <a:tab pos="137795" algn="l"/>
              </a:tabLst>
            </a:pPr>
            <a:r>
              <a:rPr lang="es-PE" b="1" dirty="0">
                <a:latin typeface="Cambria" panose="02040503050406030204" pitchFamily="18" charset="0"/>
                <a:cs typeface="Arial" panose="020B0604020202020204" pitchFamily="34" charset="0"/>
              </a:rPr>
              <a:t>El cheque deberá contener:</a:t>
            </a:r>
          </a:p>
          <a:p>
            <a:pPr algn="just">
              <a:tabLst>
                <a:tab pos="137795" algn="l"/>
              </a:tabLst>
            </a:pPr>
            <a:endParaRPr lang="es-PE" dirty="0">
              <a:latin typeface="Cambria" panose="02040503050406030204" pitchFamily="18" charset="0"/>
              <a:cs typeface="Arial" panose="020B0604020202020204" pitchFamily="34" charset="0"/>
            </a:endParaRPr>
          </a:p>
          <a:p>
            <a:pPr marL="285750" lvl="0" indent="-285750">
              <a:buFont typeface="Wingdings" panose="05000000000000000000" pitchFamily="2" charset="2"/>
              <a:buChar char="q"/>
            </a:pPr>
            <a:r>
              <a:rPr lang="es-PE" b="1" dirty="0">
                <a:latin typeface="Cambria" panose="02040503050406030204" pitchFamily="18" charset="0"/>
                <a:cs typeface="Arial" panose="020B0604020202020204" pitchFamily="34" charset="0"/>
              </a:rPr>
              <a:t>La denominación </a:t>
            </a:r>
            <a:r>
              <a:rPr lang="es-PE" dirty="0">
                <a:latin typeface="Cambria" panose="02040503050406030204" pitchFamily="18" charset="0"/>
                <a:cs typeface="Arial" panose="020B0604020202020204" pitchFamily="34" charset="0"/>
              </a:rPr>
              <a:t>: esta inserta en el propio título.</a:t>
            </a:r>
          </a:p>
          <a:p>
            <a:pPr marL="285750" lvl="0" indent="-285750">
              <a:buFont typeface="Wingdings" panose="05000000000000000000" pitchFamily="2" charset="2"/>
              <a:buChar char="q"/>
            </a:pPr>
            <a:endParaRPr lang="es-PE" dirty="0">
              <a:latin typeface="Cambria" panose="02040503050406030204" pitchFamily="18" charset="0"/>
              <a:cs typeface="Arial" panose="020B0604020202020204" pitchFamily="34" charset="0"/>
            </a:endParaRPr>
          </a:p>
          <a:p>
            <a:pPr marL="285750" lvl="0" indent="-285750">
              <a:buFont typeface="Wingdings" panose="05000000000000000000" pitchFamily="2" charset="2"/>
              <a:buChar char="q"/>
            </a:pPr>
            <a:r>
              <a:rPr lang="es-PE" b="1" dirty="0">
                <a:latin typeface="Cambria" panose="02040503050406030204" pitchFamily="18" charset="0"/>
                <a:cs typeface="Arial" panose="020B0604020202020204" pitchFamily="34" charset="0"/>
              </a:rPr>
              <a:t>El nombre del que ha de pagar o librado: </a:t>
            </a:r>
            <a:r>
              <a:rPr lang="es-PE" dirty="0">
                <a:latin typeface="Cambria" panose="02040503050406030204" pitchFamily="18" charset="0"/>
                <a:cs typeface="Arial" panose="020B0604020202020204" pitchFamily="34" charset="0"/>
              </a:rPr>
              <a:t>que necesariamente habrá de ser un banco o entidad financiera.</a:t>
            </a:r>
          </a:p>
          <a:p>
            <a:pPr lvl="0"/>
            <a:endParaRPr lang="es-PE" dirty="0">
              <a:latin typeface="Cambria" panose="02040503050406030204" pitchFamily="18" charset="0"/>
              <a:cs typeface="Arial" panose="020B0604020202020204" pitchFamily="34" charset="0"/>
            </a:endParaRPr>
          </a:p>
          <a:p>
            <a:pPr marL="285750" lvl="0" indent="-285750">
              <a:buFont typeface="Wingdings" panose="05000000000000000000" pitchFamily="2" charset="2"/>
              <a:buChar char="q"/>
            </a:pPr>
            <a:r>
              <a:rPr lang="es-PE" b="1" dirty="0">
                <a:latin typeface="Cambria" panose="02040503050406030204" pitchFamily="18" charset="0"/>
                <a:cs typeface="Arial" panose="020B0604020202020204" pitchFamily="34" charset="0"/>
              </a:rPr>
              <a:t>Cantidad a pagar: </a:t>
            </a:r>
            <a:r>
              <a:rPr lang="es-PE" dirty="0">
                <a:latin typeface="Cambria" panose="02040503050406030204" pitchFamily="18" charset="0"/>
                <a:cs typeface="Arial" panose="020B0604020202020204" pitchFamily="34" charset="0"/>
              </a:rPr>
              <a:t>que puede aparecer expresada en moneda extranjera convertible admitida a cotización oficial. Si la cantidad aparece en letras y números y ambas expresiones no coinciden, predominará la cantidad en letra.</a:t>
            </a:r>
          </a:p>
          <a:p>
            <a:pPr lvl="0"/>
            <a:endParaRPr lang="es-PE" dirty="0">
              <a:latin typeface="Cambria" panose="02040503050406030204" pitchFamily="18" charset="0"/>
              <a:cs typeface="Arial" panose="020B0604020202020204" pitchFamily="34" charset="0"/>
            </a:endParaRPr>
          </a:p>
          <a:p>
            <a:pPr marL="285750" lvl="0" indent="-285750">
              <a:buFont typeface="Wingdings" panose="05000000000000000000" pitchFamily="2" charset="2"/>
              <a:buChar char="q"/>
            </a:pPr>
            <a:r>
              <a:rPr lang="es-PE" dirty="0">
                <a:latin typeface="Cambria" panose="02040503050406030204" pitchFamily="18" charset="0"/>
                <a:cs typeface="Arial" panose="020B0604020202020204" pitchFamily="34" charset="0"/>
              </a:rPr>
              <a:t> </a:t>
            </a:r>
            <a:r>
              <a:rPr lang="es-PE" b="1" dirty="0">
                <a:latin typeface="Cambria" panose="02040503050406030204" pitchFamily="18" charset="0"/>
                <a:cs typeface="Arial" panose="020B0604020202020204" pitchFamily="34" charset="0"/>
              </a:rPr>
              <a:t>Lugar de pago: </a:t>
            </a:r>
            <a:r>
              <a:rPr lang="es-PE" dirty="0">
                <a:latin typeface="Cambria" panose="02040503050406030204" pitchFamily="18" charset="0"/>
                <a:cs typeface="Arial" panose="020B0604020202020204" pitchFamily="34" charset="0"/>
              </a:rPr>
              <a:t>debe estar consignado en el cheque, en su defecto, será el lugar designado junto al nombre del librador.</a:t>
            </a:r>
          </a:p>
          <a:p>
            <a:pPr lvl="0"/>
            <a:endParaRPr lang="es-PE" dirty="0">
              <a:latin typeface="Cambria" panose="02040503050406030204" pitchFamily="18" charset="0"/>
              <a:cs typeface="Arial" panose="020B0604020202020204" pitchFamily="34" charset="0"/>
            </a:endParaRPr>
          </a:p>
          <a:p>
            <a:pPr marL="285750" lvl="0" indent="-285750">
              <a:buFont typeface="Wingdings" panose="05000000000000000000" pitchFamily="2" charset="2"/>
              <a:buChar char="q"/>
            </a:pPr>
            <a:r>
              <a:rPr lang="es-PE" dirty="0">
                <a:latin typeface="Cambria" panose="02040503050406030204" pitchFamily="18" charset="0"/>
                <a:cs typeface="Arial" panose="020B0604020202020204" pitchFamily="34" charset="0"/>
              </a:rPr>
              <a:t>Fecha y lugar de emisión del cheque.</a:t>
            </a:r>
          </a:p>
          <a:p>
            <a:pPr lvl="0"/>
            <a:endParaRPr lang="es-PE" dirty="0">
              <a:latin typeface="Cambria" panose="02040503050406030204" pitchFamily="18" charset="0"/>
              <a:cs typeface="Arial" panose="020B0604020202020204" pitchFamily="34" charset="0"/>
            </a:endParaRPr>
          </a:p>
          <a:p>
            <a:pPr marL="285750" lvl="0" indent="-285750">
              <a:buFont typeface="Wingdings" panose="05000000000000000000" pitchFamily="2" charset="2"/>
              <a:buChar char="q"/>
            </a:pPr>
            <a:r>
              <a:rPr lang="es-PE" dirty="0">
                <a:latin typeface="Cambria" panose="02040503050406030204" pitchFamily="18" charset="0"/>
                <a:cs typeface="Arial" panose="020B0604020202020204" pitchFamily="34" charset="0"/>
              </a:rPr>
              <a:t>Firma del librador o del que emite el cheque</a:t>
            </a:r>
          </a:p>
        </p:txBody>
      </p:sp>
      <p:pic>
        <p:nvPicPr>
          <p:cNvPr id="3" name="Picture 4" descr="http://centros3.pntic.mec.es/cp.antonio.ramos.carratala/consumo/Chequ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9821" y="3727937"/>
            <a:ext cx="5614367" cy="2911951"/>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184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rot="19768084">
            <a:off x="1885156" y="2276204"/>
            <a:ext cx="6286982" cy="1785104"/>
          </a:xfrm>
          <a:prstGeom prst="rect">
            <a:avLst/>
          </a:prstGeom>
          <a:ln w="57150"/>
        </p:spPr>
        <p:style>
          <a:lnRef idx="2">
            <a:schemeClr val="accent4"/>
          </a:lnRef>
          <a:fillRef idx="1">
            <a:schemeClr val="lt1"/>
          </a:fillRef>
          <a:effectRef idx="0">
            <a:schemeClr val="accent4"/>
          </a:effectRef>
          <a:fontRef idx="minor">
            <a:schemeClr val="dk1"/>
          </a:fontRef>
        </p:style>
        <p:txBody>
          <a:bodyPr wrap="square">
            <a:spAutoFit/>
          </a:bodyPr>
          <a:lstStyle/>
          <a:p>
            <a:endParaRPr lang="es-PE" sz="2800" b="1" dirty="0">
              <a:latin typeface="Cambria" panose="02040503050406030204" pitchFamily="18" charset="0"/>
            </a:endParaRPr>
          </a:p>
          <a:p>
            <a:r>
              <a:rPr lang="es-PE" sz="2800" b="1" dirty="0">
                <a:latin typeface="Cambria" panose="02040503050406030204" pitchFamily="18" charset="0"/>
              </a:rPr>
              <a:t>DESMATERIALIZADOS</a:t>
            </a:r>
          </a:p>
          <a:p>
            <a:endParaRPr lang="es-PE" dirty="0">
              <a:latin typeface="Cambria" panose="02040503050406030204" pitchFamily="18" charset="0"/>
            </a:endParaRPr>
          </a:p>
          <a:p>
            <a:r>
              <a:rPr lang="es-PE" dirty="0">
                <a:latin typeface="Cambria" panose="02040503050406030204" pitchFamily="18" charset="0"/>
              </a:rPr>
              <a:t>Se da cuando un titulo no tiene presencia física, ya que solo se encuentran registrados.</a:t>
            </a:r>
          </a:p>
        </p:txBody>
      </p:sp>
    </p:spTree>
    <p:extLst>
      <p:ext uri="{BB962C8B-B14F-4D97-AF65-F5344CB8AC3E}">
        <p14:creationId xmlns:p14="http://schemas.microsoft.com/office/powerpoint/2010/main" val="739916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60832" y="688671"/>
            <a:ext cx="8445500" cy="5024965"/>
          </a:xfrm>
          <a:prstGeom prst="rect">
            <a:avLst/>
          </a:prstGeom>
        </p:spPr>
        <p:txBody>
          <a:bodyPr wrap="square">
            <a:spAutoFit/>
          </a:bodyPr>
          <a:lstStyle/>
          <a:p>
            <a:pPr algn="just">
              <a:lnSpc>
                <a:spcPct val="115000"/>
              </a:lnSpc>
              <a:spcAft>
                <a:spcPts val="1000"/>
              </a:spcAft>
            </a:pPr>
            <a:r>
              <a:rPr lang="es-PE" sz="2000" b="1" dirty="0" smtClean="0">
                <a:latin typeface="Cambria" panose="02040503050406030204" pitchFamily="18" charset="0"/>
                <a:ea typeface="Calibri" panose="020F0502020204030204" pitchFamily="34" charset="0"/>
                <a:cs typeface="Times New Roman" panose="02020603050405020304" pitchFamily="18" charset="0"/>
              </a:rPr>
              <a:t>TITULOS VALORES DESMATERIALIZADOS</a:t>
            </a:r>
          </a:p>
          <a:p>
            <a:pPr algn="just">
              <a:lnSpc>
                <a:spcPct val="115000"/>
              </a:lnSpc>
              <a:spcAft>
                <a:spcPts val="1000"/>
              </a:spcAft>
            </a:pPr>
            <a:endParaRPr lang="es-PE" sz="2000" b="1" dirty="0">
              <a:latin typeface="Cambria" panose="020405030504060302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s-PE" sz="2000" b="1" dirty="0" smtClean="0">
                <a:latin typeface="Cambria" panose="02040503050406030204" pitchFamily="18" charset="0"/>
                <a:ea typeface="Calibri" panose="020F0502020204030204" pitchFamily="34" charset="0"/>
                <a:cs typeface="Times New Roman" panose="02020603050405020304" pitchFamily="18" charset="0"/>
              </a:rPr>
              <a:t>Concepto</a:t>
            </a:r>
            <a:r>
              <a:rPr lang="es-PE" sz="2000" b="1" dirty="0">
                <a:latin typeface="Cambria" panose="02040503050406030204" pitchFamily="18" charset="0"/>
                <a:ea typeface="Calibri" panose="020F0502020204030204" pitchFamily="34" charset="0"/>
                <a:cs typeface="Times New Roman" panose="02020603050405020304" pitchFamily="18" charset="0"/>
              </a:rPr>
              <a:t>: </a:t>
            </a:r>
          </a:p>
          <a:p>
            <a:pPr algn="just">
              <a:lnSpc>
                <a:spcPct val="115000"/>
              </a:lnSpc>
              <a:spcAft>
                <a:spcPts val="1000"/>
              </a:spcAft>
            </a:pPr>
            <a:r>
              <a:rPr lang="es-PE" sz="2000" dirty="0">
                <a:latin typeface="Cambria" panose="02040503050406030204" pitchFamily="18" charset="0"/>
                <a:ea typeface="Calibri" panose="020F0502020204030204" pitchFamily="34" charset="0"/>
                <a:cs typeface="Times New Roman" panose="02020603050405020304" pitchFamily="18" charset="0"/>
              </a:rPr>
              <a:t>Es aquel que es representado mediante anotaciones en cuenta e inscrito ante una institución de compensación y liquidación de valores, es decir, que no se incorpora en un soporte material o físico.</a:t>
            </a:r>
          </a:p>
          <a:p>
            <a:pPr algn="just">
              <a:lnSpc>
                <a:spcPct val="115000"/>
              </a:lnSpc>
              <a:spcAft>
                <a:spcPts val="1000"/>
              </a:spcAft>
            </a:pPr>
            <a:r>
              <a:rPr lang="es-PE" b="1" dirty="0">
                <a:latin typeface="Cambria" panose="02040503050406030204" pitchFamily="18" charset="0"/>
              </a:rPr>
              <a:t>No todo los títulos y valores se pueden desmaterializar, solo pueden ser desmaterializados los valores mobiliarios .</a:t>
            </a:r>
          </a:p>
          <a:p>
            <a:pPr algn="just">
              <a:lnSpc>
                <a:spcPct val="115000"/>
              </a:lnSpc>
              <a:spcAft>
                <a:spcPts val="1000"/>
              </a:spcAft>
            </a:pPr>
            <a:endParaRPr lang="es-PE" dirty="0">
              <a:latin typeface="Cambria" panose="02040503050406030204" pitchFamily="18" charset="0"/>
              <a:ea typeface="Calibri" panose="020F0502020204030204" pitchFamily="34" charset="0"/>
              <a:cs typeface="Times New Roman" panose="02020603050405020304" pitchFamily="18" charset="0"/>
            </a:endParaRPr>
          </a:p>
          <a:p>
            <a:pPr algn="just">
              <a:lnSpc>
                <a:spcPct val="115000"/>
              </a:lnSpc>
              <a:spcAft>
                <a:spcPts val="1000"/>
              </a:spcAft>
            </a:pPr>
            <a:endParaRPr lang="es-PE" dirty="0">
              <a:latin typeface="Cambria" panose="020405030504060302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s-PE" dirty="0">
                <a:latin typeface="Cambria" panose="02040503050406030204" pitchFamily="18" charset="0"/>
                <a:ea typeface="Calibri" panose="020F0502020204030204" pitchFamily="34" charset="0"/>
                <a:cs typeface="Times New Roman" panose="02020603050405020304" pitchFamily="18" charset="0"/>
              </a:rPr>
              <a:t>Ejemplos: Acciones de una Sociedad Anónima Abierta, los bonos soberanos, los papeles comerciales.</a:t>
            </a:r>
          </a:p>
        </p:txBody>
      </p:sp>
    </p:spTree>
    <p:extLst>
      <p:ext uri="{BB962C8B-B14F-4D97-AF65-F5344CB8AC3E}">
        <p14:creationId xmlns:p14="http://schemas.microsoft.com/office/powerpoint/2010/main" val="3905612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96392" y="956469"/>
            <a:ext cx="11053064" cy="5237331"/>
          </a:xfrm>
          <a:prstGeom prst="rect">
            <a:avLst/>
          </a:prstGeom>
        </p:spPr>
        <p:txBody>
          <a:bodyPr wrap="square">
            <a:spAutoFit/>
          </a:bodyPr>
          <a:lstStyle/>
          <a:p>
            <a:pPr algn="just">
              <a:lnSpc>
                <a:spcPct val="115000"/>
              </a:lnSpc>
              <a:spcAft>
                <a:spcPts val="1000"/>
              </a:spcAft>
            </a:pPr>
            <a:r>
              <a:rPr lang="es-PE" sz="2000" b="1" dirty="0">
                <a:latin typeface="Cambria" panose="02040503050406030204" pitchFamily="18" charset="0"/>
                <a:ea typeface="Calibri" panose="020F0502020204030204" pitchFamily="34" charset="0"/>
                <a:cs typeface="Times New Roman" panose="02020603050405020304" pitchFamily="18" charset="0"/>
              </a:rPr>
              <a:t>Características</a:t>
            </a:r>
          </a:p>
          <a:p>
            <a:pPr marL="285750" indent="-285750" algn="just">
              <a:lnSpc>
                <a:spcPct val="115000"/>
              </a:lnSpc>
              <a:spcAft>
                <a:spcPts val="1000"/>
              </a:spcAft>
              <a:buFont typeface="Wingdings" panose="05000000000000000000" pitchFamily="2" charset="2"/>
              <a:buChar char="v"/>
            </a:pPr>
            <a:r>
              <a:rPr lang="es-PE" sz="2000" dirty="0">
                <a:latin typeface="Cambria" panose="02040503050406030204" pitchFamily="18" charset="0"/>
                <a:ea typeface="Calibri" panose="020F0502020204030204" pitchFamily="34" charset="0"/>
                <a:cs typeface="Times New Roman" panose="02020603050405020304" pitchFamily="18" charset="0"/>
              </a:rPr>
              <a:t>Surgen como consecuencia del proceso evolutivo moderno y tecnológico del trafico comercial.</a:t>
            </a:r>
          </a:p>
          <a:p>
            <a:pPr marL="285750" indent="-285750" algn="just">
              <a:lnSpc>
                <a:spcPct val="115000"/>
              </a:lnSpc>
              <a:spcAft>
                <a:spcPts val="1000"/>
              </a:spcAft>
              <a:buFont typeface="Wingdings" panose="05000000000000000000" pitchFamily="2" charset="2"/>
              <a:buChar char="v"/>
            </a:pPr>
            <a:r>
              <a:rPr lang="es-PE" sz="2000" dirty="0">
                <a:latin typeface="Cambria" panose="02040503050406030204" pitchFamily="18" charset="0"/>
                <a:ea typeface="Calibri" panose="020F0502020204030204" pitchFamily="34" charset="0"/>
                <a:cs typeface="Times New Roman" panose="02020603050405020304" pitchFamily="18" charset="0"/>
              </a:rPr>
              <a:t>Da paso a un soporte mas moderno y ágil como es el asiento contable informatizado.</a:t>
            </a:r>
          </a:p>
          <a:p>
            <a:pPr marL="285750" indent="-285750" algn="just">
              <a:lnSpc>
                <a:spcPct val="115000"/>
              </a:lnSpc>
              <a:spcAft>
                <a:spcPts val="1000"/>
              </a:spcAft>
              <a:buFont typeface="Wingdings" panose="05000000000000000000" pitchFamily="2" charset="2"/>
              <a:buChar char="v"/>
            </a:pPr>
            <a:r>
              <a:rPr lang="es-PE" sz="2000" dirty="0">
                <a:latin typeface="Cambria" panose="02040503050406030204" pitchFamily="18" charset="0"/>
                <a:ea typeface="Calibri" panose="020F0502020204030204" pitchFamily="34" charset="0"/>
                <a:cs typeface="Times New Roman" panose="02020603050405020304" pitchFamily="18" charset="0"/>
              </a:rPr>
              <a:t>Tiene la misma naturaleza que los valores materializados cumplen el mismo rol dentro del ámbito jurídico comercial.</a:t>
            </a:r>
          </a:p>
          <a:p>
            <a:pPr algn="just">
              <a:lnSpc>
                <a:spcPct val="115000"/>
              </a:lnSpc>
              <a:spcAft>
                <a:spcPts val="1000"/>
              </a:spcAft>
            </a:pPr>
            <a:endParaRPr lang="es-PE" sz="2000" dirty="0">
              <a:latin typeface="Cambria" panose="020405030504060302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s-PE" sz="2000" b="1" dirty="0">
                <a:latin typeface="Cambria" panose="02040503050406030204" pitchFamily="18" charset="0"/>
                <a:ea typeface="Calibri" panose="020F0502020204030204" pitchFamily="34" charset="0"/>
                <a:cs typeface="Times New Roman" panose="02020603050405020304" pitchFamily="18" charset="0"/>
              </a:rPr>
              <a:t>Requisitos</a:t>
            </a:r>
            <a:endParaRPr lang="es-PE" sz="2000" dirty="0">
              <a:latin typeface="Cambria" panose="020405030504060302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s-PE" sz="2000" dirty="0">
                <a:latin typeface="Cambria" panose="02040503050406030204" pitchFamily="18" charset="0"/>
                <a:ea typeface="Calibri" panose="020F0502020204030204" pitchFamily="34" charset="0"/>
                <a:cs typeface="Times New Roman" panose="02020603050405020304" pitchFamily="18" charset="0"/>
              </a:rPr>
              <a:t>Para que existan los valores en cuenta se requieren:</a:t>
            </a:r>
          </a:p>
          <a:p>
            <a:pPr marL="342900" lvl="0" indent="-342900" algn="just">
              <a:lnSpc>
                <a:spcPct val="115000"/>
              </a:lnSpc>
              <a:spcAft>
                <a:spcPts val="0"/>
              </a:spcAft>
              <a:buFont typeface="+mj-lt"/>
              <a:buAutoNum type="arabicPeriod"/>
            </a:pPr>
            <a:r>
              <a:rPr lang="es-PE" sz="2000" dirty="0">
                <a:latin typeface="Cambria" panose="02040503050406030204" pitchFamily="18" charset="0"/>
                <a:ea typeface="Calibri" panose="020F0502020204030204" pitchFamily="34" charset="0"/>
                <a:cs typeface="Times New Roman" panose="02020603050405020304" pitchFamily="18" charset="0"/>
              </a:rPr>
              <a:t>La decisión voluntaria del emisor.</a:t>
            </a:r>
          </a:p>
          <a:p>
            <a:pPr marL="342900" lvl="0" indent="-342900" algn="just">
              <a:lnSpc>
                <a:spcPct val="115000"/>
              </a:lnSpc>
              <a:spcAft>
                <a:spcPts val="0"/>
              </a:spcAft>
              <a:buFont typeface="+mj-lt"/>
              <a:buAutoNum type="arabicPeriod"/>
            </a:pPr>
            <a:r>
              <a:rPr lang="es-PE" sz="2000" dirty="0">
                <a:latin typeface="Cambria" panose="02040503050406030204" pitchFamily="18" charset="0"/>
                <a:ea typeface="Calibri" panose="020F0502020204030204" pitchFamily="34" charset="0"/>
                <a:cs typeface="Times New Roman" panose="02020603050405020304" pitchFamily="18" charset="0"/>
              </a:rPr>
              <a:t>Ser una condición de la emisión.</a:t>
            </a:r>
          </a:p>
          <a:p>
            <a:pPr marL="342900" lvl="0" indent="-342900" algn="just">
              <a:lnSpc>
                <a:spcPct val="115000"/>
              </a:lnSpc>
              <a:spcAft>
                <a:spcPts val="0"/>
              </a:spcAft>
              <a:buFont typeface="+mj-lt"/>
              <a:buAutoNum type="arabicPeriod"/>
            </a:pPr>
            <a:r>
              <a:rPr lang="es-PE" sz="2000" dirty="0">
                <a:latin typeface="Cambria" panose="02040503050406030204" pitchFamily="18" charset="0"/>
                <a:ea typeface="Calibri" panose="020F0502020204030204" pitchFamily="34" charset="0"/>
                <a:cs typeface="Times New Roman" panose="02020603050405020304" pitchFamily="18" charset="0"/>
              </a:rPr>
              <a:t>La inclusión de la totalidad de los valores integrantes de la misma emisión, clase o serie.</a:t>
            </a:r>
          </a:p>
          <a:p>
            <a:pPr marL="342900" lvl="0" indent="-342900" algn="just">
              <a:lnSpc>
                <a:spcPct val="115000"/>
              </a:lnSpc>
              <a:spcAft>
                <a:spcPts val="1000"/>
              </a:spcAft>
              <a:buFont typeface="+mj-lt"/>
              <a:buAutoNum type="arabicPeriod"/>
            </a:pPr>
            <a:r>
              <a:rPr lang="es-PE" sz="2000" dirty="0">
                <a:latin typeface="Cambria" panose="02040503050406030204" pitchFamily="18" charset="0"/>
                <a:ea typeface="Calibri" panose="020F0502020204030204" pitchFamily="34" charset="0"/>
                <a:cs typeface="Times New Roman" panose="02020603050405020304" pitchFamily="18" charset="0"/>
              </a:rPr>
              <a:t>Registrar los valores ante una institución de compensación y liquidación de valores (ICLV).</a:t>
            </a:r>
            <a:endParaRPr lang="es-PE" sz="2000" dirty="0">
              <a:effectLst/>
              <a:latin typeface="Cambria" panose="0204050305040603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2177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93776" y="256032"/>
            <a:ext cx="9034271" cy="4940840"/>
          </a:xfrm>
          <a:prstGeom prst="rect">
            <a:avLst/>
          </a:prstGeom>
        </p:spPr>
        <p:txBody>
          <a:bodyPr wrap="square">
            <a:spAutoFit/>
          </a:bodyPr>
          <a:lstStyle/>
          <a:p>
            <a:pPr algn="just">
              <a:lnSpc>
                <a:spcPct val="115000"/>
              </a:lnSpc>
              <a:spcAft>
                <a:spcPts val="1000"/>
              </a:spcAft>
            </a:pPr>
            <a:r>
              <a:rPr lang="es-PE" sz="3200" b="1" dirty="0">
                <a:latin typeface="Cambria" panose="02040503050406030204" pitchFamily="18" charset="0"/>
                <a:ea typeface="Calibri" panose="020F0502020204030204" pitchFamily="34" charset="0"/>
                <a:cs typeface="Times New Roman" panose="02020603050405020304" pitchFamily="18" charset="0"/>
              </a:rPr>
              <a:t>Ventajas:</a:t>
            </a:r>
          </a:p>
          <a:p>
            <a:pPr algn="just">
              <a:lnSpc>
                <a:spcPct val="115000"/>
              </a:lnSpc>
              <a:spcAft>
                <a:spcPts val="1000"/>
              </a:spcAft>
            </a:pPr>
            <a:endParaRPr lang="es-PE" sz="1600" dirty="0">
              <a:latin typeface="Cambria" panose="02040503050406030204" pitchFamily="18"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
            </a:pPr>
            <a:r>
              <a:rPr lang="es-PE" dirty="0">
                <a:latin typeface="Cambria" panose="02040503050406030204" pitchFamily="18" charset="0"/>
                <a:ea typeface="Calibri" panose="020F0502020204030204" pitchFamily="34" charset="0"/>
                <a:cs typeface="Times New Roman" panose="02020603050405020304" pitchFamily="18" charset="0"/>
              </a:rPr>
              <a:t>Evita trasladar físicamente en cada operación los títulos aspecto que reviste particular importancia cuando se trata e emisiones masivas.</a:t>
            </a:r>
            <a:endParaRPr lang="es-PE" sz="1600" dirty="0">
              <a:latin typeface="Cambria" panose="02040503050406030204" pitchFamily="18"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
            </a:pPr>
            <a:r>
              <a:rPr lang="es-PE" dirty="0">
                <a:latin typeface="Cambria" panose="02040503050406030204" pitchFamily="18" charset="0"/>
                <a:ea typeface="Calibri" panose="020F0502020204030204" pitchFamily="34" charset="0"/>
                <a:cs typeface="Times New Roman" panose="02020603050405020304" pitchFamily="18" charset="0"/>
              </a:rPr>
              <a:t>Permite determinar a los titulares de los valores y a la cantidad que cada uno de ellos posee.</a:t>
            </a:r>
            <a:endParaRPr lang="es-PE" sz="1600" dirty="0">
              <a:latin typeface="Cambria" panose="02040503050406030204" pitchFamily="18"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
            </a:pPr>
            <a:r>
              <a:rPr lang="es-PE" dirty="0">
                <a:latin typeface="Cambria" panose="02040503050406030204" pitchFamily="18" charset="0"/>
                <a:ea typeface="Calibri" panose="020F0502020204030204" pitchFamily="34" charset="0"/>
                <a:cs typeface="Times New Roman" panose="02020603050405020304" pitchFamily="18" charset="0"/>
              </a:rPr>
              <a:t>La rapidez en el tratamiento de la información</a:t>
            </a:r>
            <a:endParaRPr lang="es-PE" sz="1600" dirty="0">
              <a:latin typeface="Cambria" panose="02040503050406030204" pitchFamily="18"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
            </a:pPr>
            <a:r>
              <a:rPr lang="es-PE" dirty="0">
                <a:latin typeface="Cambria" panose="02040503050406030204" pitchFamily="18" charset="0"/>
                <a:ea typeface="Calibri" panose="020F0502020204030204" pitchFamily="34" charset="0"/>
                <a:cs typeface="Times New Roman" panose="02020603050405020304" pitchFamily="18" charset="0"/>
              </a:rPr>
              <a:t>Elimina los riesgos de destrucción, robo o extravió de los títulos.</a:t>
            </a:r>
            <a:endParaRPr lang="es-PE" sz="1600" dirty="0">
              <a:latin typeface="Cambria" panose="02040503050406030204" pitchFamily="18"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
            </a:pPr>
            <a:r>
              <a:rPr lang="es-PE" dirty="0">
                <a:latin typeface="Cambria" panose="02040503050406030204" pitchFamily="18" charset="0"/>
                <a:ea typeface="Calibri" panose="020F0502020204030204" pitchFamily="34" charset="0"/>
                <a:cs typeface="Times New Roman" panose="02020603050405020304" pitchFamily="18" charset="0"/>
              </a:rPr>
              <a:t>Evita las falsificaciones</a:t>
            </a:r>
            <a:endParaRPr lang="es-PE" sz="1600" dirty="0">
              <a:latin typeface="Cambria" panose="02040503050406030204" pitchFamily="18"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
            </a:pPr>
            <a:r>
              <a:rPr lang="es-PE" dirty="0">
                <a:latin typeface="Cambria" panose="02040503050406030204" pitchFamily="18" charset="0"/>
                <a:ea typeface="Calibri" panose="020F0502020204030204" pitchFamily="34" charset="0"/>
                <a:cs typeface="Times New Roman" panose="02020603050405020304" pitchFamily="18" charset="0"/>
              </a:rPr>
              <a:t>Agiliza las transferencias de los valores</a:t>
            </a:r>
            <a:endParaRPr lang="es-PE" sz="1600" dirty="0">
              <a:latin typeface="Cambria" panose="02040503050406030204" pitchFamily="18"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
            </a:pPr>
            <a:r>
              <a:rPr lang="es-PE" dirty="0">
                <a:latin typeface="Cambria" panose="02040503050406030204" pitchFamily="18" charset="0"/>
                <a:ea typeface="Calibri" panose="020F0502020204030204" pitchFamily="34" charset="0"/>
                <a:cs typeface="Times New Roman" panose="02020603050405020304" pitchFamily="18" charset="0"/>
              </a:rPr>
              <a:t>El reparto de los beneficios efectúa a través de la ICLV.</a:t>
            </a:r>
            <a:endParaRPr lang="es-PE" sz="1600" dirty="0">
              <a:effectLst/>
              <a:latin typeface="Cambria" panose="0204050305040603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1749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04800" y="519190"/>
            <a:ext cx="8997696" cy="4247317"/>
          </a:xfrm>
          <a:prstGeom prst="rect">
            <a:avLst/>
          </a:prstGeom>
        </p:spPr>
        <p:txBody>
          <a:bodyPr wrap="square">
            <a:spAutoFit/>
          </a:bodyPr>
          <a:lstStyle/>
          <a:p>
            <a:r>
              <a:rPr lang="es-PE" b="1" dirty="0" smtClean="0">
                <a:latin typeface="Cambria" pitchFamily="18" charset="0"/>
              </a:rPr>
              <a:t>Legislación: </a:t>
            </a:r>
          </a:p>
          <a:p>
            <a:endParaRPr lang="es-PE" dirty="0">
              <a:latin typeface="Cambria" pitchFamily="18" charset="0"/>
            </a:endParaRPr>
          </a:p>
          <a:p>
            <a:r>
              <a:rPr lang="es-PE" dirty="0">
                <a:latin typeface="Cambria" pitchFamily="18" charset="0"/>
              </a:rPr>
              <a:t>Los valores representados por anotaciones en cuenta actualmente se encuentran formados en el Decreto Legislativo N°861, Ley del Mercado de Valores (estos fueron regulados por primera vez en la anterior Ley del Mercado de Valores, Decreto Legislativo N°755), en la Ley N°26887 (Ley General de Sociedades) y en la ley N°27287 (Ley de </a:t>
            </a:r>
            <a:r>
              <a:rPr lang="es-PE" dirty="0" smtClean="0">
                <a:latin typeface="Cambria" pitchFamily="18" charset="0"/>
              </a:rPr>
              <a:t>Títulos </a:t>
            </a:r>
            <a:r>
              <a:rPr lang="es-PE" dirty="0">
                <a:latin typeface="Cambria" pitchFamily="18" charset="0"/>
              </a:rPr>
              <a:t>y Valores</a:t>
            </a:r>
            <a:r>
              <a:rPr lang="es-PE" dirty="0" smtClean="0">
                <a:latin typeface="Cambria" pitchFamily="18" charset="0"/>
              </a:rPr>
              <a:t>).</a:t>
            </a:r>
          </a:p>
          <a:p>
            <a:endParaRPr lang="es-PE" dirty="0" smtClean="0">
              <a:latin typeface="Cambria" pitchFamily="18" charset="0"/>
            </a:endParaRPr>
          </a:p>
          <a:p>
            <a:endParaRPr lang="es-PE" dirty="0">
              <a:latin typeface="Cambria" pitchFamily="18" charset="0"/>
            </a:endParaRPr>
          </a:p>
          <a:p>
            <a:r>
              <a:rPr lang="es-PE" b="1" dirty="0">
                <a:latin typeface="Cambria" pitchFamily="18" charset="0"/>
              </a:rPr>
              <a:t>Institución de Compensación y Liquidación de Valores (ICLV</a:t>
            </a:r>
            <a:r>
              <a:rPr lang="es-PE" b="1" dirty="0" smtClean="0">
                <a:latin typeface="Cambria" pitchFamily="18" charset="0"/>
              </a:rPr>
              <a:t>):</a:t>
            </a:r>
            <a:endParaRPr lang="es-PE" b="1" dirty="0">
              <a:latin typeface="Cambria" pitchFamily="18" charset="0"/>
            </a:endParaRPr>
          </a:p>
          <a:p>
            <a:endParaRPr lang="es-PE" dirty="0" smtClean="0">
              <a:latin typeface="Cambria" pitchFamily="18" charset="0"/>
            </a:endParaRPr>
          </a:p>
          <a:p>
            <a:r>
              <a:rPr lang="es-PE" dirty="0">
                <a:latin typeface="Cambria" pitchFamily="18" charset="0"/>
              </a:rPr>
              <a:t>Las ICLV facilitan la liquidación de las operaciones, además de prestar servicios a emisores e inversionista a través de sus participantes y tienen por objeto exclusivo el registro, custodia, compensación, liquidación y transferencia de valores.</a:t>
            </a:r>
          </a:p>
          <a:p>
            <a:endParaRPr lang="es-PE" dirty="0">
              <a:latin typeface="Cambria" pitchFamily="18" charset="0"/>
            </a:endParaRPr>
          </a:p>
        </p:txBody>
      </p:sp>
    </p:spTree>
    <p:extLst>
      <p:ext uri="{BB962C8B-B14F-4D97-AF65-F5344CB8AC3E}">
        <p14:creationId xmlns:p14="http://schemas.microsoft.com/office/powerpoint/2010/main" val="1441831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97408" y="1060026"/>
            <a:ext cx="8546592" cy="1754326"/>
          </a:xfrm>
          <a:prstGeom prst="rect">
            <a:avLst/>
          </a:prstGeom>
        </p:spPr>
        <p:txBody>
          <a:bodyPr wrap="square">
            <a:spAutoFit/>
          </a:bodyPr>
          <a:lstStyle/>
          <a:p>
            <a:r>
              <a:rPr lang="es-PE" b="1" dirty="0">
                <a:latin typeface="Cambria" pitchFamily="18" charset="0"/>
              </a:rPr>
              <a:t>Solicitud de la </a:t>
            </a:r>
            <a:r>
              <a:rPr lang="es-PE" b="1" dirty="0" smtClean="0">
                <a:latin typeface="Cambria" pitchFamily="18" charset="0"/>
              </a:rPr>
              <a:t>desmaterialización:</a:t>
            </a:r>
          </a:p>
          <a:p>
            <a:endParaRPr lang="es-PE" dirty="0">
              <a:latin typeface="Cambria" pitchFamily="18" charset="0"/>
            </a:endParaRPr>
          </a:p>
          <a:p>
            <a:r>
              <a:rPr lang="es-PE" dirty="0">
                <a:latin typeface="Cambria" pitchFamily="18" charset="0"/>
              </a:rPr>
              <a:t>Corresponde al emisor decidir la forma de </a:t>
            </a:r>
            <a:r>
              <a:rPr lang="es-PE" dirty="0" smtClean="0">
                <a:latin typeface="Cambria" pitchFamily="18" charset="0"/>
              </a:rPr>
              <a:t>representación </a:t>
            </a:r>
            <a:r>
              <a:rPr lang="es-PE" dirty="0">
                <a:latin typeface="Cambria" pitchFamily="18" charset="0"/>
              </a:rPr>
              <a:t>de los </a:t>
            </a:r>
            <a:r>
              <a:rPr lang="es-PE" dirty="0" smtClean="0">
                <a:latin typeface="Cambria" pitchFamily="18" charset="0"/>
              </a:rPr>
              <a:t>títulos </a:t>
            </a:r>
            <a:r>
              <a:rPr lang="es-PE" dirty="0">
                <a:latin typeface="Cambria" pitchFamily="18" charset="0"/>
              </a:rPr>
              <a:t>valores, constituyendo una </a:t>
            </a:r>
            <a:r>
              <a:rPr lang="es-PE" dirty="0" smtClean="0">
                <a:latin typeface="Cambria" pitchFamily="18" charset="0"/>
              </a:rPr>
              <a:t>condición </a:t>
            </a:r>
            <a:r>
              <a:rPr lang="es-PE" dirty="0">
                <a:latin typeface="Cambria" pitchFamily="18" charset="0"/>
              </a:rPr>
              <a:t>de la </a:t>
            </a:r>
            <a:r>
              <a:rPr lang="es-PE" dirty="0" smtClean="0">
                <a:latin typeface="Cambria" pitchFamily="18" charset="0"/>
              </a:rPr>
              <a:t>emisión </a:t>
            </a:r>
            <a:r>
              <a:rPr lang="es-PE" dirty="0">
                <a:latin typeface="Cambria" pitchFamily="18" charset="0"/>
              </a:rPr>
              <a:t>susceptible  de </a:t>
            </a:r>
            <a:r>
              <a:rPr lang="es-PE" dirty="0" smtClean="0">
                <a:latin typeface="Cambria" pitchFamily="18" charset="0"/>
              </a:rPr>
              <a:t>modificación. </a:t>
            </a:r>
            <a:r>
              <a:rPr lang="es-PE" dirty="0">
                <a:latin typeface="Cambria" pitchFamily="18" charset="0"/>
              </a:rPr>
              <a:t>Para tal efecto se requiere que se adopte el acuerdo respectivo, según lo dispuesto en su estatuto, pacto social, contrato de </a:t>
            </a:r>
            <a:r>
              <a:rPr lang="es-PE" dirty="0" smtClean="0">
                <a:latin typeface="Cambria" pitchFamily="18" charset="0"/>
              </a:rPr>
              <a:t>emisión </a:t>
            </a:r>
            <a:r>
              <a:rPr lang="es-PE" dirty="0">
                <a:latin typeface="Cambria" pitchFamily="18" charset="0"/>
              </a:rPr>
              <a:t>u otro documento legal.</a:t>
            </a:r>
          </a:p>
        </p:txBody>
      </p:sp>
    </p:spTree>
    <p:extLst>
      <p:ext uri="{BB962C8B-B14F-4D97-AF65-F5344CB8AC3E}">
        <p14:creationId xmlns:p14="http://schemas.microsoft.com/office/powerpoint/2010/main" val="2720810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829056" y="2133600"/>
            <a:ext cx="7839456" cy="3416320"/>
          </a:xfrm>
          <a:prstGeom prst="rect">
            <a:avLst/>
          </a:prstGeom>
          <a:noFill/>
        </p:spPr>
        <p:txBody>
          <a:bodyPr wrap="square" rtlCol="0">
            <a:spAutoFit/>
          </a:bodyPr>
          <a:lstStyle/>
          <a:p>
            <a:pPr marL="285750" indent="-285750">
              <a:buFont typeface="Wingdings" pitchFamily="2" charset="2"/>
              <a:buChar char="q"/>
            </a:pPr>
            <a:r>
              <a:rPr lang="es-PE" dirty="0" smtClean="0">
                <a:latin typeface="Cambria" pitchFamily="18" charset="0"/>
              </a:rPr>
              <a:t>Es </a:t>
            </a:r>
            <a:r>
              <a:rPr lang="es-PE" dirty="0">
                <a:latin typeface="Cambria" pitchFamily="18" charset="0"/>
              </a:rPr>
              <a:t>el Registro Central de Valores y Liquidaciones del Perú </a:t>
            </a:r>
            <a:r>
              <a:rPr lang="es-PE" dirty="0" smtClean="0">
                <a:latin typeface="Cambria" pitchFamily="18" charset="0"/>
              </a:rPr>
              <a:t>.</a:t>
            </a:r>
          </a:p>
          <a:p>
            <a:pPr marL="285750" indent="-285750">
              <a:buFont typeface="Wingdings" pitchFamily="2" charset="2"/>
              <a:buChar char="q"/>
            </a:pPr>
            <a:endParaRPr lang="es-PE" dirty="0">
              <a:latin typeface="Cambria" pitchFamily="18" charset="0"/>
            </a:endParaRPr>
          </a:p>
          <a:p>
            <a:pPr marL="285750" indent="-285750">
              <a:buFont typeface="Wingdings" pitchFamily="2" charset="2"/>
              <a:buChar char="q"/>
            </a:pPr>
            <a:r>
              <a:rPr lang="es-PE" dirty="0">
                <a:latin typeface="Cambria" pitchFamily="18" charset="0"/>
              </a:rPr>
              <a:t>Registra, anotando en una cuenta electrónica, los valores emitidos por las empresas e instituciones y los cambios de propiedad que éstos tienen a lo largo del </a:t>
            </a:r>
            <a:r>
              <a:rPr lang="es-PE" dirty="0" smtClean="0">
                <a:latin typeface="Cambria" pitchFamily="18" charset="0"/>
              </a:rPr>
              <a:t>tiempo.</a:t>
            </a:r>
          </a:p>
          <a:p>
            <a:pPr marL="285750" indent="-285750">
              <a:buFont typeface="Wingdings" pitchFamily="2" charset="2"/>
              <a:buChar char="q"/>
            </a:pPr>
            <a:endParaRPr lang="es-PE" dirty="0">
              <a:latin typeface="Cambria" pitchFamily="18" charset="0"/>
            </a:endParaRPr>
          </a:p>
          <a:p>
            <a:pPr marL="285750" indent="-285750">
              <a:buFont typeface="Wingdings" pitchFamily="2" charset="2"/>
              <a:buChar char="q"/>
            </a:pPr>
            <a:r>
              <a:rPr lang="es-PE" dirty="0" smtClean="0">
                <a:latin typeface="Cambria" pitchFamily="18" charset="0"/>
              </a:rPr>
              <a:t>Compensa </a:t>
            </a:r>
            <a:r>
              <a:rPr lang="es-PE" dirty="0">
                <a:latin typeface="Cambria" pitchFamily="18" charset="0"/>
              </a:rPr>
              <a:t>y liquida las operaciones efectuadas en la BVL y otros mecanismos centralizados de </a:t>
            </a:r>
            <a:r>
              <a:rPr lang="es-PE" dirty="0" smtClean="0">
                <a:latin typeface="Cambria" pitchFamily="18" charset="0"/>
              </a:rPr>
              <a:t>negociación.</a:t>
            </a:r>
          </a:p>
          <a:p>
            <a:endParaRPr lang="es-PE" dirty="0">
              <a:latin typeface="Cambria" pitchFamily="18" charset="0"/>
            </a:endParaRPr>
          </a:p>
          <a:p>
            <a:pPr marL="285750" indent="-285750">
              <a:buFont typeface="Wingdings" pitchFamily="2" charset="2"/>
              <a:buChar char="q"/>
            </a:pPr>
            <a:r>
              <a:rPr lang="es-PE" dirty="0">
                <a:latin typeface="Cambria" pitchFamily="18" charset="0"/>
              </a:rPr>
              <a:t>Brinda servicios vinculados que atienden las diversas necesidades del mercado: pago de dividendos a accionistas, procesos de reorganización corporativa, entrega de acciones liberadas, entre otros.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661" y="854583"/>
            <a:ext cx="254317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9482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70560" y="944940"/>
            <a:ext cx="8205216" cy="3693319"/>
          </a:xfrm>
          <a:prstGeom prst="rect">
            <a:avLst/>
          </a:prstGeom>
        </p:spPr>
        <p:txBody>
          <a:bodyPr wrap="square">
            <a:spAutoFit/>
          </a:bodyPr>
          <a:lstStyle/>
          <a:p>
            <a:r>
              <a:rPr lang="es-PE" dirty="0" smtClean="0">
                <a:latin typeface="Cambria" pitchFamily="18" charset="0"/>
              </a:rPr>
              <a:t>ANTECEDENTES:</a:t>
            </a:r>
          </a:p>
          <a:p>
            <a:endParaRPr lang="es-PE" dirty="0">
              <a:latin typeface="Cambria" pitchFamily="18" charset="0"/>
            </a:endParaRPr>
          </a:p>
          <a:p>
            <a:pPr marL="285750" indent="-285750">
              <a:buFont typeface="Wingdings" pitchFamily="2" charset="2"/>
              <a:buChar char="Ø"/>
            </a:pPr>
            <a:r>
              <a:rPr lang="es-PE" dirty="0" smtClean="0">
                <a:latin typeface="Cambria" pitchFamily="18" charset="0"/>
              </a:rPr>
              <a:t>Nace </a:t>
            </a:r>
            <a:r>
              <a:rPr lang="es-PE" dirty="0">
                <a:latin typeface="Cambria" pitchFamily="18" charset="0"/>
              </a:rPr>
              <a:t>como Sociedad Anónima en 1997, luego de que se escindiera de la Bolsa de Valores de </a:t>
            </a:r>
            <a:r>
              <a:rPr lang="es-PE" dirty="0" smtClean="0">
                <a:latin typeface="Cambria" pitchFamily="18" charset="0"/>
              </a:rPr>
              <a:t>Lima.</a:t>
            </a:r>
          </a:p>
          <a:p>
            <a:endParaRPr lang="es-PE" dirty="0">
              <a:latin typeface="Cambria" pitchFamily="18" charset="0"/>
            </a:endParaRPr>
          </a:p>
          <a:p>
            <a:pPr marL="285750" indent="-285750">
              <a:buFont typeface="Wingdings" pitchFamily="2" charset="2"/>
              <a:buChar char="Ø"/>
            </a:pPr>
            <a:r>
              <a:rPr lang="es-PE" dirty="0">
                <a:latin typeface="Cambria" pitchFamily="18" charset="0"/>
              </a:rPr>
              <a:t>Desde el año 2002, CAVALI cuenta con un Reglamento Interno, aprobado por la Comisión Nacional Supervisora de Empresas y Valores, que le permite establecer sus funciones y responsabilidades de acuerdo a las necesidades del mercado </a:t>
            </a:r>
            <a:r>
              <a:rPr lang="es-PE" dirty="0" smtClean="0">
                <a:latin typeface="Cambria" pitchFamily="18" charset="0"/>
              </a:rPr>
              <a:t>.</a:t>
            </a:r>
          </a:p>
          <a:p>
            <a:endParaRPr lang="es-PE" dirty="0">
              <a:latin typeface="Cambria" pitchFamily="18" charset="0"/>
            </a:endParaRPr>
          </a:p>
          <a:p>
            <a:pPr marL="285750" indent="-285750">
              <a:buFont typeface="Wingdings" pitchFamily="2" charset="2"/>
              <a:buChar char="Ø"/>
            </a:pPr>
            <a:r>
              <a:rPr lang="es-PE" dirty="0">
                <a:latin typeface="Cambria" pitchFamily="18" charset="0"/>
              </a:rPr>
              <a:t>Desde su fundación, CAVALI viene trabajando para conectar al Perú con los principales </a:t>
            </a:r>
            <a:r>
              <a:rPr lang="es-PE" dirty="0" smtClean="0">
                <a:latin typeface="Cambria" pitchFamily="18" charset="0"/>
              </a:rPr>
              <a:t>mercados  internacionales </a:t>
            </a:r>
            <a:r>
              <a:rPr lang="es-PE" dirty="0">
                <a:latin typeface="Cambria" pitchFamily="18" charset="0"/>
              </a:rPr>
              <a:t>a través de convenios con Centrales de Depósitos y Bancos Custodios </a:t>
            </a:r>
            <a:r>
              <a:rPr lang="es-PE" dirty="0" smtClean="0">
                <a:latin typeface="Cambria" pitchFamily="18" charset="0"/>
              </a:rPr>
              <a:t>Globales.</a:t>
            </a:r>
            <a:endParaRPr lang="es-PE" dirty="0">
              <a:latin typeface="Cambria" pitchFamily="18" charset="0"/>
            </a:endParaRPr>
          </a:p>
        </p:txBody>
      </p:sp>
    </p:spTree>
    <p:extLst>
      <p:ext uri="{BB962C8B-B14F-4D97-AF65-F5344CB8AC3E}">
        <p14:creationId xmlns:p14="http://schemas.microsoft.com/office/powerpoint/2010/main" val="2491749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65142" y="1154176"/>
            <a:ext cx="8596668" cy="1320800"/>
          </a:xfrm>
        </p:spPr>
        <p:txBody>
          <a:bodyPr>
            <a:normAutofit/>
          </a:bodyPr>
          <a:lstStyle/>
          <a:p>
            <a:r>
              <a:rPr lang="es-PE" sz="3200" b="1" dirty="0" smtClean="0">
                <a:latin typeface="Cambria" pitchFamily="18" charset="0"/>
              </a:rPr>
              <a:t>EVOLUCION DE LA LEY DE TITULOS VALORES </a:t>
            </a:r>
            <a:endParaRPr lang="es-PE" sz="3200" b="1" dirty="0">
              <a:latin typeface="Cambria"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793" y="2036064"/>
            <a:ext cx="6877434" cy="3438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8463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Flecha derecha"/>
          <p:cNvSpPr/>
          <p:nvPr/>
        </p:nvSpPr>
        <p:spPr>
          <a:xfrm>
            <a:off x="382289" y="3947848"/>
            <a:ext cx="2876431" cy="1373028"/>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1 Rectángulo"/>
          <p:cNvSpPr/>
          <p:nvPr/>
        </p:nvSpPr>
        <p:spPr>
          <a:xfrm>
            <a:off x="593150" y="405074"/>
            <a:ext cx="9440866" cy="3016210"/>
          </a:xfrm>
          <a:prstGeom prst="rect">
            <a:avLst/>
          </a:prstGeom>
        </p:spPr>
        <p:txBody>
          <a:bodyPr wrap="square">
            <a:spAutoFit/>
          </a:bodyPr>
          <a:lstStyle/>
          <a:p>
            <a:r>
              <a:rPr lang="es-PE" b="1" dirty="0">
                <a:latin typeface="Cambria" pitchFamily="18" charset="0"/>
              </a:rPr>
              <a:t>Infraestructura </a:t>
            </a:r>
            <a:r>
              <a:rPr lang="es-PE" b="1" dirty="0" smtClean="0">
                <a:latin typeface="Cambria" pitchFamily="18" charset="0"/>
              </a:rPr>
              <a:t>CAVALI:</a:t>
            </a:r>
          </a:p>
          <a:p>
            <a:endParaRPr lang="es-PE" dirty="0" smtClean="0">
              <a:latin typeface="Cambria" pitchFamily="18" charset="0"/>
            </a:endParaRPr>
          </a:p>
          <a:p>
            <a:pPr algn="just"/>
            <a:r>
              <a:rPr lang="es-PE" sz="1600" dirty="0">
                <a:latin typeface="Cambria" pitchFamily="18" charset="0"/>
              </a:rPr>
              <a:t>cuenta con dos sedes, que garantiza a sus clientes y usuarios la continuidad de las operaciones claves del negocio aun en las situaciones más adversas.</a:t>
            </a:r>
          </a:p>
          <a:p>
            <a:pPr algn="just"/>
            <a:r>
              <a:rPr lang="es-PE" sz="1600" dirty="0">
                <a:latin typeface="Cambria" pitchFamily="18" charset="0"/>
              </a:rPr>
              <a:t>Siempre a la vanguardia, CAVALI se encuentra en proceso de cambio de su plataforma tecnológica, lo que permitirá atender las necesidades del nuevo entorno global </a:t>
            </a:r>
          </a:p>
          <a:p>
            <a:pPr algn="just"/>
            <a:r>
              <a:rPr lang="es-PE" sz="1600" dirty="0">
                <a:latin typeface="Cambria" pitchFamily="18" charset="0"/>
              </a:rPr>
              <a:t>La empresa cuenta con más de 70 profesionales especializados en las diferentes áreas del mercado de </a:t>
            </a:r>
            <a:r>
              <a:rPr lang="es-PE" sz="1600" dirty="0" smtClean="0">
                <a:latin typeface="Cambria" pitchFamily="18" charset="0"/>
              </a:rPr>
              <a:t>capitales.</a:t>
            </a:r>
            <a:endParaRPr lang="es-PE" sz="1600" dirty="0">
              <a:latin typeface="Cambria" pitchFamily="18" charset="0"/>
            </a:endParaRPr>
          </a:p>
          <a:p>
            <a:endParaRPr lang="es-PE" dirty="0" smtClean="0"/>
          </a:p>
          <a:p>
            <a:endParaRPr lang="es-PE" dirty="0"/>
          </a:p>
          <a:p>
            <a:endParaRPr lang="es-PE" dirty="0"/>
          </a:p>
        </p:txBody>
      </p:sp>
      <p:sp>
        <p:nvSpPr>
          <p:cNvPr id="3" name="2 Rectángulo"/>
          <p:cNvSpPr/>
          <p:nvPr/>
        </p:nvSpPr>
        <p:spPr>
          <a:xfrm>
            <a:off x="488561" y="4449696"/>
            <a:ext cx="2468817" cy="369332"/>
          </a:xfrm>
          <a:prstGeom prst="rect">
            <a:avLst/>
          </a:prstGeom>
        </p:spPr>
        <p:txBody>
          <a:bodyPr wrap="none">
            <a:spAutoFit/>
          </a:bodyPr>
          <a:lstStyle/>
          <a:p>
            <a:r>
              <a:rPr lang="es-PE" b="1" dirty="0" smtClean="0">
                <a:latin typeface="Cambria" pitchFamily="18" charset="0"/>
              </a:rPr>
              <a:t>Ámbito </a:t>
            </a:r>
            <a:r>
              <a:rPr lang="es-PE" b="1" dirty="0">
                <a:latin typeface="Cambria" pitchFamily="18" charset="0"/>
              </a:rPr>
              <a:t>de </a:t>
            </a:r>
            <a:r>
              <a:rPr lang="es-PE" b="1" dirty="0" smtClean="0">
                <a:latin typeface="Cambria" pitchFamily="18" charset="0"/>
              </a:rPr>
              <a:t>Funciones:</a:t>
            </a:r>
            <a:endParaRPr lang="es-PE" b="1" dirty="0">
              <a:latin typeface="Cambria" pitchFamily="18" charset="0"/>
            </a:endParaRPr>
          </a:p>
        </p:txBody>
      </p:sp>
      <p:pic>
        <p:nvPicPr>
          <p:cNvPr id="4" name="3 Imagen"/>
          <p:cNvPicPr/>
          <p:nvPr/>
        </p:nvPicPr>
        <p:blipFill>
          <a:blip r:embed="rId2"/>
          <a:stretch>
            <a:fillRect/>
          </a:stretch>
        </p:blipFill>
        <p:spPr>
          <a:xfrm>
            <a:off x="3615746" y="2523744"/>
            <a:ext cx="6771838" cy="40414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96479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841762" y="645652"/>
            <a:ext cx="1364476" cy="369332"/>
          </a:xfrm>
          <a:prstGeom prst="rect">
            <a:avLst/>
          </a:prstGeom>
        </p:spPr>
        <p:txBody>
          <a:bodyPr wrap="none">
            <a:spAutoFit/>
          </a:bodyPr>
          <a:lstStyle/>
          <a:p>
            <a:r>
              <a:rPr lang="es-PE" dirty="0">
                <a:latin typeface="Cambria" pitchFamily="18" charset="0"/>
              </a:rPr>
              <a:t>Marco legal</a:t>
            </a:r>
          </a:p>
        </p:txBody>
      </p:sp>
      <p:pic>
        <p:nvPicPr>
          <p:cNvPr id="4" name="3 Imagen"/>
          <p:cNvPicPr/>
          <p:nvPr/>
        </p:nvPicPr>
        <p:blipFill rotWithShape="1">
          <a:blip r:embed="rId2"/>
          <a:srcRect t="2216"/>
          <a:stretch/>
        </p:blipFill>
        <p:spPr bwMode="auto">
          <a:xfrm>
            <a:off x="1010030" y="1316736"/>
            <a:ext cx="7146418" cy="4828032"/>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657706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73024" y="416296"/>
            <a:ext cx="8753856" cy="3416320"/>
          </a:xfrm>
          <a:prstGeom prst="rect">
            <a:avLst/>
          </a:prstGeom>
        </p:spPr>
        <p:txBody>
          <a:bodyPr wrap="square">
            <a:spAutoFit/>
          </a:bodyPr>
          <a:lstStyle/>
          <a:p>
            <a:r>
              <a:rPr lang="es-PE" b="1" dirty="0">
                <a:latin typeface="Cambria" pitchFamily="18" charset="0"/>
              </a:rPr>
              <a:t>Registro </a:t>
            </a:r>
            <a:r>
              <a:rPr lang="es-PE" b="1" dirty="0" smtClean="0">
                <a:latin typeface="Cambria" pitchFamily="18" charset="0"/>
              </a:rPr>
              <a:t>Contable:</a:t>
            </a:r>
          </a:p>
          <a:p>
            <a:endParaRPr lang="es-PE" dirty="0" smtClean="0"/>
          </a:p>
          <a:p>
            <a:endParaRPr lang="es-PE" dirty="0"/>
          </a:p>
          <a:p>
            <a:r>
              <a:rPr lang="es-PE" dirty="0">
                <a:latin typeface="Cambria" pitchFamily="18" charset="0"/>
              </a:rPr>
              <a:t>Es el sistema electrónico de representación de valores mediante anotaciones en cuenta administrado por CAVALI, en el cual se efectúan las inscripciones de las emisiones y títulos </a:t>
            </a:r>
            <a:r>
              <a:rPr lang="es-PE" dirty="0" smtClean="0">
                <a:latin typeface="Cambria" pitchFamily="18" charset="0"/>
              </a:rPr>
              <a:t>valores  emitidos </a:t>
            </a:r>
            <a:r>
              <a:rPr lang="es-PE" dirty="0">
                <a:latin typeface="Cambria" pitchFamily="18" charset="0"/>
              </a:rPr>
              <a:t>por emisores nacionales y extranjeros. La forma </a:t>
            </a:r>
            <a:r>
              <a:rPr lang="es-PE" dirty="0" smtClean="0">
                <a:latin typeface="Cambria" pitchFamily="18" charset="0"/>
              </a:rPr>
              <a:t>de representación </a:t>
            </a:r>
            <a:r>
              <a:rPr lang="es-PE" dirty="0">
                <a:latin typeface="Cambria" pitchFamily="18" charset="0"/>
              </a:rPr>
              <a:t>de valores es </a:t>
            </a:r>
            <a:r>
              <a:rPr lang="es-PE" dirty="0" smtClean="0">
                <a:latin typeface="Cambria" pitchFamily="18" charset="0"/>
              </a:rPr>
              <a:t>llamada “desmaterialización</a:t>
            </a:r>
            <a:r>
              <a:rPr lang="es-PE" dirty="0">
                <a:latin typeface="Cambria" pitchFamily="18" charset="0"/>
              </a:rPr>
              <a:t>” Todo valor anotado en cuenta es registrado: </a:t>
            </a:r>
            <a:endParaRPr lang="es-PE" dirty="0" smtClean="0">
              <a:latin typeface="Cambria" pitchFamily="18" charset="0"/>
            </a:endParaRPr>
          </a:p>
          <a:p>
            <a:endParaRPr lang="es-PE" dirty="0">
              <a:latin typeface="Cambria" pitchFamily="18" charset="0"/>
            </a:endParaRPr>
          </a:p>
          <a:p>
            <a:r>
              <a:rPr lang="es-PE" dirty="0" smtClean="0">
                <a:latin typeface="Cambria" pitchFamily="18" charset="0"/>
              </a:rPr>
              <a:t> a</a:t>
            </a:r>
            <a:r>
              <a:rPr lang="es-PE" dirty="0">
                <a:latin typeface="Cambria" pitchFamily="18" charset="0"/>
              </a:rPr>
              <a:t>) por Valor,</a:t>
            </a:r>
          </a:p>
          <a:p>
            <a:r>
              <a:rPr lang="es-PE" dirty="0">
                <a:latin typeface="Cambria" pitchFamily="18" charset="0"/>
              </a:rPr>
              <a:t> b) por Titular</a:t>
            </a:r>
          </a:p>
          <a:p>
            <a:r>
              <a:rPr lang="es-PE" dirty="0" smtClean="0">
                <a:latin typeface="Cambria" pitchFamily="18" charset="0"/>
              </a:rPr>
              <a:t> c</a:t>
            </a:r>
            <a:r>
              <a:rPr lang="es-PE" dirty="0">
                <a:latin typeface="Cambria" pitchFamily="18" charset="0"/>
              </a:rPr>
              <a:t>) por Participante.</a:t>
            </a:r>
          </a:p>
        </p:txBody>
      </p:sp>
      <p:pic>
        <p:nvPicPr>
          <p:cNvPr id="3" name="2 Imagen"/>
          <p:cNvPicPr/>
          <p:nvPr/>
        </p:nvPicPr>
        <p:blipFill>
          <a:blip r:embed="rId2">
            <a:extLst>
              <a:ext uri="{28A0092B-C50C-407E-A947-70E740481C1C}">
                <a14:useLocalDpi xmlns:a14="http://schemas.microsoft.com/office/drawing/2010/main" val="0"/>
              </a:ext>
            </a:extLst>
          </a:blip>
          <a:stretch>
            <a:fillRect/>
          </a:stretch>
        </p:blipFill>
        <p:spPr>
          <a:xfrm>
            <a:off x="3535680" y="3121152"/>
            <a:ext cx="3962400" cy="3133344"/>
          </a:xfrm>
          <a:prstGeom prst="rect">
            <a:avLst/>
          </a:prstGeom>
          <a:ln>
            <a:noFill/>
          </a:ln>
          <a:effectLst>
            <a:glow rad="101600">
              <a:schemeClr val="accent6">
                <a:satMod val="175000"/>
                <a:alpha val="40000"/>
              </a:schemeClr>
            </a:glow>
            <a:outerShdw blurRad="190500" algn="tl" rotWithShape="0">
              <a:srgbClr val="000000">
                <a:alpha val="70000"/>
              </a:srgbClr>
            </a:outerShdw>
          </a:effectLst>
        </p:spPr>
      </p:pic>
    </p:spTree>
    <p:extLst>
      <p:ext uri="{BB962C8B-B14F-4D97-AF65-F5344CB8AC3E}">
        <p14:creationId xmlns:p14="http://schemas.microsoft.com/office/powerpoint/2010/main" val="1611826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07136" y="743540"/>
            <a:ext cx="8705088" cy="4247317"/>
          </a:xfrm>
          <a:prstGeom prst="rect">
            <a:avLst/>
          </a:prstGeom>
        </p:spPr>
        <p:txBody>
          <a:bodyPr wrap="square">
            <a:spAutoFit/>
          </a:bodyPr>
          <a:lstStyle/>
          <a:p>
            <a:r>
              <a:rPr lang="es-PE" b="1" dirty="0">
                <a:latin typeface="Cambria" pitchFamily="18" charset="0"/>
              </a:rPr>
              <a:t>Tipos de </a:t>
            </a:r>
            <a:r>
              <a:rPr lang="es-PE" b="1" dirty="0" smtClean="0">
                <a:latin typeface="Cambria" pitchFamily="18" charset="0"/>
              </a:rPr>
              <a:t>Registros:</a:t>
            </a:r>
          </a:p>
          <a:p>
            <a:endParaRPr lang="es-PE" dirty="0">
              <a:latin typeface="Cambria" pitchFamily="18" charset="0"/>
            </a:endParaRPr>
          </a:p>
          <a:p>
            <a:pPr marL="285750" lvl="0" indent="-285750">
              <a:buFont typeface="Wingdings" pitchFamily="2" charset="2"/>
              <a:buChar char="ü"/>
            </a:pPr>
            <a:r>
              <a:rPr lang="es-PE" dirty="0">
                <a:latin typeface="Cambria" pitchFamily="18" charset="0"/>
              </a:rPr>
              <a:t>Registro de titulares</a:t>
            </a:r>
          </a:p>
          <a:p>
            <a:pPr marL="285750" indent="-285750">
              <a:buFont typeface="Wingdings" pitchFamily="2" charset="2"/>
              <a:buChar char="ü"/>
            </a:pPr>
            <a:r>
              <a:rPr lang="es-PE" dirty="0">
                <a:latin typeface="Cambria" pitchFamily="18" charset="0"/>
              </a:rPr>
              <a:t>Registro del Código </a:t>
            </a:r>
            <a:r>
              <a:rPr lang="es-PE" dirty="0" smtClean="0">
                <a:latin typeface="Cambria" pitchFamily="18" charset="0"/>
              </a:rPr>
              <a:t>Único </a:t>
            </a:r>
            <a:r>
              <a:rPr lang="es-PE" dirty="0">
                <a:latin typeface="Cambria" pitchFamily="18" charset="0"/>
              </a:rPr>
              <a:t>de Titular, asignado a todo propietario de </a:t>
            </a:r>
            <a:r>
              <a:rPr lang="es-PE" dirty="0" smtClean="0">
                <a:latin typeface="Cambria" pitchFamily="18" charset="0"/>
              </a:rPr>
              <a:t>valores anotados </a:t>
            </a:r>
            <a:r>
              <a:rPr lang="es-PE" dirty="0">
                <a:latin typeface="Cambria" pitchFamily="18" charset="0"/>
              </a:rPr>
              <a:t>en cuenta, mediante la que se identifica a los datos e información del titular.</a:t>
            </a:r>
          </a:p>
          <a:p>
            <a:pPr marL="285750" lvl="0" indent="-285750">
              <a:buFont typeface="Wingdings" pitchFamily="2" charset="2"/>
              <a:buChar char="ü"/>
            </a:pPr>
            <a:r>
              <a:rPr lang="es-PE" dirty="0">
                <a:latin typeface="Cambria" pitchFamily="18" charset="0"/>
              </a:rPr>
              <a:t>Registro de </a:t>
            </a:r>
            <a:r>
              <a:rPr lang="es-PE" dirty="0" smtClean="0">
                <a:latin typeface="Cambria" pitchFamily="18" charset="0"/>
              </a:rPr>
              <a:t>transferencias: Toda </a:t>
            </a:r>
            <a:r>
              <a:rPr lang="es-PE" dirty="0">
                <a:latin typeface="Cambria" pitchFamily="18" charset="0"/>
              </a:rPr>
              <a:t>compra-venta realizada por el titular con el objeto de transferir a un tercero la propiedad de sus valores anotados en </a:t>
            </a:r>
            <a:r>
              <a:rPr lang="es-PE" dirty="0" smtClean="0">
                <a:latin typeface="Cambria" pitchFamily="18" charset="0"/>
              </a:rPr>
              <a:t>cuenta.</a:t>
            </a:r>
            <a:endParaRPr lang="es-PE" dirty="0">
              <a:latin typeface="Cambria" pitchFamily="18" charset="0"/>
            </a:endParaRPr>
          </a:p>
          <a:p>
            <a:pPr marL="285750" lvl="0" indent="-285750">
              <a:buFont typeface="Wingdings" pitchFamily="2" charset="2"/>
              <a:buChar char="ü"/>
            </a:pPr>
            <a:r>
              <a:rPr lang="es-PE" dirty="0">
                <a:latin typeface="Cambria" pitchFamily="18" charset="0"/>
              </a:rPr>
              <a:t>Registros de cambio de titularidad</a:t>
            </a:r>
          </a:p>
          <a:p>
            <a:pPr lvl="0"/>
            <a:r>
              <a:rPr lang="es-PE" dirty="0" smtClean="0">
                <a:latin typeface="Cambria" pitchFamily="18" charset="0"/>
              </a:rPr>
              <a:t>	-Anticipo </a:t>
            </a:r>
            <a:r>
              <a:rPr lang="es-PE" dirty="0">
                <a:latin typeface="Cambria" pitchFamily="18" charset="0"/>
              </a:rPr>
              <a:t>de legitima</a:t>
            </a:r>
          </a:p>
          <a:p>
            <a:pPr lvl="0"/>
            <a:r>
              <a:rPr lang="es-PE" dirty="0" smtClean="0">
                <a:latin typeface="Cambria" pitchFamily="18" charset="0"/>
              </a:rPr>
              <a:t>	-Herencia</a:t>
            </a:r>
            <a:endParaRPr lang="es-PE" dirty="0">
              <a:latin typeface="Cambria" pitchFamily="18" charset="0"/>
            </a:endParaRPr>
          </a:p>
          <a:p>
            <a:pPr lvl="0"/>
            <a:r>
              <a:rPr lang="es-PE" dirty="0" smtClean="0">
                <a:latin typeface="Cambria" pitchFamily="18" charset="0"/>
              </a:rPr>
              <a:t>	-División </a:t>
            </a:r>
            <a:r>
              <a:rPr lang="es-PE" dirty="0">
                <a:latin typeface="Cambria" pitchFamily="18" charset="0"/>
              </a:rPr>
              <a:t>y partición de masa hereditaria entre otros.</a:t>
            </a:r>
          </a:p>
          <a:p>
            <a:pPr marL="285750" lvl="0" indent="-285750">
              <a:buFont typeface="Wingdings" pitchFamily="2" charset="2"/>
              <a:buChar char="ü"/>
            </a:pPr>
            <a:r>
              <a:rPr lang="es-PE" dirty="0">
                <a:latin typeface="Cambria" pitchFamily="18" charset="0"/>
              </a:rPr>
              <a:t>Registro de traspaso de </a:t>
            </a:r>
            <a:r>
              <a:rPr lang="es-PE" dirty="0" smtClean="0">
                <a:latin typeface="Cambria" pitchFamily="18" charset="0"/>
              </a:rPr>
              <a:t>valores: Traslado </a:t>
            </a:r>
            <a:r>
              <a:rPr lang="es-PE" dirty="0">
                <a:latin typeface="Cambria" pitchFamily="18" charset="0"/>
              </a:rPr>
              <a:t>de valores en forma total o parcial de la cuenta matriz de un participante a otra.</a:t>
            </a:r>
          </a:p>
          <a:p>
            <a:pPr marL="285750" lvl="0" indent="-285750">
              <a:buFont typeface="Wingdings" pitchFamily="2" charset="2"/>
              <a:buChar char="ü"/>
            </a:pPr>
            <a:r>
              <a:rPr lang="es-PE" dirty="0">
                <a:latin typeface="Cambria" pitchFamily="18" charset="0"/>
              </a:rPr>
              <a:t>Registro de </a:t>
            </a:r>
            <a:r>
              <a:rPr lang="es-PE" dirty="0" smtClean="0">
                <a:latin typeface="Cambria" pitchFamily="18" charset="0"/>
              </a:rPr>
              <a:t>afectaciones: Inscripción </a:t>
            </a:r>
            <a:r>
              <a:rPr lang="es-PE" dirty="0">
                <a:latin typeface="Cambria" pitchFamily="18" charset="0"/>
              </a:rPr>
              <a:t>de cargas y gravámenes sobre los valores</a:t>
            </a:r>
          </a:p>
        </p:txBody>
      </p:sp>
    </p:spTree>
    <p:extLst>
      <p:ext uri="{BB962C8B-B14F-4D97-AF65-F5344CB8AC3E}">
        <p14:creationId xmlns:p14="http://schemas.microsoft.com/office/powerpoint/2010/main" val="3835819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p:nvPr/>
        </p:nvPicPr>
        <p:blipFill>
          <a:blip r:embed="rId2"/>
          <a:stretch>
            <a:fillRect/>
          </a:stretch>
        </p:blipFill>
        <p:spPr>
          <a:xfrm>
            <a:off x="1436749" y="1060704"/>
            <a:ext cx="7243955" cy="5314251"/>
          </a:xfrm>
          <a:prstGeom prst="rect">
            <a:avLst/>
          </a:prstGeom>
          <a:effectLst>
            <a:innerShdw blurRad="114300">
              <a:prstClr val="black"/>
            </a:innerShdw>
          </a:effectLst>
        </p:spPr>
      </p:pic>
      <p:sp>
        <p:nvSpPr>
          <p:cNvPr id="3" name="2 CuadroTexto"/>
          <p:cNvSpPr txBox="1"/>
          <p:nvPr/>
        </p:nvSpPr>
        <p:spPr>
          <a:xfrm>
            <a:off x="487680" y="398764"/>
            <a:ext cx="4840224" cy="369332"/>
          </a:xfrm>
          <a:prstGeom prst="rect">
            <a:avLst/>
          </a:prstGeom>
          <a:noFill/>
        </p:spPr>
        <p:txBody>
          <a:bodyPr wrap="square" rtlCol="0">
            <a:spAutoFit/>
          </a:bodyPr>
          <a:lstStyle/>
          <a:p>
            <a:r>
              <a:rPr lang="es-PE" b="1" dirty="0" smtClean="0">
                <a:latin typeface="Cambria" pitchFamily="18" charset="0"/>
              </a:rPr>
              <a:t>DESMATERIALIZACION:</a:t>
            </a:r>
            <a:endParaRPr lang="es-PE" b="1" dirty="0">
              <a:latin typeface="Cambria" pitchFamily="18" charset="0"/>
            </a:endParaRPr>
          </a:p>
        </p:txBody>
      </p:sp>
    </p:spTree>
    <p:extLst>
      <p:ext uri="{BB962C8B-B14F-4D97-AF65-F5344CB8AC3E}">
        <p14:creationId xmlns:p14="http://schemas.microsoft.com/office/powerpoint/2010/main" val="3436168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894271" y="672267"/>
            <a:ext cx="26893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ANOTACION EN CUENTA</a:t>
            </a:r>
            <a:endParaRPr kumimoji="0" lang="es-PE" sz="3200" b="0" i="0" u="none" strike="noStrike" cap="none" normalizeH="0" baseline="0" dirty="0" smtClean="0">
              <a:ln>
                <a:noFill/>
              </a:ln>
              <a:solidFill>
                <a:schemeClr val="tx1"/>
              </a:solidFill>
              <a:effectLst/>
              <a:latin typeface="Cambria" pitchFamily="18" charset="0"/>
              <a:cs typeface="Arial"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087" y="1553146"/>
            <a:ext cx="8329248" cy="4177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5297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02336" y="51042"/>
            <a:ext cx="10387584" cy="3693319"/>
          </a:xfrm>
          <a:prstGeom prst="rect">
            <a:avLst/>
          </a:prstGeom>
        </p:spPr>
        <p:txBody>
          <a:bodyPr wrap="square">
            <a:spAutoFit/>
          </a:bodyPr>
          <a:lstStyle/>
          <a:p>
            <a:r>
              <a:rPr lang="es-PE" dirty="0"/>
              <a:t> </a:t>
            </a:r>
          </a:p>
          <a:p>
            <a:r>
              <a:rPr lang="es-PE" b="1" dirty="0">
                <a:latin typeface="Cambria" pitchFamily="18" charset="0"/>
              </a:rPr>
              <a:t>Tipo de </a:t>
            </a:r>
            <a:r>
              <a:rPr lang="es-PE" b="1" dirty="0" smtClean="0">
                <a:latin typeface="Cambria" pitchFamily="18" charset="0"/>
              </a:rPr>
              <a:t>Cuentas</a:t>
            </a:r>
          </a:p>
          <a:p>
            <a:endParaRPr lang="es-PE" dirty="0">
              <a:latin typeface="Cambria" pitchFamily="18" charset="0"/>
            </a:endParaRPr>
          </a:p>
          <a:p>
            <a:r>
              <a:rPr lang="es-PE" dirty="0">
                <a:latin typeface="Cambria" pitchFamily="18" charset="0"/>
              </a:rPr>
              <a:t>• Cuenta de Emisor.- es la cuenta en donde se registran las cuentas de los Titulares de los valores emitidos por el Emisor y sus respectivas tenencias</a:t>
            </a:r>
            <a:r>
              <a:rPr lang="es-PE" dirty="0" smtClean="0">
                <a:latin typeface="Cambria" pitchFamily="18" charset="0"/>
              </a:rPr>
              <a:t>.</a:t>
            </a:r>
          </a:p>
          <a:p>
            <a:endParaRPr lang="es-PE" dirty="0">
              <a:latin typeface="Cambria" pitchFamily="18" charset="0"/>
            </a:endParaRPr>
          </a:p>
          <a:p>
            <a:r>
              <a:rPr lang="es-PE" dirty="0">
                <a:latin typeface="Cambria" pitchFamily="18" charset="0"/>
              </a:rPr>
              <a:t>• Cuenta de Participante o Cuenta Matriz: es la cuenta en la cual se registran las cuentas del cliente-titular de cada Participante y sus respectivas tenencias</a:t>
            </a:r>
            <a:r>
              <a:rPr lang="es-PE" dirty="0" smtClean="0">
                <a:latin typeface="Cambria" pitchFamily="18" charset="0"/>
              </a:rPr>
              <a:t>.</a:t>
            </a:r>
          </a:p>
          <a:p>
            <a:endParaRPr lang="es-PE" dirty="0">
              <a:latin typeface="Cambria" pitchFamily="18" charset="0"/>
            </a:endParaRPr>
          </a:p>
          <a:p>
            <a:r>
              <a:rPr lang="es-PE" dirty="0">
                <a:latin typeface="Cambria" pitchFamily="18" charset="0"/>
              </a:rPr>
              <a:t>• Cuentas Agregadas: son las cuentas que CAVALI puede asignar a las entidades constituidas en el exterior que tengan por objeto social el registro, custodia, compensación, liquidación o   </a:t>
            </a:r>
            <a:r>
              <a:rPr lang="es-PE" dirty="0" err="1">
                <a:latin typeface="Cambria" pitchFamily="18" charset="0"/>
              </a:rPr>
              <a:t>ransferencia</a:t>
            </a:r>
            <a:r>
              <a:rPr lang="es-PE" dirty="0">
                <a:latin typeface="Cambria" pitchFamily="18" charset="0"/>
              </a:rPr>
              <a:t> de valores, luego que sean admitidas como Participantes</a:t>
            </a:r>
            <a:r>
              <a:rPr lang="es-PE" dirty="0" smtClean="0">
                <a:latin typeface="Cambria" pitchFamily="18" charset="0"/>
              </a:rPr>
              <a:t>.</a:t>
            </a:r>
          </a:p>
          <a:p>
            <a:endParaRPr lang="es-PE" dirty="0">
              <a:latin typeface="Cambria" pitchFamily="18" charset="0"/>
            </a:endParaRPr>
          </a:p>
        </p:txBody>
      </p:sp>
    </p:spTree>
    <p:extLst>
      <p:ext uri="{BB962C8B-B14F-4D97-AF65-F5344CB8AC3E}">
        <p14:creationId xmlns:p14="http://schemas.microsoft.com/office/powerpoint/2010/main" val="1862912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34112" y="1888111"/>
            <a:ext cx="4657344" cy="3108543"/>
          </a:xfrm>
          <a:prstGeom prst="rect">
            <a:avLst/>
          </a:prstGeom>
        </p:spPr>
        <p:txBody>
          <a:bodyPr wrap="square">
            <a:spAutoFit/>
          </a:bodyPr>
          <a:lstStyle/>
          <a:p>
            <a:r>
              <a:rPr lang="es-PE" b="1" dirty="0">
                <a:latin typeface="Cambria" pitchFamily="18" charset="0"/>
              </a:rPr>
              <a:t>Eventos </a:t>
            </a:r>
            <a:r>
              <a:rPr lang="es-PE" b="1" dirty="0" smtClean="0">
                <a:latin typeface="Cambria" pitchFamily="18" charset="0"/>
              </a:rPr>
              <a:t>Corporativos:</a:t>
            </a:r>
          </a:p>
          <a:p>
            <a:endParaRPr lang="es-PE" b="1" dirty="0">
              <a:latin typeface="Cambria" pitchFamily="18" charset="0"/>
            </a:endParaRPr>
          </a:p>
          <a:p>
            <a:pPr marL="285750" lvl="0" indent="-285750">
              <a:buFont typeface="Courier New" pitchFamily="49" charset="0"/>
              <a:buChar char="o"/>
            </a:pPr>
            <a:r>
              <a:rPr lang="es-PE" sz="1600" dirty="0">
                <a:latin typeface="Cambria" pitchFamily="18" charset="0"/>
              </a:rPr>
              <a:t>Pago de Principal</a:t>
            </a:r>
          </a:p>
          <a:p>
            <a:pPr marL="285750" lvl="0" indent="-285750">
              <a:buFont typeface="Courier New" pitchFamily="49" charset="0"/>
              <a:buChar char="o"/>
            </a:pPr>
            <a:r>
              <a:rPr lang="es-PE" sz="1600" dirty="0">
                <a:latin typeface="Cambria" pitchFamily="18" charset="0"/>
              </a:rPr>
              <a:t>Pago de Intereses y Dividendos</a:t>
            </a:r>
          </a:p>
          <a:p>
            <a:pPr marL="285750" lvl="0" indent="-285750">
              <a:buFont typeface="Courier New" pitchFamily="49" charset="0"/>
              <a:buChar char="o"/>
            </a:pPr>
            <a:r>
              <a:rPr lang="es-PE" sz="1600" dirty="0">
                <a:latin typeface="Cambria" pitchFamily="18" charset="0"/>
              </a:rPr>
              <a:t>Entrega de Certificados de suscripción preferente</a:t>
            </a:r>
          </a:p>
          <a:p>
            <a:pPr marL="285750" lvl="0" indent="-285750">
              <a:buFont typeface="Courier New" pitchFamily="49" charset="0"/>
              <a:buChar char="o"/>
            </a:pPr>
            <a:r>
              <a:rPr lang="es-PE" sz="1600" dirty="0">
                <a:latin typeface="Cambria" pitchFamily="18" charset="0"/>
              </a:rPr>
              <a:t>Deducciones por Descuento</a:t>
            </a:r>
          </a:p>
          <a:p>
            <a:pPr marL="285750" lvl="0" indent="-285750">
              <a:buFont typeface="Courier New" pitchFamily="49" charset="0"/>
              <a:buChar char="o"/>
            </a:pPr>
            <a:r>
              <a:rPr lang="es-PE" sz="1600" dirty="0">
                <a:latin typeface="Cambria" pitchFamily="18" charset="0"/>
              </a:rPr>
              <a:t>Entrega de acciones </a:t>
            </a:r>
          </a:p>
          <a:p>
            <a:pPr marL="285750" lvl="0" indent="-285750">
              <a:buFont typeface="Courier New" pitchFamily="49" charset="0"/>
              <a:buChar char="o"/>
            </a:pPr>
            <a:r>
              <a:rPr lang="es-PE" sz="1600" dirty="0">
                <a:latin typeface="Cambria" pitchFamily="18" charset="0"/>
              </a:rPr>
              <a:t>Cambios de valor nominal</a:t>
            </a:r>
          </a:p>
          <a:p>
            <a:pPr marL="285750" lvl="0" indent="-285750">
              <a:buFont typeface="Courier New" pitchFamily="49" charset="0"/>
              <a:buChar char="o"/>
            </a:pPr>
            <a:r>
              <a:rPr lang="es-PE" sz="1600" dirty="0">
                <a:latin typeface="Cambria" pitchFamily="18" charset="0"/>
              </a:rPr>
              <a:t>Fusiones</a:t>
            </a:r>
          </a:p>
          <a:p>
            <a:pPr marL="285750" lvl="0" indent="-285750">
              <a:buFont typeface="Courier New" pitchFamily="49" charset="0"/>
              <a:buChar char="o"/>
            </a:pPr>
            <a:r>
              <a:rPr lang="es-PE" sz="1600" dirty="0">
                <a:latin typeface="Cambria" pitchFamily="18" charset="0"/>
              </a:rPr>
              <a:t>Escisiones</a:t>
            </a:r>
          </a:p>
          <a:p>
            <a:pPr marL="285750" lvl="0" indent="-285750">
              <a:buFont typeface="Courier New" pitchFamily="49" charset="0"/>
              <a:buChar char="o"/>
            </a:pPr>
            <a:r>
              <a:rPr lang="es-PE" sz="1600" dirty="0">
                <a:latin typeface="Cambria" pitchFamily="18" charset="0"/>
              </a:rPr>
              <a:t>Ofertas Publicas</a:t>
            </a:r>
          </a:p>
        </p:txBody>
      </p:sp>
      <p:pic>
        <p:nvPicPr>
          <p:cNvPr id="3" name="2 Imagen"/>
          <p:cNvPicPr/>
          <p:nvPr/>
        </p:nvPicPr>
        <p:blipFill rotWithShape="1">
          <a:blip r:embed="rId2"/>
          <a:srcRect t="11152" b="9024"/>
          <a:stretch/>
        </p:blipFill>
        <p:spPr bwMode="auto">
          <a:xfrm>
            <a:off x="4206240" y="719328"/>
            <a:ext cx="7559040" cy="5632704"/>
          </a:xfrm>
          <a:prstGeom prst="rect">
            <a:avLst/>
          </a:prstGeom>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2505201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24256" y="1931812"/>
            <a:ext cx="5145024" cy="3046988"/>
          </a:xfrm>
          <a:prstGeom prst="rect">
            <a:avLst/>
          </a:prstGeom>
        </p:spPr>
        <p:txBody>
          <a:bodyPr wrap="square">
            <a:spAutoFit/>
          </a:bodyPr>
          <a:lstStyle/>
          <a:p>
            <a:pPr lvl="0"/>
            <a:r>
              <a:rPr lang="es-PE" sz="1600" dirty="0">
                <a:latin typeface="Cambria" pitchFamily="18" charset="0"/>
              </a:rPr>
              <a:t> Participantes directos</a:t>
            </a:r>
            <a:r>
              <a:rPr lang="es-PE" sz="1600" dirty="0" smtClean="0">
                <a:latin typeface="Cambria" pitchFamily="18" charset="0"/>
              </a:rPr>
              <a:t>:  </a:t>
            </a:r>
            <a:r>
              <a:rPr lang="es-PE" sz="1600" dirty="0">
                <a:latin typeface="Cambria" pitchFamily="18" charset="0"/>
              </a:rPr>
              <a:t>Pueden liquidar </a:t>
            </a:r>
            <a:r>
              <a:rPr lang="es-PE" sz="1600" dirty="0" smtClean="0">
                <a:latin typeface="Cambria" pitchFamily="18" charset="0"/>
              </a:rPr>
              <a:t>operaciones</a:t>
            </a:r>
          </a:p>
          <a:p>
            <a:pPr lvl="0"/>
            <a:endParaRPr lang="es-PE" sz="1600" dirty="0">
              <a:latin typeface="Cambria" pitchFamily="18" charset="0"/>
            </a:endParaRPr>
          </a:p>
          <a:p>
            <a:pPr marL="285750" indent="-285750">
              <a:buFont typeface="Courier New" pitchFamily="49" charset="0"/>
              <a:buChar char="o"/>
            </a:pPr>
            <a:r>
              <a:rPr lang="es-PE" sz="1600" dirty="0" smtClean="0">
                <a:latin typeface="Cambria" pitchFamily="18" charset="0"/>
              </a:rPr>
              <a:t>Sociedades </a:t>
            </a:r>
            <a:r>
              <a:rPr lang="es-PE" sz="1600" dirty="0">
                <a:latin typeface="Cambria" pitchFamily="18" charset="0"/>
              </a:rPr>
              <a:t>Agentes de Bolsa</a:t>
            </a:r>
          </a:p>
          <a:p>
            <a:pPr marL="285750" lvl="0" indent="-285750">
              <a:buFont typeface="Courier New" pitchFamily="49" charset="0"/>
              <a:buChar char="o"/>
            </a:pPr>
            <a:r>
              <a:rPr lang="es-PE" sz="1600" dirty="0">
                <a:latin typeface="Cambria" pitchFamily="18" charset="0"/>
              </a:rPr>
              <a:t> Bancos, AFP y otras instituciones</a:t>
            </a:r>
          </a:p>
          <a:p>
            <a:pPr marL="285750" lvl="0" indent="-285750">
              <a:buFont typeface="Courier New" pitchFamily="49" charset="0"/>
              <a:buChar char="o"/>
            </a:pPr>
            <a:r>
              <a:rPr lang="es-PE" sz="1600" dirty="0">
                <a:latin typeface="Cambria" pitchFamily="18" charset="0"/>
              </a:rPr>
              <a:t> </a:t>
            </a:r>
            <a:r>
              <a:rPr lang="es-PE" sz="1600" dirty="0" err="1">
                <a:latin typeface="Cambria" pitchFamily="18" charset="0"/>
              </a:rPr>
              <a:t>Credibolsa</a:t>
            </a:r>
            <a:r>
              <a:rPr lang="es-PE" sz="1600" dirty="0">
                <a:latin typeface="Cambria" pitchFamily="18" charset="0"/>
              </a:rPr>
              <a:t> S.A.B.</a:t>
            </a:r>
          </a:p>
          <a:p>
            <a:pPr marL="285750" lvl="0" indent="-285750">
              <a:buFont typeface="Courier New" pitchFamily="49" charset="0"/>
              <a:buChar char="o"/>
            </a:pPr>
            <a:r>
              <a:rPr lang="es-PE" sz="1600" dirty="0">
                <a:latin typeface="Cambria" pitchFamily="18" charset="0"/>
              </a:rPr>
              <a:t> Inversión y Desarrollo S.A.B.</a:t>
            </a:r>
          </a:p>
          <a:p>
            <a:pPr marL="285750" lvl="0" indent="-285750">
              <a:buFont typeface="Courier New" pitchFamily="49" charset="0"/>
              <a:buChar char="o"/>
            </a:pPr>
            <a:r>
              <a:rPr lang="es-PE" sz="1600" dirty="0">
                <a:latin typeface="Cambria" pitchFamily="18" charset="0"/>
              </a:rPr>
              <a:t> Seminario y </a:t>
            </a:r>
            <a:r>
              <a:rPr lang="es-PE" sz="1600" dirty="0" err="1">
                <a:latin typeface="Cambria" pitchFamily="18" charset="0"/>
              </a:rPr>
              <a:t>Cía</a:t>
            </a:r>
            <a:r>
              <a:rPr lang="es-PE" sz="1600" dirty="0">
                <a:latin typeface="Cambria" pitchFamily="18" charset="0"/>
              </a:rPr>
              <a:t> S.A.B.</a:t>
            </a:r>
          </a:p>
          <a:p>
            <a:pPr marL="285750" lvl="0" indent="-285750">
              <a:buFont typeface="Courier New" pitchFamily="49" charset="0"/>
              <a:buChar char="o"/>
            </a:pPr>
            <a:r>
              <a:rPr lang="es-PE" sz="1600" dirty="0">
                <a:latin typeface="Cambria" pitchFamily="18" charset="0"/>
              </a:rPr>
              <a:t></a:t>
            </a:r>
            <a:r>
              <a:rPr lang="en-US" sz="1600" dirty="0">
                <a:latin typeface="Cambria" pitchFamily="18" charset="0"/>
              </a:rPr>
              <a:t> Citicorp </a:t>
            </a:r>
            <a:r>
              <a:rPr lang="en-US" sz="1600" dirty="0" err="1">
                <a:latin typeface="Cambria" pitchFamily="18" charset="0"/>
              </a:rPr>
              <a:t>Perú</a:t>
            </a:r>
            <a:r>
              <a:rPr lang="en-US" sz="1600" dirty="0">
                <a:latin typeface="Cambria" pitchFamily="18" charset="0"/>
              </a:rPr>
              <a:t> S.A.B.</a:t>
            </a:r>
            <a:endParaRPr lang="es-PE" sz="1600" dirty="0">
              <a:latin typeface="Cambria" pitchFamily="18" charset="0"/>
            </a:endParaRPr>
          </a:p>
          <a:p>
            <a:pPr marL="285750" lvl="0" indent="-285750">
              <a:buFont typeface="Courier New" pitchFamily="49" charset="0"/>
              <a:buChar char="o"/>
            </a:pPr>
            <a:r>
              <a:rPr lang="es-PE" sz="1600" dirty="0">
                <a:latin typeface="Cambria" pitchFamily="18" charset="0"/>
              </a:rPr>
              <a:t> </a:t>
            </a:r>
            <a:r>
              <a:rPr lang="es-PE" sz="1600" dirty="0" err="1">
                <a:latin typeface="Cambria" pitchFamily="18" charset="0"/>
              </a:rPr>
              <a:t>Provalor</a:t>
            </a:r>
            <a:r>
              <a:rPr lang="es-PE" sz="1600" dirty="0">
                <a:latin typeface="Cambria" pitchFamily="18" charset="0"/>
              </a:rPr>
              <a:t> S.A.B.</a:t>
            </a:r>
          </a:p>
          <a:p>
            <a:pPr marL="285750" lvl="0" indent="-285750">
              <a:buFont typeface="Courier New" pitchFamily="49" charset="0"/>
              <a:buChar char="o"/>
            </a:pPr>
            <a:r>
              <a:rPr lang="es-PE" sz="1600" dirty="0">
                <a:latin typeface="Cambria" pitchFamily="18" charset="0"/>
              </a:rPr>
              <a:t> Juan </a:t>
            </a:r>
            <a:r>
              <a:rPr lang="es-PE" sz="1600" dirty="0" err="1">
                <a:latin typeface="Cambria" pitchFamily="18" charset="0"/>
              </a:rPr>
              <a:t>Magot</a:t>
            </a:r>
            <a:r>
              <a:rPr lang="es-PE" sz="1600" dirty="0">
                <a:latin typeface="Cambria" pitchFamily="18" charset="0"/>
              </a:rPr>
              <a:t> &amp; Asociados S.A.B.</a:t>
            </a:r>
          </a:p>
          <a:p>
            <a:pPr marL="285750" lvl="0" indent="-285750">
              <a:buFont typeface="Courier New" pitchFamily="49" charset="0"/>
              <a:buChar char="o"/>
            </a:pPr>
            <a:r>
              <a:rPr lang="es-PE" sz="1600" dirty="0">
                <a:latin typeface="Cambria" pitchFamily="18" charset="0"/>
              </a:rPr>
              <a:t> </a:t>
            </a:r>
            <a:r>
              <a:rPr lang="es-PE" sz="1600" dirty="0" err="1">
                <a:latin typeface="Cambria" pitchFamily="18" charset="0"/>
              </a:rPr>
              <a:t>Intercapital</a:t>
            </a:r>
            <a:r>
              <a:rPr lang="es-PE" sz="1600" dirty="0">
                <a:latin typeface="Cambria" pitchFamily="18" charset="0"/>
              </a:rPr>
              <a:t> S.A.B.</a:t>
            </a:r>
          </a:p>
          <a:p>
            <a:pPr marL="285750" lvl="0" indent="-285750">
              <a:buFont typeface="Courier New" pitchFamily="49" charset="0"/>
              <a:buChar char="o"/>
            </a:pPr>
            <a:r>
              <a:rPr lang="es-PE" sz="1600" dirty="0">
                <a:latin typeface="Cambria" pitchFamily="18" charset="0"/>
              </a:rPr>
              <a:t> </a:t>
            </a:r>
            <a:r>
              <a:rPr lang="es-PE" sz="1600" dirty="0" err="1">
                <a:latin typeface="Cambria" pitchFamily="18" charset="0"/>
              </a:rPr>
              <a:t>Cartisa</a:t>
            </a:r>
            <a:r>
              <a:rPr lang="es-PE" sz="1600" dirty="0">
                <a:latin typeface="Cambria" pitchFamily="18" charset="0"/>
              </a:rPr>
              <a:t> Perú S.A.B.</a:t>
            </a:r>
          </a:p>
        </p:txBody>
      </p:sp>
      <p:sp>
        <p:nvSpPr>
          <p:cNvPr id="3" name="2 Rectángulo"/>
          <p:cNvSpPr/>
          <p:nvPr/>
        </p:nvSpPr>
        <p:spPr>
          <a:xfrm>
            <a:off x="5852160" y="1925096"/>
            <a:ext cx="4974336" cy="3385542"/>
          </a:xfrm>
          <a:prstGeom prst="rect">
            <a:avLst/>
          </a:prstGeom>
        </p:spPr>
        <p:txBody>
          <a:bodyPr wrap="square">
            <a:spAutoFit/>
          </a:bodyPr>
          <a:lstStyle/>
          <a:p>
            <a:pPr lvl="0"/>
            <a:r>
              <a:rPr lang="es-PE" sz="1600" dirty="0">
                <a:latin typeface="Cambria" pitchFamily="18" charset="0"/>
              </a:rPr>
              <a:t>Participantes indirectos</a:t>
            </a:r>
            <a:r>
              <a:rPr lang="es-PE" sz="1600" dirty="0" smtClean="0">
                <a:latin typeface="Cambria" pitchFamily="18" charset="0"/>
              </a:rPr>
              <a:t>:</a:t>
            </a:r>
          </a:p>
          <a:p>
            <a:r>
              <a:rPr lang="es-PE" sz="1600" dirty="0" smtClean="0">
                <a:latin typeface="Cambria" pitchFamily="18" charset="0"/>
              </a:rPr>
              <a:t>Para </a:t>
            </a:r>
            <a:r>
              <a:rPr lang="es-PE" sz="1600" dirty="0">
                <a:latin typeface="Cambria" pitchFamily="18" charset="0"/>
              </a:rPr>
              <a:t>liquidar operaciones necesitan de un participante </a:t>
            </a:r>
            <a:r>
              <a:rPr lang="es-PE" sz="1600" dirty="0" smtClean="0">
                <a:latin typeface="Cambria" pitchFamily="18" charset="0"/>
              </a:rPr>
              <a:t>directo</a:t>
            </a:r>
          </a:p>
          <a:p>
            <a:endParaRPr lang="es-PE" sz="1600" dirty="0">
              <a:latin typeface="Cambria" pitchFamily="18" charset="0"/>
            </a:endParaRPr>
          </a:p>
          <a:p>
            <a:pPr marL="285750" lvl="0" indent="-285750">
              <a:buFont typeface="Courier New" pitchFamily="49" charset="0"/>
              <a:buChar char="o"/>
            </a:pPr>
            <a:r>
              <a:rPr lang="es-PE" sz="1600" dirty="0">
                <a:latin typeface="Cambria" pitchFamily="18" charset="0"/>
              </a:rPr>
              <a:t>Banco de Crédito del Perú</a:t>
            </a:r>
          </a:p>
          <a:p>
            <a:pPr marL="285750" lvl="0" indent="-285750">
              <a:buFont typeface="Courier New" pitchFamily="49" charset="0"/>
              <a:buChar char="o"/>
            </a:pPr>
            <a:r>
              <a:rPr lang="es-PE" sz="1600" dirty="0">
                <a:latin typeface="Cambria" pitchFamily="18" charset="0"/>
              </a:rPr>
              <a:t>Banco Financiero del Perú</a:t>
            </a:r>
          </a:p>
          <a:p>
            <a:pPr marL="285750" lvl="0" indent="-285750">
              <a:buFont typeface="Courier New" pitchFamily="49" charset="0"/>
              <a:buChar char="o"/>
            </a:pPr>
            <a:r>
              <a:rPr lang="es-PE" sz="1600" dirty="0">
                <a:latin typeface="Cambria" pitchFamily="18" charset="0"/>
              </a:rPr>
              <a:t>Banco Continental</a:t>
            </a:r>
          </a:p>
          <a:p>
            <a:pPr marL="285750" lvl="0" indent="-285750">
              <a:buFont typeface="Courier New" pitchFamily="49" charset="0"/>
              <a:buChar char="o"/>
            </a:pPr>
            <a:r>
              <a:rPr lang="en-US" sz="1600" dirty="0">
                <a:latin typeface="Cambria" pitchFamily="18" charset="0"/>
              </a:rPr>
              <a:t> Bank of Boston </a:t>
            </a:r>
            <a:r>
              <a:rPr lang="en-US" sz="1600" dirty="0" err="1">
                <a:latin typeface="Cambria" pitchFamily="18" charset="0"/>
              </a:rPr>
              <a:t>Sucursal</a:t>
            </a:r>
            <a:r>
              <a:rPr lang="en-US" sz="1600" dirty="0">
                <a:latin typeface="Cambria" pitchFamily="18" charset="0"/>
              </a:rPr>
              <a:t> </a:t>
            </a:r>
            <a:r>
              <a:rPr lang="en-US" sz="1600" dirty="0" err="1">
                <a:latin typeface="Cambria" pitchFamily="18" charset="0"/>
              </a:rPr>
              <a:t>Perú</a:t>
            </a:r>
            <a:endParaRPr lang="es-PE" sz="1600" dirty="0">
              <a:latin typeface="Cambria" pitchFamily="18" charset="0"/>
            </a:endParaRPr>
          </a:p>
          <a:p>
            <a:pPr marL="285750" lvl="0" indent="-285750">
              <a:buFont typeface="Courier New" pitchFamily="49" charset="0"/>
              <a:buChar char="o"/>
            </a:pPr>
            <a:r>
              <a:rPr lang="es-PE" sz="1600" dirty="0">
                <a:latin typeface="Cambria" pitchFamily="18" charset="0"/>
              </a:rPr>
              <a:t> </a:t>
            </a:r>
            <a:r>
              <a:rPr lang="es-PE" sz="1600" dirty="0" err="1">
                <a:latin typeface="Cambria" pitchFamily="18" charset="0"/>
              </a:rPr>
              <a:t>Interbank</a:t>
            </a:r>
            <a:endParaRPr lang="es-PE" sz="1600" dirty="0">
              <a:latin typeface="Cambria" pitchFamily="18" charset="0"/>
            </a:endParaRPr>
          </a:p>
          <a:p>
            <a:pPr marL="285750" lvl="0" indent="-285750">
              <a:buFont typeface="Courier New" pitchFamily="49" charset="0"/>
              <a:buChar char="o"/>
            </a:pPr>
            <a:r>
              <a:rPr lang="es-PE" sz="1600" dirty="0">
                <a:latin typeface="Cambria" pitchFamily="18" charset="0"/>
              </a:rPr>
              <a:t>Banco de la Nación</a:t>
            </a:r>
          </a:p>
          <a:p>
            <a:pPr marL="285750" lvl="0" indent="-285750">
              <a:buFont typeface="Courier New" pitchFamily="49" charset="0"/>
              <a:buChar char="o"/>
            </a:pPr>
            <a:r>
              <a:rPr lang="es-PE" sz="1600" dirty="0" err="1">
                <a:latin typeface="Cambria" pitchFamily="18" charset="0"/>
              </a:rPr>
              <a:t>Citibank</a:t>
            </a:r>
            <a:r>
              <a:rPr lang="es-PE" sz="1600" dirty="0">
                <a:latin typeface="Cambria" pitchFamily="18" charset="0"/>
              </a:rPr>
              <a:t> del Perú</a:t>
            </a:r>
          </a:p>
          <a:p>
            <a:pPr marL="285750" lvl="0" indent="-285750">
              <a:buFont typeface="Courier New" pitchFamily="49" charset="0"/>
              <a:buChar char="o"/>
            </a:pPr>
            <a:r>
              <a:rPr lang="es-PE" sz="1600" dirty="0" err="1">
                <a:latin typeface="Cambria" pitchFamily="18" charset="0"/>
              </a:rPr>
              <a:t>Scotiabank</a:t>
            </a:r>
            <a:r>
              <a:rPr lang="es-PE" sz="1600" dirty="0">
                <a:latin typeface="Cambria" pitchFamily="18" charset="0"/>
              </a:rPr>
              <a:t> Perú</a:t>
            </a:r>
          </a:p>
          <a:p>
            <a:pPr marL="285750" lvl="0" indent="-285750">
              <a:buFont typeface="Courier New" pitchFamily="49" charset="0"/>
              <a:buChar char="o"/>
            </a:pPr>
            <a:r>
              <a:rPr lang="es-PE" sz="1600" dirty="0">
                <a:latin typeface="Cambria" pitchFamily="18" charset="0"/>
              </a:rPr>
              <a:t>Corporación Financiera de Desarrollo</a:t>
            </a:r>
          </a:p>
        </p:txBody>
      </p:sp>
      <p:sp>
        <p:nvSpPr>
          <p:cNvPr id="4" name="3 Rectángulo"/>
          <p:cNvSpPr/>
          <p:nvPr/>
        </p:nvSpPr>
        <p:spPr>
          <a:xfrm>
            <a:off x="524256" y="589895"/>
            <a:ext cx="9643872" cy="923330"/>
          </a:xfrm>
          <a:prstGeom prst="rect">
            <a:avLst/>
          </a:prstGeom>
        </p:spPr>
        <p:txBody>
          <a:bodyPr wrap="square">
            <a:spAutoFit/>
          </a:bodyPr>
          <a:lstStyle/>
          <a:p>
            <a:r>
              <a:rPr lang="es-PE" b="1" dirty="0">
                <a:latin typeface="Cambria" pitchFamily="18" charset="0"/>
              </a:rPr>
              <a:t>Participantes de </a:t>
            </a:r>
            <a:r>
              <a:rPr lang="es-PE" b="1" dirty="0" smtClean="0">
                <a:latin typeface="Cambria" pitchFamily="18" charset="0"/>
              </a:rPr>
              <a:t>CAVALI</a:t>
            </a:r>
          </a:p>
          <a:p>
            <a:endParaRPr lang="es-PE" dirty="0">
              <a:latin typeface="Cambria" pitchFamily="18" charset="0"/>
            </a:endParaRPr>
          </a:p>
          <a:p>
            <a:pPr lvl="0"/>
            <a:r>
              <a:rPr lang="es-PE" dirty="0">
                <a:latin typeface="Cambria" pitchFamily="18" charset="0"/>
              </a:rPr>
              <a:t> Participantes: Personas jurídicas que tienen acceso a los servicios de CAVALI (cuenta matriz)</a:t>
            </a:r>
          </a:p>
        </p:txBody>
      </p:sp>
    </p:spTree>
    <p:extLst>
      <p:ext uri="{BB962C8B-B14F-4D97-AF65-F5344CB8AC3E}">
        <p14:creationId xmlns:p14="http://schemas.microsoft.com/office/powerpoint/2010/main" val="1569883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78967" y="635246"/>
            <a:ext cx="4723537" cy="369332"/>
          </a:xfrm>
          <a:prstGeom prst="rect">
            <a:avLst/>
          </a:prstGeom>
        </p:spPr>
        <p:txBody>
          <a:bodyPr wrap="none">
            <a:spAutoFit/>
          </a:bodyPr>
          <a:lstStyle/>
          <a:p>
            <a:r>
              <a:rPr lang="es-PE" b="1" dirty="0">
                <a:latin typeface="Cambria" pitchFamily="18" charset="0"/>
              </a:rPr>
              <a:t>Proceso de Compensación de Operaciones</a:t>
            </a:r>
            <a:endParaRPr lang="es-PE" dirty="0">
              <a:latin typeface="Cambria" pitchFamily="18" charset="0"/>
            </a:endParaRPr>
          </a:p>
        </p:txBody>
      </p:sp>
      <p:pic>
        <p:nvPicPr>
          <p:cNvPr id="3" name="2 Imagen"/>
          <p:cNvPicPr/>
          <p:nvPr/>
        </p:nvPicPr>
        <p:blipFill>
          <a:blip r:embed="rId2"/>
          <a:stretch>
            <a:fillRect/>
          </a:stretch>
        </p:blipFill>
        <p:spPr>
          <a:xfrm>
            <a:off x="619886" y="1292352"/>
            <a:ext cx="8487538" cy="4980241"/>
          </a:xfrm>
          <a:prstGeom prst="rect">
            <a:avLst/>
          </a:prstGeom>
          <a:ln>
            <a:noFill/>
          </a:ln>
          <a:effectLst>
            <a:glow rad="1397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921095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76679" y="1358317"/>
            <a:ext cx="9030030" cy="3450175"/>
          </a:xfrm>
          <a:prstGeom prst="rect">
            <a:avLst/>
          </a:prstGeom>
          <a:ln>
            <a:solidFill>
              <a:srgbClr val="00B0F0"/>
            </a:solidFill>
          </a:ln>
        </p:spPr>
        <p:txBody>
          <a:bodyPr wrap="square">
            <a:spAutoFit/>
          </a:bodyPr>
          <a:lstStyle/>
          <a:p>
            <a:pPr algn="ctr">
              <a:lnSpc>
                <a:spcPct val="115000"/>
              </a:lnSpc>
              <a:spcAft>
                <a:spcPts val="1000"/>
              </a:spcAft>
            </a:pPr>
            <a:r>
              <a:rPr lang="es-PE" sz="2400" b="1" dirty="0">
                <a:solidFill>
                  <a:srgbClr val="C00000"/>
                </a:solidFill>
                <a:latin typeface="Arial" panose="020B0604020202020204" pitchFamily="34" charset="0"/>
                <a:ea typeface="Calibri" panose="020F0502020204030204" pitchFamily="34" charset="0"/>
                <a:cs typeface="Arial" panose="020B0604020202020204" pitchFamily="34" charset="0"/>
              </a:rPr>
              <a:t>TITULOS VALORES</a:t>
            </a:r>
          </a:p>
          <a:p>
            <a:pPr algn="ctr">
              <a:lnSpc>
                <a:spcPct val="115000"/>
              </a:lnSpc>
              <a:spcAft>
                <a:spcPts val="1000"/>
              </a:spcAft>
            </a:pPr>
            <a:endParaRPr lang="es-PE" b="1" dirty="0">
              <a:latin typeface="Arial" panose="020B0604020202020204" pitchFamily="34" charset="0"/>
              <a:ea typeface="Calibri" panose="020F0502020204030204" pitchFamily="34" charset="0"/>
              <a:cs typeface="Arial" panose="020B0604020202020204" pitchFamily="34" charset="0"/>
            </a:endParaRPr>
          </a:p>
          <a:p>
            <a:pPr algn="just">
              <a:lnSpc>
                <a:spcPct val="115000"/>
              </a:lnSpc>
              <a:spcAft>
                <a:spcPts val="1000"/>
              </a:spcAft>
            </a:pPr>
            <a:r>
              <a:rPr lang="es-PE" dirty="0">
                <a:latin typeface="Arial" panose="020B0604020202020204" pitchFamily="34" charset="0"/>
                <a:ea typeface="Calibri" panose="020F0502020204030204" pitchFamily="34" charset="0"/>
                <a:cs typeface="Arial" panose="020B0604020202020204" pitchFamily="34" charset="0"/>
              </a:rPr>
              <a:t>Los títulos valores son documentos necesarios para legitimar el ejercicio del derecho literal y autónomo que en ellos se incorpora, pueden ser de contenido crediticio, corporativo o de participación de mercancías.</a:t>
            </a:r>
          </a:p>
          <a:p>
            <a:pPr algn="just">
              <a:lnSpc>
                <a:spcPct val="115000"/>
              </a:lnSpc>
              <a:spcAft>
                <a:spcPts val="1000"/>
              </a:spcAft>
            </a:pPr>
            <a:r>
              <a:rPr lang="es-PE" dirty="0">
                <a:latin typeface="Arial" panose="020B0604020202020204" pitchFamily="34" charset="0"/>
                <a:ea typeface="Calibri" panose="020F0502020204030204" pitchFamily="34" charset="0"/>
                <a:cs typeface="Arial" panose="020B0604020202020204" pitchFamily="34" charset="0"/>
              </a:rPr>
              <a:t/>
            </a:r>
            <a:br>
              <a:rPr lang="es-PE" dirty="0">
                <a:latin typeface="Arial" panose="020B0604020202020204" pitchFamily="34" charset="0"/>
                <a:ea typeface="Calibri" panose="020F0502020204030204" pitchFamily="34" charset="0"/>
                <a:cs typeface="Arial" panose="020B0604020202020204" pitchFamily="34" charset="0"/>
              </a:rPr>
            </a:br>
            <a:r>
              <a:rPr lang="es-PE" dirty="0">
                <a:latin typeface="Arial" panose="020B0604020202020204" pitchFamily="34" charset="0"/>
                <a:ea typeface="Calibri" panose="020F0502020204030204" pitchFamily="34" charset="0"/>
                <a:cs typeface="Arial" panose="020B0604020202020204" pitchFamily="34" charset="0"/>
              </a:rPr>
              <a:t>Una definición más general de título valor es, todo documento escrito que representa un derecho en beneficio de una persona, contiene información acerca de su valor o mención del derecho que en el título se incorpora, y la firma de quién lo crea.</a:t>
            </a:r>
            <a:endParaRPr lang="es-PE" sz="16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4663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53440" y="1388239"/>
            <a:ext cx="7534656" cy="3724096"/>
          </a:xfrm>
          <a:prstGeom prst="rect">
            <a:avLst/>
          </a:prstGeom>
        </p:spPr>
        <p:txBody>
          <a:bodyPr wrap="square">
            <a:spAutoFit/>
          </a:bodyPr>
          <a:lstStyle/>
          <a:p>
            <a:endParaRPr lang="es-PE" b="1" dirty="0" smtClean="0">
              <a:latin typeface="Cambria" pitchFamily="18" charset="0"/>
            </a:endParaRPr>
          </a:p>
          <a:p>
            <a:r>
              <a:rPr lang="es-PE" sz="2000" b="1" dirty="0" smtClean="0">
                <a:latin typeface="Cambria" pitchFamily="18" charset="0"/>
              </a:rPr>
              <a:t>Beneficios:</a:t>
            </a:r>
          </a:p>
          <a:p>
            <a:endParaRPr lang="es-PE" dirty="0">
              <a:latin typeface="Cambria" pitchFamily="18" charset="0"/>
            </a:endParaRPr>
          </a:p>
          <a:p>
            <a:r>
              <a:rPr lang="es-PE" dirty="0">
                <a:latin typeface="Cambria" pitchFamily="18" charset="0"/>
              </a:rPr>
              <a:t>La anotación en cuenta de valores emitidos en el exterior, bajo cualquiera de las alternativas existentes, ofrece principalmente las siguientes ventajas</a:t>
            </a:r>
            <a:r>
              <a:rPr lang="es-PE" dirty="0" smtClean="0">
                <a:latin typeface="Cambria" pitchFamily="18" charset="0"/>
              </a:rPr>
              <a:t>:</a:t>
            </a:r>
          </a:p>
          <a:p>
            <a:endParaRPr lang="es-PE" dirty="0">
              <a:latin typeface="Cambria" pitchFamily="18" charset="0"/>
            </a:endParaRPr>
          </a:p>
          <a:p>
            <a:pPr marL="285750" indent="-285750">
              <a:buFont typeface="Wingdings" pitchFamily="2" charset="2"/>
              <a:buChar char="ü"/>
            </a:pPr>
            <a:r>
              <a:rPr lang="es-PE" dirty="0">
                <a:latin typeface="Cambria" pitchFamily="18" charset="0"/>
              </a:rPr>
              <a:t>Facilita la custodia global de portafolios de los </a:t>
            </a:r>
            <a:r>
              <a:rPr lang="es-PE" dirty="0" smtClean="0">
                <a:latin typeface="Cambria" pitchFamily="18" charset="0"/>
              </a:rPr>
              <a:t>participantes</a:t>
            </a:r>
          </a:p>
          <a:p>
            <a:pPr marL="285750" indent="-285750">
              <a:buFont typeface="Wingdings" pitchFamily="2" charset="2"/>
              <a:buChar char="ü"/>
            </a:pPr>
            <a:endParaRPr lang="es-PE" dirty="0">
              <a:latin typeface="Cambria" pitchFamily="18" charset="0"/>
            </a:endParaRPr>
          </a:p>
          <a:p>
            <a:pPr marL="285750" indent="-285750">
              <a:buFont typeface="Wingdings" pitchFamily="2" charset="2"/>
              <a:buChar char="ü"/>
            </a:pPr>
            <a:r>
              <a:rPr lang="es-PE" dirty="0">
                <a:latin typeface="Cambria" pitchFamily="18" charset="0"/>
              </a:rPr>
              <a:t>Permite el listado simultáneo de valores en el Perú y en el </a:t>
            </a:r>
            <a:r>
              <a:rPr lang="es-PE" dirty="0" smtClean="0">
                <a:latin typeface="Cambria" pitchFamily="18" charset="0"/>
              </a:rPr>
              <a:t>exterior</a:t>
            </a:r>
          </a:p>
          <a:p>
            <a:pPr marL="285750" indent="-285750">
              <a:buFont typeface="Wingdings" pitchFamily="2" charset="2"/>
              <a:buChar char="ü"/>
            </a:pPr>
            <a:endParaRPr lang="es-PE" dirty="0">
              <a:latin typeface="Cambria" pitchFamily="18" charset="0"/>
            </a:endParaRPr>
          </a:p>
          <a:p>
            <a:pPr marL="285750" indent="-285750">
              <a:buFont typeface="Wingdings" pitchFamily="2" charset="2"/>
              <a:buChar char="ü"/>
            </a:pPr>
            <a:r>
              <a:rPr lang="es-PE" dirty="0">
                <a:latin typeface="Cambria" pitchFamily="18" charset="0"/>
              </a:rPr>
              <a:t>Aumenta la liquidez del mercado de valores </a:t>
            </a:r>
            <a:r>
              <a:rPr lang="es-PE" dirty="0" smtClean="0">
                <a:latin typeface="Cambria" pitchFamily="18" charset="0"/>
              </a:rPr>
              <a:t>peruano</a:t>
            </a:r>
          </a:p>
          <a:p>
            <a:endParaRPr lang="es-PE" dirty="0">
              <a:latin typeface="Cambria" pitchFamily="18" charset="0"/>
            </a:endParaRPr>
          </a:p>
          <a:p>
            <a:pPr marL="285750" indent="-285750">
              <a:buFont typeface="Wingdings" pitchFamily="2" charset="2"/>
              <a:buChar char="ü"/>
            </a:pPr>
            <a:r>
              <a:rPr lang="es-PE" dirty="0">
                <a:latin typeface="Cambria" pitchFamily="18" charset="0"/>
              </a:rPr>
              <a:t>Acceder a los principales mercados de valores del mundo</a:t>
            </a:r>
          </a:p>
        </p:txBody>
      </p:sp>
    </p:spTree>
    <p:extLst>
      <p:ext uri="{BB962C8B-B14F-4D97-AF65-F5344CB8AC3E}">
        <p14:creationId xmlns:p14="http://schemas.microsoft.com/office/powerpoint/2010/main" val="39782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11170" y="0"/>
            <a:ext cx="11212391" cy="7395871"/>
          </a:xfrm>
          <a:prstGeom prst="rect">
            <a:avLst/>
          </a:prstGeom>
          <a:ln>
            <a:solidFill>
              <a:schemeClr val="accent1"/>
            </a:solidFill>
          </a:ln>
        </p:spPr>
        <p:txBody>
          <a:bodyPr wrap="square">
            <a:spAutoFit/>
          </a:bodyPr>
          <a:lstStyle/>
          <a:p>
            <a:pPr algn="just">
              <a:lnSpc>
                <a:spcPct val="115000"/>
              </a:lnSpc>
              <a:tabLst>
                <a:tab pos="457200" algn="l"/>
              </a:tabLst>
            </a:pPr>
            <a:r>
              <a:rPr lang="es-PE" b="1" dirty="0">
                <a:latin typeface="Arial" panose="020B0604020202020204" pitchFamily="34" charset="0"/>
                <a:ea typeface="Calibri" panose="020F0502020204030204" pitchFamily="34" charset="0"/>
                <a:cs typeface="Arial" panose="020B0604020202020204" pitchFamily="34" charset="0"/>
              </a:rPr>
              <a:t>Reglas Fundamentales:</a:t>
            </a:r>
            <a:endParaRPr lang="es-PE" sz="1600" b="1" dirty="0">
              <a:latin typeface="Arial" panose="020B0604020202020204" pitchFamily="34" charset="0"/>
              <a:ea typeface="Calibri" panose="020F0502020204030204" pitchFamily="34" charset="0"/>
              <a:cs typeface="Arial" panose="020B0604020202020204" pitchFamily="34" charset="0"/>
            </a:endParaRPr>
          </a:p>
          <a:p>
            <a:pPr lvl="0" algn="just">
              <a:lnSpc>
                <a:spcPct val="115000"/>
              </a:lnSpc>
              <a:spcAft>
                <a:spcPts val="0"/>
              </a:spcAft>
              <a:tabLst>
                <a:tab pos="457200" algn="l"/>
              </a:tabLst>
            </a:pPr>
            <a:endParaRPr lang="es-CO" dirty="0">
              <a:latin typeface="Arial" panose="020B0604020202020204" pitchFamily="34" charset="0"/>
              <a:ea typeface="Calibri" panose="020F0502020204030204" pitchFamily="34" charset="0"/>
              <a:cs typeface="Arial" panose="020B0604020202020204" pitchFamily="34" charset="0"/>
            </a:endParaRPr>
          </a:p>
          <a:p>
            <a:pPr marL="342900" indent="-342900" algn="just">
              <a:lnSpc>
                <a:spcPct val="115000"/>
              </a:lnSpc>
              <a:buFont typeface="Wingdings 2" panose="05020102010507070707" pitchFamily="18" charset="2"/>
              <a:buChar char=""/>
              <a:tabLst>
                <a:tab pos="457200" algn="l"/>
              </a:tabLst>
            </a:pPr>
            <a:r>
              <a:rPr lang="es-CO" b="1" dirty="0" smtClean="0">
                <a:latin typeface="Arial" panose="020B0604020202020204" pitchFamily="34" charset="0"/>
                <a:ea typeface="Calibri" panose="020F0502020204030204" pitchFamily="34" charset="0"/>
                <a:cs typeface="Arial" panose="020B0604020202020204" pitchFamily="34" charset="0"/>
              </a:rPr>
              <a:t>Formalismo </a:t>
            </a:r>
            <a:r>
              <a:rPr lang="es-CO" dirty="0" smtClean="0">
                <a:latin typeface="Arial" panose="020B0604020202020204" pitchFamily="34" charset="0"/>
                <a:ea typeface="Calibri" panose="020F0502020204030204" pitchFamily="34" charset="0"/>
                <a:cs typeface="Arial" panose="020B0604020202020204" pitchFamily="34" charset="0"/>
              </a:rPr>
              <a:t>= </a:t>
            </a:r>
            <a:r>
              <a:rPr lang="es-PE" sz="1600" dirty="0" smtClean="0">
                <a:latin typeface="Arial" panose="020B0604020202020204" pitchFamily="34" charset="0"/>
                <a:cs typeface="Arial" panose="020B0604020202020204" pitchFamily="34" charset="0"/>
              </a:rPr>
              <a:t>Significa </a:t>
            </a:r>
            <a:r>
              <a:rPr lang="es-PE" sz="1600" dirty="0">
                <a:latin typeface="Arial" panose="020B0604020202020204" pitchFamily="34" charset="0"/>
                <a:cs typeface="Arial" panose="020B0604020202020204" pitchFamily="34" charset="0"/>
              </a:rPr>
              <a:t>que los títulos valores, para ser considerados como tales. Además de incorporar derechos y estar destinados a la circulación, deberán reunir los requisitos formales esenciales que exija la ley para cada tipo especial de título </a:t>
            </a:r>
            <a:r>
              <a:rPr lang="es-PE" sz="1600" dirty="0" smtClean="0">
                <a:latin typeface="Arial" panose="020B0604020202020204" pitchFamily="34" charset="0"/>
                <a:cs typeface="Arial" panose="020B0604020202020204" pitchFamily="34" charset="0"/>
              </a:rPr>
              <a:t>valor</a:t>
            </a:r>
            <a:endParaRPr lang="es-CO"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15000"/>
              </a:lnSpc>
              <a:spcAft>
                <a:spcPts val="0"/>
              </a:spcAft>
              <a:buFont typeface="Wingdings 2" panose="05020102010507070707" pitchFamily="18" charset="2"/>
              <a:buChar char=""/>
              <a:tabLst>
                <a:tab pos="457200" algn="l"/>
              </a:tabLst>
            </a:pPr>
            <a:r>
              <a:rPr lang="es-CO" b="1" dirty="0" smtClean="0">
                <a:latin typeface="Arial" panose="020B0604020202020204" pitchFamily="34" charset="0"/>
                <a:ea typeface="Calibri" panose="020F0502020204030204" pitchFamily="34" charset="0"/>
                <a:cs typeface="Arial" panose="020B0604020202020204" pitchFamily="34" charset="0"/>
              </a:rPr>
              <a:t>Incorporación </a:t>
            </a:r>
            <a:r>
              <a:rPr lang="es-CO" dirty="0" smtClean="0">
                <a:latin typeface="Arial" panose="020B0604020202020204" pitchFamily="34" charset="0"/>
                <a:ea typeface="Calibri" panose="020F0502020204030204" pitchFamily="34" charset="0"/>
                <a:cs typeface="Arial" panose="020B0604020202020204" pitchFamily="34" charset="0"/>
              </a:rPr>
              <a:t>= </a:t>
            </a:r>
            <a:r>
              <a:rPr lang="es-PE" sz="1600" dirty="0">
                <a:latin typeface="Arial" panose="020B0604020202020204" pitchFamily="34" charset="0"/>
                <a:cs typeface="Arial" panose="020B0604020202020204" pitchFamily="34" charset="0"/>
              </a:rPr>
              <a:t>Los títulos valores incorporan solamente derechos patrimoniales, esto es, de contenido económico. Puede ser el pago de una suma de dinero (una letra de cambio), entrega de mercaderías (un certificado de depósito), o derechos de participación (una acción). </a:t>
            </a:r>
            <a:endParaRPr lang="es-PE" sz="16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15000"/>
              </a:lnSpc>
              <a:spcAft>
                <a:spcPts val="0"/>
              </a:spcAft>
              <a:buFont typeface="Wingdings 2" panose="05020102010507070707" pitchFamily="18" charset="2"/>
              <a:buChar char=""/>
              <a:tabLst>
                <a:tab pos="457200" algn="l"/>
              </a:tabLst>
            </a:pPr>
            <a:r>
              <a:rPr lang="es-CO" b="1" dirty="0" smtClean="0">
                <a:latin typeface="Arial" panose="020B0604020202020204" pitchFamily="34" charset="0"/>
                <a:ea typeface="Calibri" panose="020F0502020204030204" pitchFamily="34" charset="0"/>
                <a:cs typeface="Arial" panose="020B0604020202020204" pitchFamily="34" charset="0"/>
              </a:rPr>
              <a:t>Circulación</a:t>
            </a:r>
            <a:r>
              <a:rPr lang="es-CO" dirty="0" smtClean="0">
                <a:latin typeface="Arial" panose="020B0604020202020204" pitchFamily="34" charset="0"/>
                <a:ea typeface="Calibri" panose="020F0502020204030204" pitchFamily="34" charset="0"/>
                <a:cs typeface="Arial" panose="020B0604020202020204" pitchFamily="34" charset="0"/>
              </a:rPr>
              <a:t> = </a:t>
            </a:r>
            <a:r>
              <a:rPr lang="es-PE" sz="1600" dirty="0">
                <a:latin typeface="Arial" panose="020B0604020202020204" pitchFamily="34" charset="0"/>
                <a:cs typeface="Arial" panose="020B0604020202020204" pitchFamily="34" charset="0"/>
              </a:rPr>
              <a:t>Todo título valor, para ser tal, debe estar destinado a la circulación. Esto significa que son emitidos para que puedan ser transferidos libremente, o sea de persona a persona</a:t>
            </a:r>
            <a:endParaRPr lang="es-PE" sz="16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15000"/>
              </a:lnSpc>
              <a:spcAft>
                <a:spcPts val="0"/>
              </a:spcAft>
              <a:buFont typeface="Wingdings 2" panose="05020102010507070707" pitchFamily="18" charset="2"/>
              <a:buChar char=""/>
              <a:tabLst>
                <a:tab pos="457200" algn="l"/>
              </a:tabLst>
            </a:pPr>
            <a:r>
              <a:rPr lang="es-CO" b="1" dirty="0" smtClean="0">
                <a:latin typeface="Arial" panose="020B0604020202020204" pitchFamily="34" charset="0"/>
                <a:ea typeface="Calibri" panose="020F0502020204030204" pitchFamily="34" charset="0"/>
                <a:cs typeface="Arial" panose="020B0604020202020204" pitchFamily="34" charset="0"/>
              </a:rPr>
              <a:t>Autonomía</a:t>
            </a:r>
            <a:r>
              <a:rPr lang="es-CO" dirty="0" smtClean="0">
                <a:latin typeface="Arial" panose="020B0604020202020204" pitchFamily="34" charset="0"/>
                <a:ea typeface="Calibri" panose="020F0502020204030204" pitchFamily="34" charset="0"/>
                <a:cs typeface="Arial" panose="020B0604020202020204" pitchFamily="34" charset="0"/>
              </a:rPr>
              <a:t> =  </a:t>
            </a:r>
            <a:r>
              <a:rPr lang="es-PE" sz="1600" dirty="0">
                <a:latin typeface="Arial" panose="020B0604020202020204" pitchFamily="34" charset="0"/>
                <a:cs typeface="Arial" panose="020B0604020202020204" pitchFamily="34" charset="0"/>
              </a:rPr>
              <a:t>Supongamos que "A" gira una letra de cambio señalando como beneficiario a' B" y éste lo transfiere a ''C" y a su vez éste a "D", y por último llega a manos de "E", de tal manera que el último tenedor es "E". Por el principio de autonomía de los títulos valores, las relaciones cambiarías existentes entre A-B. C-D y E son independientes las unas da las otras, es decir. "E" será considerado como el actual titular del título valor sin importar quiénes hayan sido los titulares </a:t>
            </a:r>
            <a:r>
              <a:rPr lang="es-PE" sz="1600" dirty="0" smtClean="0">
                <a:latin typeface="Arial" panose="020B0604020202020204" pitchFamily="34" charset="0"/>
                <a:cs typeface="Arial" panose="020B0604020202020204" pitchFamily="34" charset="0"/>
              </a:rPr>
              <a:t>anteriores</a:t>
            </a:r>
            <a:endParaRPr lang="es-CO" sz="1600" b="1" dirty="0">
              <a:effectLst/>
              <a:latin typeface="Arial" panose="020B0604020202020204" pitchFamily="34" charset="0"/>
              <a:ea typeface="Calibri" panose="020F0502020204030204" pitchFamily="34" charset="0"/>
              <a:cs typeface="Arial" panose="020B0604020202020204" pitchFamily="34" charset="0"/>
            </a:endParaRPr>
          </a:p>
          <a:p>
            <a:pPr lvl="0" algn="just">
              <a:lnSpc>
                <a:spcPct val="115000"/>
              </a:lnSpc>
              <a:spcAft>
                <a:spcPts val="0"/>
              </a:spcAft>
              <a:tabLst>
                <a:tab pos="457200" algn="l"/>
              </a:tabLst>
            </a:pPr>
            <a:endParaRPr lang="es-CO" sz="1600" b="1" dirty="0">
              <a:effectLst/>
              <a:latin typeface="Arial" panose="020B0604020202020204" pitchFamily="34" charset="0"/>
              <a:ea typeface="Calibri" panose="020F0502020204030204" pitchFamily="34" charset="0"/>
              <a:cs typeface="Arial" panose="020B0604020202020204" pitchFamily="34" charset="0"/>
            </a:endParaRPr>
          </a:p>
          <a:p>
            <a:pPr algn="just"/>
            <a:r>
              <a:rPr lang="es-ES" sz="2000" b="1" dirty="0">
                <a:latin typeface="Arial" panose="020B0604020202020204" pitchFamily="34" charset="0"/>
                <a:ea typeface="Times New Roman" panose="02020603050405020304" pitchFamily="18" charset="0"/>
                <a:cs typeface="Arial" panose="020B0604020202020204" pitchFamily="34" charset="0"/>
              </a:rPr>
              <a:t>Sujetos intervinientes en los títulos valores:</a:t>
            </a:r>
          </a:p>
          <a:p>
            <a:pPr algn="just"/>
            <a:endParaRPr lang="es-ES" sz="1600" b="1" dirty="0">
              <a:latin typeface="Arial" panose="020B0604020202020204" pitchFamily="34" charset="0"/>
              <a:ea typeface="Times New Roman" panose="02020603050405020304" pitchFamily="18" charset="0"/>
              <a:cs typeface="Arial" panose="020B0604020202020204" pitchFamily="34" charset="0"/>
            </a:endParaRPr>
          </a:p>
          <a:p>
            <a:pPr marL="285750" lvl="0" indent="-285750">
              <a:buFont typeface="Wingdings" panose="05000000000000000000" pitchFamily="2" charset="2"/>
              <a:buChar char="Ø"/>
            </a:pPr>
            <a:r>
              <a:rPr lang="es-PE" sz="1600" dirty="0">
                <a:latin typeface="Arial" panose="020B0604020202020204" pitchFamily="34" charset="0"/>
                <a:cs typeface="Arial" panose="020B0604020202020204" pitchFamily="34" charset="0"/>
              </a:rPr>
              <a:t>El Girador</a:t>
            </a:r>
          </a:p>
          <a:p>
            <a:pPr marL="285750" lvl="0" indent="-285750">
              <a:buFont typeface="Wingdings" panose="05000000000000000000" pitchFamily="2" charset="2"/>
              <a:buChar char="Ø"/>
            </a:pPr>
            <a:r>
              <a:rPr lang="es-PE" sz="1600" dirty="0">
                <a:latin typeface="Arial" panose="020B0604020202020204" pitchFamily="34" charset="0"/>
                <a:cs typeface="Arial" panose="020B0604020202020204" pitchFamily="34" charset="0"/>
              </a:rPr>
              <a:t>El Girado o librado</a:t>
            </a:r>
          </a:p>
          <a:p>
            <a:pPr marL="285750" lvl="0" indent="-285750">
              <a:buFont typeface="Wingdings" panose="05000000000000000000" pitchFamily="2" charset="2"/>
              <a:buChar char="Ø"/>
            </a:pPr>
            <a:r>
              <a:rPr lang="es-PE" sz="1600" dirty="0">
                <a:latin typeface="Arial" panose="020B0604020202020204" pitchFamily="34" charset="0"/>
                <a:cs typeface="Arial" panose="020B0604020202020204" pitchFamily="34" charset="0"/>
              </a:rPr>
              <a:t>El Aceptante</a:t>
            </a:r>
          </a:p>
          <a:p>
            <a:pPr marL="285750" lvl="0" indent="-285750">
              <a:buFont typeface="Wingdings" panose="05000000000000000000" pitchFamily="2" charset="2"/>
              <a:buChar char="Ø"/>
            </a:pPr>
            <a:r>
              <a:rPr lang="es-PE" sz="1600" dirty="0">
                <a:latin typeface="Arial" panose="020B0604020202020204" pitchFamily="34" charset="0"/>
                <a:cs typeface="Arial" panose="020B0604020202020204" pitchFamily="34" charset="0"/>
              </a:rPr>
              <a:t>El Tenedor</a:t>
            </a:r>
          </a:p>
          <a:p>
            <a:pPr marL="285750" lvl="0" indent="-285750">
              <a:buFont typeface="Wingdings" panose="05000000000000000000" pitchFamily="2" charset="2"/>
              <a:buChar char="Ø"/>
            </a:pPr>
            <a:r>
              <a:rPr lang="es-PE" sz="1600" dirty="0">
                <a:latin typeface="Arial" panose="020B0604020202020204" pitchFamily="34" charset="0"/>
                <a:cs typeface="Arial" panose="020B0604020202020204" pitchFamily="34" charset="0"/>
              </a:rPr>
              <a:t>El Endosante</a:t>
            </a:r>
          </a:p>
          <a:p>
            <a:pPr marL="285750" lvl="0" indent="-285750">
              <a:buFont typeface="Wingdings" panose="05000000000000000000" pitchFamily="2" charset="2"/>
              <a:buChar char="Ø"/>
            </a:pPr>
            <a:r>
              <a:rPr lang="es-PE" sz="1600" dirty="0" smtClean="0">
                <a:latin typeface="Arial" panose="020B0604020202020204" pitchFamily="34" charset="0"/>
                <a:cs typeface="Arial" panose="020B0604020202020204" pitchFamily="34" charset="0"/>
              </a:rPr>
              <a:t>Los </a:t>
            </a:r>
            <a:r>
              <a:rPr lang="es-PE" sz="1600" dirty="0">
                <a:latin typeface="Arial" panose="020B0604020202020204" pitchFamily="34" charset="0"/>
                <a:cs typeface="Arial" panose="020B0604020202020204" pitchFamily="34" charset="0"/>
              </a:rPr>
              <a:t>Garantes</a:t>
            </a:r>
          </a:p>
          <a:p>
            <a:pPr marL="342900" lvl="0" indent="-342900" algn="just">
              <a:lnSpc>
                <a:spcPct val="115000"/>
              </a:lnSpc>
              <a:spcAft>
                <a:spcPts val="0"/>
              </a:spcAft>
              <a:buFont typeface="Wingdings 2" panose="05020102010507070707" pitchFamily="18" charset="2"/>
              <a:buChar char=""/>
              <a:tabLst>
                <a:tab pos="457200" algn="l"/>
              </a:tabLst>
            </a:pPr>
            <a:endParaRPr lang="es-PE" sz="1600" dirty="0">
              <a:effectLst/>
              <a:latin typeface="Arial" panose="020B0604020202020204" pitchFamily="34" charset="0"/>
              <a:ea typeface="Calibri" panose="020F0502020204030204" pitchFamily="34" charset="0"/>
              <a:cs typeface="Arial" panose="020B0604020202020204" pitchFamily="34" charset="0"/>
            </a:endParaRPr>
          </a:p>
        </p:txBody>
      </p:sp>
      <p:sp>
        <p:nvSpPr>
          <p:cNvPr id="5" name="Rectángulo 4"/>
          <p:cNvSpPr/>
          <p:nvPr/>
        </p:nvSpPr>
        <p:spPr>
          <a:xfrm>
            <a:off x="3909790" y="3925541"/>
            <a:ext cx="184731" cy="369332"/>
          </a:xfrm>
          <a:prstGeom prst="rect">
            <a:avLst/>
          </a:prstGeom>
        </p:spPr>
        <p:txBody>
          <a:bodyPr wrap="none">
            <a:spAutoFit/>
          </a:bodyPr>
          <a:lstStyle/>
          <a:p>
            <a:pPr algn="just"/>
            <a:endParaRPr lang="es-PE"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79620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016000" y="537029"/>
            <a:ext cx="7532914" cy="5355312"/>
          </a:xfrm>
          <a:prstGeom prst="rect">
            <a:avLst/>
          </a:prstGeom>
          <a:ln>
            <a:solidFill>
              <a:schemeClr val="accent6">
                <a:lumMod val="75000"/>
              </a:schemeClr>
            </a:solidFill>
          </a:ln>
        </p:spPr>
        <p:txBody>
          <a:bodyPr wrap="square">
            <a:spAutoFit/>
          </a:bodyPr>
          <a:lstStyle/>
          <a:p>
            <a:pPr algn="just"/>
            <a:r>
              <a:rPr lang="es-ES" b="1" dirty="0">
                <a:latin typeface="Cambria" panose="02040503050406030204" pitchFamily="18" charset="0"/>
                <a:ea typeface="Times New Roman" panose="02020603050405020304" pitchFamily="18" charset="0"/>
                <a:cs typeface="Arial" panose="020B0604020202020204" pitchFamily="34" charset="0"/>
              </a:rPr>
              <a:t>REQUISITOS FORMALES ESENCIALES DE LOS TÍTULOS VALORES:</a:t>
            </a:r>
          </a:p>
          <a:p>
            <a:pPr algn="just"/>
            <a:r>
              <a:rPr lang="es-PE" dirty="0">
                <a:latin typeface="Cambria" panose="02040503050406030204" pitchFamily="18" charset="0"/>
              </a:rPr>
              <a:t>El importe del título valor podrá expresarse en números, en letras o en códigos. En una de estas o en todas ellas.</a:t>
            </a:r>
          </a:p>
          <a:p>
            <a:pPr algn="just"/>
            <a:endParaRPr lang="es-PE" dirty="0">
              <a:latin typeface="Cambria" panose="02040503050406030204" pitchFamily="18" charset="0"/>
              <a:ea typeface="Times New Roman" panose="02020603050405020304" pitchFamily="18" charset="0"/>
            </a:endParaRPr>
          </a:p>
          <a:p>
            <a:pPr algn="just"/>
            <a:r>
              <a:rPr lang="es-PE" b="1" dirty="0">
                <a:latin typeface="Cambria" panose="02040503050406030204" pitchFamily="18" charset="0"/>
              </a:rPr>
              <a:t>DERECHOS QUE CONFIERE EL TÍTULO VALOR:</a:t>
            </a:r>
            <a:endParaRPr lang="es-PE" b="1" dirty="0">
              <a:latin typeface="Cambria" panose="02040503050406030204" pitchFamily="18" charset="0"/>
              <a:ea typeface="Times New Roman" panose="02020603050405020304" pitchFamily="18" charset="0"/>
            </a:endParaRPr>
          </a:p>
          <a:p>
            <a:pPr algn="just"/>
            <a:r>
              <a:rPr lang="es-PE" dirty="0">
                <a:latin typeface="Cambria" panose="02040503050406030204" pitchFamily="18" charset="0"/>
              </a:rPr>
              <a:t>Un título valor otorga a su titular no sólo el derecho de exigir el pago de la prestación contenida </a:t>
            </a:r>
          </a:p>
          <a:p>
            <a:pPr algn="just"/>
            <a:r>
              <a:rPr lang="es-PE" dirty="0">
                <a:latin typeface="Cambria" panose="02040503050406030204" pitchFamily="18" charset="0"/>
              </a:rPr>
              <a:t>en el título (que es el derecho principal),  sino también le otorga otros derechos, llamados accesorios.</a:t>
            </a:r>
          </a:p>
          <a:p>
            <a:pPr algn="just"/>
            <a:endParaRPr lang="es-PE" dirty="0">
              <a:latin typeface="Cambria" panose="02040503050406030204" pitchFamily="18" charset="0"/>
              <a:ea typeface="Times New Roman" panose="02020603050405020304" pitchFamily="18" charset="0"/>
            </a:endParaRPr>
          </a:p>
          <a:p>
            <a:pPr algn="just"/>
            <a:r>
              <a:rPr lang="es-PE" b="1" dirty="0">
                <a:latin typeface="Cambria" panose="02040503050406030204" pitchFamily="18" charset="0"/>
              </a:rPr>
              <a:t>ALTERACIÓN DEL TÍTULO VALOR:</a:t>
            </a:r>
            <a:endParaRPr lang="es-PE" b="1" dirty="0">
              <a:latin typeface="Cambria" panose="02040503050406030204" pitchFamily="18" charset="0"/>
              <a:ea typeface="Times New Roman" panose="02020603050405020304" pitchFamily="18" charset="0"/>
            </a:endParaRPr>
          </a:p>
          <a:p>
            <a:pPr algn="just"/>
            <a:r>
              <a:rPr lang="es-PE" dirty="0">
                <a:latin typeface="Cambria" panose="02040503050406030204" pitchFamily="18" charset="0"/>
              </a:rPr>
              <a:t>La alteración o adulteración de un título valor se produce cuando éste es modificado.</a:t>
            </a:r>
          </a:p>
          <a:p>
            <a:pPr algn="just"/>
            <a:r>
              <a:rPr lang="es-PE" dirty="0">
                <a:latin typeface="Cambria" panose="02040503050406030204" pitchFamily="18" charset="0"/>
              </a:rPr>
              <a:t> Dicha modificación puede consistir en la supresión o adición de palabras, letras, cifras, etc…</a:t>
            </a:r>
          </a:p>
          <a:p>
            <a:pPr algn="just"/>
            <a:endParaRPr lang="es-PE" dirty="0">
              <a:latin typeface="Cambria" panose="02040503050406030204" pitchFamily="18" charset="0"/>
              <a:ea typeface="Times New Roman" panose="02020603050405020304" pitchFamily="18" charset="0"/>
            </a:endParaRPr>
          </a:p>
          <a:p>
            <a:pPr algn="just"/>
            <a:r>
              <a:rPr lang="es-PE" b="1" dirty="0">
                <a:latin typeface="Cambria" panose="02040503050406030204" pitchFamily="18" charset="0"/>
              </a:rPr>
              <a:t>TRANSFERENCIA DE LOS TÍTULOS VALORES</a:t>
            </a:r>
            <a:endParaRPr lang="es-PE" dirty="0">
              <a:latin typeface="Cambria" panose="02040503050406030204" pitchFamily="18" charset="0"/>
              <a:ea typeface="Times New Roman" panose="02020603050405020304" pitchFamily="18" charset="0"/>
            </a:endParaRPr>
          </a:p>
          <a:p>
            <a:pPr algn="just"/>
            <a:r>
              <a:rPr lang="es-PE" dirty="0">
                <a:latin typeface="Cambria" panose="02040503050406030204" pitchFamily="18" charset="0"/>
              </a:rPr>
              <a:t>Depende de la naturaleza del título valor, éstos pueden ser transferidos mediante su simple entrega, endoso o cesión. </a:t>
            </a:r>
            <a:endParaRPr lang="es-PE" dirty="0">
              <a:latin typeface="Cambria" panose="02040503050406030204" pitchFamily="18" charset="0"/>
              <a:ea typeface="Times New Roman" panose="02020603050405020304" pitchFamily="18" charset="0"/>
            </a:endParaRPr>
          </a:p>
        </p:txBody>
      </p:sp>
    </p:spTree>
    <p:extLst>
      <p:ext uri="{BB962C8B-B14F-4D97-AF65-F5344CB8AC3E}">
        <p14:creationId xmlns:p14="http://schemas.microsoft.com/office/powerpoint/2010/main" val="2992276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53858" y="1032821"/>
            <a:ext cx="8730020" cy="4278094"/>
          </a:xfrm>
          <a:prstGeom prst="rect">
            <a:avLst/>
          </a:prstGeom>
          <a:ln>
            <a:solidFill>
              <a:srgbClr val="C00000"/>
            </a:solidFill>
          </a:ln>
        </p:spPr>
        <p:txBody>
          <a:bodyPr wrap="square">
            <a:spAutoFit/>
          </a:bodyPr>
          <a:lstStyle/>
          <a:p>
            <a:pPr algn="just"/>
            <a:r>
              <a:rPr lang="es-ES" sz="2800" b="1" dirty="0">
                <a:solidFill>
                  <a:srgbClr val="C00000"/>
                </a:solidFill>
                <a:latin typeface="Calibri" panose="020F0502020204030204" pitchFamily="34" charset="0"/>
                <a:ea typeface="Times New Roman" panose="02020603050405020304" pitchFamily="18" charset="0"/>
                <a:cs typeface="Arial" panose="020B0604020202020204" pitchFamily="34" charset="0"/>
              </a:rPr>
              <a:t>Por la forma en que se representan se clasifica en</a:t>
            </a:r>
            <a:r>
              <a:rPr lang="es-ES" sz="2000" b="1" dirty="0">
                <a:solidFill>
                  <a:srgbClr val="C00000"/>
                </a:solidFill>
                <a:latin typeface="Calibri" panose="020F0502020204030204" pitchFamily="34" charset="0"/>
                <a:ea typeface="Times New Roman" panose="02020603050405020304" pitchFamily="18" charset="0"/>
                <a:cs typeface="Arial" panose="020B0604020202020204" pitchFamily="34" charset="0"/>
              </a:rPr>
              <a:t>:</a:t>
            </a:r>
          </a:p>
          <a:p>
            <a:pPr algn="just"/>
            <a:endParaRPr lang="es-ES" sz="2000" b="1" dirty="0">
              <a:latin typeface="Calibri" panose="020F0502020204030204" pitchFamily="34" charset="0"/>
              <a:ea typeface="Times New Roman" panose="02020603050405020304" pitchFamily="18" charset="0"/>
              <a:cs typeface="Arial" panose="020B0604020202020204" pitchFamily="34" charset="0"/>
            </a:endParaRPr>
          </a:p>
          <a:p>
            <a:pPr algn="just"/>
            <a:endParaRPr lang="es-PE" sz="2000" dirty="0">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s-ES" sz="2000" b="1" dirty="0">
                <a:latin typeface="Calibri" panose="020F0502020204030204" pitchFamily="34" charset="0"/>
                <a:ea typeface="Times New Roman" panose="02020603050405020304" pitchFamily="18" charset="0"/>
                <a:cs typeface="Arial" panose="020B0604020202020204" pitchFamily="34" charset="0"/>
              </a:rPr>
              <a:t>Materializados:(documentos)</a:t>
            </a:r>
            <a:endParaRPr lang="es-PE" sz="2000" dirty="0">
              <a:latin typeface="Times New Roman" panose="02020603050405020304" pitchFamily="18" charset="0"/>
              <a:ea typeface="Times New Roman" panose="02020603050405020304" pitchFamily="18" charset="0"/>
            </a:endParaRPr>
          </a:p>
          <a:p>
            <a:pPr marL="342900" lvl="0" indent="-342900" algn="just">
              <a:buFont typeface="Arial" panose="020B0604020202020204" pitchFamily="34" charset="0"/>
              <a:buChar char="-"/>
            </a:pPr>
            <a:r>
              <a:rPr lang="es-ES" dirty="0">
                <a:latin typeface="Calibri" panose="020F0502020204030204" pitchFamily="34" charset="0"/>
                <a:ea typeface="Calibri" panose="020F0502020204030204" pitchFamily="34" charset="0"/>
                <a:cs typeface="Arial" panose="020B0604020202020204" pitchFamily="34" charset="0"/>
              </a:rPr>
              <a:t>Letra de cambio</a:t>
            </a:r>
            <a:endParaRPr lang="es-PE" dirty="0">
              <a:latin typeface="Times New Roman" panose="02020603050405020304" pitchFamily="18" charset="0"/>
              <a:ea typeface="Calibri" panose="020F0502020204030204" pitchFamily="34" charset="0"/>
            </a:endParaRPr>
          </a:p>
          <a:p>
            <a:pPr marL="342900" lvl="0" indent="-342900" algn="just">
              <a:buFont typeface="Arial" panose="020B0604020202020204" pitchFamily="34" charset="0"/>
              <a:buChar char="-"/>
            </a:pPr>
            <a:r>
              <a:rPr lang="es-ES" dirty="0">
                <a:latin typeface="Calibri" panose="020F0502020204030204" pitchFamily="34" charset="0"/>
                <a:ea typeface="Calibri" panose="020F0502020204030204" pitchFamily="34" charset="0"/>
                <a:cs typeface="Arial" panose="020B0604020202020204" pitchFamily="34" charset="0"/>
              </a:rPr>
              <a:t>Pagare</a:t>
            </a:r>
            <a:endParaRPr lang="es-PE" dirty="0">
              <a:latin typeface="Times New Roman" panose="02020603050405020304" pitchFamily="18" charset="0"/>
              <a:ea typeface="Calibri" panose="020F0502020204030204" pitchFamily="34" charset="0"/>
            </a:endParaRPr>
          </a:p>
          <a:p>
            <a:pPr marL="342900" lvl="0" indent="-342900" algn="just">
              <a:buFont typeface="Arial" panose="020B0604020202020204" pitchFamily="34" charset="0"/>
              <a:buChar char="-"/>
            </a:pPr>
            <a:r>
              <a:rPr lang="es-ES" dirty="0">
                <a:latin typeface="Calibri" panose="020F0502020204030204" pitchFamily="34" charset="0"/>
                <a:ea typeface="Calibri" panose="020F0502020204030204" pitchFamily="34" charset="0"/>
                <a:cs typeface="Arial" panose="020B0604020202020204" pitchFamily="34" charset="0"/>
              </a:rPr>
              <a:t>Cheque</a:t>
            </a:r>
          </a:p>
          <a:p>
            <a:pPr lvl="0" algn="just"/>
            <a:endParaRPr lang="es-ES" dirty="0">
              <a:latin typeface="Calibri" panose="020F0502020204030204" pitchFamily="34" charset="0"/>
              <a:ea typeface="Calibri" panose="020F0502020204030204" pitchFamily="34" charset="0"/>
              <a:cs typeface="Arial" panose="020B0604020202020204" pitchFamily="34" charset="0"/>
            </a:endParaRPr>
          </a:p>
          <a:p>
            <a:pPr lvl="0" algn="just"/>
            <a:endParaRPr lang="es-ES" dirty="0">
              <a:latin typeface="Calibri" panose="020F0502020204030204" pitchFamily="34" charset="0"/>
              <a:ea typeface="Calibri" panose="020F0502020204030204" pitchFamily="34" charset="0"/>
              <a:cs typeface="Arial" panose="020B0604020202020204" pitchFamily="34" charset="0"/>
            </a:endParaRPr>
          </a:p>
          <a:p>
            <a:pPr lvl="0" algn="just"/>
            <a:endParaRPr lang="es-PE" sz="2000" dirty="0">
              <a:latin typeface="Times New Roman" panose="02020603050405020304" pitchFamily="18" charset="0"/>
              <a:ea typeface="Calibri" panose="020F0502020204030204" pitchFamily="34" charset="0"/>
            </a:endParaRPr>
          </a:p>
          <a:p>
            <a:pPr marL="342900" lvl="0" indent="-342900" algn="just">
              <a:buFont typeface="Wingdings" panose="05000000000000000000" pitchFamily="2" charset="2"/>
              <a:buChar char=""/>
            </a:pPr>
            <a:r>
              <a:rPr lang="es-ES" sz="2000" b="1" dirty="0">
                <a:latin typeface="Calibri" panose="020F0502020204030204" pitchFamily="34" charset="0"/>
                <a:ea typeface="Times New Roman" panose="02020603050405020304" pitchFamily="18" charset="0"/>
                <a:cs typeface="Arial" panose="020B0604020202020204" pitchFamily="34" charset="0"/>
              </a:rPr>
              <a:t>Desmaterializados:(anotación en cuenta)</a:t>
            </a:r>
            <a:endParaRPr lang="es-PE" sz="2000" dirty="0">
              <a:latin typeface="Times New Roman" panose="02020603050405020304" pitchFamily="18" charset="0"/>
              <a:ea typeface="Times New Roman" panose="02020603050405020304" pitchFamily="18" charset="0"/>
            </a:endParaRPr>
          </a:p>
          <a:p>
            <a:pPr marL="342900" lvl="0" indent="-342900" algn="just">
              <a:buFont typeface="Arial" panose="020B0604020202020204" pitchFamily="34" charset="0"/>
              <a:buChar char="-"/>
            </a:pPr>
            <a:r>
              <a:rPr lang="es-ES" dirty="0">
                <a:latin typeface="Calibri" panose="020F0502020204030204" pitchFamily="34" charset="0"/>
                <a:ea typeface="Calibri" panose="020F0502020204030204" pitchFamily="34" charset="0"/>
                <a:cs typeface="Arial" panose="020B0604020202020204" pitchFamily="34" charset="0"/>
              </a:rPr>
              <a:t>Acciones y sociedades</a:t>
            </a:r>
            <a:endParaRPr lang="es-PE" dirty="0">
              <a:latin typeface="Times New Roman" panose="02020603050405020304" pitchFamily="18" charset="0"/>
              <a:ea typeface="Calibri" panose="020F0502020204030204" pitchFamily="34" charset="0"/>
            </a:endParaRPr>
          </a:p>
          <a:p>
            <a:pPr marL="342900" lvl="0" indent="-342900" algn="just">
              <a:buFont typeface="Arial" panose="020B0604020202020204" pitchFamily="34" charset="0"/>
              <a:buChar char="-"/>
            </a:pPr>
            <a:r>
              <a:rPr lang="es-ES" dirty="0">
                <a:latin typeface="Calibri" panose="020F0502020204030204" pitchFamily="34" charset="0"/>
                <a:ea typeface="Calibri" panose="020F0502020204030204" pitchFamily="34" charset="0"/>
                <a:cs typeface="Arial" panose="020B0604020202020204" pitchFamily="34" charset="0"/>
              </a:rPr>
              <a:t>Bonos</a:t>
            </a:r>
            <a:endParaRPr lang="es-PE" dirty="0">
              <a:latin typeface="Times New Roman" panose="02020603050405020304" pitchFamily="18" charset="0"/>
              <a:ea typeface="Calibri" panose="020F0502020204030204" pitchFamily="34" charset="0"/>
            </a:endParaRPr>
          </a:p>
          <a:p>
            <a:pPr marL="342900" lvl="0" indent="-342900" algn="just">
              <a:buFont typeface="Arial" panose="020B0604020202020204" pitchFamily="34" charset="0"/>
              <a:buChar char="-"/>
            </a:pPr>
            <a:r>
              <a:rPr lang="es-ES" dirty="0">
                <a:latin typeface="Calibri" panose="020F0502020204030204" pitchFamily="34" charset="0"/>
                <a:ea typeface="Calibri" panose="020F0502020204030204" pitchFamily="34" charset="0"/>
                <a:cs typeface="Arial" panose="020B0604020202020204" pitchFamily="34" charset="0"/>
              </a:rPr>
              <a:t>Certificados de deposito</a:t>
            </a:r>
            <a:endParaRPr lang="es-PE"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207764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rot="19895834">
            <a:off x="546100" y="2551957"/>
            <a:ext cx="6273800" cy="1077218"/>
          </a:xfrm>
          <a:prstGeom prst="rect">
            <a:avLst/>
          </a:prstGeom>
          <a:ln w="38100"/>
        </p:spPr>
        <p:style>
          <a:lnRef idx="2">
            <a:schemeClr val="accent3"/>
          </a:lnRef>
          <a:fillRef idx="1">
            <a:schemeClr val="lt1"/>
          </a:fillRef>
          <a:effectRef idx="0">
            <a:schemeClr val="accent3"/>
          </a:effectRef>
          <a:fontRef idx="minor">
            <a:schemeClr val="dk1"/>
          </a:fontRef>
        </p:style>
        <p:txBody>
          <a:bodyPr wrap="square" rtlCol="0">
            <a:spAutoFit/>
          </a:bodyPr>
          <a:lstStyle/>
          <a:p>
            <a:r>
              <a:rPr lang="es-PE" sz="2800" b="1" dirty="0">
                <a:solidFill>
                  <a:srgbClr val="C00000"/>
                </a:solidFill>
                <a:latin typeface="Cambria" panose="02040503050406030204" pitchFamily="18" charset="0"/>
              </a:rPr>
              <a:t>MATERIALIZADOS</a:t>
            </a:r>
          </a:p>
          <a:p>
            <a:endParaRPr lang="es-PE" dirty="0">
              <a:latin typeface="Cambria" panose="02040503050406030204" pitchFamily="18" charset="0"/>
            </a:endParaRPr>
          </a:p>
          <a:p>
            <a:r>
              <a:rPr lang="es-PE" dirty="0">
                <a:latin typeface="Cambria" panose="02040503050406030204" pitchFamily="18" charset="0"/>
              </a:rPr>
              <a:t>su contenido se encuentra representado en un papel o titulo.</a:t>
            </a:r>
          </a:p>
        </p:txBody>
      </p:sp>
    </p:spTree>
    <p:extLst>
      <p:ext uri="{BB962C8B-B14F-4D97-AF65-F5344CB8AC3E}">
        <p14:creationId xmlns:p14="http://schemas.microsoft.com/office/powerpoint/2010/main" val="1454831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93737" y="255559"/>
            <a:ext cx="11143298" cy="3539430"/>
          </a:xfrm>
          <a:prstGeom prst="rect">
            <a:avLst/>
          </a:prstGeom>
        </p:spPr>
        <p:txBody>
          <a:bodyPr wrap="square">
            <a:spAutoFit/>
          </a:bodyPr>
          <a:lstStyle/>
          <a:p>
            <a:pPr algn="ctr"/>
            <a:r>
              <a:rPr lang="es-PE" sz="1600" b="1" dirty="0">
                <a:solidFill>
                  <a:srgbClr val="C00000"/>
                </a:solidFill>
                <a:latin typeface="Arial" panose="020B0604020202020204" pitchFamily="34" charset="0"/>
                <a:ea typeface="Times New Roman" panose="02020603050405020304" pitchFamily="18" charset="0"/>
                <a:cs typeface="Arial" panose="020B0604020202020204" pitchFamily="34" charset="0"/>
              </a:rPr>
              <a:t>LETRA DE CAMBIO</a:t>
            </a:r>
          </a:p>
          <a:p>
            <a:pPr algn="just"/>
            <a:endParaRPr lang="es-PE" sz="1600" b="1" dirty="0">
              <a:latin typeface="Arial" panose="020B0604020202020204" pitchFamily="34" charset="0"/>
              <a:ea typeface="Times New Roman" panose="02020603050405020304" pitchFamily="18" charset="0"/>
              <a:cs typeface="Arial" panose="020B0604020202020204" pitchFamily="34" charset="0"/>
            </a:endParaRPr>
          </a:p>
          <a:p>
            <a:pPr algn="just"/>
            <a:r>
              <a:rPr lang="es-ES" sz="1600" dirty="0">
                <a:latin typeface="Arial" panose="020B0604020202020204" pitchFamily="34" charset="0"/>
                <a:ea typeface="Times New Roman" panose="02020603050405020304" pitchFamily="18" charset="0"/>
                <a:cs typeface="Arial" panose="020B0604020202020204" pitchFamily="34" charset="0"/>
              </a:rPr>
              <a:t>La letra de cambio es aquel  valor emitido por una persona, mediante el cual se ordena a otra pagar incondicionalmente a un tercero una determinada suma de dinero, en el lugar y plazo que el documento cambiario indique.</a:t>
            </a:r>
          </a:p>
          <a:p>
            <a:pPr algn="just"/>
            <a:endParaRPr lang="es-ES" sz="1600" dirty="0">
              <a:latin typeface="Arial" panose="020B0604020202020204" pitchFamily="34" charset="0"/>
              <a:ea typeface="Times New Roman" panose="02020603050405020304" pitchFamily="18" charset="0"/>
              <a:cs typeface="Arial" panose="020B0604020202020204" pitchFamily="34" charset="0"/>
            </a:endParaRPr>
          </a:p>
          <a:p>
            <a:pPr algn="just"/>
            <a:r>
              <a:rPr lang="es-ES" sz="1600" b="1" dirty="0">
                <a:latin typeface="Arial" panose="020B0604020202020204" pitchFamily="34" charset="0"/>
                <a:cs typeface="Arial" panose="020B0604020202020204" pitchFamily="34" charset="0"/>
              </a:rPr>
              <a:t>Sujetos Intervinientes:</a:t>
            </a:r>
          </a:p>
          <a:p>
            <a:pPr algn="just"/>
            <a:endParaRPr lang="es-PE" sz="1600" dirty="0">
              <a:latin typeface="Arial" panose="020B0604020202020204" pitchFamily="34" charset="0"/>
              <a:cs typeface="Arial" panose="020B0604020202020204" pitchFamily="34" charset="0"/>
            </a:endParaRPr>
          </a:p>
          <a:p>
            <a:pPr marL="285750" lvl="0" indent="-285750" algn="just">
              <a:buFont typeface="Wingdings" panose="05000000000000000000" pitchFamily="2" charset="2"/>
              <a:buChar char="ü"/>
            </a:pPr>
            <a:r>
              <a:rPr lang="es-ES_tradnl" sz="1600" b="1" dirty="0">
                <a:latin typeface="Arial" panose="020B0604020202020204" pitchFamily="34" charset="0"/>
                <a:cs typeface="Arial" panose="020B0604020202020204" pitchFamily="34" charset="0"/>
              </a:rPr>
              <a:t>Girador: </a:t>
            </a:r>
            <a:r>
              <a:rPr lang="es-ES_tradnl" sz="1600" dirty="0">
                <a:latin typeface="Arial" panose="020B0604020202020204" pitchFamily="34" charset="0"/>
                <a:cs typeface="Arial" panose="020B0604020202020204" pitchFamily="34" charset="0"/>
              </a:rPr>
              <a:t>o librador, es quien gira o emite la letra.</a:t>
            </a:r>
            <a:endParaRPr lang="es-PE" sz="1600" dirty="0">
              <a:latin typeface="Arial" panose="020B0604020202020204" pitchFamily="34" charset="0"/>
              <a:cs typeface="Arial" panose="020B0604020202020204" pitchFamily="34" charset="0"/>
            </a:endParaRPr>
          </a:p>
          <a:p>
            <a:pPr marL="285750" lvl="0" indent="-285750" algn="just">
              <a:buFont typeface="Wingdings" panose="05000000000000000000" pitchFamily="2" charset="2"/>
              <a:buChar char="ü"/>
            </a:pPr>
            <a:r>
              <a:rPr lang="es-ES_tradnl" sz="1600" b="1" dirty="0">
                <a:latin typeface="Arial" panose="020B0604020202020204" pitchFamily="34" charset="0"/>
                <a:cs typeface="Arial" panose="020B0604020202020204" pitchFamily="34" charset="0"/>
              </a:rPr>
              <a:t>Beneficiario : </a:t>
            </a:r>
            <a:r>
              <a:rPr lang="es-ES_tradnl" sz="1600" dirty="0">
                <a:latin typeface="Arial" panose="020B0604020202020204" pitchFamily="34" charset="0"/>
                <a:cs typeface="Arial" panose="020B0604020202020204" pitchFamily="34" charset="0"/>
              </a:rPr>
              <a:t>o tomador, es la  persona a favor de quien se emite la letra y a quien debe efectuarse el pago (inicialmente el acreedor)</a:t>
            </a:r>
            <a:endParaRPr lang="es-PE" sz="1600" dirty="0">
              <a:latin typeface="Arial" panose="020B0604020202020204" pitchFamily="34" charset="0"/>
              <a:cs typeface="Arial" panose="020B0604020202020204" pitchFamily="34" charset="0"/>
            </a:endParaRPr>
          </a:p>
          <a:p>
            <a:pPr marL="285750" lvl="0" indent="-285750" algn="just">
              <a:buFont typeface="Wingdings" panose="05000000000000000000" pitchFamily="2" charset="2"/>
              <a:buChar char="ü"/>
            </a:pPr>
            <a:r>
              <a:rPr lang="es-ES_tradnl" sz="1600" b="1" dirty="0">
                <a:latin typeface="Arial" panose="020B0604020202020204" pitchFamily="34" charset="0"/>
                <a:cs typeface="Arial" panose="020B0604020202020204" pitchFamily="34" charset="0"/>
              </a:rPr>
              <a:t>Girado : </a:t>
            </a:r>
            <a:r>
              <a:rPr lang="es-ES_tradnl" sz="1600" dirty="0">
                <a:latin typeface="Arial" panose="020B0604020202020204" pitchFamily="34" charset="0"/>
                <a:cs typeface="Arial" panose="020B0604020202020204" pitchFamily="34" charset="0"/>
              </a:rPr>
              <a:t>o librado, es la persona a cuyo cargo se gira la letra y quien se obliga a pagarla (deudor o aceptante)</a:t>
            </a:r>
            <a:endParaRPr lang="es-PE" sz="1600" dirty="0">
              <a:latin typeface="Arial" panose="020B0604020202020204" pitchFamily="34" charset="0"/>
              <a:cs typeface="Arial" panose="020B0604020202020204" pitchFamily="34" charset="0"/>
            </a:endParaRPr>
          </a:p>
          <a:p>
            <a:pPr marL="285750" lvl="0" indent="-285750" algn="just">
              <a:buFont typeface="Wingdings" panose="05000000000000000000" pitchFamily="2" charset="2"/>
              <a:buChar char="ü"/>
            </a:pPr>
            <a:r>
              <a:rPr lang="es-ES_tradnl" sz="1600" b="1" dirty="0">
                <a:latin typeface="Arial" panose="020B0604020202020204" pitchFamily="34" charset="0"/>
                <a:cs typeface="Arial" panose="020B0604020202020204" pitchFamily="34" charset="0"/>
              </a:rPr>
              <a:t>Garante</a:t>
            </a:r>
            <a:r>
              <a:rPr lang="es-ES_tradnl" sz="1600" dirty="0">
                <a:latin typeface="Arial" panose="020B0604020202020204" pitchFamily="34" charset="0"/>
                <a:cs typeface="Arial" panose="020B0604020202020204" pitchFamily="34" charset="0"/>
              </a:rPr>
              <a:t> : aval o fiador, es quien se obliga a garantizar el pago total o parcial en caso que el girado no cumpliera con el mismo (es un respaldo opcional a la operación crediticia)</a:t>
            </a:r>
            <a:endParaRPr lang="es-PE" sz="1600" dirty="0">
              <a:latin typeface="Arial" panose="020B0604020202020204" pitchFamily="34" charset="0"/>
              <a:cs typeface="Arial" panose="020B0604020202020204" pitchFamily="34" charset="0"/>
            </a:endParaRPr>
          </a:p>
          <a:p>
            <a:endParaRPr lang="es-PE" sz="1600" dirty="0">
              <a:latin typeface="Arial" panose="020B0604020202020204" pitchFamily="34" charset="0"/>
              <a:ea typeface="Times New Roman" panose="02020603050405020304" pitchFamily="18"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3188861" y="3794989"/>
            <a:ext cx="6304960" cy="2977881"/>
          </a:xfrm>
          <a:prstGeom prst="rect">
            <a:avLst/>
          </a:prstGeom>
        </p:spPr>
      </p:pic>
    </p:spTree>
    <p:extLst>
      <p:ext uri="{BB962C8B-B14F-4D97-AF65-F5344CB8AC3E}">
        <p14:creationId xmlns:p14="http://schemas.microsoft.com/office/powerpoint/2010/main" val="494273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58327" y="398560"/>
            <a:ext cx="8157538" cy="4893647"/>
          </a:xfrm>
          <a:prstGeom prst="rect">
            <a:avLst/>
          </a:prstGeom>
        </p:spPr>
        <p:txBody>
          <a:bodyPr wrap="square">
            <a:spAutoFit/>
          </a:bodyPr>
          <a:lstStyle/>
          <a:p>
            <a:r>
              <a:rPr lang="es-ES" sz="2400" b="1" dirty="0">
                <a:latin typeface="Cambria" panose="02040503050406030204" pitchFamily="18" charset="0"/>
                <a:ea typeface="Times New Roman" panose="02020603050405020304" pitchFamily="18" charset="0"/>
                <a:cs typeface="Arial" panose="020B0604020202020204" pitchFamily="34" charset="0"/>
              </a:rPr>
              <a:t>REQUISITOS QUE DEBE CONTENER LETRA DE CAMBIO:</a:t>
            </a:r>
          </a:p>
          <a:p>
            <a:endParaRPr lang="es-ES" sz="2400" dirty="0">
              <a:latin typeface="Cambria" panose="02040503050406030204" pitchFamily="18" charset="0"/>
              <a:ea typeface="Times New Roman" panose="02020603050405020304" pitchFamily="18" charset="0"/>
              <a:cs typeface="Arial" panose="020B0604020202020204" pitchFamily="34" charset="0"/>
            </a:endParaRPr>
          </a:p>
          <a:p>
            <a:pPr marL="285750" indent="-285750">
              <a:buFont typeface="Wingdings" panose="05000000000000000000" pitchFamily="2" charset="2"/>
              <a:buChar char="q"/>
            </a:pPr>
            <a:r>
              <a:rPr lang="es-PE" sz="2400" dirty="0">
                <a:latin typeface="Cambria" panose="02040503050406030204" pitchFamily="18" charset="0"/>
              </a:rPr>
              <a:t>La denominación </a:t>
            </a:r>
          </a:p>
          <a:p>
            <a:pPr marL="285750" indent="-285750">
              <a:buFont typeface="Wingdings" panose="05000000000000000000" pitchFamily="2" charset="2"/>
              <a:buChar char="q"/>
            </a:pPr>
            <a:r>
              <a:rPr lang="es-PE" sz="2400" dirty="0">
                <a:latin typeface="Cambria" panose="02040503050406030204" pitchFamily="18" charset="0"/>
              </a:rPr>
              <a:t>La orden de pagar </a:t>
            </a:r>
          </a:p>
          <a:p>
            <a:pPr marL="285750" indent="-285750">
              <a:buFont typeface="Wingdings" panose="05000000000000000000" pitchFamily="2" charset="2"/>
              <a:buChar char="q"/>
            </a:pPr>
            <a:r>
              <a:rPr lang="es-PE" sz="2400" dirty="0">
                <a:latin typeface="Cambria" panose="02040503050406030204" pitchFamily="18" charset="0"/>
              </a:rPr>
              <a:t>Nombre, apellido y dirección del que debe pagar o librado</a:t>
            </a:r>
          </a:p>
          <a:p>
            <a:pPr marL="285750" indent="-285750">
              <a:buFont typeface="Wingdings" panose="05000000000000000000" pitchFamily="2" charset="2"/>
              <a:buChar char="q"/>
            </a:pPr>
            <a:r>
              <a:rPr lang="es-PE" sz="2400" dirty="0">
                <a:latin typeface="Cambria" panose="02040503050406030204" pitchFamily="18" charset="0"/>
              </a:rPr>
              <a:t>La fecha de vencimiento</a:t>
            </a:r>
          </a:p>
          <a:p>
            <a:pPr lvl="1"/>
            <a:r>
              <a:rPr lang="es-PE" sz="2400" dirty="0">
                <a:latin typeface="Cambria" panose="02040503050406030204" pitchFamily="18" charset="0"/>
              </a:rPr>
              <a:t>-A fecha fija. </a:t>
            </a:r>
          </a:p>
          <a:p>
            <a:pPr lvl="1"/>
            <a:r>
              <a:rPr lang="es-PE" sz="2400" dirty="0">
                <a:latin typeface="Cambria" panose="02040503050406030204" pitchFamily="18" charset="0"/>
              </a:rPr>
              <a:t>-A la vista: A un plazo desde la vista.</a:t>
            </a:r>
          </a:p>
          <a:p>
            <a:pPr marL="285750" indent="-285750">
              <a:buFont typeface="Wingdings" panose="05000000000000000000" pitchFamily="2" charset="2"/>
              <a:buChar char="q"/>
            </a:pPr>
            <a:r>
              <a:rPr lang="es-PE" sz="2400" dirty="0">
                <a:latin typeface="Cambria" panose="02040503050406030204" pitchFamily="18" charset="0"/>
              </a:rPr>
              <a:t>Lugar.</a:t>
            </a:r>
          </a:p>
          <a:p>
            <a:pPr marL="285750" indent="-285750">
              <a:buFont typeface="Wingdings" panose="05000000000000000000" pitchFamily="2" charset="2"/>
              <a:buChar char="q"/>
            </a:pPr>
            <a:endParaRPr lang="es-PE" sz="2400" dirty="0">
              <a:latin typeface="Cambria" panose="02040503050406030204" pitchFamily="18" charset="0"/>
            </a:endParaRPr>
          </a:p>
          <a:p>
            <a:pPr lvl="1"/>
            <a:endParaRPr lang="es-PE" dirty="0"/>
          </a:p>
          <a:p>
            <a:pPr lvl="1"/>
            <a:endParaRPr lang="es-PE" dirty="0"/>
          </a:p>
          <a:p>
            <a:pPr lvl="1"/>
            <a:endParaRPr lang="es-PE" dirty="0">
              <a:latin typeface="Times New Roman" panose="02020603050405020304" pitchFamily="18" charset="0"/>
              <a:ea typeface="Times New Roman" panose="02020603050405020304" pitchFamily="18" charset="0"/>
            </a:endParaRPr>
          </a:p>
          <a:p>
            <a:pPr lvl="1"/>
            <a:endParaRPr lang="es-PE" dirty="0">
              <a:latin typeface="Times New Roman" panose="02020603050405020304" pitchFamily="18" charset="0"/>
              <a:ea typeface="Times New Roman" panose="02020603050405020304" pitchFamily="18" charset="0"/>
            </a:endParaRPr>
          </a:p>
        </p:txBody>
      </p:sp>
      <p:pic>
        <p:nvPicPr>
          <p:cNvPr id="3" name="Picture 2" descr="http://www.tutrans.com/themes/theme394/images/img_objetivo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384" y="3530991"/>
            <a:ext cx="4551919" cy="302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1458639"/>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arcoieirsdps</Template>
  <TotalTime>474</TotalTime>
  <Words>1869</Words>
  <Application>Microsoft Office PowerPoint</Application>
  <PresentationFormat>Panorámica</PresentationFormat>
  <Paragraphs>248</Paragraphs>
  <Slides>30</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30</vt:i4>
      </vt:variant>
    </vt:vector>
  </HeadingPairs>
  <TitlesOfParts>
    <vt:vector size="40" baseType="lpstr">
      <vt:lpstr>Arial</vt:lpstr>
      <vt:lpstr>Calibri</vt:lpstr>
      <vt:lpstr>Cambria</vt:lpstr>
      <vt:lpstr>Courier New</vt:lpstr>
      <vt:lpstr>Times New Roman</vt:lpstr>
      <vt:lpstr>Trebuchet MS</vt:lpstr>
      <vt:lpstr>Wingdings</vt:lpstr>
      <vt:lpstr>Wingdings 2</vt:lpstr>
      <vt:lpstr>Wingdings 3</vt:lpstr>
      <vt:lpstr>Faceta</vt:lpstr>
      <vt:lpstr>UNIVERSIDAD NACIONAL FEDERICO VILLARREAL</vt:lpstr>
      <vt:lpstr>EVOLUCION DE LA LEY DE TITULOS VALORES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Jordan</dc:creator>
  <cp:lastModifiedBy>diego marcos guevara</cp:lastModifiedBy>
  <cp:revision>26</cp:revision>
  <dcterms:created xsi:type="dcterms:W3CDTF">2016-12-15T22:51:45Z</dcterms:created>
  <dcterms:modified xsi:type="dcterms:W3CDTF">2016-12-20T23:38:17Z</dcterms:modified>
</cp:coreProperties>
</file>