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5" r:id="rId8"/>
    <p:sldId id="286" r:id="rId9"/>
    <p:sldId id="289" r:id="rId10"/>
    <p:sldId id="287" r:id="rId11"/>
    <p:sldId id="290" r:id="rId12"/>
    <p:sldId id="288" r:id="rId13"/>
    <p:sldId id="271" r:id="rId14"/>
    <p:sldId id="262" r:id="rId15"/>
    <p:sldId id="263" r:id="rId16"/>
    <p:sldId id="264" r:id="rId17"/>
    <p:sldId id="265" r:id="rId18"/>
    <p:sldId id="266" r:id="rId19"/>
    <p:sldId id="267" r:id="rId20"/>
    <p:sldId id="280" r:id="rId21"/>
    <p:sldId id="281" r:id="rId22"/>
    <p:sldId id="284" r:id="rId23"/>
    <p:sldId id="282" r:id="rId24"/>
    <p:sldId id="283" r:id="rId25"/>
    <p:sldId id="268" r:id="rId26"/>
    <p:sldId id="269" r:id="rId27"/>
    <p:sldId id="270" r:id="rId28"/>
    <p:sldId id="272" r:id="rId29"/>
    <p:sldId id="273" r:id="rId30"/>
    <p:sldId id="274" r:id="rId31"/>
    <p:sldId id="278" r:id="rId3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F21CC398-7D60-4068-A429-391CD1A8DDD6}" type="datetimeFigureOut">
              <a:rPr lang="es-PE" smtClean="0"/>
              <a:t>15/12/2016</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16E87B5-F222-4AD0-8545-B93CC7F0DB93}" type="slidenum">
              <a:rPr lang="es-PE" smtClean="0"/>
              <a:t>‹Nº›</a:t>
            </a:fld>
            <a:endParaRPr lang="es-PE"/>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21CC398-7D60-4068-A429-391CD1A8DDD6}" type="datetimeFigureOut">
              <a:rPr lang="es-PE" smtClean="0"/>
              <a:t>15/12/2016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16E87B5-F222-4AD0-8545-B93CC7F0DB93}" type="slidenum">
              <a:rPr lang="es-PE" smtClean="0"/>
              <a:t>‹Nº›</a:t>
            </a:fld>
            <a:endParaRPr lang="es-PE"/>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21CC398-7D60-4068-A429-391CD1A8DDD6}" type="datetimeFigureOut">
              <a:rPr lang="es-PE" smtClean="0"/>
              <a:t>15/12/2016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16E87B5-F222-4AD0-8545-B93CC7F0DB93}" type="slidenum">
              <a:rPr lang="es-PE" smtClean="0"/>
              <a:t>‹Nº›</a:t>
            </a:fld>
            <a:endParaRPr lang="es-PE"/>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21CC398-7D60-4068-A429-391CD1A8DDD6}" type="datetimeFigureOut">
              <a:rPr lang="es-PE" smtClean="0"/>
              <a:t>15/12/2016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16E87B5-F222-4AD0-8545-B93CC7F0DB93}" type="slidenum">
              <a:rPr lang="es-PE" smtClean="0"/>
              <a:t>‹Nº›</a:t>
            </a:fld>
            <a:endParaRPr lang="es-PE"/>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1CC398-7D60-4068-A429-391CD1A8DDD6}" type="datetimeFigureOut">
              <a:rPr lang="es-PE" smtClean="0"/>
              <a:t>15/12/2016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16E87B5-F222-4AD0-8545-B93CC7F0DB93}"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1CC398-7D60-4068-A429-391CD1A8DDD6}" type="datetimeFigureOut">
              <a:rPr lang="es-PE" smtClean="0"/>
              <a:t>15/12/2016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16E87B5-F222-4AD0-8545-B93CC7F0DB93}" type="slidenum">
              <a:rPr lang="es-PE" smtClean="0"/>
              <a:t>‹Nº›</a:t>
            </a:fld>
            <a:endParaRPr lang="es-PE"/>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1CC398-7D60-4068-A429-391CD1A8DDD6}" type="datetimeFigureOut">
              <a:rPr lang="es-PE" smtClean="0"/>
              <a:t>15/12/2016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16E87B5-F222-4AD0-8545-B93CC7F0DB93}" type="slidenum">
              <a:rPr lang="es-PE" smtClean="0"/>
              <a:t>‹Nº›</a:t>
            </a:fld>
            <a:endParaRPr lang="es-PE"/>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1CC398-7D60-4068-A429-391CD1A8DDD6}" type="datetimeFigureOut">
              <a:rPr lang="es-PE" smtClean="0"/>
              <a:t>15/12/2016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16E87B5-F222-4AD0-8545-B93CC7F0DB93}" type="slidenum">
              <a:rPr lang="es-PE" smtClean="0"/>
              <a:t>‹Nº›</a:t>
            </a:fld>
            <a:endParaRPr lang="es-PE"/>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CC398-7D60-4068-A429-391CD1A8DDD6}" type="datetimeFigureOut">
              <a:rPr lang="es-PE" smtClean="0"/>
              <a:t>15/12/2016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D16E87B5-F222-4AD0-8545-B93CC7F0DB9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1CC398-7D60-4068-A429-391CD1A8DDD6}" type="datetimeFigureOut">
              <a:rPr lang="es-PE" smtClean="0"/>
              <a:t>15/12/2016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16E87B5-F222-4AD0-8545-B93CC7F0DB9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1CC398-7D60-4068-A429-391CD1A8DDD6}" type="datetimeFigureOut">
              <a:rPr lang="es-PE" smtClean="0"/>
              <a:t>15/12/2016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16E87B5-F222-4AD0-8545-B93CC7F0DB9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21CC398-7D60-4068-A429-391CD1A8DDD6}" type="datetimeFigureOut">
              <a:rPr lang="es-PE" smtClean="0"/>
              <a:t>15/12/2016</a:t>
            </a:fld>
            <a:endParaRPr lang="es-PE"/>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PE"/>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16E87B5-F222-4AD0-8545-B93CC7F0DB93}"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83341" y="1052736"/>
            <a:ext cx="6777318" cy="1731982"/>
          </a:xfrm>
        </p:spPr>
        <p:txBody>
          <a:bodyPr/>
          <a:lstStyle/>
          <a:p>
            <a:r>
              <a:rPr lang="es-PE" sz="4000" dirty="0" smtClean="0"/>
              <a:t>CONTRATACION  Y COMPRAS PUBLICAS (PROCUREMENT)</a:t>
            </a:r>
            <a:endParaRPr lang="es-PE" sz="4000" dirty="0"/>
          </a:p>
        </p:txBody>
      </p:sp>
      <p:sp>
        <p:nvSpPr>
          <p:cNvPr id="3" name="2 Subtítulo"/>
          <p:cNvSpPr>
            <a:spLocks noGrp="1"/>
          </p:cNvSpPr>
          <p:nvPr>
            <p:ph type="subTitle" idx="1"/>
          </p:nvPr>
        </p:nvSpPr>
        <p:spPr>
          <a:xfrm>
            <a:off x="1423972" y="3717032"/>
            <a:ext cx="6400800" cy="1752600"/>
          </a:xfrm>
        </p:spPr>
        <p:txBody>
          <a:bodyPr>
            <a:normAutofit lnSpcReduction="10000"/>
          </a:bodyPr>
          <a:lstStyle/>
          <a:p>
            <a:r>
              <a:rPr lang="es-PE" dirty="0" smtClean="0"/>
              <a:t>Integrantes:</a:t>
            </a:r>
          </a:p>
          <a:p>
            <a:r>
              <a:rPr lang="es-PE" dirty="0" smtClean="0"/>
              <a:t>Figueroa Vera Luis</a:t>
            </a:r>
          </a:p>
          <a:p>
            <a:r>
              <a:rPr lang="es-PE" dirty="0" smtClean="0"/>
              <a:t>Flores Carrasco Jean Carlo</a:t>
            </a:r>
          </a:p>
          <a:p>
            <a:r>
              <a:rPr lang="es-PE" dirty="0" smtClean="0"/>
              <a:t>Gonzales Contreras Víctor</a:t>
            </a:r>
            <a:endParaRPr lang="es-PE" dirty="0"/>
          </a:p>
        </p:txBody>
      </p:sp>
      <p:sp>
        <p:nvSpPr>
          <p:cNvPr id="4" name="2 Subtítulo"/>
          <p:cNvSpPr txBox="1">
            <a:spLocks/>
          </p:cNvSpPr>
          <p:nvPr/>
        </p:nvSpPr>
        <p:spPr>
          <a:xfrm>
            <a:off x="1403648" y="5689965"/>
            <a:ext cx="6400800" cy="1152128"/>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Wingdings" pitchFamily="2" charset="2"/>
              <a:buNone/>
              <a:defRPr sz="2400" kern="1200">
                <a:solidFill>
                  <a:schemeClr val="tx1"/>
                </a:solidFill>
                <a:effectLst>
                  <a:outerShdw blurRad="34925" dist="12700" dir="14400000" rotWithShape="0">
                    <a:prstClr val="black">
                      <a:alpha val="21000"/>
                    </a:prstClr>
                  </a:outerShdw>
                </a:effectLst>
                <a:latin typeface="+mn-lt"/>
                <a:ea typeface="+mn-ea"/>
                <a:cs typeface="+mn-cs"/>
              </a:defRPr>
            </a:lvl1pPr>
            <a:lvl2pPr marL="457200" indent="0" algn="ctr" defTabSz="914400" rtl="0" eaLnBrk="1" latinLnBrk="0" hangingPunct="1">
              <a:spcBef>
                <a:spcPct val="20000"/>
              </a:spcBef>
              <a:buClr>
                <a:schemeClr val="accent1"/>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400"/>
              </a:spcBef>
              <a:buClr>
                <a:schemeClr val="accent1"/>
              </a:buClr>
              <a:buFont typeface="Wingdings" pitchFamily="2" charset="2"/>
              <a:buNone/>
              <a:defRPr sz="1400" kern="1200">
                <a:solidFill>
                  <a:schemeClr val="tx1">
                    <a:tint val="75000"/>
                  </a:schemeClr>
                </a:solidFill>
                <a:latin typeface="+mn-lt"/>
                <a:ea typeface="+mn-ea"/>
                <a:cs typeface="+mn-cs"/>
              </a:defRPr>
            </a:lvl9pPr>
          </a:lstStyle>
          <a:p>
            <a:r>
              <a:rPr lang="es-PE" dirty="0" smtClean="0"/>
              <a:t>Profesor: Villafuerte Hernán</a:t>
            </a:r>
          </a:p>
          <a:p>
            <a:r>
              <a:rPr lang="es-PE" dirty="0" smtClean="0"/>
              <a:t>Curso: Derecho Informático</a:t>
            </a:r>
          </a:p>
        </p:txBody>
      </p:sp>
    </p:spTree>
    <p:extLst>
      <p:ext uri="{BB962C8B-B14F-4D97-AF65-F5344CB8AC3E}">
        <p14:creationId xmlns:p14="http://schemas.microsoft.com/office/powerpoint/2010/main" val="1700760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4376809" cy="3877815"/>
          </a:xfrm>
        </p:spPr>
        <p:txBody>
          <a:bodyPr>
            <a:normAutofit fontScale="92500" lnSpcReduction="20000"/>
          </a:bodyPr>
          <a:lstStyle/>
          <a:p>
            <a:pPr lvl="0"/>
            <a:r>
              <a:rPr lang="es-ES" dirty="0"/>
              <a:t>Materiales de oficina.</a:t>
            </a:r>
            <a:endParaRPr lang="es-PE" dirty="0"/>
          </a:p>
          <a:p>
            <a:pPr lvl="0"/>
            <a:r>
              <a:rPr lang="es-ES" dirty="0"/>
              <a:t>Papelería</a:t>
            </a:r>
            <a:endParaRPr lang="es-PE" dirty="0"/>
          </a:p>
          <a:p>
            <a:pPr lvl="0"/>
            <a:r>
              <a:rPr lang="es-ES" dirty="0"/>
              <a:t>Boletos electrónicos</a:t>
            </a:r>
            <a:endParaRPr lang="es-PE" dirty="0"/>
          </a:p>
          <a:p>
            <a:pPr lvl="0"/>
            <a:r>
              <a:rPr lang="es-ES" dirty="0"/>
              <a:t>Ayuda humanitaria</a:t>
            </a:r>
            <a:endParaRPr lang="es-PE" dirty="0"/>
          </a:p>
          <a:p>
            <a:pPr lvl="0"/>
            <a:r>
              <a:rPr lang="es-ES" dirty="0"/>
              <a:t>Impresoras</a:t>
            </a:r>
            <a:endParaRPr lang="es-PE" dirty="0"/>
          </a:p>
          <a:p>
            <a:pPr lvl="0"/>
            <a:r>
              <a:rPr lang="es-ES" dirty="0"/>
              <a:t>Consumibles</a:t>
            </a:r>
            <a:endParaRPr lang="es-PE" dirty="0"/>
          </a:p>
          <a:p>
            <a:pPr lvl="0"/>
            <a:r>
              <a:rPr lang="es-ES" dirty="0"/>
              <a:t>Computadoras de escritorio</a:t>
            </a:r>
            <a:endParaRPr lang="es-PE" dirty="0"/>
          </a:p>
          <a:p>
            <a:pPr lvl="0"/>
            <a:r>
              <a:rPr lang="es-ES" dirty="0"/>
              <a:t>Computadoras portátiles</a:t>
            </a:r>
            <a:endParaRPr lang="es-PE" dirty="0"/>
          </a:p>
          <a:p>
            <a:pPr lvl="0"/>
            <a:r>
              <a:rPr lang="es-ES" dirty="0"/>
              <a:t>Accesorios</a:t>
            </a:r>
            <a:endParaRPr lang="es-PE" dirty="0"/>
          </a:p>
          <a:p>
            <a:pPr lvl="0"/>
            <a:r>
              <a:rPr lang="es-ES" dirty="0"/>
              <a:t>Proyectores</a:t>
            </a:r>
            <a:endParaRPr lang="es-PE" dirty="0"/>
          </a:p>
          <a:p>
            <a:pPr lvl="0"/>
            <a:r>
              <a:rPr lang="es-ES" dirty="0"/>
              <a:t>Escáneres</a:t>
            </a:r>
            <a:endParaRPr lang="es-PE" dirty="0"/>
          </a:p>
          <a:p>
            <a:endParaRPr lang="es-PE" dirty="0"/>
          </a:p>
        </p:txBody>
      </p:sp>
      <p:sp>
        <p:nvSpPr>
          <p:cNvPr id="3" name="2 Título"/>
          <p:cNvSpPr>
            <a:spLocks noGrp="1"/>
          </p:cNvSpPr>
          <p:nvPr>
            <p:ph type="title"/>
          </p:nvPr>
        </p:nvSpPr>
        <p:spPr/>
        <p:txBody>
          <a:bodyPr/>
          <a:lstStyle/>
          <a:p>
            <a:r>
              <a:rPr lang="es-PE" sz="4000" dirty="0" smtClean="0"/>
              <a:t>CATALOGOS DISPONIBLES ACTUALMENTE</a:t>
            </a:r>
            <a:endParaRPr lang="es-PE" sz="4000" dirty="0"/>
          </a:p>
        </p:txBody>
      </p:sp>
      <p:pic>
        <p:nvPicPr>
          <p:cNvPr id="16388" name="Picture 4" descr="Resultado de imagen para lapto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4486" y="3680346"/>
            <a:ext cx="2207459" cy="152381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Resultado de imagen para proyect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102" y="2492896"/>
            <a:ext cx="1887996" cy="118745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Resultado de imagen para scann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5489" y="5209943"/>
            <a:ext cx="2979477" cy="1307184"/>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Resultado de imagen para articulos de escritor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3290" y="5086964"/>
            <a:ext cx="2711269" cy="1582396"/>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Resultado de imagen para IMPRESOR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35572" y="2492896"/>
            <a:ext cx="2460410"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677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79512" y="2123728"/>
            <a:ext cx="3341641" cy="4401616"/>
          </a:xfrm>
        </p:spPr>
        <p:txBody>
          <a:bodyPr>
            <a:normAutofit/>
          </a:bodyPr>
          <a:lstStyle/>
          <a:p>
            <a:pPr lvl="0"/>
            <a:r>
              <a:rPr lang="es-ES" dirty="0"/>
              <a:t>Consulte y elige bienes y </a:t>
            </a:r>
            <a:r>
              <a:rPr lang="es-ES" dirty="0" smtClean="0"/>
              <a:t>servicios</a:t>
            </a:r>
          </a:p>
          <a:p>
            <a:pPr marL="0" lvl="0" indent="0">
              <a:buNone/>
            </a:pPr>
            <a:endParaRPr lang="es-PE" dirty="0"/>
          </a:p>
          <a:p>
            <a:pPr lvl="0"/>
            <a:r>
              <a:rPr lang="es-ES" dirty="0"/>
              <a:t>Emite orden de compra o </a:t>
            </a:r>
            <a:r>
              <a:rPr lang="es-ES" dirty="0" smtClean="0"/>
              <a:t>servicios</a:t>
            </a:r>
          </a:p>
          <a:p>
            <a:pPr marL="0" lvl="0" indent="0">
              <a:buNone/>
            </a:pPr>
            <a:endParaRPr lang="es-PE" dirty="0"/>
          </a:p>
          <a:p>
            <a:pPr lvl="0"/>
            <a:r>
              <a:rPr lang="es-ES" dirty="0"/>
              <a:t>Publique orden de compra y /o servicio</a:t>
            </a:r>
            <a:endParaRPr lang="es-PE" dirty="0"/>
          </a:p>
          <a:p>
            <a:endParaRPr lang="es-PE" dirty="0"/>
          </a:p>
        </p:txBody>
      </p:sp>
      <p:sp>
        <p:nvSpPr>
          <p:cNvPr id="3" name="2 Título"/>
          <p:cNvSpPr>
            <a:spLocks noGrp="1"/>
          </p:cNvSpPr>
          <p:nvPr>
            <p:ph type="title"/>
          </p:nvPr>
        </p:nvSpPr>
        <p:spPr/>
        <p:txBody>
          <a:bodyPr/>
          <a:lstStyle/>
          <a:p>
            <a:r>
              <a:rPr lang="es-PE" sz="3500" dirty="0" smtClean="0"/>
              <a:t>PASOS PARA ADQUIRIR PRODUCTOS Y SERVICIOS  DE LOS CATALOGOS ELECTRONICOS</a:t>
            </a:r>
            <a:endParaRPr lang="es-PE" sz="3500" dirty="0"/>
          </a:p>
        </p:txBody>
      </p:sp>
      <p:pic>
        <p:nvPicPr>
          <p:cNvPr id="18434" name="Picture 2" descr="Resultado de imagen para pasos para adquirir productos del catalogo electron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108782"/>
            <a:ext cx="5469310" cy="460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586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1" y="2132856"/>
            <a:ext cx="2880320" cy="4536504"/>
          </a:xfrm>
        </p:spPr>
        <p:txBody>
          <a:bodyPr>
            <a:normAutofit fontScale="92500"/>
          </a:bodyPr>
          <a:lstStyle/>
          <a:p>
            <a:r>
              <a:rPr lang="es-ES" dirty="0"/>
              <a:t>OSCE ha obtenido el premio a las buenas prácticas en el 2013 en la categoría eficiencia en contrataciones y adquisiciones con motivo de la implementación de los </a:t>
            </a:r>
            <a:r>
              <a:rPr lang="es-ES" u="sng" dirty="0"/>
              <a:t>catálogos electrónicos de convenio marco</a:t>
            </a:r>
            <a:r>
              <a:rPr lang="es-ES" dirty="0"/>
              <a:t> </a:t>
            </a:r>
            <a:endParaRPr lang="es-PE" dirty="0"/>
          </a:p>
          <a:p>
            <a:endParaRPr lang="es-PE" dirty="0"/>
          </a:p>
        </p:txBody>
      </p:sp>
      <p:sp>
        <p:nvSpPr>
          <p:cNvPr id="3" name="2 Título"/>
          <p:cNvSpPr>
            <a:spLocks noGrp="1"/>
          </p:cNvSpPr>
          <p:nvPr>
            <p:ph type="title"/>
          </p:nvPr>
        </p:nvSpPr>
        <p:spPr/>
        <p:txBody>
          <a:bodyPr/>
          <a:lstStyle/>
          <a:p>
            <a:r>
              <a:rPr lang="es-PE" dirty="0" smtClean="0"/>
              <a:t>PREMIOS</a:t>
            </a:r>
            <a:endParaRPr lang="es-PE" dirty="0"/>
          </a:p>
        </p:txBody>
      </p:sp>
      <p:pic>
        <p:nvPicPr>
          <p:cNvPr id="19458" name="Picture 2" descr="Resultado de imagen para premio 2013 de os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348880"/>
            <a:ext cx="5843786" cy="41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496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2044749"/>
          </a:xfrm>
        </p:spPr>
        <p:txBody>
          <a:bodyPr/>
          <a:lstStyle/>
          <a:p>
            <a:r>
              <a:rPr lang="es-PE" dirty="0" smtClean="0"/>
              <a:t>Es el Sistema Electrónico que permite el intercambio de información y difusión sobre las contrataciones de Estado, así como la realización de transacciones electrónicas.</a:t>
            </a:r>
            <a:endParaRPr lang="es-PE" dirty="0"/>
          </a:p>
        </p:txBody>
      </p:sp>
      <p:sp>
        <p:nvSpPr>
          <p:cNvPr id="3" name="2 Título"/>
          <p:cNvSpPr>
            <a:spLocks noGrp="1"/>
          </p:cNvSpPr>
          <p:nvPr>
            <p:ph type="title"/>
          </p:nvPr>
        </p:nvSpPr>
        <p:spPr/>
        <p:txBody>
          <a:bodyPr/>
          <a:lstStyle/>
          <a:p>
            <a:r>
              <a:rPr lang="es-PE" dirty="0" smtClean="0"/>
              <a:t>SEACE</a:t>
            </a:r>
            <a:endParaRPr lang="es-PE" dirty="0"/>
          </a:p>
        </p:txBody>
      </p:sp>
      <p:pic>
        <p:nvPicPr>
          <p:cNvPr id="10242" name="Picture 2" descr="Resultado de imagen para se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424" y="3573016"/>
            <a:ext cx="4104456" cy="3078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36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TRANSACCIONES ELECTRÓNICAS EN EL SEACE POR MODALIDAD</a:t>
            </a:r>
            <a:endParaRPr lang="es-PE" sz="40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56" t="28278" b="15866"/>
          <a:stretch/>
        </p:blipFill>
        <p:spPr bwMode="auto">
          <a:xfrm>
            <a:off x="611560" y="1988840"/>
            <a:ext cx="7745212"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txBox="1">
            <a:spLocks noGrp="1"/>
          </p:cNvSpPr>
          <p:nvPr>
            <p:ph idx="1"/>
          </p:nvPr>
        </p:nvSpPr>
        <p:spPr>
          <a:xfrm>
            <a:off x="5148064" y="5272683"/>
            <a:ext cx="3208708" cy="1396677"/>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s-PE" sz="1500" dirty="0" smtClean="0"/>
              <a:t>Cuantía: el valor que se le puede dar a un objeto</a:t>
            </a:r>
          </a:p>
          <a:p>
            <a:r>
              <a:rPr lang="es-PE" sz="1500" dirty="0" smtClean="0"/>
              <a:t>Subasta Inversa: el proceso de selección de un bien o servicio íntegramente por internet.</a:t>
            </a:r>
            <a:endParaRPr lang="es-PE" sz="1500" dirty="0"/>
          </a:p>
        </p:txBody>
      </p:sp>
    </p:spTree>
    <p:extLst>
      <p:ext uri="{BB962C8B-B14F-4D97-AF65-F5344CB8AC3E}">
        <p14:creationId xmlns:p14="http://schemas.microsoft.com/office/powerpoint/2010/main" val="165068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ESQUEMA GENERAL DEL SEACE </a:t>
            </a:r>
            <a:endParaRPr lang="es-PE" sz="40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86" t="31480" r="4793" b="18156"/>
          <a:stretch/>
        </p:blipFill>
        <p:spPr bwMode="auto">
          <a:xfrm>
            <a:off x="395536" y="2161817"/>
            <a:ext cx="6313714" cy="3882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txBox="1">
            <a:spLocks noGrp="1"/>
          </p:cNvSpPr>
          <p:nvPr>
            <p:ph idx="1"/>
          </p:nvPr>
        </p:nvSpPr>
        <p:spPr>
          <a:xfrm>
            <a:off x="6444208" y="3584783"/>
            <a:ext cx="2592288" cy="1036637"/>
          </a:xfrm>
          <a:prstGeom prst="rect">
            <a:avLst/>
          </a:prstGeom>
        </p:spPr>
        <p:txBody>
          <a:bodyPr vert="horz" lIns="91440" tIns="45720" rIns="91440" bIns="45720" rtlCol="0">
            <a:normAutofit fontScale="92500" lnSpcReduction="20000"/>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s-PE" sz="1500" dirty="0" smtClean="0"/>
              <a:t>Plomo: realizan convocatorias.</a:t>
            </a:r>
          </a:p>
          <a:p>
            <a:r>
              <a:rPr lang="es-PE" sz="1500" dirty="0" smtClean="0"/>
              <a:t>Blanco: participan el la convocatoria.</a:t>
            </a:r>
          </a:p>
          <a:p>
            <a:r>
              <a:rPr lang="es-PE" sz="1500" dirty="0" smtClean="0"/>
              <a:t>Amarillo: supervisa.</a:t>
            </a:r>
            <a:endParaRPr lang="es-PE" sz="1500" dirty="0"/>
          </a:p>
        </p:txBody>
      </p:sp>
    </p:spTree>
    <p:extLst>
      <p:ext uri="{BB962C8B-B14F-4D97-AF65-F5344CB8AC3E}">
        <p14:creationId xmlns:p14="http://schemas.microsoft.com/office/powerpoint/2010/main" val="271163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2188765"/>
          </a:xfrm>
        </p:spPr>
        <p:txBody>
          <a:bodyPr>
            <a:normAutofit fontScale="92500"/>
          </a:bodyPr>
          <a:lstStyle/>
          <a:p>
            <a:r>
              <a:rPr lang="es-PE" dirty="0" smtClean="0"/>
              <a:t>Fomenta e impulsa el desarrollo de procesos electrónicos.</a:t>
            </a:r>
          </a:p>
          <a:p>
            <a:r>
              <a:rPr lang="es-PE" dirty="0" smtClean="0"/>
              <a:t>Permite las transacciones electrónicas entre las Entidades Publicas Contratantes y los proveedores.</a:t>
            </a:r>
          </a:p>
          <a:p>
            <a:r>
              <a:rPr lang="es-PE" dirty="0" smtClean="0"/>
              <a:t>Constituirse en el portal de las compras estatales en un entorno electrónico.</a:t>
            </a:r>
            <a:endParaRPr lang="es-PE" dirty="0"/>
          </a:p>
        </p:txBody>
      </p:sp>
      <p:sp>
        <p:nvSpPr>
          <p:cNvPr id="3" name="2 Título"/>
          <p:cNvSpPr>
            <a:spLocks noGrp="1"/>
          </p:cNvSpPr>
          <p:nvPr>
            <p:ph type="title"/>
          </p:nvPr>
        </p:nvSpPr>
        <p:spPr/>
        <p:txBody>
          <a:bodyPr/>
          <a:lstStyle/>
          <a:p>
            <a:r>
              <a:rPr lang="es-PE" sz="4000" dirty="0" smtClean="0"/>
              <a:t>ALCANCES DEL SEACE</a:t>
            </a:r>
            <a:endParaRPr lang="es-PE" sz="4000" dirty="0"/>
          </a:p>
        </p:txBody>
      </p:sp>
      <p:pic>
        <p:nvPicPr>
          <p:cNvPr id="7170" name="Picture 2" descr="Resultado de imagen para alc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086547"/>
            <a:ext cx="3888432" cy="277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73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060849"/>
            <a:ext cx="7745505" cy="2088232"/>
          </a:xfrm>
        </p:spPr>
        <p:txBody>
          <a:bodyPr>
            <a:normAutofit fontScale="92500" lnSpcReduction="20000"/>
          </a:bodyPr>
          <a:lstStyle/>
          <a:p>
            <a:r>
              <a:rPr lang="es-PE" dirty="0" smtClean="0"/>
              <a:t>Fortalecer y agilizar los procesos de contrataciones.</a:t>
            </a:r>
          </a:p>
          <a:p>
            <a:r>
              <a:rPr lang="es-PE" dirty="0" smtClean="0"/>
              <a:t>Incrementar la transparencia de contratos de bienes y servicios.</a:t>
            </a:r>
          </a:p>
          <a:p>
            <a:r>
              <a:rPr lang="es-PE" dirty="0" smtClean="0"/>
              <a:t>Permitir la activa participación de los proveedores.</a:t>
            </a:r>
          </a:p>
          <a:p>
            <a:r>
              <a:rPr lang="es-PE" dirty="0" smtClean="0"/>
              <a:t>Supervisar y fiscalizar el mercado de las contrataciones publicas.</a:t>
            </a:r>
          </a:p>
        </p:txBody>
      </p:sp>
      <p:sp>
        <p:nvSpPr>
          <p:cNvPr id="3" name="2 Título"/>
          <p:cNvSpPr>
            <a:spLocks noGrp="1"/>
          </p:cNvSpPr>
          <p:nvPr>
            <p:ph type="title"/>
          </p:nvPr>
        </p:nvSpPr>
        <p:spPr/>
        <p:txBody>
          <a:bodyPr/>
          <a:lstStyle/>
          <a:p>
            <a:r>
              <a:rPr lang="es-PE" sz="4000" dirty="0" smtClean="0"/>
              <a:t>OBJETIVOS DEL SEACE</a:t>
            </a:r>
            <a:endParaRPr lang="es-PE" sz="4000" dirty="0"/>
          </a:p>
        </p:txBody>
      </p:sp>
      <p:pic>
        <p:nvPicPr>
          <p:cNvPr id="8194" name="Picture 2" descr="Resultado de imagen para objetiv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934622"/>
            <a:ext cx="5184576" cy="268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871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79217" y="2664458"/>
            <a:ext cx="3872753" cy="1008112"/>
          </a:xfrm>
        </p:spPr>
        <p:txBody>
          <a:bodyPr>
            <a:normAutofit/>
          </a:bodyPr>
          <a:lstStyle/>
          <a:p>
            <a:pPr algn="ctr"/>
            <a:r>
              <a:rPr lang="es-PE" dirty="0" smtClean="0"/>
              <a:t>Información de la contrataciones publicas.</a:t>
            </a:r>
          </a:p>
        </p:txBody>
      </p:sp>
      <p:sp>
        <p:nvSpPr>
          <p:cNvPr id="3" name="2 Título"/>
          <p:cNvSpPr>
            <a:spLocks noGrp="1"/>
          </p:cNvSpPr>
          <p:nvPr>
            <p:ph type="title"/>
          </p:nvPr>
        </p:nvSpPr>
        <p:spPr/>
        <p:txBody>
          <a:bodyPr/>
          <a:lstStyle/>
          <a:p>
            <a:r>
              <a:rPr lang="es-PE" sz="4000" dirty="0" smtClean="0"/>
              <a:t>QUE BRINDA SEACE</a:t>
            </a:r>
            <a:endParaRPr lang="es-PE" sz="4000" dirty="0"/>
          </a:p>
        </p:txBody>
      </p:sp>
      <p:pic>
        <p:nvPicPr>
          <p:cNvPr id="9218" name="Picture 2" descr="Resultado de imagen para repor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388" y="4429650"/>
            <a:ext cx="4104456" cy="2153158"/>
          </a:xfrm>
          <a:prstGeom prst="rect">
            <a:avLst/>
          </a:prstGeom>
          <a:noFill/>
          <a:extLst>
            <a:ext uri="{909E8E84-426E-40DD-AFC4-6F175D3DCCD1}">
              <a14:hiddenFill xmlns:a14="http://schemas.microsoft.com/office/drawing/2010/main">
                <a:solidFill>
                  <a:srgbClr val="FFFFFF"/>
                </a:solidFill>
              </a14:hiddenFill>
            </a:ext>
          </a:extLst>
        </p:spPr>
      </p:pic>
      <p:sp>
        <p:nvSpPr>
          <p:cNvPr id="5" name="1 Marcador de contenido"/>
          <p:cNvSpPr txBox="1">
            <a:spLocks/>
          </p:cNvSpPr>
          <p:nvPr/>
        </p:nvSpPr>
        <p:spPr>
          <a:xfrm>
            <a:off x="1403648" y="5227766"/>
            <a:ext cx="1856529" cy="626331"/>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algn="ctr"/>
            <a:r>
              <a:rPr lang="es-PE" dirty="0" smtClean="0"/>
              <a:t>Reportes</a:t>
            </a:r>
          </a:p>
        </p:txBody>
      </p:sp>
      <p:pic>
        <p:nvPicPr>
          <p:cNvPr id="9220" name="Picture 4" descr="Resultado de imagen para contratacione public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956" y="2260733"/>
            <a:ext cx="4464496" cy="181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1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2188765"/>
          </a:xfrm>
        </p:spPr>
        <p:txBody>
          <a:bodyPr/>
          <a:lstStyle/>
          <a:p>
            <a:r>
              <a:rPr lang="es-PE" dirty="0"/>
              <a:t>Para la sociedad civil, el SEACE es accesible como un portal web de consultas, que se alimenta de la información provista por el OSCE (Organismo Supervisor de Contrataciones del Estado), las entidades públicas, y los </a:t>
            </a:r>
            <a:r>
              <a:rPr lang="es-PE" dirty="0" smtClean="0"/>
              <a:t>proveedores.</a:t>
            </a:r>
            <a:endParaRPr lang="es-PE" dirty="0"/>
          </a:p>
        </p:txBody>
      </p:sp>
      <p:sp>
        <p:nvSpPr>
          <p:cNvPr id="3" name="2 Título"/>
          <p:cNvSpPr>
            <a:spLocks noGrp="1"/>
          </p:cNvSpPr>
          <p:nvPr>
            <p:ph type="title"/>
          </p:nvPr>
        </p:nvSpPr>
        <p:spPr/>
        <p:txBody>
          <a:bodyPr/>
          <a:lstStyle/>
          <a:p>
            <a:r>
              <a:rPr lang="es-PE" sz="4000" dirty="0" smtClean="0"/>
              <a:t>IMPORTANTE</a:t>
            </a:r>
            <a:endParaRPr lang="es-PE" sz="4000" dirty="0"/>
          </a:p>
        </p:txBody>
      </p:sp>
    </p:spTree>
    <p:extLst>
      <p:ext uri="{BB962C8B-B14F-4D97-AF65-F5344CB8AC3E}">
        <p14:creationId xmlns:p14="http://schemas.microsoft.com/office/powerpoint/2010/main" val="786593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247" y="2132856"/>
            <a:ext cx="7745505" cy="2764829"/>
          </a:xfrm>
        </p:spPr>
        <p:txBody>
          <a:bodyPr>
            <a:normAutofit fontScale="85000" lnSpcReduction="20000"/>
          </a:bodyPr>
          <a:lstStyle/>
          <a:p>
            <a:pPr algn="just"/>
            <a:r>
              <a:rPr lang="es-ES" dirty="0"/>
              <a:t>Las contrataciones del Estado son una política pública transversal que hace viable la ejecución de políticas, programas, proyectos y aseguran la eficiencia y eficacia del gasto público de todas la Entidades del Estado. En este sentido, al ser una herramienta importante para el cumplimiento de los objetivos institucionales de cada Entidad pública, resulta necesario que los operadores logísticos conozcan y comprendan los instrumentos y herramientas que desarrolla la normativa de contrataciones a fin de poder lograr una compra eficiente y eficaz.</a:t>
            </a:r>
            <a:endParaRPr lang="es-PE" dirty="0"/>
          </a:p>
        </p:txBody>
      </p:sp>
      <p:sp>
        <p:nvSpPr>
          <p:cNvPr id="2" name="1 Título"/>
          <p:cNvSpPr>
            <a:spLocks noGrp="1"/>
          </p:cNvSpPr>
          <p:nvPr>
            <p:ph type="title"/>
          </p:nvPr>
        </p:nvSpPr>
        <p:spPr/>
        <p:txBody>
          <a:bodyPr/>
          <a:lstStyle/>
          <a:p>
            <a:r>
              <a:rPr lang="es-PE" sz="4000" dirty="0" smtClean="0"/>
              <a:t>CONTRATACION  PÚBLICA</a:t>
            </a:r>
            <a:endParaRPr lang="es-PE" sz="4000" dirty="0"/>
          </a:p>
        </p:txBody>
      </p:sp>
      <p:pic>
        <p:nvPicPr>
          <p:cNvPr id="1026" name="Picture 2" descr="Resultado de imagen para CONTRATAC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4509120"/>
            <a:ext cx="2695677" cy="217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60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NUEVA LEY 30225 VIGENTE DESDE EL 9 DE ENERO DEL 2016</a:t>
            </a:r>
            <a:endParaRPr lang="es-PE" sz="4000" dirty="0"/>
          </a:p>
        </p:txBody>
      </p:sp>
      <p:pic>
        <p:nvPicPr>
          <p:cNvPr id="11266" name="Picture 2" descr="Resultado de imagen para NUEVA LEY 30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2" y="2361828"/>
            <a:ext cx="8405462" cy="399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8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1684709"/>
          </a:xfrm>
        </p:spPr>
        <p:txBody>
          <a:bodyPr/>
          <a:lstStyle/>
          <a:p>
            <a:r>
              <a:rPr lang="es-ES" dirty="0"/>
              <a:t>Contar con un régimen de contratación pública orientado hacia la gestión de resultados, que promueva y facilite las inversiones, de modo transparente</a:t>
            </a:r>
            <a:endParaRPr lang="es-PE" dirty="0"/>
          </a:p>
        </p:txBody>
      </p:sp>
      <p:sp>
        <p:nvSpPr>
          <p:cNvPr id="3" name="2 Título"/>
          <p:cNvSpPr>
            <a:spLocks noGrp="1"/>
          </p:cNvSpPr>
          <p:nvPr>
            <p:ph type="title"/>
          </p:nvPr>
        </p:nvSpPr>
        <p:spPr/>
        <p:txBody>
          <a:bodyPr/>
          <a:lstStyle/>
          <a:p>
            <a:r>
              <a:rPr lang="es-PE" sz="4000" dirty="0" smtClean="0"/>
              <a:t>OBJETIVOS DE LA LEY</a:t>
            </a:r>
            <a:endParaRPr lang="es-PE" sz="4000" dirty="0"/>
          </a:p>
        </p:txBody>
      </p:sp>
      <p:pic>
        <p:nvPicPr>
          <p:cNvPr id="13314" name="Picture 2" descr="Resultado de imagen para objetiv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002022"/>
            <a:ext cx="4176464" cy="261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281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2852936"/>
            <a:ext cx="7745505" cy="2980853"/>
          </a:xfrm>
        </p:spPr>
        <p:txBody>
          <a:bodyPr/>
          <a:lstStyle/>
          <a:p>
            <a:pPr algn="ctr"/>
            <a:r>
              <a:rPr lang="es-ES" dirty="0"/>
              <a:t>I</a:t>
            </a:r>
            <a:r>
              <a:rPr lang="es-ES" dirty="0" smtClean="0"/>
              <a:t>gualdad </a:t>
            </a:r>
            <a:r>
              <a:rPr lang="es-ES" dirty="0"/>
              <a:t>de </a:t>
            </a:r>
            <a:r>
              <a:rPr lang="es-ES" dirty="0" smtClean="0"/>
              <a:t>trato</a:t>
            </a:r>
          </a:p>
          <a:p>
            <a:pPr algn="ctr"/>
            <a:r>
              <a:rPr lang="es-ES" dirty="0"/>
              <a:t>T</a:t>
            </a:r>
            <a:r>
              <a:rPr lang="es-ES" dirty="0" smtClean="0"/>
              <a:t>ransparencia</a:t>
            </a:r>
          </a:p>
          <a:p>
            <a:pPr algn="ctr"/>
            <a:r>
              <a:rPr lang="es-ES" dirty="0"/>
              <a:t>E</a:t>
            </a:r>
            <a:r>
              <a:rPr lang="es-ES" dirty="0" smtClean="0"/>
              <a:t>ficiencia </a:t>
            </a:r>
            <a:r>
              <a:rPr lang="es-ES" dirty="0"/>
              <a:t>y </a:t>
            </a:r>
            <a:r>
              <a:rPr lang="es-ES" dirty="0" smtClean="0"/>
              <a:t>eficacia</a:t>
            </a:r>
          </a:p>
          <a:p>
            <a:pPr algn="ctr"/>
            <a:r>
              <a:rPr lang="es-ES" dirty="0"/>
              <a:t>C</a:t>
            </a:r>
            <a:r>
              <a:rPr lang="es-ES" dirty="0" smtClean="0"/>
              <a:t>ompetencia</a:t>
            </a:r>
          </a:p>
          <a:p>
            <a:pPr algn="ctr"/>
            <a:r>
              <a:rPr lang="es-ES" dirty="0"/>
              <a:t>V</a:t>
            </a:r>
            <a:r>
              <a:rPr lang="es-ES" dirty="0" smtClean="0"/>
              <a:t>igencia tecnológica</a:t>
            </a:r>
          </a:p>
          <a:p>
            <a:pPr algn="ctr"/>
            <a:r>
              <a:rPr lang="es-ES" dirty="0"/>
              <a:t>S</a:t>
            </a:r>
            <a:r>
              <a:rPr lang="es-ES" dirty="0" smtClean="0"/>
              <a:t>ostenibilidad </a:t>
            </a:r>
            <a:r>
              <a:rPr lang="es-ES" dirty="0"/>
              <a:t>ambiental y social y equidad</a:t>
            </a:r>
            <a:endParaRPr lang="es-PE" dirty="0"/>
          </a:p>
        </p:txBody>
      </p:sp>
      <p:sp>
        <p:nvSpPr>
          <p:cNvPr id="3" name="2 Título"/>
          <p:cNvSpPr>
            <a:spLocks noGrp="1"/>
          </p:cNvSpPr>
          <p:nvPr>
            <p:ph type="title"/>
          </p:nvPr>
        </p:nvSpPr>
        <p:spPr/>
        <p:txBody>
          <a:bodyPr/>
          <a:lstStyle/>
          <a:p>
            <a:r>
              <a:rPr lang="es-PE" sz="4000" dirty="0" smtClean="0"/>
              <a:t>PRINCIPIOS DE LAS CONTRATACIONES PUBLICAS</a:t>
            </a:r>
            <a:endParaRPr lang="es-PE" sz="4000" dirty="0"/>
          </a:p>
        </p:txBody>
      </p:sp>
    </p:spTree>
    <p:extLst>
      <p:ext uri="{BB962C8B-B14F-4D97-AF65-F5344CB8AC3E}">
        <p14:creationId xmlns:p14="http://schemas.microsoft.com/office/powerpoint/2010/main" val="133670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1324669"/>
          </a:xfrm>
        </p:spPr>
        <p:txBody>
          <a:bodyPr/>
          <a:lstStyle/>
          <a:p>
            <a:r>
              <a:rPr lang="es-ES" dirty="0" smtClean="0"/>
              <a:t>La nueva </a:t>
            </a:r>
            <a:r>
              <a:rPr lang="es-ES" dirty="0"/>
              <a:t>ley </a:t>
            </a:r>
            <a:r>
              <a:rPr lang="es-ES" i="1" u="sng" dirty="0"/>
              <a:t>elimina la opción</a:t>
            </a:r>
            <a:r>
              <a:rPr lang="es-ES" dirty="0"/>
              <a:t> de encargar los procedimientos de selección a los organismos internacionales. </a:t>
            </a:r>
            <a:endParaRPr lang="es-PE" dirty="0"/>
          </a:p>
        </p:txBody>
      </p:sp>
      <p:sp>
        <p:nvSpPr>
          <p:cNvPr id="3" name="2 Título"/>
          <p:cNvSpPr>
            <a:spLocks noGrp="1"/>
          </p:cNvSpPr>
          <p:nvPr>
            <p:ph type="title"/>
          </p:nvPr>
        </p:nvSpPr>
        <p:spPr/>
        <p:txBody>
          <a:bodyPr/>
          <a:lstStyle/>
          <a:p>
            <a:r>
              <a:rPr lang="es-PE" dirty="0" smtClean="0"/>
              <a:t>PROCESO DE SELECCION</a:t>
            </a:r>
            <a:endParaRPr lang="es-PE" dirty="0"/>
          </a:p>
        </p:txBody>
      </p:sp>
      <p:pic>
        <p:nvPicPr>
          <p:cNvPr id="14338" name="Picture 2" descr="Resultado de imagen para sele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29000"/>
            <a:ext cx="5112568" cy="318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84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8"/>
            <a:ext cx="7977209" cy="1946051"/>
          </a:xfrm>
        </p:spPr>
        <p:txBody>
          <a:bodyPr>
            <a:normAutofit fontScale="92500"/>
          </a:bodyPr>
          <a:lstStyle/>
          <a:p>
            <a:r>
              <a:rPr lang="es-ES" dirty="0"/>
              <a:t>Se dispone la posibilidad de aplicar sanciones por infracciones a la ley prescribe a los 3 </a:t>
            </a:r>
            <a:r>
              <a:rPr lang="es-ES" dirty="0" smtClean="0"/>
              <a:t>años; </a:t>
            </a:r>
            <a:r>
              <a:rPr lang="es-ES" dirty="0"/>
              <a:t>salvo tratándose de presentación de documentos falsos, que prescribirán a los 7 años.  Asimismo, la ley establece los casos en los que procede la suspensión de los plazos </a:t>
            </a:r>
            <a:r>
              <a:rPr lang="es-ES" dirty="0" smtClean="0"/>
              <a:t>prescriptorios.</a:t>
            </a:r>
            <a:endParaRPr lang="es-PE" dirty="0"/>
          </a:p>
          <a:p>
            <a:endParaRPr lang="es-PE" dirty="0"/>
          </a:p>
        </p:txBody>
      </p:sp>
      <p:sp>
        <p:nvSpPr>
          <p:cNvPr id="3" name="2 Título"/>
          <p:cNvSpPr>
            <a:spLocks noGrp="1"/>
          </p:cNvSpPr>
          <p:nvPr>
            <p:ph type="title"/>
          </p:nvPr>
        </p:nvSpPr>
        <p:spPr/>
        <p:txBody>
          <a:bodyPr/>
          <a:lstStyle/>
          <a:p>
            <a:r>
              <a:rPr lang="es-PE" sz="4000" dirty="0" smtClean="0"/>
              <a:t>PRESCRIPCION DE SANCIONES</a:t>
            </a:r>
            <a:endParaRPr lang="es-PE" sz="4000" dirty="0"/>
          </a:p>
        </p:txBody>
      </p:sp>
      <p:pic>
        <p:nvPicPr>
          <p:cNvPr id="12294" name="Picture 6" descr="Resultado de imagen para prescripcion de san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293096"/>
            <a:ext cx="5238899" cy="221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22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PRINCIPALES CAMBIOS DE LA LEY DE LA CONTRATACION</a:t>
            </a:r>
            <a:endParaRPr lang="es-PE" sz="4000" dirty="0"/>
          </a:p>
        </p:txBody>
      </p:sp>
      <p:sp>
        <p:nvSpPr>
          <p:cNvPr id="4" name="3 Rectángulo"/>
          <p:cNvSpPr/>
          <p:nvPr/>
        </p:nvSpPr>
        <p:spPr>
          <a:xfrm>
            <a:off x="55128" y="2564904"/>
            <a:ext cx="172819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LEY ANTERIOR</a:t>
            </a:r>
          </a:p>
          <a:p>
            <a:pPr algn="ctr"/>
            <a:r>
              <a:rPr lang="es-PE" dirty="0" smtClean="0"/>
              <a:t>DECRETO LEGISLATIVO 1017</a:t>
            </a:r>
            <a:endParaRPr lang="es-PE" dirty="0"/>
          </a:p>
        </p:txBody>
      </p:sp>
      <p:sp>
        <p:nvSpPr>
          <p:cNvPr id="5" name="4 Rectángulo"/>
          <p:cNvSpPr/>
          <p:nvPr/>
        </p:nvSpPr>
        <p:spPr>
          <a:xfrm>
            <a:off x="55128" y="4653136"/>
            <a:ext cx="1728192"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LEY NUEVA</a:t>
            </a:r>
          </a:p>
          <a:p>
            <a:pPr algn="ctr"/>
            <a:r>
              <a:rPr lang="es-PE" dirty="0" smtClean="0"/>
              <a:t>NUMERO 30225</a:t>
            </a:r>
            <a:endParaRPr lang="es-PE" dirty="0"/>
          </a:p>
        </p:txBody>
      </p:sp>
      <p:sp>
        <p:nvSpPr>
          <p:cNvPr id="6" name="5 Rectángulo"/>
          <p:cNvSpPr/>
          <p:nvPr/>
        </p:nvSpPr>
        <p:spPr>
          <a:xfrm>
            <a:off x="1243074" y="1988840"/>
            <a:ext cx="6713301" cy="39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PROCESOS DE SELECCION</a:t>
            </a:r>
            <a:endParaRPr lang="es-PE" dirty="0"/>
          </a:p>
        </p:txBody>
      </p:sp>
      <p:sp>
        <p:nvSpPr>
          <p:cNvPr id="7" name="6 Rectángulo"/>
          <p:cNvSpPr/>
          <p:nvPr/>
        </p:nvSpPr>
        <p:spPr>
          <a:xfrm>
            <a:off x="1979712" y="2564904"/>
            <a:ext cx="1728192" cy="68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Licitación publica</a:t>
            </a:r>
          </a:p>
        </p:txBody>
      </p:sp>
      <p:sp>
        <p:nvSpPr>
          <p:cNvPr id="8" name="7 Rectángulo"/>
          <p:cNvSpPr/>
          <p:nvPr/>
        </p:nvSpPr>
        <p:spPr>
          <a:xfrm>
            <a:off x="3851920" y="2596530"/>
            <a:ext cx="5282432" cy="64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Para la contratación de bienes, suministros y obras</a:t>
            </a:r>
          </a:p>
        </p:txBody>
      </p:sp>
      <p:sp>
        <p:nvSpPr>
          <p:cNvPr id="10" name="9 Rectángulo"/>
          <p:cNvSpPr/>
          <p:nvPr/>
        </p:nvSpPr>
        <p:spPr>
          <a:xfrm>
            <a:off x="1979712" y="4728778"/>
            <a:ext cx="1728192" cy="68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Licitación publica</a:t>
            </a:r>
          </a:p>
        </p:txBody>
      </p:sp>
      <p:sp>
        <p:nvSpPr>
          <p:cNvPr id="11" name="10 Rectángulo"/>
          <p:cNvSpPr/>
          <p:nvPr/>
        </p:nvSpPr>
        <p:spPr>
          <a:xfrm>
            <a:off x="3851920" y="4717740"/>
            <a:ext cx="5282432" cy="64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Utilizada para la contratación de bienes y obras</a:t>
            </a:r>
          </a:p>
        </p:txBody>
      </p:sp>
      <p:sp>
        <p:nvSpPr>
          <p:cNvPr id="12" name="11 Rectángulo"/>
          <p:cNvSpPr/>
          <p:nvPr/>
        </p:nvSpPr>
        <p:spPr>
          <a:xfrm>
            <a:off x="1979712" y="3246512"/>
            <a:ext cx="1728192" cy="68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Concurso publico</a:t>
            </a:r>
          </a:p>
        </p:txBody>
      </p:sp>
      <p:sp>
        <p:nvSpPr>
          <p:cNvPr id="13" name="12 Rectángulo"/>
          <p:cNvSpPr/>
          <p:nvPr/>
        </p:nvSpPr>
        <p:spPr>
          <a:xfrm>
            <a:off x="3861568" y="3262325"/>
            <a:ext cx="5282432" cy="64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Se convoca para la contratación de servicios de toda naturaleza</a:t>
            </a:r>
          </a:p>
        </p:txBody>
      </p:sp>
      <p:sp>
        <p:nvSpPr>
          <p:cNvPr id="14" name="13 Rectángulo"/>
          <p:cNvSpPr/>
          <p:nvPr/>
        </p:nvSpPr>
        <p:spPr>
          <a:xfrm>
            <a:off x="1979712" y="5415086"/>
            <a:ext cx="1728192" cy="68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Concurso publico</a:t>
            </a:r>
          </a:p>
        </p:txBody>
      </p:sp>
      <p:sp>
        <p:nvSpPr>
          <p:cNvPr id="15" name="14 Rectángulo"/>
          <p:cNvSpPr/>
          <p:nvPr/>
        </p:nvSpPr>
        <p:spPr>
          <a:xfrm>
            <a:off x="3851920" y="5371070"/>
            <a:ext cx="5282432" cy="64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El concurso publico para la contratación de servicios</a:t>
            </a:r>
          </a:p>
        </p:txBody>
      </p:sp>
      <p:sp>
        <p:nvSpPr>
          <p:cNvPr id="16" name="15 Rectángulo"/>
          <p:cNvSpPr/>
          <p:nvPr/>
        </p:nvSpPr>
        <p:spPr>
          <a:xfrm>
            <a:off x="1979712" y="6096694"/>
            <a:ext cx="1728192" cy="761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Selección de consultores individuales</a:t>
            </a:r>
          </a:p>
        </p:txBody>
      </p:sp>
      <p:sp>
        <p:nvSpPr>
          <p:cNvPr id="17" name="16 Rectángulo"/>
          <p:cNvSpPr/>
          <p:nvPr/>
        </p:nvSpPr>
        <p:spPr>
          <a:xfrm>
            <a:off x="3851920" y="6021052"/>
            <a:ext cx="5282432" cy="8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Usado para servicios de consultoría  en donde no se necesita equipos de personal, en cuanto la experiencia y los conocimientos  son lo primordial</a:t>
            </a:r>
          </a:p>
        </p:txBody>
      </p:sp>
      <p:sp>
        <p:nvSpPr>
          <p:cNvPr id="18" name="17 Rectángulo"/>
          <p:cNvSpPr/>
          <p:nvPr/>
        </p:nvSpPr>
        <p:spPr>
          <a:xfrm>
            <a:off x="1979712" y="3928120"/>
            <a:ext cx="1728192" cy="68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Adjudicación Directa</a:t>
            </a:r>
          </a:p>
        </p:txBody>
      </p:sp>
      <p:sp>
        <p:nvSpPr>
          <p:cNvPr id="19" name="18 Rectángulo"/>
          <p:cNvSpPr/>
          <p:nvPr/>
        </p:nvSpPr>
        <p:spPr>
          <a:xfrm>
            <a:off x="3861568" y="3912307"/>
            <a:ext cx="5282432" cy="64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Contrataciones que realice la entidad, dentro de los márgenes  que establece la ley.</a:t>
            </a:r>
          </a:p>
        </p:txBody>
      </p:sp>
    </p:spTree>
    <p:extLst>
      <p:ext uri="{BB962C8B-B14F-4D97-AF65-F5344CB8AC3E}">
        <p14:creationId xmlns:p14="http://schemas.microsoft.com/office/powerpoint/2010/main" val="1999868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MODIFICACIONES REFERIDAS AL TRIBUNAL DE CONTRATACIONES</a:t>
            </a:r>
            <a:r>
              <a:rPr lang="es-PE" dirty="0" smtClean="0"/>
              <a:t>.</a:t>
            </a:r>
            <a:endParaRPr lang="es-PE" dirty="0"/>
          </a:p>
        </p:txBody>
      </p:sp>
      <p:sp>
        <p:nvSpPr>
          <p:cNvPr id="4" name="3 Rectángulo"/>
          <p:cNvSpPr/>
          <p:nvPr/>
        </p:nvSpPr>
        <p:spPr>
          <a:xfrm>
            <a:off x="395536" y="2296412"/>
            <a:ext cx="3662592" cy="972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LEY ANTERIOR</a:t>
            </a:r>
          </a:p>
          <a:p>
            <a:pPr algn="ctr"/>
            <a:r>
              <a:rPr lang="es-PE" dirty="0" smtClean="0"/>
              <a:t>DECRETO LEGISLATIVO 1017</a:t>
            </a:r>
            <a:endParaRPr lang="es-PE" dirty="0"/>
          </a:p>
        </p:txBody>
      </p:sp>
      <p:sp>
        <p:nvSpPr>
          <p:cNvPr id="5" name="4 Rectángulo"/>
          <p:cNvSpPr/>
          <p:nvPr/>
        </p:nvSpPr>
        <p:spPr>
          <a:xfrm>
            <a:off x="4716016" y="2296412"/>
            <a:ext cx="370117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LEY NUEVA</a:t>
            </a:r>
          </a:p>
          <a:p>
            <a:pPr algn="ctr"/>
            <a:r>
              <a:rPr lang="es-PE" dirty="0" smtClean="0"/>
              <a:t>NUMERO 30225</a:t>
            </a:r>
            <a:endParaRPr lang="es-PE" dirty="0"/>
          </a:p>
        </p:txBody>
      </p:sp>
      <p:sp>
        <p:nvSpPr>
          <p:cNvPr id="6" name="5 Rectángulo"/>
          <p:cNvSpPr/>
          <p:nvPr/>
        </p:nvSpPr>
        <p:spPr>
          <a:xfrm>
            <a:off x="395536" y="3429000"/>
            <a:ext cx="3662592"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LcParenR"/>
            </a:pPr>
            <a:r>
              <a:rPr lang="es-PE" dirty="0" smtClean="0"/>
              <a:t>Resolver controversias entre entidades dura el proceso de selección.</a:t>
            </a:r>
          </a:p>
          <a:p>
            <a:pPr marL="342900" indent="-342900" algn="ctr">
              <a:buAutoNum type="alphaLcParenR"/>
            </a:pPr>
            <a:r>
              <a:rPr lang="es-PE" dirty="0" smtClean="0"/>
              <a:t>Sanciones de inhabilitación temporal y definitiva,</a:t>
            </a:r>
          </a:p>
          <a:p>
            <a:pPr algn="ctr"/>
            <a:endParaRPr lang="es-PE" dirty="0" smtClean="0"/>
          </a:p>
        </p:txBody>
      </p:sp>
      <p:sp>
        <p:nvSpPr>
          <p:cNvPr id="7" name="6 Rectángulo"/>
          <p:cNvSpPr/>
          <p:nvPr/>
        </p:nvSpPr>
        <p:spPr>
          <a:xfrm>
            <a:off x="4754594" y="3429000"/>
            <a:ext cx="3662592"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LcParenR"/>
            </a:pPr>
            <a:r>
              <a:rPr lang="es-PE" dirty="0" smtClean="0"/>
              <a:t>Resolver controversias  durante el procedimiento de selección  e implementar  Catálogos E. de acuerdo macro.</a:t>
            </a:r>
          </a:p>
          <a:p>
            <a:pPr marL="342900" indent="-342900" algn="ctr">
              <a:buAutoNum type="alphaLcParenR"/>
            </a:pPr>
            <a:r>
              <a:rPr lang="es-PE" dirty="0" smtClean="0"/>
              <a:t>Sanciones de multa, inhabilitación  temporal y definitiva.</a:t>
            </a:r>
          </a:p>
        </p:txBody>
      </p:sp>
    </p:spTree>
    <p:extLst>
      <p:ext uri="{BB962C8B-B14F-4D97-AF65-F5344CB8AC3E}">
        <p14:creationId xmlns:p14="http://schemas.microsoft.com/office/powerpoint/2010/main" val="1509735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99247" y="2248347"/>
            <a:ext cx="7745505" cy="2116757"/>
          </a:xfrm>
        </p:spPr>
        <p:txBody>
          <a:bodyPr>
            <a:normAutofit fontScale="85000" lnSpcReduction="10000"/>
          </a:bodyPr>
          <a:lstStyle/>
          <a:p>
            <a:pPr marL="0" indent="0" algn="ctr">
              <a:buNone/>
            </a:pPr>
            <a:r>
              <a:rPr lang="es-PE" sz="2900" b="1" dirty="0"/>
              <a:t>1. Licitación pública y concurso </a:t>
            </a:r>
            <a:r>
              <a:rPr lang="es-PE" sz="2900" b="1" dirty="0" smtClean="0"/>
              <a:t>público.</a:t>
            </a:r>
          </a:p>
          <a:p>
            <a:pPr marL="0" indent="0">
              <a:buNone/>
            </a:pPr>
            <a:r>
              <a:rPr lang="es-PE" dirty="0"/>
              <a:t>La licitación pública se utiliza para la contratación de bienes y </a:t>
            </a:r>
            <a:r>
              <a:rPr lang="es-PE" dirty="0" smtClean="0"/>
              <a:t>obras</a:t>
            </a:r>
          </a:p>
          <a:p>
            <a:pPr marL="0" indent="0">
              <a:buNone/>
            </a:pPr>
            <a:r>
              <a:rPr lang="es-PE" dirty="0"/>
              <a:t>M</a:t>
            </a:r>
            <a:r>
              <a:rPr lang="es-PE" dirty="0" smtClean="0"/>
              <a:t>ientras </a:t>
            </a:r>
            <a:r>
              <a:rPr lang="es-PE" dirty="0"/>
              <a:t>que el concurso público para la contratación de servicios</a:t>
            </a:r>
            <a:r>
              <a:rPr lang="es-PE" dirty="0" smtClean="0"/>
              <a:t>.</a:t>
            </a:r>
          </a:p>
          <a:p>
            <a:pPr marL="0" indent="0">
              <a:buNone/>
            </a:pPr>
            <a:r>
              <a:rPr lang="es-PE" dirty="0" smtClean="0"/>
              <a:t>Usadas con el valor estimado dentro de los márgenes de la ley.</a:t>
            </a:r>
            <a:endParaRPr lang="es-PE" dirty="0"/>
          </a:p>
        </p:txBody>
      </p:sp>
      <p:sp>
        <p:nvSpPr>
          <p:cNvPr id="3" name="2 Título"/>
          <p:cNvSpPr>
            <a:spLocks noGrp="1"/>
          </p:cNvSpPr>
          <p:nvPr>
            <p:ph type="title"/>
          </p:nvPr>
        </p:nvSpPr>
        <p:spPr/>
        <p:txBody>
          <a:bodyPr/>
          <a:lstStyle/>
          <a:p>
            <a:r>
              <a:rPr lang="es-PE" sz="4000" dirty="0" smtClean="0"/>
              <a:t>7 FORMAS DE CONTRATACION DE LA NUEVA LEY 30225.</a:t>
            </a:r>
            <a:endParaRPr lang="es-PE" sz="4000" dirty="0"/>
          </a:p>
        </p:txBody>
      </p:sp>
      <p:sp>
        <p:nvSpPr>
          <p:cNvPr id="4" name="1 Marcador de contenido"/>
          <p:cNvSpPr txBox="1">
            <a:spLocks/>
          </p:cNvSpPr>
          <p:nvPr/>
        </p:nvSpPr>
        <p:spPr>
          <a:xfrm>
            <a:off x="695427" y="4221088"/>
            <a:ext cx="7745505" cy="1684709"/>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None/>
            </a:pPr>
            <a:r>
              <a:rPr lang="es-PE" sz="2500" b="1" dirty="0" smtClean="0"/>
              <a:t>2. Adjudicación simplificada.</a:t>
            </a:r>
          </a:p>
          <a:p>
            <a:pPr algn="ctr"/>
            <a:r>
              <a:rPr lang="es-PE" sz="2000" dirty="0" smtClean="0"/>
              <a:t>Se utilizará para la contratación de bienes y servicios, con excepción de los servicios a ser prestados por consultores individuales, así como para la ejecución de obras.</a:t>
            </a:r>
            <a:endParaRPr lang="es-PE" sz="2000" dirty="0"/>
          </a:p>
        </p:txBody>
      </p:sp>
      <p:sp>
        <p:nvSpPr>
          <p:cNvPr id="5" name="4 Rectángulo"/>
          <p:cNvSpPr/>
          <p:nvPr/>
        </p:nvSpPr>
        <p:spPr>
          <a:xfrm rot="20317424">
            <a:off x="743114" y="4308325"/>
            <a:ext cx="1284285"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b="1" dirty="0" smtClean="0">
                <a:solidFill>
                  <a:schemeClr val="tx1">
                    <a:lumMod val="95000"/>
                    <a:lumOff val="5000"/>
                  </a:schemeClr>
                </a:solidFill>
              </a:rPr>
              <a:t>nuevo</a:t>
            </a:r>
            <a:endParaRPr lang="es-PE" sz="3000" b="1" dirty="0">
              <a:solidFill>
                <a:schemeClr val="tx1">
                  <a:lumMod val="95000"/>
                  <a:lumOff val="5000"/>
                </a:schemeClr>
              </a:solidFill>
            </a:endParaRPr>
          </a:p>
        </p:txBody>
      </p:sp>
    </p:spTree>
    <p:extLst>
      <p:ext uri="{BB962C8B-B14F-4D97-AF65-F5344CB8AC3E}">
        <p14:creationId xmlns:p14="http://schemas.microsoft.com/office/powerpoint/2010/main" val="2693636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contenido"/>
          <p:cNvSpPr>
            <a:spLocks noGrp="1"/>
          </p:cNvSpPr>
          <p:nvPr>
            <p:ph idx="1"/>
          </p:nvPr>
        </p:nvSpPr>
        <p:spPr>
          <a:xfrm>
            <a:off x="699247" y="2248347"/>
            <a:ext cx="7745505" cy="2116757"/>
          </a:xfrm>
        </p:spPr>
        <p:txBody>
          <a:bodyPr>
            <a:noAutofit/>
          </a:bodyPr>
          <a:lstStyle/>
          <a:p>
            <a:pPr marL="0" indent="0" algn="ctr">
              <a:buNone/>
            </a:pPr>
            <a:r>
              <a:rPr lang="es-PE" sz="2500" b="1" dirty="0"/>
              <a:t>3</a:t>
            </a:r>
            <a:r>
              <a:rPr lang="es-PE" sz="2500" b="1" dirty="0" smtClean="0"/>
              <a:t>. </a:t>
            </a:r>
            <a:r>
              <a:rPr lang="es-PE" sz="2500" b="1" dirty="0"/>
              <a:t>Selección de consultores </a:t>
            </a:r>
            <a:r>
              <a:rPr lang="es-PE" sz="2500" b="1" dirty="0" smtClean="0"/>
              <a:t>individuales</a:t>
            </a:r>
          </a:p>
          <a:p>
            <a:pPr marL="0" indent="0" algn="ctr">
              <a:buNone/>
            </a:pPr>
            <a:r>
              <a:rPr lang="es-PE" sz="2000" dirty="0"/>
              <a:t>S</a:t>
            </a:r>
            <a:r>
              <a:rPr lang="es-PE" sz="2000" dirty="0" smtClean="0"/>
              <a:t>e </a:t>
            </a:r>
            <a:r>
              <a:rPr lang="es-PE" sz="2000" dirty="0"/>
              <a:t>destinará para la contratación de servicios de consultoría en los que no se necesita equipos de personal ni apoyo profesional adicional, y en los que la experiencia y las calificaciones de la persona natural que preste el servicio constituyan los requisitos primordiales de la contratación.</a:t>
            </a:r>
          </a:p>
        </p:txBody>
      </p:sp>
      <p:sp>
        <p:nvSpPr>
          <p:cNvPr id="5" name="2 Título"/>
          <p:cNvSpPr>
            <a:spLocks noGrp="1"/>
          </p:cNvSpPr>
          <p:nvPr>
            <p:ph type="title"/>
          </p:nvPr>
        </p:nvSpPr>
        <p:spPr>
          <a:xfrm>
            <a:off x="688490" y="570156"/>
            <a:ext cx="7756263" cy="1054250"/>
          </a:xfrm>
        </p:spPr>
        <p:txBody>
          <a:bodyPr/>
          <a:lstStyle/>
          <a:p>
            <a:r>
              <a:rPr lang="es-PE" sz="4000" dirty="0" smtClean="0"/>
              <a:t>7 FORMAS DE CONTRATACION DE LA NUEVA LEY 30225.</a:t>
            </a:r>
            <a:endParaRPr lang="es-PE" sz="4000" dirty="0"/>
          </a:p>
        </p:txBody>
      </p:sp>
      <p:sp>
        <p:nvSpPr>
          <p:cNvPr id="6" name="5 Rectángulo"/>
          <p:cNvSpPr/>
          <p:nvPr/>
        </p:nvSpPr>
        <p:spPr>
          <a:xfrm rot="20317424">
            <a:off x="421409" y="1989534"/>
            <a:ext cx="1284285"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b="1" dirty="0" smtClean="0">
                <a:solidFill>
                  <a:schemeClr val="tx1">
                    <a:lumMod val="95000"/>
                    <a:lumOff val="5000"/>
                  </a:schemeClr>
                </a:solidFill>
              </a:rPr>
              <a:t>nuevo</a:t>
            </a:r>
            <a:endParaRPr lang="es-PE" sz="3000" b="1" dirty="0">
              <a:solidFill>
                <a:schemeClr val="tx1">
                  <a:lumMod val="95000"/>
                  <a:lumOff val="5000"/>
                </a:schemeClr>
              </a:solidFill>
            </a:endParaRPr>
          </a:p>
        </p:txBody>
      </p:sp>
      <p:sp>
        <p:nvSpPr>
          <p:cNvPr id="7" name="1 Marcador de contenido"/>
          <p:cNvSpPr txBox="1">
            <a:spLocks/>
          </p:cNvSpPr>
          <p:nvPr/>
        </p:nvSpPr>
        <p:spPr>
          <a:xfrm>
            <a:off x="699247" y="4509120"/>
            <a:ext cx="7745505" cy="2116757"/>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None/>
            </a:pPr>
            <a:r>
              <a:rPr lang="es-PE" sz="2500" b="1" dirty="0"/>
              <a:t>4</a:t>
            </a:r>
            <a:r>
              <a:rPr lang="es-PE" sz="2500" b="1" dirty="0" smtClean="0"/>
              <a:t>. </a:t>
            </a:r>
            <a:r>
              <a:rPr lang="es-PE" sz="2800" b="1" dirty="0"/>
              <a:t>Comparación de </a:t>
            </a:r>
            <a:r>
              <a:rPr lang="es-PE" sz="2800" b="1" dirty="0" smtClean="0"/>
              <a:t>precios</a:t>
            </a:r>
          </a:p>
          <a:p>
            <a:pPr marL="0" indent="0" algn="ctr">
              <a:buNone/>
            </a:pPr>
            <a:r>
              <a:rPr lang="es-PE" sz="2000" dirty="0"/>
              <a:t>S</a:t>
            </a:r>
            <a:r>
              <a:rPr lang="es-PE" sz="2000" dirty="0" smtClean="0"/>
              <a:t>e </a:t>
            </a:r>
            <a:r>
              <a:rPr lang="es-PE" sz="2000" dirty="0"/>
              <a:t>utilizará para la contratación de bienes y servicios de disponibilidad inmediata, distintos a los de consultoría, que no sean fabricados o prestados siguiendo las especificaciones o indicaciones del </a:t>
            </a:r>
            <a:r>
              <a:rPr lang="es-PE" sz="2000" dirty="0" smtClean="0"/>
              <a:t>contratante.</a:t>
            </a:r>
            <a:endParaRPr lang="es-PE" sz="2000" dirty="0"/>
          </a:p>
        </p:txBody>
      </p:sp>
      <p:sp>
        <p:nvSpPr>
          <p:cNvPr id="8" name="7 Rectángulo"/>
          <p:cNvSpPr/>
          <p:nvPr/>
        </p:nvSpPr>
        <p:spPr>
          <a:xfrm rot="20317424">
            <a:off x="421409" y="4144565"/>
            <a:ext cx="1284285"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b="1" dirty="0" smtClean="0">
                <a:solidFill>
                  <a:schemeClr val="tx1">
                    <a:lumMod val="95000"/>
                    <a:lumOff val="5000"/>
                  </a:schemeClr>
                </a:solidFill>
              </a:rPr>
              <a:t>nuevo</a:t>
            </a:r>
            <a:endParaRPr lang="es-PE" sz="3000" b="1" dirty="0">
              <a:solidFill>
                <a:schemeClr val="tx1">
                  <a:lumMod val="95000"/>
                  <a:lumOff val="5000"/>
                </a:schemeClr>
              </a:solidFill>
            </a:endParaRPr>
          </a:p>
        </p:txBody>
      </p:sp>
    </p:spTree>
    <p:extLst>
      <p:ext uri="{BB962C8B-B14F-4D97-AF65-F5344CB8AC3E}">
        <p14:creationId xmlns:p14="http://schemas.microsoft.com/office/powerpoint/2010/main" val="2357432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688490" y="570156"/>
            <a:ext cx="7756263" cy="1054250"/>
          </a:xfrm>
        </p:spPr>
        <p:txBody>
          <a:bodyPr/>
          <a:lstStyle/>
          <a:p>
            <a:r>
              <a:rPr lang="es-PE" sz="4000" dirty="0" smtClean="0"/>
              <a:t>7 FORMAS DE CONTRATACION DE LA NUEVA LEY 30225.</a:t>
            </a:r>
            <a:endParaRPr lang="es-PE" sz="4000" dirty="0"/>
          </a:p>
        </p:txBody>
      </p:sp>
      <p:sp>
        <p:nvSpPr>
          <p:cNvPr id="5" name="1 Marcador de contenido"/>
          <p:cNvSpPr txBox="1">
            <a:spLocks/>
          </p:cNvSpPr>
          <p:nvPr/>
        </p:nvSpPr>
        <p:spPr>
          <a:xfrm>
            <a:off x="699247" y="2204865"/>
            <a:ext cx="7745505" cy="1584176"/>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None/>
            </a:pPr>
            <a:r>
              <a:rPr lang="es-PE" sz="2500" b="1" dirty="0" smtClean="0"/>
              <a:t>5. Subasta Inversa Electrónica</a:t>
            </a:r>
          </a:p>
          <a:p>
            <a:pPr marL="0" indent="0" algn="ctr">
              <a:buNone/>
            </a:pPr>
            <a:r>
              <a:rPr lang="es-PE" sz="2000" dirty="0"/>
              <a:t>S</a:t>
            </a:r>
            <a:r>
              <a:rPr lang="es-PE" sz="2000" dirty="0" smtClean="0"/>
              <a:t>e </a:t>
            </a:r>
            <a:r>
              <a:rPr lang="es-PE" sz="2000" dirty="0"/>
              <a:t>utiliza para la contratación de bienes y servicios comunes que cuenten con ficha técnica y se encuentren incluidos en el Listado de Bienes y Servicios  Comunes.</a:t>
            </a:r>
          </a:p>
        </p:txBody>
      </p:sp>
      <p:sp>
        <p:nvSpPr>
          <p:cNvPr id="6" name="1 Marcador de contenido"/>
          <p:cNvSpPr txBox="1">
            <a:spLocks/>
          </p:cNvSpPr>
          <p:nvPr/>
        </p:nvSpPr>
        <p:spPr>
          <a:xfrm>
            <a:off x="699247" y="4005064"/>
            <a:ext cx="7745505" cy="1872208"/>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None/>
            </a:pPr>
            <a:r>
              <a:rPr lang="es-PE" sz="2500" b="1" dirty="0"/>
              <a:t>6</a:t>
            </a:r>
            <a:r>
              <a:rPr lang="es-PE" sz="2500" b="1" dirty="0" smtClean="0"/>
              <a:t>. </a:t>
            </a:r>
            <a:r>
              <a:rPr lang="es-PE" sz="2800" b="1" dirty="0"/>
              <a:t>Contrataciones </a:t>
            </a:r>
            <a:r>
              <a:rPr lang="es-PE" sz="2800" b="1" dirty="0" smtClean="0"/>
              <a:t>directas</a:t>
            </a:r>
          </a:p>
          <a:p>
            <a:pPr marL="0" indent="0" algn="ctr">
              <a:buNone/>
            </a:pPr>
            <a:r>
              <a:rPr lang="es-PE" sz="2000" dirty="0"/>
              <a:t>L</a:t>
            </a:r>
            <a:r>
              <a:rPr lang="es-PE" sz="2000" dirty="0" smtClean="0"/>
              <a:t>a </a:t>
            </a:r>
            <a:r>
              <a:rPr lang="es-PE" sz="2000" dirty="0"/>
              <a:t>entidad podría contratar directamente, esto es, sin necesidad de llevar adelante un proceso de selección (se incluía, por ejemplo, los casos de desabastecimiento, emergencias por catástrofes, compras militares secretas, servicios personalísimos, etc.).</a:t>
            </a:r>
          </a:p>
        </p:txBody>
      </p:sp>
    </p:spTree>
    <p:extLst>
      <p:ext uri="{BB962C8B-B14F-4D97-AF65-F5344CB8AC3E}">
        <p14:creationId xmlns:p14="http://schemas.microsoft.com/office/powerpoint/2010/main" val="82036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30828" y="1988840"/>
            <a:ext cx="7745505" cy="2522046"/>
          </a:xfrm>
        </p:spPr>
        <p:txBody>
          <a:bodyPr>
            <a:normAutofit fontScale="92500" lnSpcReduction="20000"/>
          </a:bodyPr>
          <a:lstStyle/>
          <a:p>
            <a:r>
              <a:rPr lang="es-ES" b="1" dirty="0"/>
              <a:t>El Organismo Supervisor de las Contrataciones del Estado (OSCE) </a:t>
            </a:r>
            <a:r>
              <a:rPr lang="es-ES" dirty="0"/>
              <a:t>es la entidad encargada de velar por el cumplimiento de las normas en las adquisiciones públicas del Estado peruano. Tiene competencia en el ámbito nacional, y supervisa los procesos de contratación de bienes, servicios y obras que realizan las entidades </a:t>
            </a:r>
            <a:r>
              <a:rPr lang="es-ES" dirty="0" smtClean="0"/>
              <a:t>estatales. En pocas palabras “</a:t>
            </a:r>
            <a:r>
              <a:rPr lang="es-ES" dirty="0"/>
              <a:t>Responsable de que los contratos se hagan de acuerdo a la ley porque se tratan de recursos públicos y pertenecen a todo el estado</a:t>
            </a:r>
            <a:r>
              <a:rPr lang="es-ES" dirty="0" smtClean="0"/>
              <a:t>”.</a:t>
            </a:r>
            <a:r>
              <a:rPr lang="es-ES" dirty="0"/>
              <a:t> </a:t>
            </a:r>
            <a:endParaRPr lang="es-PE" dirty="0"/>
          </a:p>
        </p:txBody>
      </p:sp>
      <p:sp>
        <p:nvSpPr>
          <p:cNvPr id="2" name="1 Título"/>
          <p:cNvSpPr>
            <a:spLocks noGrp="1"/>
          </p:cNvSpPr>
          <p:nvPr>
            <p:ph type="title"/>
          </p:nvPr>
        </p:nvSpPr>
        <p:spPr>
          <a:xfrm>
            <a:off x="688490" y="404664"/>
            <a:ext cx="7756263" cy="1054250"/>
          </a:xfrm>
        </p:spPr>
        <p:txBody>
          <a:bodyPr/>
          <a:lstStyle/>
          <a:p>
            <a:r>
              <a:rPr lang="es-PE" sz="4000" dirty="0" smtClean="0"/>
              <a:t>OSCE</a:t>
            </a:r>
            <a:endParaRPr lang="es-PE" sz="4000" dirty="0"/>
          </a:p>
        </p:txBody>
      </p:sp>
      <p:pic>
        <p:nvPicPr>
          <p:cNvPr id="2050" name="Picture 2" descr="Resultado de imagen para OS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969" y="4510886"/>
            <a:ext cx="5103722"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584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688490" y="570156"/>
            <a:ext cx="7756263" cy="1054250"/>
          </a:xfrm>
        </p:spPr>
        <p:txBody>
          <a:bodyPr/>
          <a:lstStyle/>
          <a:p>
            <a:r>
              <a:rPr lang="es-PE" sz="4000" dirty="0" smtClean="0"/>
              <a:t>7 FORMAS DE CONTRATACION DE LA NUEVA LEY 30225.</a:t>
            </a:r>
            <a:endParaRPr lang="es-PE" sz="4000" dirty="0"/>
          </a:p>
        </p:txBody>
      </p:sp>
      <p:sp>
        <p:nvSpPr>
          <p:cNvPr id="5" name="1 Marcador de contenido"/>
          <p:cNvSpPr txBox="1">
            <a:spLocks/>
          </p:cNvSpPr>
          <p:nvPr/>
        </p:nvSpPr>
        <p:spPr>
          <a:xfrm>
            <a:off x="699247" y="2564904"/>
            <a:ext cx="7745505" cy="1872208"/>
          </a:xfrm>
          <a:prstGeom prst="rect">
            <a:avLst/>
          </a:prstGeom>
        </p:spPr>
        <p:txBody>
          <a:bodyPr vert="horz" lIns="91440" tIns="45720" rIns="91440" bIns="45720" rtlCol="0">
            <a:no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pPr marL="0" indent="0" algn="ctr">
              <a:buNone/>
            </a:pPr>
            <a:r>
              <a:rPr lang="es-PE" sz="2500" b="1" dirty="0" smtClean="0"/>
              <a:t>7. </a:t>
            </a:r>
            <a:r>
              <a:rPr lang="es-PE" sz="2800" b="1" dirty="0"/>
              <a:t>Métodos especiales de </a:t>
            </a:r>
            <a:r>
              <a:rPr lang="es-PE" sz="2800" b="1" dirty="0" smtClean="0"/>
              <a:t>contratación</a:t>
            </a:r>
          </a:p>
          <a:p>
            <a:pPr marL="0" indent="0" algn="ctr">
              <a:buNone/>
            </a:pPr>
            <a:r>
              <a:rPr lang="es-PE" sz="2000" dirty="0"/>
              <a:t> las entidades podrán contratar, sin realizar procedimiento de selección, los bienes y servicios que se incorporen en los Catálogos Electrónicos de Acuerdo Marco</a:t>
            </a:r>
          </a:p>
        </p:txBody>
      </p:sp>
      <p:sp>
        <p:nvSpPr>
          <p:cNvPr id="6" name="5 Rectángulo"/>
          <p:cNvSpPr/>
          <p:nvPr/>
        </p:nvSpPr>
        <p:spPr>
          <a:xfrm rot="20317424">
            <a:off x="421409" y="2312875"/>
            <a:ext cx="1284285"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000" b="1" dirty="0" smtClean="0">
                <a:solidFill>
                  <a:schemeClr val="tx1">
                    <a:lumMod val="95000"/>
                    <a:lumOff val="5000"/>
                  </a:schemeClr>
                </a:solidFill>
              </a:rPr>
              <a:t>nuevo</a:t>
            </a:r>
            <a:endParaRPr lang="es-PE" sz="3000" b="1" dirty="0">
              <a:solidFill>
                <a:schemeClr val="tx1">
                  <a:lumMod val="95000"/>
                  <a:lumOff val="5000"/>
                </a:schemeClr>
              </a:solidFill>
            </a:endParaRPr>
          </a:p>
        </p:txBody>
      </p:sp>
    </p:spTree>
    <p:extLst>
      <p:ext uri="{BB962C8B-B14F-4D97-AF65-F5344CB8AC3E}">
        <p14:creationId xmlns:p14="http://schemas.microsoft.com/office/powerpoint/2010/main" val="3621418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esultado de imagen para grac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78676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501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247" y="2248347"/>
            <a:ext cx="7745505" cy="2260773"/>
          </a:xfrm>
        </p:spPr>
        <p:txBody>
          <a:bodyPr/>
          <a:lstStyle/>
          <a:p>
            <a:r>
              <a:rPr lang="es-ES" dirty="0"/>
              <a:t>Optimizar el proceso de contratación pública a través de la innovación de mecanismos de contrataciones públicas y el uso de la tecnología de información y comunicación </a:t>
            </a:r>
            <a:r>
              <a:rPr lang="es-ES" u="sng" dirty="0"/>
              <a:t>de ahí surge</a:t>
            </a:r>
            <a:r>
              <a:rPr lang="es-ES" dirty="0"/>
              <a:t> los “catálogos electrónicos de convenio marco”.</a:t>
            </a:r>
            <a:endParaRPr lang="es-PE" dirty="0"/>
          </a:p>
          <a:p>
            <a:endParaRPr lang="es-PE" dirty="0"/>
          </a:p>
        </p:txBody>
      </p:sp>
      <p:sp>
        <p:nvSpPr>
          <p:cNvPr id="2" name="1 Título"/>
          <p:cNvSpPr>
            <a:spLocks noGrp="1"/>
          </p:cNvSpPr>
          <p:nvPr>
            <p:ph type="title"/>
          </p:nvPr>
        </p:nvSpPr>
        <p:spPr/>
        <p:txBody>
          <a:bodyPr/>
          <a:lstStyle/>
          <a:p>
            <a:r>
              <a:rPr lang="es-PE" sz="4000" dirty="0" smtClean="0"/>
              <a:t>OBJETIVOS ESTRATEGICOS DE OSCE</a:t>
            </a:r>
            <a:endParaRPr lang="es-PE" sz="4000" dirty="0"/>
          </a:p>
        </p:txBody>
      </p:sp>
      <p:pic>
        <p:nvPicPr>
          <p:cNvPr id="3074" name="Picture 2" descr="Resultado de imagen para OBJETIV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200" y="4164488"/>
            <a:ext cx="38404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8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247" y="2248347"/>
            <a:ext cx="7745505" cy="1468685"/>
          </a:xfrm>
        </p:spPr>
        <p:txBody>
          <a:bodyPr/>
          <a:lstStyle/>
          <a:p>
            <a:r>
              <a:rPr lang="es-ES" dirty="0"/>
              <a:t>Dichos catálogos ofrecen a entidades públicas y proveedores para dar agilidad, eficiencia y eficacia en el procedimiento de contratación y venta</a:t>
            </a:r>
            <a:endParaRPr lang="es-PE" dirty="0"/>
          </a:p>
          <a:p>
            <a:endParaRPr lang="es-PE" dirty="0"/>
          </a:p>
        </p:txBody>
      </p:sp>
      <p:sp>
        <p:nvSpPr>
          <p:cNvPr id="2" name="1 Título"/>
          <p:cNvSpPr>
            <a:spLocks noGrp="1"/>
          </p:cNvSpPr>
          <p:nvPr>
            <p:ph type="title"/>
          </p:nvPr>
        </p:nvSpPr>
        <p:spPr/>
        <p:txBody>
          <a:bodyPr/>
          <a:lstStyle/>
          <a:p>
            <a:r>
              <a:rPr lang="es-PE" sz="4000" dirty="0" smtClean="0"/>
              <a:t>CATALOGOS ELECTRONICOS</a:t>
            </a:r>
            <a:endParaRPr lang="es-PE" sz="4000" dirty="0"/>
          </a:p>
        </p:txBody>
      </p:sp>
      <p:pic>
        <p:nvPicPr>
          <p:cNvPr id="4098" name="Picture 2" descr="Resultado de imagen para CATALOGO ELECTRONICO OS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3717032"/>
            <a:ext cx="8563109"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sz="4000" dirty="0"/>
              <a:t>CATALOGOS ELECTRONICOS</a:t>
            </a:r>
          </a:p>
        </p:txBody>
      </p:sp>
      <p:sp>
        <p:nvSpPr>
          <p:cNvPr id="4" name="2 Marcador de contenido"/>
          <p:cNvSpPr txBox="1">
            <a:spLocks noGrp="1"/>
          </p:cNvSpPr>
          <p:nvPr>
            <p:ph idx="1"/>
          </p:nvPr>
        </p:nvSpPr>
        <p:spPr>
          <a:xfrm>
            <a:off x="699247" y="2248347"/>
            <a:ext cx="7745505" cy="3340893"/>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s-ES" b="1" dirty="0"/>
              <a:t>Ágil:</a:t>
            </a:r>
            <a:r>
              <a:rPr lang="es-ES" dirty="0"/>
              <a:t> porque puedes realizar la transacción en solo 3 pasos estableciendo una relación contractual entre la entidad y el proveedor de una forma 100% electrónica</a:t>
            </a:r>
            <a:endParaRPr lang="es-PE" dirty="0"/>
          </a:p>
          <a:p>
            <a:r>
              <a:rPr lang="es-ES" b="1" dirty="0"/>
              <a:t>Eficiente:</a:t>
            </a:r>
            <a:r>
              <a:rPr lang="es-ES" dirty="0"/>
              <a:t> reducción de tiempo si comparamos con un proceso clásico.</a:t>
            </a:r>
            <a:endParaRPr lang="es-PE" dirty="0"/>
          </a:p>
          <a:p>
            <a:r>
              <a:rPr lang="es-ES" b="1" dirty="0"/>
              <a:t>Eficaz:</a:t>
            </a:r>
            <a:r>
              <a:rPr lang="es-ES" dirty="0"/>
              <a:t> Porque permite dar lo que necesita de forma clara y documentada</a:t>
            </a:r>
            <a:r>
              <a:rPr lang="es-ES" dirty="0" smtClean="0"/>
              <a:t>.</a:t>
            </a:r>
            <a:endParaRPr lang="es-PE" dirty="0"/>
          </a:p>
        </p:txBody>
      </p:sp>
    </p:spTree>
    <p:extLst>
      <p:ext uri="{BB962C8B-B14F-4D97-AF65-F5344CB8AC3E}">
        <p14:creationId xmlns:p14="http://schemas.microsoft.com/office/powerpoint/2010/main" val="252040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2276873"/>
            <a:ext cx="7488832" cy="1440160"/>
          </a:xfrm>
        </p:spPr>
        <p:txBody>
          <a:bodyPr>
            <a:normAutofit/>
          </a:bodyPr>
          <a:lstStyle/>
          <a:p>
            <a:r>
              <a:rPr lang="es-ES" dirty="0"/>
              <a:t>Ahorro en tiempo y dinero si la entidad quiere obtener algún producto simplemente con un </a:t>
            </a:r>
            <a:r>
              <a:rPr lang="es-ES" dirty="0" smtClean="0"/>
              <a:t>clic </a:t>
            </a:r>
            <a:r>
              <a:rPr lang="es-ES" dirty="0"/>
              <a:t>los vende sin papeleos ni limitaciones</a:t>
            </a:r>
            <a:r>
              <a:rPr lang="es-ES" dirty="0" smtClean="0"/>
              <a:t>.</a:t>
            </a:r>
          </a:p>
          <a:p>
            <a:endParaRPr lang="es-PE" dirty="0" smtClean="0"/>
          </a:p>
          <a:p>
            <a:endParaRPr lang="es-PE" dirty="0"/>
          </a:p>
        </p:txBody>
      </p:sp>
      <p:sp>
        <p:nvSpPr>
          <p:cNvPr id="3" name="2 Título"/>
          <p:cNvSpPr>
            <a:spLocks noGrp="1"/>
          </p:cNvSpPr>
          <p:nvPr>
            <p:ph type="title"/>
          </p:nvPr>
        </p:nvSpPr>
        <p:spPr/>
        <p:txBody>
          <a:bodyPr/>
          <a:lstStyle/>
          <a:p>
            <a:r>
              <a:rPr lang="es-PE" sz="4000" dirty="0" smtClean="0"/>
              <a:t>BENEFICIOS DEL CATALOGO ELECTRONICO</a:t>
            </a:r>
            <a:endParaRPr lang="es-PE" sz="4000" dirty="0"/>
          </a:p>
        </p:txBody>
      </p:sp>
      <p:pic>
        <p:nvPicPr>
          <p:cNvPr id="15362" name="Picture 2" descr="Resultado de imagen para BENEF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3016"/>
            <a:ext cx="6144617" cy="30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39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sz="4000" dirty="0" smtClean="0"/>
              <a:t>REGISTRO NACIONAL DE PROVEEDORES</a:t>
            </a:r>
            <a:endParaRPr lang="es-PE" sz="4000" dirty="0"/>
          </a:p>
        </p:txBody>
      </p:sp>
      <p:sp>
        <p:nvSpPr>
          <p:cNvPr id="6" name="1 Marcador de contenido"/>
          <p:cNvSpPr>
            <a:spLocks noGrp="1"/>
          </p:cNvSpPr>
          <p:nvPr>
            <p:ph idx="1"/>
          </p:nvPr>
        </p:nvSpPr>
        <p:spPr>
          <a:xfrm>
            <a:off x="251520" y="2060848"/>
            <a:ext cx="8496944" cy="4536504"/>
          </a:xfrm>
        </p:spPr>
        <p:txBody>
          <a:bodyPr>
            <a:normAutofit/>
          </a:bodyPr>
          <a:lstStyle/>
          <a:p>
            <a:r>
              <a:rPr lang="es-ES" dirty="0" smtClean="0"/>
              <a:t>El </a:t>
            </a:r>
            <a:r>
              <a:rPr lang="es-ES" u="sng" dirty="0"/>
              <a:t>registro nacional de proveedores</a:t>
            </a:r>
            <a:r>
              <a:rPr lang="es-ES" dirty="0"/>
              <a:t> participa y puede acceder a todos los catálogos disponibles, así el estado peruano de hoy puede realizar compras inmediatas que se pueden hacer en apenas un día sin la necesidad de convocar a un proceso de selección</a:t>
            </a:r>
            <a:r>
              <a:rPr lang="es-ES" dirty="0" smtClean="0"/>
              <a:t>.</a:t>
            </a:r>
          </a:p>
          <a:p>
            <a:pPr lvl="1"/>
            <a:r>
              <a:rPr lang="es-ES" dirty="0"/>
              <a:t>Más de 120 millos de soles gestionados a través de catálogos electrónicos por año.</a:t>
            </a:r>
            <a:endParaRPr lang="es-PE" dirty="0"/>
          </a:p>
          <a:p>
            <a:pPr lvl="1"/>
            <a:r>
              <a:rPr lang="es-ES" dirty="0"/>
              <a:t>Más de 18 min operaciones gestionadas en orden de compra por año.</a:t>
            </a:r>
            <a:endParaRPr lang="es-PE" dirty="0"/>
          </a:p>
          <a:p>
            <a:pPr lvl="1"/>
            <a:r>
              <a:rPr lang="es-ES" dirty="0"/>
              <a:t>Disponible a Todas las entidades públicas a través del SEACE.</a:t>
            </a:r>
            <a:endParaRPr lang="es-PE" dirty="0"/>
          </a:p>
          <a:p>
            <a:endParaRPr lang="es-PE" dirty="0"/>
          </a:p>
          <a:p>
            <a:endParaRPr lang="es-PE" dirty="0" smtClean="0"/>
          </a:p>
          <a:p>
            <a:endParaRPr lang="es-PE" dirty="0"/>
          </a:p>
        </p:txBody>
      </p:sp>
    </p:spTree>
    <p:extLst>
      <p:ext uri="{BB962C8B-B14F-4D97-AF65-F5344CB8AC3E}">
        <p14:creationId xmlns:p14="http://schemas.microsoft.com/office/powerpoint/2010/main" val="210455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t>RNP</a:t>
            </a:r>
            <a:endParaRPr lang="es-PE" dirty="0"/>
          </a:p>
        </p:txBody>
      </p:sp>
      <p:pic>
        <p:nvPicPr>
          <p:cNvPr id="4" name="3 Imagen" descr="Resultado de imagen para registro nacional de proveedores"/>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89670"/>
            <a:ext cx="5844174" cy="5256584"/>
          </a:xfrm>
          <a:prstGeom prst="rect">
            <a:avLst/>
          </a:prstGeom>
          <a:noFill/>
          <a:ln>
            <a:noFill/>
          </a:ln>
        </p:spPr>
      </p:pic>
    </p:spTree>
    <p:extLst>
      <p:ext uri="{BB962C8B-B14F-4D97-AF65-F5344CB8AC3E}">
        <p14:creationId xmlns:p14="http://schemas.microsoft.com/office/powerpoint/2010/main" val="41267900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243</TotalTime>
  <Words>1333</Words>
  <Application>Microsoft Office PowerPoint</Application>
  <PresentationFormat>Presentación en pantalla (4:3)</PresentationFormat>
  <Paragraphs>136</Paragraphs>
  <Slides>31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Book Antiqua</vt:lpstr>
      <vt:lpstr>Wingdings</vt:lpstr>
      <vt:lpstr>Cartoné</vt:lpstr>
      <vt:lpstr>CONTRATACION  Y COMPRAS PUBLICAS (PROCUREMENT)</vt:lpstr>
      <vt:lpstr>CONTRATACION  PÚBLICA</vt:lpstr>
      <vt:lpstr>OSCE</vt:lpstr>
      <vt:lpstr>OBJETIVOS ESTRATEGICOS DE OSCE</vt:lpstr>
      <vt:lpstr>CATALOGOS ELECTRONICOS</vt:lpstr>
      <vt:lpstr>CATALOGOS ELECTRONICOS</vt:lpstr>
      <vt:lpstr>BENEFICIOS DEL CATALOGO ELECTRONICO</vt:lpstr>
      <vt:lpstr>REGISTRO NACIONAL DE PROVEEDORES</vt:lpstr>
      <vt:lpstr>RNP</vt:lpstr>
      <vt:lpstr>CATALOGOS DISPONIBLES ACTUALMENTE</vt:lpstr>
      <vt:lpstr>PASOS PARA ADQUIRIR PRODUCTOS Y SERVICIOS  DE LOS CATALOGOS ELECTRONICOS</vt:lpstr>
      <vt:lpstr>PREMIOS</vt:lpstr>
      <vt:lpstr>SEACE</vt:lpstr>
      <vt:lpstr>TRANSACCIONES ELECTRÓNICAS EN EL SEACE POR MODALIDAD</vt:lpstr>
      <vt:lpstr>ESQUEMA GENERAL DEL SEACE </vt:lpstr>
      <vt:lpstr>ALCANCES DEL SEACE</vt:lpstr>
      <vt:lpstr>OBJETIVOS DEL SEACE</vt:lpstr>
      <vt:lpstr>QUE BRINDA SEACE</vt:lpstr>
      <vt:lpstr>IMPORTANTE</vt:lpstr>
      <vt:lpstr>NUEVA LEY 30225 VIGENTE DESDE EL 9 DE ENERO DEL 2016</vt:lpstr>
      <vt:lpstr>OBJETIVOS DE LA LEY</vt:lpstr>
      <vt:lpstr>PRINCIPIOS DE LAS CONTRATACIONES PUBLICAS</vt:lpstr>
      <vt:lpstr>PROCESO DE SELECCION</vt:lpstr>
      <vt:lpstr>PRESCRIPCION DE SANCIONES</vt:lpstr>
      <vt:lpstr>PRINCIPALES CAMBIOS DE LA LEY DE LA CONTRATACION</vt:lpstr>
      <vt:lpstr>MODIFICACIONES REFERIDAS AL TRIBUNAL DE CONTRATACIONES.</vt:lpstr>
      <vt:lpstr>7 FORMAS DE CONTRATACION DE LA NUEVA LEY 30225.</vt:lpstr>
      <vt:lpstr>7 FORMAS DE CONTRATACION DE LA NUEVA LEY 30225.</vt:lpstr>
      <vt:lpstr>7 FORMAS DE CONTRATACION DE LA NUEVA LEY 30225.</vt:lpstr>
      <vt:lpstr>7 FORMAS DE CONTRATACION DE LA NUEVA LEY 30225.</vt:lpstr>
      <vt:lpstr>Presentación de PowerPoint</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diego marcos guevara</cp:lastModifiedBy>
  <cp:revision>19</cp:revision>
  <dcterms:created xsi:type="dcterms:W3CDTF">2016-12-15T05:43:29Z</dcterms:created>
  <dcterms:modified xsi:type="dcterms:W3CDTF">2016-12-15T23:01:41Z</dcterms:modified>
</cp:coreProperties>
</file>