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25"/>
  </p:handoutMasterIdLst>
  <p:sldIdLst>
    <p:sldId id="256" r:id="rId2"/>
    <p:sldId id="257" r:id="rId3"/>
    <p:sldId id="260" r:id="rId4"/>
    <p:sldId id="263" r:id="rId5"/>
    <p:sldId id="261" r:id="rId6"/>
    <p:sldId id="262" r:id="rId7"/>
    <p:sldId id="265" r:id="rId8"/>
    <p:sldId id="258" r:id="rId9"/>
    <p:sldId id="273" r:id="rId10"/>
    <p:sldId id="274" r:id="rId11"/>
    <p:sldId id="275" r:id="rId12"/>
    <p:sldId id="276" r:id="rId13"/>
    <p:sldId id="277" r:id="rId14"/>
    <p:sldId id="259" r:id="rId15"/>
    <p:sldId id="278" r:id="rId16"/>
    <p:sldId id="279" r:id="rId17"/>
    <p:sldId id="266" r:id="rId18"/>
    <p:sldId id="267" r:id="rId19"/>
    <p:sldId id="268" r:id="rId20"/>
    <p:sldId id="269" r:id="rId21"/>
    <p:sldId id="270" r:id="rId22"/>
    <p:sldId id="271" r:id="rId23"/>
    <p:sldId id="272" r:id="rId24"/>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84" y="264"/>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D9BAB-6D37-4EB9-80C7-F55CC6DFB2E5}"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s-PE"/>
        </a:p>
      </dgm:t>
    </dgm:pt>
    <dgm:pt modelId="{3D17A191-BC18-426A-BB16-51744934F10B}">
      <dgm:prSet phldrT="[Texto]"/>
      <dgm:spPr/>
      <dgm:t>
        <a:bodyPr/>
        <a:lstStyle/>
        <a:p>
          <a:r>
            <a:rPr lang="es-PE" dirty="0" smtClean="0">
              <a:latin typeface="Arial" panose="020B0604020202020204" pitchFamily="34" charset="0"/>
              <a:cs typeface="Arial" panose="020B0604020202020204" pitchFamily="34" charset="0"/>
            </a:rPr>
            <a:t>OBJETO DE LA LEY </a:t>
          </a:r>
        </a:p>
        <a:p>
          <a:r>
            <a:rPr lang="es-PE" dirty="0" smtClean="0">
              <a:latin typeface="Arial" panose="020B0604020202020204" pitchFamily="34" charset="0"/>
              <a:cs typeface="Arial" panose="020B0604020202020204" pitchFamily="34" charset="0"/>
            </a:rPr>
            <a:t>La presente Ley tiene por objeto regular el teletrabajo, como una modalidad especial de prestación de servicios caracterizada por la utilización de tecnologías de la información y las telecomunicaciones (TIC), en las instituciones públicas y privadas, y promover políticas públicas para garantizar su desarrollo</a:t>
          </a:r>
          <a:endParaRPr lang="es-PE" dirty="0">
            <a:latin typeface="Arial" panose="020B0604020202020204" pitchFamily="34" charset="0"/>
            <a:cs typeface="Arial" panose="020B0604020202020204" pitchFamily="34" charset="0"/>
          </a:endParaRPr>
        </a:p>
      </dgm:t>
    </dgm:pt>
    <dgm:pt modelId="{8242522F-4169-49A2-A8D1-25FA70E6D982}" type="parTrans" cxnId="{CED2CC92-D7C1-4777-9A9B-98C07D20D11D}">
      <dgm:prSet/>
      <dgm:spPr/>
      <dgm:t>
        <a:bodyPr/>
        <a:lstStyle/>
        <a:p>
          <a:endParaRPr lang="es-PE">
            <a:latin typeface="Arial" panose="020B0604020202020204" pitchFamily="34" charset="0"/>
            <a:cs typeface="Arial" panose="020B0604020202020204" pitchFamily="34" charset="0"/>
          </a:endParaRPr>
        </a:p>
      </dgm:t>
    </dgm:pt>
    <dgm:pt modelId="{ED0F7F93-2979-42CB-828C-F88928A75A8D}" type="sibTrans" cxnId="{CED2CC92-D7C1-4777-9A9B-98C07D20D11D}">
      <dgm:prSet/>
      <dgm:spPr/>
      <dgm:t>
        <a:bodyPr/>
        <a:lstStyle/>
        <a:p>
          <a:endParaRPr lang="es-PE">
            <a:latin typeface="Arial" panose="020B0604020202020204" pitchFamily="34" charset="0"/>
            <a:cs typeface="Arial" panose="020B0604020202020204" pitchFamily="34" charset="0"/>
          </a:endParaRPr>
        </a:p>
      </dgm:t>
    </dgm:pt>
    <dgm:pt modelId="{1208D15C-63AF-47AE-91DF-61D74187BD50}">
      <dgm:prSet phldrT="[Texto]"/>
      <dgm:spPr/>
      <dgm:t>
        <a:bodyPr/>
        <a:lstStyle/>
        <a:p>
          <a:r>
            <a:rPr lang="es-PE" dirty="0" smtClean="0">
              <a:latin typeface="Arial" panose="020B0604020202020204" pitchFamily="34" charset="0"/>
              <a:cs typeface="Arial" panose="020B0604020202020204" pitchFamily="34" charset="0"/>
            </a:rPr>
            <a:t> DEFINICIÓN DE TELETRABAJO</a:t>
          </a:r>
        </a:p>
        <a:p>
          <a:r>
            <a:rPr lang="es-PE" dirty="0" smtClean="0">
              <a:latin typeface="Arial" panose="020B0604020202020204" pitchFamily="34" charset="0"/>
              <a:cs typeface="Arial" panose="020B0604020202020204" pitchFamily="34" charset="0"/>
            </a:rPr>
            <a:t>El teletrabajo se caracteriza por el desempeño subordinado de labores sin la presencia física del trabajador, denominado “</a:t>
          </a:r>
          <a:r>
            <a:rPr lang="es-PE" dirty="0" err="1" smtClean="0">
              <a:latin typeface="Arial" panose="020B0604020202020204" pitchFamily="34" charset="0"/>
              <a:cs typeface="Arial" panose="020B0604020202020204" pitchFamily="34" charset="0"/>
            </a:rPr>
            <a:t>teletrabajador</a:t>
          </a:r>
          <a:r>
            <a:rPr lang="es-PE" dirty="0" smtClean="0">
              <a:latin typeface="Arial" panose="020B0604020202020204" pitchFamily="34" charset="0"/>
              <a:cs typeface="Arial" panose="020B0604020202020204" pitchFamily="34" charset="0"/>
            </a:rPr>
            <a:t>”, en la empresa con la que mantiene vínculo laboral, a través de medios informáticos, de telecomunicaciones y análogos, mediante los cuales se ejercen a su vez el control y la supervisión de las labores. Son elementos que coadyuvan a tipificar el carácter subordinado de esta modalidad de trabajo la provisión por el empleador de los medios físicos y métodos informáticos, la dependencia tecnológica y la propiedad de los resultados, entre otros.</a:t>
          </a:r>
          <a:endParaRPr lang="es-PE" dirty="0">
            <a:latin typeface="Arial" panose="020B0604020202020204" pitchFamily="34" charset="0"/>
            <a:cs typeface="Arial" panose="020B0604020202020204" pitchFamily="34" charset="0"/>
          </a:endParaRPr>
        </a:p>
      </dgm:t>
    </dgm:pt>
    <dgm:pt modelId="{44E1F019-9861-4C3A-97BB-ED452D9C0D1D}" type="parTrans" cxnId="{576C6DB6-7AAE-4686-B803-3977B95B1F0C}">
      <dgm:prSet/>
      <dgm:spPr/>
      <dgm:t>
        <a:bodyPr/>
        <a:lstStyle/>
        <a:p>
          <a:endParaRPr lang="es-PE">
            <a:latin typeface="Arial" panose="020B0604020202020204" pitchFamily="34" charset="0"/>
            <a:cs typeface="Arial" panose="020B0604020202020204" pitchFamily="34" charset="0"/>
          </a:endParaRPr>
        </a:p>
      </dgm:t>
    </dgm:pt>
    <dgm:pt modelId="{2A04CAB2-ED84-4FA1-A41E-8B21580D0EC6}" type="sibTrans" cxnId="{576C6DB6-7AAE-4686-B803-3977B95B1F0C}">
      <dgm:prSet/>
      <dgm:spPr/>
      <dgm:t>
        <a:bodyPr/>
        <a:lstStyle/>
        <a:p>
          <a:endParaRPr lang="es-PE">
            <a:latin typeface="Arial" panose="020B0604020202020204" pitchFamily="34" charset="0"/>
            <a:cs typeface="Arial" panose="020B0604020202020204" pitchFamily="34" charset="0"/>
          </a:endParaRPr>
        </a:p>
      </dgm:t>
    </dgm:pt>
    <dgm:pt modelId="{86EEA1BD-EBDA-4FF6-8618-3977756FF811}">
      <dgm:prSet phldrT="[Texto]"/>
      <dgm:spPr/>
      <dgm:t>
        <a:bodyPr/>
        <a:lstStyle/>
        <a:p>
          <a:r>
            <a:rPr lang="es-PE" dirty="0" smtClean="0">
              <a:latin typeface="Arial" panose="020B0604020202020204" pitchFamily="34" charset="0"/>
              <a:cs typeface="Arial" panose="020B0604020202020204" pitchFamily="34" charset="0"/>
            </a:rPr>
            <a:t> DERECHOS Y OBLIGACIONES LABORALES</a:t>
          </a:r>
        </a:p>
        <a:p>
          <a:r>
            <a:rPr lang="es-PE" dirty="0" smtClean="0">
              <a:latin typeface="Arial" panose="020B0604020202020204" pitchFamily="34" charset="0"/>
              <a:cs typeface="Arial" panose="020B0604020202020204" pitchFamily="34" charset="0"/>
            </a:rPr>
            <a:t>El </a:t>
          </a:r>
          <a:r>
            <a:rPr lang="es-PE" dirty="0" err="1" smtClean="0">
              <a:latin typeface="Arial" panose="020B0604020202020204" pitchFamily="34" charset="0"/>
              <a:cs typeface="Arial" panose="020B0604020202020204" pitchFamily="34" charset="0"/>
            </a:rPr>
            <a:t>teletrabajador</a:t>
          </a:r>
          <a:r>
            <a:rPr lang="es-PE" dirty="0" smtClean="0">
              <a:latin typeface="Arial" panose="020B0604020202020204" pitchFamily="34" charset="0"/>
              <a:cs typeface="Arial" panose="020B0604020202020204" pitchFamily="34" charset="0"/>
            </a:rPr>
            <a:t> tiene los mismos derechos y obligaciones establecidos para los trabajadores del régimen laboral de la actividad privada. Pueden utilizarse todas las modalidades de contratación establecidas para dicho régimen. En todos los casos, el contrato de trabajo debe constar por escrito.</a:t>
          </a:r>
          <a:endParaRPr lang="es-PE" dirty="0">
            <a:latin typeface="Arial" panose="020B0604020202020204" pitchFamily="34" charset="0"/>
            <a:cs typeface="Arial" panose="020B0604020202020204" pitchFamily="34" charset="0"/>
          </a:endParaRPr>
        </a:p>
      </dgm:t>
    </dgm:pt>
    <dgm:pt modelId="{356AAC74-6FC9-48A8-AA85-CE4E637F3982}" type="parTrans" cxnId="{0D343824-785C-45EB-BF73-1278155A79E9}">
      <dgm:prSet/>
      <dgm:spPr/>
      <dgm:t>
        <a:bodyPr/>
        <a:lstStyle/>
        <a:p>
          <a:endParaRPr lang="es-PE">
            <a:latin typeface="Arial" panose="020B0604020202020204" pitchFamily="34" charset="0"/>
            <a:cs typeface="Arial" panose="020B0604020202020204" pitchFamily="34" charset="0"/>
          </a:endParaRPr>
        </a:p>
      </dgm:t>
    </dgm:pt>
    <dgm:pt modelId="{DEE037C9-F1E3-467F-AC1A-1C1F5BC2CB1E}" type="sibTrans" cxnId="{0D343824-785C-45EB-BF73-1278155A79E9}">
      <dgm:prSet/>
      <dgm:spPr/>
      <dgm:t>
        <a:bodyPr/>
        <a:lstStyle/>
        <a:p>
          <a:endParaRPr lang="es-PE">
            <a:latin typeface="Arial" panose="020B0604020202020204" pitchFamily="34" charset="0"/>
            <a:cs typeface="Arial" panose="020B0604020202020204" pitchFamily="34" charset="0"/>
          </a:endParaRPr>
        </a:p>
      </dgm:t>
    </dgm:pt>
    <dgm:pt modelId="{9E85556F-7A02-4DA4-BF93-680381BFD1EF}">
      <dgm:prSet phldrT="[Texto]"/>
      <dgm:spPr/>
      <dgm:t>
        <a:bodyPr/>
        <a:lstStyle/>
        <a:p>
          <a:r>
            <a:rPr lang="es-PE" dirty="0" smtClean="0">
              <a:latin typeface="Arial" panose="020B0604020202020204" pitchFamily="34" charset="0"/>
              <a:cs typeface="Arial" panose="020B0604020202020204" pitchFamily="34" charset="0"/>
            </a:rPr>
            <a:t>Teletrabajo: Ley 30036</a:t>
          </a:r>
          <a:endParaRPr lang="es-PE" dirty="0">
            <a:latin typeface="Arial" panose="020B0604020202020204" pitchFamily="34" charset="0"/>
            <a:cs typeface="Arial" panose="020B0604020202020204" pitchFamily="34" charset="0"/>
          </a:endParaRPr>
        </a:p>
      </dgm:t>
    </dgm:pt>
    <dgm:pt modelId="{FF531373-5EC0-4C87-B5DC-F52DC6B8144B}" type="sibTrans" cxnId="{096D5345-C605-4509-82E3-5B818744338A}">
      <dgm:prSet/>
      <dgm:spPr/>
      <dgm:t>
        <a:bodyPr/>
        <a:lstStyle/>
        <a:p>
          <a:endParaRPr lang="es-PE">
            <a:latin typeface="Arial" panose="020B0604020202020204" pitchFamily="34" charset="0"/>
            <a:cs typeface="Arial" panose="020B0604020202020204" pitchFamily="34" charset="0"/>
          </a:endParaRPr>
        </a:p>
      </dgm:t>
    </dgm:pt>
    <dgm:pt modelId="{5EE31161-898D-4CF7-9F34-D5788FABEDC2}" type="parTrans" cxnId="{096D5345-C605-4509-82E3-5B818744338A}">
      <dgm:prSet/>
      <dgm:spPr/>
      <dgm:t>
        <a:bodyPr/>
        <a:lstStyle/>
        <a:p>
          <a:endParaRPr lang="es-PE">
            <a:latin typeface="Arial" panose="020B0604020202020204" pitchFamily="34" charset="0"/>
            <a:cs typeface="Arial" panose="020B0604020202020204" pitchFamily="34" charset="0"/>
          </a:endParaRPr>
        </a:p>
      </dgm:t>
    </dgm:pt>
    <dgm:pt modelId="{69C3D0CC-EC54-41B1-A365-7AAC4CD7BB05}" type="pres">
      <dgm:prSet presAssocID="{44AD9BAB-6D37-4EB9-80C7-F55CC6DFB2E5}" presName="composite" presStyleCnt="0">
        <dgm:presLayoutVars>
          <dgm:chMax val="1"/>
          <dgm:dir/>
          <dgm:resizeHandles val="exact"/>
        </dgm:presLayoutVars>
      </dgm:prSet>
      <dgm:spPr/>
      <dgm:t>
        <a:bodyPr/>
        <a:lstStyle/>
        <a:p>
          <a:endParaRPr lang="es-ES"/>
        </a:p>
      </dgm:t>
    </dgm:pt>
    <dgm:pt modelId="{A3B076E8-4C35-4319-BD89-B5706CCEFA74}" type="pres">
      <dgm:prSet presAssocID="{9E85556F-7A02-4DA4-BF93-680381BFD1EF}" presName="roof" presStyleLbl="dkBgShp" presStyleIdx="0" presStyleCnt="2"/>
      <dgm:spPr/>
      <dgm:t>
        <a:bodyPr/>
        <a:lstStyle/>
        <a:p>
          <a:endParaRPr lang="es-PE"/>
        </a:p>
      </dgm:t>
    </dgm:pt>
    <dgm:pt modelId="{0D066616-9853-416C-901B-5A8026C2CD1B}" type="pres">
      <dgm:prSet presAssocID="{9E85556F-7A02-4DA4-BF93-680381BFD1EF}" presName="pillars" presStyleCnt="0"/>
      <dgm:spPr/>
    </dgm:pt>
    <dgm:pt modelId="{DEC69FD4-92A8-4636-908B-2AE00D537C38}" type="pres">
      <dgm:prSet presAssocID="{9E85556F-7A02-4DA4-BF93-680381BFD1EF}" presName="pillar1" presStyleLbl="node1" presStyleIdx="0" presStyleCnt="3">
        <dgm:presLayoutVars>
          <dgm:bulletEnabled val="1"/>
        </dgm:presLayoutVars>
      </dgm:prSet>
      <dgm:spPr/>
      <dgm:t>
        <a:bodyPr/>
        <a:lstStyle/>
        <a:p>
          <a:endParaRPr lang="es-PE"/>
        </a:p>
      </dgm:t>
    </dgm:pt>
    <dgm:pt modelId="{12F9246C-5AE9-4225-A782-233482821176}" type="pres">
      <dgm:prSet presAssocID="{1208D15C-63AF-47AE-91DF-61D74187BD50}" presName="pillarX" presStyleLbl="node1" presStyleIdx="1" presStyleCnt="3">
        <dgm:presLayoutVars>
          <dgm:bulletEnabled val="1"/>
        </dgm:presLayoutVars>
      </dgm:prSet>
      <dgm:spPr/>
      <dgm:t>
        <a:bodyPr/>
        <a:lstStyle/>
        <a:p>
          <a:endParaRPr lang="es-PE"/>
        </a:p>
      </dgm:t>
    </dgm:pt>
    <dgm:pt modelId="{D2485B7D-9376-4191-AE5B-D25F399A94C2}" type="pres">
      <dgm:prSet presAssocID="{86EEA1BD-EBDA-4FF6-8618-3977756FF811}" presName="pillarX" presStyleLbl="node1" presStyleIdx="2" presStyleCnt="3">
        <dgm:presLayoutVars>
          <dgm:bulletEnabled val="1"/>
        </dgm:presLayoutVars>
      </dgm:prSet>
      <dgm:spPr/>
      <dgm:t>
        <a:bodyPr/>
        <a:lstStyle/>
        <a:p>
          <a:endParaRPr lang="es-PE"/>
        </a:p>
      </dgm:t>
    </dgm:pt>
    <dgm:pt modelId="{5A3682BD-E2A1-48B2-9C63-D09147C2DB64}" type="pres">
      <dgm:prSet presAssocID="{9E85556F-7A02-4DA4-BF93-680381BFD1EF}" presName="base" presStyleLbl="dkBgShp" presStyleIdx="1" presStyleCnt="2"/>
      <dgm:spPr/>
    </dgm:pt>
  </dgm:ptLst>
  <dgm:cxnLst>
    <dgm:cxn modelId="{096D5345-C605-4509-82E3-5B818744338A}" srcId="{44AD9BAB-6D37-4EB9-80C7-F55CC6DFB2E5}" destId="{9E85556F-7A02-4DA4-BF93-680381BFD1EF}" srcOrd="0" destOrd="0" parTransId="{5EE31161-898D-4CF7-9F34-D5788FABEDC2}" sibTransId="{FF531373-5EC0-4C87-B5DC-F52DC6B8144B}"/>
    <dgm:cxn modelId="{2B0133FA-F268-4DCD-BC57-DE357EB03885}" type="presOf" srcId="{9E85556F-7A02-4DA4-BF93-680381BFD1EF}" destId="{A3B076E8-4C35-4319-BD89-B5706CCEFA74}" srcOrd="0" destOrd="0" presId="urn:microsoft.com/office/officeart/2005/8/layout/hList3"/>
    <dgm:cxn modelId="{0D343824-785C-45EB-BF73-1278155A79E9}" srcId="{9E85556F-7A02-4DA4-BF93-680381BFD1EF}" destId="{86EEA1BD-EBDA-4FF6-8618-3977756FF811}" srcOrd="2" destOrd="0" parTransId="{356AAC74-6FC9-48A8-AA85-CE4E637F3982}" sibTransId="{DEE037C9-F1E3-467F-AC1A-1C1F5BC2CB1E}"/>
    <dgm:cxn modelId="{C155508F-3ABF-462F-897B-135B4C97EE39}" type="presOf" srcId="{44AD9BAB-6D37-4EB9-80C7-F55CC6DFB2E5}" destId="{69C3D0CC-EC54-41B1-A365-7AAC4CD7BB05}" srcOrd="0" destOrd="0" presId="urn:microsoft.com/office/officeart/2005/8/layout/hList3"/>
    <dgm:cxn modelId="{7C6AAD82-6C1E-4E46-A0B1-4CE1494388E1}" type="presOf" srcId="{1208D15C-63AF-47AE-91DF-61D74187BD50}" destId="{12F9246C-5AE9-4225-A782-233482821176}" srcOrd="0" destOrd="0" presId="urn:microsoft.com/office/officeart/2005/8/layout/hList3"/>
    <dgm:cxn modelId="{576C6DB6-7AAE-4686-B803-3977B95B1F0C}" srcId="{9E85556F-7A02-4DA4-BF93-680381BFD1EF}" destId="{1208D15C-63AF-47AE-91DF-61D74187BD50}" srcOrd="1" destOrd="0" parTransId="{44E1F019-9861-4C3A-97BB-ED452D9C0D1D}" sibTransId="{2A04CAB2-ED84-4FA1-A41E-8B21580D0EC6}"/>
    <dgm:cxn modelId="{2601AA01-B246-4C37-A537-ADC58C186E62}" type="presOf" srcId="{86EEA1BD-EBDA-4FF6-8618-3977756FF811}" destId="{D2485B7D-9376-4191-AE5B-D25F399A94C2}" srcOrd="0" destOrd="0" presId="urn:microsoft.com/office/officeart/2005/8/layout/hList3"/>
    <dgm:cxn modelId="{82D0EDFC-8397-4930-BA93-DDFCA7FC384A}" type="presOf" srcId="{3D17A191-BC18-426A-BB16-51744934F10B}" destId="{DEC69FD4-92A8-4636-908B-2AE00D537C38}" srcOrd="0" destOrd="0" presId="urn:microsoft.com/office/officeart/2005/8/layout/hList3"/>
    <dgm:cxn modelId="{CED2CC92-D7C1-4777-9A9B-98C07D20D11D}" srcId="{9E85556F-7A02-4DA4-BF93-680381BFD1EF}" destId="{3D17A191-BC18-426A-BB16-51744934F10B}" srcOrd="0" destOrd="0" parTransId="{8242522F-4169-49A2-A8D1-25FA70E6D982}" sibTransId="{ED0F7F93-2979-42CB-828C-F88928A75A8D}"/>
    <dgm:cxn modelId="{C916EE66-2B19-4F60-B425-51B484712C26}" type="presParOf" srcId="{69C3D0CC-EC54-41B1-A365-7AAC4CD7BB05}" destId="{A3B076E8-4C35-4319-BD89-B5706CCEFA74}" srcOrd="0" destOrd="0" presId="urn:microsoft.com/office/officeart/2005/8/layout/hList3"/>
    <dgm:cxn modelId="{112BB271-02EA-47A6-B60E-A8814DD8BFA4}" type="presParOf" srcId="{69C3D0CC-EC54-41B1-A365-7AAC4CD7BB05}" destId="{0D066616-9853-416C-901B-5A8026C2CD1B}" srcOrd="1" destOrd="0" presId="urn:microsoft.com/office/officeart/2005/8/layout/hList3"/>
    <dgm:cxn modelId="{EC4FEB83-D572-4072-AEA5-EB9B81993518}" type="presParOf" srcId="{0D066616-9853-416C-901B-5A8026C2CD1B}" destId="{DEC69FD4-92A8-4636-908B-2AE00D537C38}" srcOrd="0" destOrd="0" presId="urn:microsoft.com/office/officeart/2005/8/layout/hList3"/>
    <dgm:cxn modelId="{D3AB51AE-E19D-42B5-962D-B10ED9BDA3E6}" type="presParOf" srcId="{0D066616-9853-416C-901B-5A8026C2CD1B}" destId="{12F9246C-5AE9-4225-A782-233482821176}" srcOrd="1" destOrd="0" presId="urn:microsoft.com/office/officeart/2005/8/layout/hList3"/>
    <dgm:cxn modelId="{F33D47CC-5C72-4EA2-8997-87BFF8823C7B}" type="presParOf" srcId="{0D066616-9853-416C-901B-5A8026C2CD1B}" destId="{D2485B7D-9376-4191-AE5B-D25F399A94C2}" srcOrd="2" destOrd="0" presId="urn:microsoft.com/office/officeart/2005/8/layout/hList3"/>
    <dgm:cxn modelId="{62600CF2-DB06-4546-A7CA-54BFCE257ACA}" type="presParOf" srcId="{69C3D0CC-EC54-41B1-A365-7AAC4CD7BB05}" destId="{5A3682BD-E2A1-48B2-9C63-D09147C2DB64}"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D9BAB-6D37-4EB9-80C7-F55CC6DFB2E5}"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s-PE"/>
        </a:p>
      </dgm:t>
    </dgm:pt>
    <dgm:pt modelId="{3D17A191-BC18-426A-BB16-51744934F10B}">
      <dgm:prSet phldrT="[Texto]"/>
      <dgm:spPr/>
      <dgm:t>
        <a:bodyPr/>
        <a:lstStyle/>
        <a:p>
          <a:pPr algn="l"/>
          <a:r>
            <a:rPr lang="es-PE" dirty="0" smtClean="0">
              <a:latin typeface="Arial" panose="020B0604020202020204" pitchFamily="34" charset="0"/>
              <a:cs typeface="Arial" panose="020B0604020202020204" pitchFamily="34" charset="0"/>
            </a:rPr>
            <a:t>Capacitación sobre los medios informáticos, de telecomunicaciones y análogos que emplearán para el desempeño de la ocupación específica, así como sobre las restricciones en el empleo de tales medios, la legislación vigente en materia de protección de datos personales, propiedad intelectual y seguridad de la información. La capacitación se realiza antes de iniciarse la prestación de servicios bajo la modalidad de teletrabajo y cuando el empleador introduzca modificaciones sustanciales a los medios informáticos, de telecomunicaciones y análogos con los que el </a:t>
          </a:r>
          <a:r>
            <a:rPr lang="es-PE" dirty="0" err="1" smtClean="0">
              <a:latin typeface="Arial" panose="020B0604020202020204" pitchFamily="34" charset="0"/>
              <a:cs typeface="Arial" panose="020B0604020202020204" pitchFamily="34" charset="0"/>
            </a:rPr>
            <a:t>teletrabajador</a:t>
          </a:r>
          <a:r>
            <a:rPr lang="es-PE" dirty="0" smtClean="0">
              <a:latin typeface="Arial" panose="020B0604020202020204" pitchFamily="34" charset="0"/>
              <a:cs typeface="Arial" panose="020B0604020202020204" pitchFamily="34" charset="0"/>
            </a:rPr>
            <a:t> presta sus servicios</a:t>
          </a:r>
          <a:endParaRPr lang="es-PE" dirty="0">
            <a:latin typeface="Arial" panose="020B0604020202020204" pitchFamily="34" charset="0"/>
            <a:cs typeface="Arial" panose="020B0604020202020204" pitchFamily="34" charset="0"/>
          </a:endParaRPr>
        </a:p>
      </dgm:t>
    </dgm:pt>
    <dgm:pt modelId="{8242522F-4169-49A2-A8D1-25FA70E6D982}" type="parTrans" cxnId="{CED2CC92-D7C1-4777-9A9B-98C07D20D11D}">
      <dgm:prSet/>
      <dgm:spPr/>
      <dgm:t>
        <a:bodyPr/>
        <a:lstStyle/>
        <a:p>
          <a:endParaRPr lang="es-PE">
            <a:latin typeface="Arial" panose="020B0604020202020204" pitchFamily="34" charset="0"/>
            <a:cs typeface="Arial" panose="020B0604020202020204" pitchFamily="34" charset="0"/>
          </a:endParaRPr>
        </a:p>
      </dgm:t>
    </dgm:pt>
    <dgm:pt modelId="{ED0F7F93-2979-42CB-828C-F88928A75A8D}" type="sibTrans" cxnId="{CED2CC92-D7C1-4777-9A9B-98C07D20D11D}">
      <dgm:prSet/>
      <dgm:spPr/>
      <dgm:t>
        <a:bodyPr/>
        <a:lstStyle/>
        <a:p>
          <a:endParaRPr lang="es-PE">
            <a:latin typeface="Arial" panose="020B0604020202020204" pitchFamily="34" charset="0"/>
            <a:cs typeface="Arial" panose="020B0604020202020204" pitchFamily="34" charset="0"/>
          </a:endParaRPr>
        </a:p>
      </dgm:t>
    </dgm:pt>
    <dgm:pt modelId="{1208D15C-63AF-47AE-91DF-61D74187BD50}">
      <dgm:prSet phldrT="[Texto]"/>
      <dgm:spPr/>
      <dgm:t>
        <a:bodyPr/>
        <a:lstStyle/>
        <a:p>
          <a:endParaRPr lang="es-PE" dirty="0">
            <a:latin typeface="Arial" panose="020B0604020202020204" pitchFamily="34" charset="0"/>
            <a:cs typeface="Arial" panose="020B0604020202020204" pitchFamily="34" charset="0"/>
          </a:endParaRPr>
        </a:p>
      </dgm:t>
    </dgm:pt>
    <dgm:pt modelId="{44E1F019-9861-4C3A-97BB-ED452D9C0D1D}" type="parTrans" cxnId="{576C6DB6-7AAE-4686-B803-3977B95B1F0C}">
      <dgm:prSet/>
      <dgm:spPr/>
      <dgm:t>
        <a:bodyPr/>
        <a:lstStyle/>
        <a:p>
          <a:endParaRPr lang="es-PE">
            <a:latin typeface="Arial" panose="020B0604020202020204" pitchFamily="34" charset="0"/>
            <a:cs typeface="Arial" panose="020B0604020202020204" pitchFamily="34" charset="0"/>
          </a:endParaRPr>
        </a:p>
      </dgm:t>
    </dgm:pt>
    <dgm:pt modelId="{2A04CAB2-ED84-4FA1-A41E-8B21580D0EC6}" type="sibTrans" cxnId="{576C6DB6-7AAE-4686-B803-3977B95B1F0C}">
      <dgm:prSet/>
      <dgm:spPr/>
      <dgm:t>
        <a:bodyPr/>
        <a:lstStyle/>
        <a:p>
          <a:endParaRPr lang="es-PE">
            <a:latin typeface="Arial" panose="020B0604020202020204" pitchFamily="34" charset="0"/>
            <a:cs typeface="Arial" panose="020B0604020202020204" pitchFamily="34" charset="0"/>
          </a:endParaRPr>
        </a:p>
      </dgm:t>
    </dgm:pt>
    <dgm:pt modelId="{86EEA1BD-EBDA-4FF6-8618-3977756FF811}">
      <dgm:prSet phldrT="[Texto]"/>
      <dgm:spPr/>
      <dgm:t>
        <a:bodyPr/>
        <a:lstStyle/>
        <a:p>
          <a:endParaRPr lang="es-PE" dirty="0">
            <a:latin typeface="Arial" panose="020B0604020202020204" pitchFamily="34" charset="0"/>
            <a:cs typeface="Arial" panose="020B0604020202020204" pitchFamily="34" charset="0"/>
          </a:endParaRPr>
        </a:p>
      </dgm:t>
    </dgm:pt>
    <dgm:pt modelId="{356AAC74-6FC9-48A8-AA85-CE4E637F3982}" type="parTrans" cxnId="{0D343824-785C-45EB-BF73-1278155A79E9}">
      <dgm:prSet/>
      <dgm:spPr/>
      <dgm:t>
        <a:bodyPr/>
        <a:lstStyle/>
        <a:p>
          <a:endParaRPr lang="es-PE">
            <a:latin typeface="Arial" panose="020B0604020202020204" pitchFamily="34" charset="0"/>
            <a:cs typeface="Arial" panose="020B0604020202020204" pitchFamily="34" charset="0"/>
          </a:endParaRPr>
        </a:p>
      </dgm:t>
    </dgm:pt>
    <dgm:pt modelId="{DEE037C9-F1E3-467F-AC1A-1C1F5BC2CB1E}" type="sibTrans" cxnId="{0D343824-785C-45EB-BF73-1278155A79E9}">
      <dgm:prSet/>
      <dgm:spPr/>
      <dgm:t>
        <a:bodyPr/>
        <a:lstStyle/>
        <a:p>
          <a:endParaRPr lang="es-PE">
            <a:latin typeface="Arial" panose="020B0604020202020204" pitchFamily="34" charset="0"/>
            <a:cs typeface="Arial" panose="020B0604020202020204" pitchFamily="34" charset="0"/>
          </a:endParaRPr>
        </a:p>
      </dgm:t>
    </dgm:pt>
    <dgm:pt modelId="{9E85556F-7A02-4DA4-BF93-680381BFD1EF}">
      <dgm:prSet phldrT="[Texto]"/>
      <dgm:spPr/>
      <dgm:t>
        <a:bodyPr/>
        <a:lstStyle/>
        <a:p>
          <a:r>
            <a:rPr lang="es-PE" dirty="0" smtClean="0">
              <a:latin typeface="Arial" panose="020B0604020202020204" pitchFamily="34" charset="0"/>
              <a:cs typeface="Arial" panose="020B0604020202020204" pitchFamily="34" charset="0"/>
            </a:rPr>
            <a:t>Teletrabajo: Derechos y Beneficios</a:t>
          </a:r>
          <a:endParaRPr lang="es-PE" dirty="0">
            <a:latin typeface="Arial" panose="020B0604020202020204" pitchFamily="34" charset="0"/>
            <a:cs typeface="Arial" panose="020B0604020202020204" pitchFamily="34" charset="0"/>
          </a:endParaRPr>
        </a:p>
      </dgm:t>
    </dgm:pt>
    <dgm:pt modelId="{FF531373-5EC0-4C87-B5DC-F52DC6B8144B}" type="sibTrans" cxnId="{096D5345-C605-4509-82E3-5B818744338A}">
      <dgm:prSet/>
      <dgm:spPr/>
      <dgm:t>
        <a:bodyPr/>
        <a:lstStyle/>
        <a:p>
          <a:endParaRPr lang="es-PE">
            <a:latin typeface="Arial" panose="020B0604020202020204" pitchFamily="34" charset="0"/>
            <a:cs typeface="Arial" panose="020B0604020202020204" pitchFamily="34" charset="0"/>
          </a:endParaRPr>
        </a:p>
      </dgm:t>
    </dgm:pt>
    <dgm:pt modelId="{5EE31161-898D-4CF7-9F34-D5788FABEDC2}" type="parTrans" cxnId="{096D5345-C605-4509-82E3-5B818744338A}">
      <dgm:prSet/>
      <dgm:spPr/>
      <dgm:t>
        <a:bodyPr/>
        <a:lstStyle/>
        <a:p>
          <a:endParaRPr lang="es-PE">
            <a:latin typeface="Arial" panose="020B0604020202020204" pitchFamily="34" charset="0"/>
            <a:cs typeface="Arial" panose="020B0604020202020204" pitchFamily="34" charset="0"/>
          </a:endParaRPr>
        </a:p>
      </dgm:t>
    </dgm:pt>
    <dgm:pt modelId="{69C3D0CC-EC54-41B1-A365-7AAC4CD7BB05}" type="pres">
      <dgm:prSet presAssocID="{44AD9BAB-6D37-4EB9-80C7-F55CC6DFB2E5}" presName="composite" presStyleCnt="0">
        <dgm:presLayoutVars>
          <dgm:chMax val="1"/>
          <dgm:dir/>
          <dgm:resizeHandles val="exact"/>
        </dgm:presLayoutVars>
      </dgm:prSet>
      <dgm:spPr/>
      <dgm:t>
        <a:bodyPr/>
        <a:lstStyle/>
        <a:p>
          <a:endParaRPr lang="es-ES"/>
        </a:p>
      </dgm:t>
    </dgm:pt>
    <dgm:pt modelId="{A3B076E8-4C35-4319-BD89-B5706CCEFA74}" type="pres">
      <dgm:prSet presAssocID="{9E85556F-7A02-4DA4-BF93-680381BFD1EF}" presName="roof" presStyleLbl="dkBgShp" presStyleIdx="0" presStyleCnt="2"/>
      <dgm:spPr/>
      <dgm:t>
        <a:bodyPr/>
        <a:lstStyle/>
        <a:p>
          <a:endParaRPr lang="es-PE"/>
        </a:p>
      </dgm:t>
    </dgm:pt>
    <dgm:pt modelId="{0D066616-9853-416C-901B-5A8026C2CD1B}" type="pres">
      <dgm:prSet presAssocID="{9E85556F-7A02-4DA4-BF93-680381BFD1EF}" presName="pillars" presStyleCnt="0"/>
      <dgm:spPr/>
    </dgm:pt>
    <dgm:pt modelId="{DEC69FD4-92A8-4636-908B-2AE00D537C38}" type="pres">
      <dgm:prSet presAssocID="{9E85556F-7A02-4DA4-BF93-680381BFD1EF}" presName="pillar1" presStyleLbl="node1" presStyleIdx="0" presStyleCnt="3">
        <dgm:presLayoutVars>
          <dgm:bulletEnabled val="1"/>
        </dgm:presLayoutVars>
      </dgm:prSet>
      <dgm:spPr/>
      <dgm:t>
        <a:bodyPr/>
        <a:lstStyle/>
        <a:p>
          <a:endParaRPr lang="es-PE"/>
        </a:p>
      </dgm:t>
    </dgm:pt>
    <dgm:pt modelId="{12F9246C-5AE9-4225-A782-233482821176}" type="pres">
      <dgm:prSet presAssocID="{1208D15C-63AF-47AE-91DF-61D74187BD50}" presName="pillarX" presStyleLbl="node1" presStyleIdx="1" presStyleCnt="3">
        <dgm:presLayoutVars>
          <dgm:bulletEnabled val="1"/>
        </dgm:presLayoutVars>
      </dgm:prSet>
      <dgm:spPr/>
      <dgm:t>
        <a:bodyPr/>
        <a:lstStyle/>
        <a:p>
          <a:endParaRPr lang="es-PE"/>
        </a:p>
      </dgm:t>
    </dgm:pt>
    <dgm:pt modelId="{D2485B7D-9376-4191-AE5B-D25F399A94C2}" type="pres">
      <dgm:prSet presAssocID="{86EEA1BD-EBDA-4FF6-8618-3977756FF811}" presName="pillarX" presStyleLbl="node1" presStyleIdx="2" presStyleCnt="3">
        <dgm:presLayoutVars>
          <dgm:bulletEnabled val="1"/>
        </dgm:presLayoutVars>
      </dgm:prSet>
      <dgm:spPr/>
      <dgm:t>
        <a:bodyPr/>
        <a:lstStyle/>
        <a:p>
          <a:endParaRPr lang="es-PE"/>
        </a:p>
      </dgm:t>
    </dgm:pt>
    <dgm:pt modelId="{5A3682BD-E2A1-48B2-9C63-D09147C2DB64}" type="pres">
      <dgm:prSet presAssocID="{9E85556F-7A02-4DA4-BF93-680381BFD1EF}" presName="base" presStyleLbl="dkBgShp" presStyleIdx="1" presStyleCnt="2"/>
      <dgm:spPr/>
    </dgm:pt>
  </dgm:ptLst>
  <dgm:cxnLst>
    <dgm:cxn modelId="{61BBCAFD-F61B-484C-B4F8-0C1870518CE0}" type="presOf" srcId="{44AD9BAB-6D37-4EB9-80C7-F55CC6DFB2E5}" destId="{69C3D0CC-EC54-41B1-A365-7AAC4CD7BB05}" srcOrd="0" destOrd="0" presId="urn:microsoft.com/office/officeart/2005/8/layout/hList3"/>
    <dgm:cxn modelId="{096D5345-C605-4509-82E3-5B818744338A}" srcId="{44AD9BAB-6D37-4EB9-80C7-F55CC6DFB2E5}" destId="{9E85556F-7A02-4DA4-BF93-680381BFD1EF}" srcOrd="0" destOrd="0" parTransId="{5EE31161-898D-4CF7-9F34-D5788FABEDC2}" sibTransId="{FF531373-5EC0-4C87-B5DC-F52DC6B8144B}"/>
    <dgm:cxn modelId="{0D343824-785C-45EB-BF73-1278155A79E9}" srcId="{9E85556F-7A02-4DA4-BF93-680381BFD1EF}" destId="{86EEA1BD-EBDA-4FF6-8618-3977756FF811}" srcOrd="2" destOrd="0" parTransId="{356AAC74-6FC9-48A8-AA85-CE4E637F3982}" sibTransId="{DEE037C9-F1E3-467F-AC1A-1C1F5BC2CB1E}"/>
    <dgm:cxn modelId="{576C6DB6-7AAE-4686-B803-3977B95B1F0C}" srcId="{9E85556F-7A02-4DA4-BF93-680381BFD1EF}" destId="{1208D15C-63AF-47AE-91DF-61D74187BD50}" srcOrd="1" destOrd="0" parTransId="{44E1F019-9861-4C3A-97BB-ED452D9C0D1D}" sibTransId="{2A04CAB2-ED84-4FA1-A41E-8B21580D0EC6}"/>
    <dgm:cxn modelId="{BCE83457-3C7F-4420-A9B8-2F939A0B3C5D}" type="presOf" srcId="{9E85556F-7A02-4DA4-BF93-680381BFD1EF}" destId="{A3B076E8-4C35-4319-BD89-B5706CCEFA74}" srcOrd="0" destOrd="0" presId="urn:microsoft.com/office/officeart/2005/8/layout/hList3"/>
    <dgm:cxn modelId="{A294C50B-E03E-4AED-A65F-C241D84C3A45}" type="presOf" srcId="{86EEA1BD-EBDA-4FF6-8618-3977756FF811}" destId="{D2485B7D-9376-4191-AE5B-D25F399A94C2}" srcOrd="0" destOrd="0" presId="urn:microsoft.com/office/officeart/2005/8/layout/hList3"/>
    <dgm:cxn modelId="{F75F6AE5-6B79-4AF4-96DE-20B6510819D5}" type="presOf" srcId="{3D17A191-BC18-426A-BB16-51744934F10B}" destId="{DEC69FD4-92A8-4636-908B-2AE00D537C38}" srcOrd="0" destOrd="0" presId="urn:microsoft.com/office/officeart/2005/8/layout/hList3"/>
    <dgm:cxn modelId="{B88AA461-5E17-4429-9F52-F2AFB3E12A49}" type="presOf" srcId="{1208D15C-63AF-47AE-91DF-61D74187BD50}" destId="{12F9246C-5AE9-4225-A782-233482821176}" srcOrd="0" destOrd="0" presId="urn:microsoft.com/office/officeart/2005/8/layout/hList3"/>
    <dgm:cxn modelId="{CED2CC92-D7C1-4777-9A9B-98C07D20D11D}" srcId="{9E85556F-7A02-4DA4-BF93-680381BFD1EF}" destId="{3D17A191-BC18-426A-BB16-51744934F10B}" srcOrd="0" destOrd="0" parTransId="{8242522F-4169-49A2-A8D1-25FA70E6D982}" sibTransId="{ED0F7F93-2979-42CB-828C-F88928A75A8D}"/>
    <dgm:cxn modelId="{01C95E58-A51A-4364-AA6F-21D6F48BAF66}" type="presParOf" srcId="{69C3D0CC-EC54-41B1-A365-7AAC4CD7BB05}" destId="{A3B076E8-4C35-4319-BD89-B5706CCEFA74}" srcOrd="0" destOrd="0" presId="urn:microsoft.com/office/officeart/2005/8/layout/hList3"/>
    <dgm:cxn modelId="{D6782061-E243-495D-A18C-93EAEF305227}" type="presParOf" srcId="{69C3D0CC-EC54-41B1-A365-7AAC4CD7BB05}" destId="{0D066616-9853-416C-901B-5A8026C2CD1B}" srcOrd="1" destOrd="0" presId="urn:microsoft.com/office/officeart/2005/8/layout/hList3"/>
    <dgm:cxn modelId="{CB7CD87C-050F-416E-BDDC-031834EC6FFB}" type="presParOf" srcId="{0D066616-9853-416C-901B-5A8026C2CD1B}" destId="{DEC69FD4-92A8-4636-908B-2AE00D537C38}" srcOrd="0" destOrd="0" presId="urn:microsoft.com/office/officeart/2005/8/layout/hList3"/>
    <dgm:cxn modelId="{D2D7564F-0EAF-4CD4-82FD-289A951E0E45}" type="presParOf" srcId="{0D066616-9853-416C-901B-5A8026C2CD1B}" destId="{12F9246C-5AE9-4225-A782-233482821176}" srcOrd="1" destOrd="0" presId="urn:microsoft.com/office/officeart/2005/8/layout/hList3"/>
    <dgm:cxn modelId="{69D28D2B-C70E-49DB-9F6C-A202B799D790}" type="presParOf" srcId="{0D066616-9853-416C-901B-5A8026C2CD1B}" destId="{D2485B7D-9376-4191-AE5B-D25F399A94C2}" srcOrd="2" destOrd="0" presId="urn:microsoft.com/office/officeart/2005/8/layout/hList3"/>
    <dgm:cxn modelId="{F687CCDD-44F0-49BD-9905-8328EE488EFC}" type="presParOf" srcId="{69C3D0CC-EC54-41B1-A365-7AAC4CD7BB05}" destId="{5A3682BD-E2A1-48B2-9C63-D09147C2DB64}"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076E8-4C35-4319-BD89-B5706CCEFA74}">
      <dsp:nvSpPr>
        <dsp:cNvPr id="0" name=""/>
        <dsp:cNvSpPr/>
      </dsp:nvSpPr>
      <dsp:spPr>
        <a:xfrm>
          <a:off x="0" y="0"/>
          <a:ext cx="9144000" cy="20574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s-PE" sz="6500" kern="1200" dirty="0" smtClean="0">
              <a:latin typeface="Arial" panose="020B0604020202020204" pitchFamily="34" charset="0"/>
              <a:cs typeface="Arial" panose="020B0604020202020204" pitchFamily="34" charset="0"/>
            </a:rPr>
            <a:t>Teletrabajo: Ley 30036</a:t>
          </a:r>
          <a:endParaRPr lang="es-PE" sz="6500" kern="1200" dirty="0">
            <a:latin typeface="Arial" panose="020B0604020202020204" pitchFamily="34" charset="0"/>
            <a:cs typeface="Arial" panose="020B0604020202020204" pitchFamily="34" charset="0"/>
          </a:endParaRPr>
        </a:p>
      </dsp:txBody>
      <dsp:txXfrm>
        <a:off x="0" y="0"/>
        <a:ext cx="9144000" cy="2057400"/>
      </dsp:txXfrm>
    </dsp:sp>
    <dsp:sp modelId="{DEC69FD4-92A8-4636-908B-2AE00D537C38}">
      <dsp:nvSpPr>
        <dsp:cNvPr id="0" name=""/>
        <dsp:cNvSpPr/>
      </dsp:nvSpPr>
      <dsp:spPr>
        <a:xfrm>
          <a:off x="4464" y="2057400"/>
          <a:ext cx="3045023" cy="4320540"/>
        </a:xfrm>
        <a:prstGeom prst="rect">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smtClean="0">
              <a:latin typeface="Arial" panose="020B0604020202020204" pitchFamily="34" charset="0"/>
              <a:cs typeface="Arial" panose="020B0604020202020204" pitchFamily="34" charset="0"/>
            </a:rPr>
            <a:t>OBJETO DE LA LEY </a:t>
          </a:r>
        </a:p>
        <a:p>
          <a:pPr lvl="0" algn="ctr" defTabSz="622300">
            <a:lnSpc>
              <a:spcPct val="90000"/>
            </a:lnSpc>
            <a:spcBef>
              <a:spcPct val="0"/>
            </a:spcBef>
            <a:spcAft>
              <a:spcPct val="35000"/>
            </a:spcAft>
          </a:pPr>
          <a:r>
            <a:rPr lang="es-PE" sz="1400" kern="1200" dirty="0" smtClean="0">
              <a:latin typeface="Arial" panose="020B0604020202020204" pitchFamily="34" charset="0"/>
              <a:cs typeface="Arial" panose="020B0604020202020204" pitchFamily="34" charset="0"/>
            </a:rPr>
            <a:t>La presente Ley tiene por objeto regular el teletrabajo, como una modalidad especial de prestación de servicios caracterizada por la utilización de tecnologías de la información y las telecomunicaciones (TIC), en las instituciones públicas y privadas, y promover políticas públicas para garantizar su desarrollo</a:t>
          </a:r>
          <a:endParaRPr lang="es-PE" sz="1400" kern="1200" dirty="0">
            <a:latin typeface="Arial" panose="020B0604020202020204" pitchFamily="34" charset="0"/>
            <a:cs typeface="Arial" panose="020B0604020202020204" pitchFamily="34" charset="0"/>
          </a:endParaRPr>
        </a:p>
      </dsp:txBody>
      <dsp:txXfrm>
        <a:off x="4464" y="2057400"/>
        <a:ext cx="3045023" cy="4320540"/>
      </dsp:txXfrm>
    </dsp:sp>
    <dsp:sp modelId="{12F9246C-5AE9-4225-A782-233482821176}">
      <dsp:nvSpPr>
        <dsp:cNvPr id="0" name=""/>
        <dsp:cNvSpPr/>
      </dsp:nvSpPr>
      <dsp:spPr>
        <a:xfrm>
          <a:off x="3049488" y="2057400"/>
          <a:ext cx="3045023" cy="4320540"/>
        </a:xfrm>
        <a:prstGeom prst="rect">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smtClean="0">
              <a:latin typeface="Arial" panose="020B0604020202020204" pitchFamily="34" charset="0"/>
              <a:cs typeface="Arial" panose="020B0604020202020204" pitchFamily="34" charset="0"/>
            </a:rPr>
            <a:t> DEFINICIÓN DE TELETRABAJO</a:t>
          </a:r>
        </a:p>
        <a:p>
          <a:pPr lvl="0" algn="ctr" defTabSz="622300">
            <a:lnSpc>
              <a:spcPct val="90000"/>
            </a:lnSpc>
            <a:spcBef>
              <a:spcPct val="0"/>
            </a:spcBef>
            <a:spcAft>
              <a:spcPct val="35000"/>
            </a:spcAft>
          </a:pPr>
          <a:r>
            <a:rPr lang="es-PE" sz="1400" kern="1200" dirty="0" smtClean="0">
              <a:latin typeface="Arial" panose="020B0604020202020204" pitchFamily="34" charset="0"/>
              <a:cs typeface="Arial" panose="020B0604020202020204" pitchFamily="34" charset="0"/>
            </a:rPr>
            <a:t>El teletrabajo se caracteriza por el desempeño subordinado de labores sin la presencia física del trabajador, denominado “</a:t>
          </a:r>
          <a:r>
            <a:rPr lang="es-PE" sz="1400" kern="1200" dirty="0" err="1" smtClean="0">
              <a:latin typeface="Arial" panose="020B0604020202020204" pitchFamily="34" charset="0"/>
              <a:cs typeface="Arial" panose="020B0604020202020204" pitchFamily="34" charset="0"/>
            </a:rPr>
            <a:t>teletrabajador</a:t>
          </a:r>
          <a:r>
            <a:rPr lang="es-PE" sz="1400" kern="1200" dirty="0" smtClean="0">
              <a:latin typeface="Arial" panose="020B0604020202020204" pitchFamily="34" charset="0"/>
              <a:cs typeface="Arial" panose="020B0604020202020204" pitchFamily="34" charset="0"/>
            </a:rPr>
            <a:t>”, en la empresa con la que mantiene vínculo laboral, a través de medios informáticos, de telecomunicaciones y análogos, mediante los cuales se ejercen a su vez el control y la supervisión de las labores. Son elementos que coadyuvan a tipificar el carácter subordinado de esta modalidad de trabajo la provisión por el empleador de los medios físicos y métodos informáticos, la dependencia tecnológica y la propiedad de los resultados, entre otros.</a:t>
          </a:r>
          <a:endParaRPr lang="es-PE" sz="1400" kern="1200" dirty="0">
            <a:latin typeface="Arial" panose="020B0604020202020204" pitchFamily="34" charset="0"/>
            <a:cs typeface="Arial" panose="020B0604020202020204" pitchFamily="34" charset="0"/>
          </a:endParaRPr>
        </a:p>
      </dsp:txBody>
      <dsp:txXfrm>
        <a:off x="3049488" y="2057400"/>
        <a:ext cx="3045023" cy="4320540"/>
      </dsp:txXfrm>
    </dsp:sp>
    <dsp:sp modelId="{D2485B7D-9376-4191-AE5B-D25F399A94C2}">
      <dsp:nvSpPr>
        <dsp:cNvPr id="0" name=""/>
        <dsp:cNvSpPr/>
      </dsp:nvSpPr>
      <dsp:spPr>
        <a:xfrm>
          <a:off x="6094511" y="2057400"/>
          <a:ext cx="3045023" cy="4320540"/>
        </a:xfrm>
        <a:prstGeom prst="rect">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smtClean="0">
              <a:latin typeface="Arial" panose="020B0604020202020204" pitchFamily="34" charset="0"/>
              <a:cs typeface="Arial" panose="020B0604020202020204" pitchFamily="34" charset="0"/>
            </a:rPr>
            <a:t> DERECHOS Y OBLIGACIONES LABORALES</a:t>
          </a:r>
        </a:p>
        <a:p>
          <a:pPr lvl="0" algn="ctr" defTabSz="622300">
            <a:lnSpc>
              <a:spcPct val="90000"/>
            </a:lnSpc>
            <a:spcBef>
              <a:spcPct val="0"/>
            </a:spcBef>
            <a:spcAft>
              <a:spcPct val="35000"/>
            </a:spcAft>
          </a:pPr>
          <a:r>
            <a:rPr lang="es-PE" sz="1400" kern="1200" dirty="0" smtClean="0">
              <a:latin typeface="Arial" panose="020B0604020202020204" pitchFamily="34" charset="0"/>
              <a:cs typeface="Arial" panose="020B0604020202020204" pitchFamily="34" charset="0"/>
            </a:rPr>
            <a:t>El </a:t>
          </a:r>
          <a:r>
            <a:rPr lang="es-PE" sz="1400" kern="1200" dirty="0" err="1" smtClean="0">
              <a:latin typeface="Arial" panose="020B0604020202020204" pitchFamily="34" charset="0"/>
              <a:cs typeface="Arial" panose="020B0604020202020204" pitchFamily="34" charset="0"/>
            </a:rPr>
            <a:t>teletrabajador</a:t>
          </a:r>
          <a:r>
            <a:rPr lang="es-PE" sz="1400" kern="1200" dirty="0" smtClean="0">
              <a:latin typeface="Arial" panose="020B0604020202020204" pitchFamily="34" charset="0"/>
              <a:cs typeface="Arial" panose="020B0604020202020204" pitchFamily="34" charset="0"/>
            </a:rPr>
            <a:t> tiene los mismos derechos y obligaciones establecidos para los trabajadores del régimen laboral de la actividad privada. Pueden utilizarse todas las modalidades de contratación establecidas para dicho régimen. En todos los casos, el contrato de trabajo debe constar por escrito.</a:t>
          </a:r>
          <a:endParaRPr lang="es-PE" sz="1400" kern="1200" dirty="0">
            <a:latin typeface="Arial" panose="020B0604020202020204" pitchFamily="34" charset="0"/>
            <a:cs typeface="Arial" panose="020B0604020202020204" pitchFamily="34" charset="0"/>
          </a:endParaRPr>
        </a:p>
      </dsp:txBody>
      <dsp:txXfrm>
        <a:off x="6094511" y="2057400"/>
        <a:ext cx="3045023" cy="4320540"/>
      </dsp:txXfrm>
    </dsp:sp>
    <dsp:sp modelId="{5A3682BD-E2A1-48B2-9C63-D09147C2DB64}">
      <dsp:nvSpPr>
        <dsp:cNvPr id="0" name=""/>
        <dsp:cNvSpPr/>
      </dsp:nvSpPr>
      <dsp:spPr>
        <a:xfrm>
          <a:off x="0" y="6377940"/>
          <a:ext cx="9144000" cy="48006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076E8-4C35-4319-BD89-B5706CCEFA74}">
      <dsp:nvSpPr>
        <dsp:cNvPr id="0" name=""/>
        <dsp:cNvSpPr/>
      </dsp:nvSpPr>
      <dsp:spPr>
        <a:xfrm>
          <a:off x="0" y="0"/>
          <a:ext cx="9144000" cy="20574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s-PE" sz="6000" kern="1200" dirty="0" smtClean="0">
              <a:latin typeface="Arial" panose="020B0604020202020204" pitchFamily="34" charset="0"/>
              <a:cs typeface="Arial" panose="020B0604020202020204" pitchFamily="34" charset="0"/>
            </a:rPr>
            <a:t>Teletrabajo: Derechos y Beneficios</a:t>
          </a:r>
          <a:endParaRPr lang="es-PE" sz="6000" kern="1200" dirty="0">
            <a:latin typeface="Arial" panose="020B0604020202020204" pitchFamily="34" charset="0"/>
            <a:cs typeface="Arial" panose="020B0604020202020204" pitchFamily="34" charset="0"/>
          </a:endParaRPr>
        </a:p>
      </dsp:txBody>
      <dsp:txXfrm>
        <a:off x="0" y="0"/>
        <a:ext cx="9144000" cy="2057400"/>
      </dsp:txXfrm>
    </dsp:sp>
    <dsp:sp modelId="{DEC69FD4-92A8-4636-908B-2AE00D537C38}">
      <dsp:nvSpPr>
        <dsp:cNvPr id="0" name=""/>
        <dsp:cNvSpPr/>
      </dsp:nvSpPr>
      <dsp:spPr>
        <a:xfrm>
          <a:off x="4464" y="2057400"/>
          <a:ext cx="3045023" cy="4320540"/>
        </a:xfrm>
        <a:prstGeom prst="rect">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s-PE" sz="1500" kern="1200" dirty="0" smtClean="0">
              <a:latin typeface="Arial" panose="020B0604020202020204" pitchFamily="34" charset="0"/>
              <a:cs typeface="Arial" panose="020B0604020202020204" pitchFamily="34" charset="0"/>
            </a:rPr>
            <a:t>Capacitación sobre los medios informáticos, de telecomunicaciones y análogos que emplearán para el desempeño de la ocupación específica, así como sobre las restricciones en el empleo de tales medios, la legislación vigente en materia de protección de datos personales, propiedad intelectual y seguridad de la información. La capacitación se realiza antes de iniciarse la prestación de servicios bajo la modalidad de teletrabajo y cuando el empleador introduzca modificaciones sustanciales a los medios informáticos, de telecomunicaciones y análogos con los que el </a:t>
          </a:r>
          <a:r>
            <a:rPr lang="es-PE" sz="1500" kern="1200" dirty="0" err="1" smtClean="0">
              <a:latin typeface="Arial" panose="020B0604020202020204" pitchFamily="34" charset="0"/>
              <a:cs typeface="Arial" panose="020B0604020202020204" pitchFamily="34" charset="0"/>
            </a:rPr>
            <a:t>teletrabajador</a:t>
          </a:r>
          <a:r>
            <a:rPr lang="es-PE" sz="1500" kern="1200" dirty="0" smtClean="0">
              <a:latin typeface="Arial" panose="020B0604020202020204" pitchFamily="34" charset="0"/>
              <a:cs typeface="Arial" panose="020B0604020202020204" pitchFamily="34" charset="0"/>
            </a:rPr>
            <a:t> presta sus servicios</a:t>
          </a:r>
          <a:endParaRPr lang="es-PE" sz="1500" kern="1200" dirty="0">
            <a:latin typeface="Arial" panose="020B0604020202020204" pitchFamily="34" charset="0"/>
            <a:cs typeface="Arial" panose="020B0604020202020204" pitchFamily="34" charset="0"/>
          </a:endParaRPr>
        </a:p>
      </dsp:txBody>
      <dsp:txXfrm>
        <a:off x="4464" y="2057400"/>
        <a:ext cx="3045023" cy="4320540"/>
      </dsp:txXfrm>
    </dsp:sp>
    <dsp:sp modelId="{12F9246C-5AE9-4225-A782-233482821176}">
      <dsp:nvSpPr>
        <dsp:cNvPr id="0" name=""/>
        <dsp:cNvSpPr/>
      </dsp:nvSpPr>
      <dsp:spPr>
        <a:xfrm>
          <a:off x="3049488" y="2057400"/>
          <a:ext cx="3045023" cy="4320540"/>
        </a:xfrm>
        <a:prstGeom prst="rect">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s-PE" sz="1500" kern="1200" dirty="0">
            <a:latin typeface="Arial" panose="020B0604020202020204" pitchFamily="34" charset="0"/>
            <a:cs typeface="Arial" panose="020B0604020202020204" pitchFamily="34" charset="0"/>
          </a:endParaRPr>
        </a:p>
      </dsp:txBody>
      <dsp:txXfrm>
        <a:off x="3049488" y="2057400"/>
        <a:ext cx="3045023" cy="4320540"/>
      </dsp:txXfrm>
    </dsp:sp>
    <dsp:sp modelId="{D2485B7D-9376-4191-AE5B-D25F399A94C2}">
      <dsp:nvSpPr>
        <dsp:cNvPr id="0" name=""/>
        <dsp:cNvSpPr/>
      </dsp:nvSpPr>
      <dsp:spPr>
        <a:xfrm>
          <a:off x="6094511" y="2057400"/>
          <a:ext cx="3045023" cy="4320540"/>
        </a:xfrm>
        <a:prstGeom prst="rect">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s-PE" sz="1500" kern="1200" dirty="0">
            <a:latin typeface="Arial" panose="020B0604020202020204" pitchFamily="34" charset="0"/>
            <a:cs typeface="Arial" panose="020B0604020202020204" pitchFamily="34" charset="0"/>
          </a:endParaRPr>
        </a:p>
      </dsp:txBody>
      <dsp:txXfrm>
        <a:off x="6094511" y="2057400"/>
        <a:ext cx="3045023" cy="4320540"/>
      </dsp:txXfrm>
    </dsp:sp>
    <dsp:sp modelId="{5A3682BD-E2A1-48B2-9C63-D09147C2DB64}">
      <dsp:nvSpPr>
        <dsp:cNvPr id="0" name=""/>
        <dsp:cNvSpPr/>
      </dsp:nvSpPr>
      <dsp:spPr>
        <a:xfrm>
          <a:off x="0" y="6377940"/>
          <a:ext cx="9144000" cy="48006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FEA79C-E79B-4EF3-874D-B61892C7EC14}" type="datetimeFigureOut">
              <a:rPr lang="es-ES" smtClean="0"/>
              <a:pPr/>
              <a:t>21/12/2016</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75794A-EF86-440C-8B81-D71D9BA860A1}" type="slidenum">
              <a:rPr lang="es-ES" smtClean="0"/>
              <a:pPr/>
              <a:t>‹Nº›</a:t>
            </a:fld>
            <a:endParaRPr lang="es-ES"/>
          </a:p>
        </p:txBody>
      </p:sp>
    </p:spTree>
    <p:extLst>
      <p:ext uri="{BB962C8B-B14F-4D97-AF65-F5344CB8AC3E}">
        <p14:creationId xmlns:p14="http://schemas.microsoft.com/office/powerpoint/2010/main" val="21209294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241C806-8AEE-403F-B939-53755D9AADEC}" type="datetimeFigureOut">
              <a:rPr lang="es-PE" smtClean="0"/>
              <a:pPr/>
              <a:t>21/12/2016</a:t>
            </a:fld>
            <a:endParaRPr lang="es-PE"/>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PE"/>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02991554-20A3-43B9-91FC-31C68098327F}"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241C806-8AEE-403F-B939-53755D9AADEC}" type="datetimeFigureOut">
              <a:rPr lang="es-PE" smtClean="0"/>
              <a:pPr/>
              <a:t>21/12/2016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02991554-20A3-43B9-91FC-31C68098327F}" type="slidenum">
              <a:rPr lang="es-PE" smtClean="0"/>
              <a:pPr/>
              <a:t>‹Nº›</a:t>
            </a:fld>
            <a:endParaRPr lang="es-PE"/>
          </a:p>
        </p:txBody>
      </p:sp>
      <p:sp>
        <p:nvSpPr>
          <p:cNvPr id="7" name="6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7241C806-8AEE-403F-B939-53755D9AADEC}" type="datetimeFigureOut">
              <a:rPr lang="es-PE" smtClean="0"/>
              <a:pPr/>
              <a:t>21/12/2016</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02991554-20A3-43B9-91FC-31C68098327F}" type="slidenum">
              <a:rPr lang="es-PE" smtClean="0"/>
              <a:pPr/>
              <a:t>‹Nº›</a:t>
            </a:fld>
            <a:endParaRPr lang="es-PE"/>
          </a:p>
        </p:txBody>
      </p:sp>
      <p:sp>
        <p:nvSpPr>
          <p:cNvPr id="6" name="5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241C806-8AEE-403F-B939-53755D9AADEC}" type="datetimeFigureOut">
              <a:rPr lang="es-PE" smtClean="0"/>
              <a:pPr/>
              <a:t>21/12/2016</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02991554-20A3-43B9-91FC-31C68098327F}"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241C806-8AEE-403F-B939-53755D9AADEC}" type="datetimeFigureOut">
              <a:rPr lang="es-PE" smtClean="0"/>
              <a:pPr/>
              <a:t>21/12/2016</a:t>
            </a:fld>
            <a:endParaRPr lang="es-PE"/>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PE"/>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2991554-20A3-43B9-91FC-31C68098327F}"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90" r:id="rId3"/>
    <p:sldLayoutId id="2147483691" r:id="rId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11560" y="260648"/>
            <a:ext cx="8208912" cy="1569660"/>
          </a:xfrm>
          <a:prstGeom prst="rect">
            <a:avLst/>
          </a:prstGeom>
          <a:noFill/>
        </p:spPr>
        <p:txBody>
          <a:bodyPr wrap="square" rtlCol="0">
            <a:spAutoFit/>
          </a:bodyPr>
          <a:lstStyle/>
          <a:p>
            <a:pPr algn="ctr"/>
            <a:r>
              <a:rPr lang="es-PE" sz="4800" dirty="0" smtClean="0"/>
              <a:t>UNIVERSIDAD NACIONAL FEDERICO VILLARREAL</a:t>
            </a:r>
            <a:endParaRPr lang="es-PE" sz="4800" dirty="0"/>
          </a:p>
        </p:txBody>
      </p:sp>
      <p:sp>
        <p:nvSpPr>
          <p:cNvPr id="3" name="CuadroTexto 2"/>
          <p:cNvSpPr txBox="1"/>
          <p:nvPr/>
        </p:nvSpPr>
        <p:spPr>
          <a:xfrm>
            <a:off x="2483768" y="1916832"/>
            <a:ext cx="6336704" cy="2246769"/>
          </a:xfrm>
          <a:prstGeom prst="rect">
            <a:avLst/>
          </a:prstGeom>
          <a:noFill/>
        </p:spPr>
        <p:txBody>
          <a:bodyPr wrap="square" rtlCol="0">
            <a:spAutoFit/>
          </a:bodyPr>
          <a:lstStyle/>
          <a:p>
            <a:r>
              <a:rPr lang="es-PE" sz="2800" dirty="0" smtClean="0"/>
              <a:t>DERECHOS LABORALES Y TICS</a:t>
            </a:r>
          </a:p>
          <a:p>
            <a:r>
              <a:rPr lang="es-PE" sz="2800" dirty="0" smtClean="0"/>
              <a:t>INTEGRANTES:</a:t>
            </a:r>
          </a:p>
          <a:p>
            <a:pPr marL="285750" indent="-285750">
              <a:buFont typeface="Arial" panose="020B0604020202020204" pitchFamily="34" charset="0"/>
              <a:buChar char="•"/>
            </a:pPr>
            <a:r>
              <a:rPr lang="es-PE" sz="2800" dirty="0" smtClean="0"/>
              <a:t>FALCON EGOCHEAGA DAVID</a:t>
            </a:r>
          </a:p>
          <a:p>
            <a:pPr marL="285750" indent="-285750">
              <a:buFont typeface="Arial" panose="020B0604020202020204" pitchFamily="34" charset="0"/>
              <a:buChar char="•"/>
            </a:pPr>
            <a:r>
              <a:rPr lang="es-PE" sz="2800" dirty="0" smtClean="0"/>
              <a:t>MORAN CUYA HENRY MARIO</a:t>
            </a:r>
          </a:p>
          <a:p>
            <a:pPr marL="285750" indent="-285750">
              <a:buFont typeface="Arial" panose="020B0604020202020204" pitchFamily="34" charset="0"/>
              <a:buChar char="•"/>
            </a:pPr>
            <a:r>
              <a:rPr lang="es-PE" sz="2800" dirty="0" smtClean="0"/>
              <a:t>CARBAJAL DIAZ LUISA FERNANDA</a:t>
            </a:r>
            <a:endParaRPr lang="es-PE" sz="2800" dirty="0"/>
          </a:p>
        </p:txBody>
      </p:sp>
    </p:spTree>
    <p:extLst>
      <p:ext uri="{BB962C8B-B14F-4D97-AF65-F5344CB8AC3E}">
        <p14:creationId xmlns:p14="http://schemas.microsoft.com/office/powerpoint/2010/main" val="2137760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PE" dirty="0"/>
              <a:t>La solicitud de autorización para llevar planillas en </a:t>
            </a:r>
            <a:r>
              <a:rPr lang="es-PE" dirty="0" err="1"/>
              <a:t>microforma</a:t>
            </a:r>
            <a:r>
              <a:rPr lang="es-PE" dirty="0"/>
              <a:t> deberá contener los datos </a:t>
            </a:r>
            <a:r>
              <a:rPr lang="es-PE" dirty="0" smtClean="0"/>
              <a:t>a que </a:t>
            </a:r>
            <a:r>
              <a:rPr lang="es-PE" dirty="0"/>
              <a:t>se refiere el Artículo 7, en cuanto fuere aplicable y además deberá indicar con precisión el número </a:t>
            </a:r>
            <a:r>
              <a:rPr lang="es-PE" dirty="0" smtClean="0"/>
              <a:t>de código</a:t>
            </a:r>
            <a:r>
              <a:rPr lang="es-PE" dirty="0"/>
              <a:t>, serie u otra referencia análoga que permita identificar individualmente el medio físico a </a:t>
            </a:r>
            <a:r>
              <a:rPr lang="es-PE" dirty="0" smtClean="0"/>
              <a:t>ser utilizado</a:t>
            </a:r>
            <a:r>
              <a:rPr lang="es-PE" dirty="0"/>
              <a:t>. Asimismo, deberá adjuntar el certificado de idoneidad técnica expedido por el </a:t>
            </a:r>
            <a:r>
              <a:rPr lang="es-PE" dirty="0" smtClean="0"/>
              <a:t>organismo competente</a:t>
            </a:r>
            <a:endParaRPr lang="es-PE" dirty="0"/>
          </a:p>
        </p:txBody>
      </p:sp>
      <p:sp>
        <p:nvSpPr>
          <p:cNvPr id="3" name="Título 2"/>
          <p:cNvSpPr>
            <a:spLocks noGrp="1"/>
          </p:cNvSpPr>
          <p:nvPr>
            <p:ph type="title"/>
          </p:nvPr>
        </p:nvSpPr>
        <p:spPr/>
        <p:txBody>
          <a:bodyPr/>
          <a:lstStyle/>
          <a:p>
            <a:r>
              <a:rPr lang="es-PE" dirty="0" smtClean="0"/>
              <a:t>Planilla de pagos</a:t>
            </a:r>
            <a:endParaRPr lang="es-PE" dirty="0"/>
          </a:p>
        </p:txBody>
      </p:sp>
    </p:spTree>
    <p:extLst>
      <p:ext uri="{BB962C8B-B14F-4D97-AF65-F5344CB8AC3E}">
        <p14:creationId xmlns:p14="http://schemas.microsoft.com/office/powerpoint/2010/main" val="2512644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PE" dirty="0"/>
              <a:t>El empleador que opte por llevar sus planillas en </a:t>
            </a:r>
            <a:r>
              <a:rPr lang="es-PE" dirty="0" err="1"/>
              <a:t>microformas</a:t>
            </a:r>
            <a:r>
              <a:rPr lang="es-PE" dirty="0"/>
              <a:t> será responsable </a:t>
            </a:r>
            <a:r>
              <a:rPr lang="es-PE" dirty="0" smtClean="0"/>
              <a:t>de proporcionar </a:t>
            </a:r>
            <a:r>
              <a:rPr lang="es-PE" dirty="0"/>
              <a:t>los equipos y sistemas idóneos, a fin de que la Autoridad Administrativa de Trabajo o </a:t>
            </a:r>
            <a:r>
              <a:rPr lang="es-PE" dirty="0" smtClean="0"/>
              <a:t>la autoridad </a:t>
            </a:r>
            <a:r>
              <a:rPr lang="es-PE" dirty="0"/>
              <a:t>competente, de requerirlo, puedan revisar el contenido de las planillas.</a:t>
            </a:r>
          </a:p>
        </p:txBody>
      </p:sp>
      <p:sp>
        <p:nvSpPr>
          <p:cNvPr id="3" name="Título 2"/>
          <p:cNvSpPr>
            <a:spLocks noGrp="1"/>
          </p:cNvSpPr>
          <p:nvPr>
            <p:ph type="title"/>
          </p:nvPr>
        </p:nvSpPr>
        <p:spPr/>
        <p:txBody>
          <a:bodyPr/>
          <a:lstStyle/>
          <a:p>
            <a:r>
              <a:rPr lang="es-PE" dirty="0" smtClean="0"/>
              <a:t>Planilla de pagos</a:t>
            </a:r>
            <a:endParaRPr lang="es-PE" dirty="0"/>
          </a:p>
        </p:txBody>
      </p:sp>
    </p:spTree>
    <p:extLst>
      <p:ext uri="{BB962C8B-B14F-4D97-AF65-F5344CB8AC3E}">
        <p14:creationId xmlns:p14="http://schemas.microsoft.com/office/powerpoint/2010/main" val="836393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s-PE" dirty="0"/>
              <a:t>Las planillas de las empresas que desarrollan actividades de construcción civil, podrán </a:t>
            </a:r>
            <a:r>
              <a:rPr lang="es-PE" dirty="0" smtClean="0"/>
              <a:t>ser llevadas </a:t>
            </a:r>
            <a:r>
              <a:rPr lang="es-PE" dirty="0"/>
              <a:t>por cada obra o en conjunto para varias </a:t>
            </a:r>
            <a:r>
              <a:rPr lang="es-PE" dirty="0" smtClean="0"/>
              <a:t>obras. En </a:t>
            </a:r>
            <a:r>
              <a:rPr lang="es-PE" dirty="0"/>
              <a:t>dichas planillas deberá indicarse el nombre o razón social del empleador, ya sea contratista </a:t>
            </a:r>
            <a:r>
              <a:rPr lang="es-PE" dirty="0" smtClean="0"/>
              <a:t>o subcontratista </a:t>
            </a:r>
            <a:r>
              <a:rPr lang="es-PE" dirty="0"/>
              <a:t>y el nombre del propietario de la obra, salvo que éste sea el empleador, en cuyo caso </a:t>
            </a:r>
            <a:r>
              <a:rPr lang="es-PE" dirty="0" smtClean="0"/>
              <a:t>se indicará </a:t>
            </a:r>
            <a:r>
              <a:rPr lang="es-PE" dirty="0"/>
              <a:t>que reúne ambas </a:t>
            </a:r>
            <a:r>
              <a:rPr lang="es-PE" dirty="0" smtClean="0"/>
              <a:t>calidades. A </a:t>
            </a:r>
            <a:r>
              <a:rPr lang="es-PE" dirty="0"/>
              <a:t>la terminación de su contrato, el contratista o subcontratista entregará al propietario una </a:t>
            </a:r>
            <a:r>
              <a:rPr lang="es-PE" dirty="0" smtClean="0"/>
              <a:t>copia certificada </a:t>
            </a:r>
            <a:r>
              <a:rPr lang="es-PE" dirty="0"/>
              <a:t>de la planilla de pago correspondiente a la obra y los duplicados de las boletas de </a:t>
            </a:r>
            <a:r>
              <a:rPr lang="es-PE" dirty="0" smtClean="0"/>
              <a:t>pago lo </a:t>
            </a:r>
            <a:r>
              <a:rPr lang="es-PE" dirty="0"/>
              <a:t>cual no lo exime de responder por el pago </a:t>
            </a:r>
            <a:r>
              <a:rPr lang="es-PE" dirty="0" smtClean="0"/>
              <a:t>de las </a:t>
            </a:r>
            <a:r>
              <a:rPr lang="es-PE" dirty="0"/>
              <a:t>obligaciones laborales, ni al propietario de la responsabilidad que pudiera corresponderle por </a:t>
            </a:r>
            <a:r>
              <a:rPr lang="es-PE" dirty="0" smtClean="0"/>
              <a:t>las mismas</a:t>
            </a:r>
            <a:r>
              <a:rPr lang="es-PE" dirty="0"/>
              <a:t>.</a:t>
            </a:r>
          </a:p>
        </p:txBody>
      </p:sp>
      <p:sp>
        <p:nvSpPr>
          <p:cNvPr id="3" name="Título 2"/>
          <p:cNvSpPr>
            <a:spLocks noGrp="1"/>
          </p:cNvSpPr>
          <p:nvPr>
            <p:ph type="title"/>
          </p:nvPr>
        </p:nvSpPr>
        <p:spPr/>
        <p:txBody>
          <a:bodyPr/>
          <a:lstStyle/>
          <a:p>
            <a:r>
              <a:rPr lang="es-PE" dirty="0" smtClean="0"/>
              <a:t>Planilla de pagos</a:t>
            </a:r>
            <a:endParaRPr lang="es-PE" dirty="0"/>
          </a:p>
        </p:txBody>
      </p:sp>
    </p:spTree>
    <p:extLst>
      <p:ext uri="{BB962C8B-B14F-4D97-AF65-F5344CB8AC3E}">
        <p14:creationId xmlns:p14="http://schemas.microsoft.com/office/powerpoint/2010/main" val="2235917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PE" dirty="0" smtClean="0"/>
              <a:t>Artículo 21.- Los empleadores están obligados a conservar sus planillas, el duplicado de las boletas y las constancias correspondientes, hasta cinco años después de efectuado el pago. Luego de transcurrido el indicado plazo, la prueba de los derechos que se pudieran derivar del contenido de los citados documentos, será de cargo de quien alegue el derecho.</a:t>
            </a:r>
          </a:p>
          <a:p>
            <a:r>
              <a:rPr lang="es-PE" dirty="0" smtClean="0"/>
              <a:t>Artículo 22.- Los empleadores están obligados a exhibir ante las Autoridades competentes </a:t>
            </a:r>
            <a:r>
              <a:rPr lang="es-PE" smtClean="0"/>
              <a:t>que lo requieran</a:t>
            </a:r>
            <a:r>
              <a:rPr lang="es-PE" dirty="0" smtClean="0"/>
              <a:t>, las planillas, el duplicado de las boletas y las constancias de pago.</a:t>
            </a:r>
            <a:endParaRPr lang="es-PE" dirty="0"/>
          </a:p>
        </p:txBody>
      </p:sp>
      <p:sp>
        <p:nvSpPr>
          <p:cNvPr id="3" name="2 Título"/>
          <p:cNvSpPr>
            <a:spLocks noGrp="1"/>
          </p:cNvSpPr>
          <p:nvPr>
            <p:ph type="title"/>
          </p:nvPr>
        </p:nvSpPr>
        <p:spPr/>
        <p:txBody>
          <a:bodyPr/>
          <a:lstStyle/>
          <a:p>
            <a:r>
              <a:rPr lang="es-PE" dirty="0" smtClean="0"/>
              <a:t>Planilla de pagos</a:t>
            </a:r>
            <a:endParaRPr lang="es-P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algn="ctr"/>
            <a:r>
              <a:rPr lang="es-PE" dirty="0" smtClean="0"/>
              <a:t>Boleta De Pagos</a:t>
            </a:r>
            <a:endParaRPr lang="es-PE" dirty="0"/>
          </a:p>
        </p:txBody>
      </p:sp>
      <p:sp>
        <p:nvSpPr>
          <p:cNvPr id="4" name="Rectángulo 3"/>
          <p:cNvSpPr/>
          <p:nvPr/>
        </p:nvSpPr>
        <p:spPr>
          <a:xfrm>
            <a:off x="837928" y="1400795"/>
            <a:ext cx="7848872" cy="646331"/>
          </a:xfrm>
          <a:prstGeom prst="rect">
            <a:avLst/>
          </a:prstGeom>
        </p:spPr>
        <p:txBody>
          <a:bodyPr wrap="square">
            <a:spAutoFit/>
          </a:bodyPr>
          <a:lstStyle/>
          <a:p>
            <a:r>
              <a:rPr lang="es-PE" dirty="0"/>
              <a:t>DECRETO SUPREMO Nº 001-98-TR</a:t>
            </a:r>
          </a:p>
          <a:p>
            <a:endParaRPr lang="es-ES" dirty="0"/>
          </a:p>
        </p:txBody>
      </p:sp>
      <p:sp>
        <p:nvSpPr>
          <p:cNvPr id="5" name="Rectángulo 4"/>
          <p:cNvSpPr/>
          <p:nvPr/>
        </p:nvSpPr>
        <p:spPr>
          <a:xfrm>
            <a:off x="865216" y="2214102"/>
            <a:ext cx="7848872" cy="1200329"/>
          </a:xfrm>
          <a:prstGeom prst="rect">
            <a:avLst/>
          </a:prstGeom>
        </p:spPr>
        <p:txBody>
          <a:bodyPr wrap="square">
            <a:spAutoFit/>
          </a:bodyPr>
          <a:lstStyle/>
          <a:p>
            <a:r>
              <a:rPr lang="es-PE" dirty="0"/>
              <a:t>ARTÍCULO 18*.-El pago de la remuneración podrá ser efectuado directamente por el empleador o por intermedio de terceros, siempre que en este caso permita al trabajador disponer de aquella en la oportunidad establecida, en su integridad y sin costo alguno.</a:t>
            </a:r>
            <a:endParaRPr lang="es-ES" dirty="0"/>
          </a:p>
        </p:txBody>
      </p:sp>
      <p:sp>
        <p:nvSpPr>
          <p:cNvPr id="6" name="Rectángulo 5"/>
          <p:cNvSpPr/>
          <p:nvPr/>
        </p:nvSpPr>
        <p:spPr>
          <a:xfrm>
            <a:off x="837928" y="3581407"/>
            <a:ext cx="7776864" cy="2308324"/>
          </a:xfrm>
          <a:prstGeom prst="rect">
            <a:avLst/>
          </a:prstGeom>
        </p:spPr>
        <p:txBody>
          <a:bodyPr wrap="square">
            <a:spAutoFit/>
          </a:bodyPr>
          <a:lstStyle/>
          <a:p>
            <a:r>
              <a:rPr lang="es-PE" dirty="0"/>
              <a:t>En los casos que el empleador cuente con menos de cien trabajadores, la boleta de pago deberá ser sellada y firmada por el empleador o su representante legal. En los casos en que se cuente con más de cien trabajadores, la firma ológrafa y el sellado manual de las boletas de pago podrán ser reemplazados por la firma digitalizada, previo acuerdo con los trabajadores, e inscripción en el registro de firmas a cargo del Ministerio de Trabajo y Promoción del Empleo. </a:t>
            </a:r>
            <a:endParaRPr lang="es-ES" dirty="0"/>
          </a:p>
        </p:txBody>
      </p:sp>
    </p:spTree>
    <p:extLst>
      <p:ext uri="{BB962C8B-B14F-4D97-AF65-F5344CB8AC3E}">
        <p14:creationId xmlns:p14="http://schemas.microsoft.com/office/powerpoint/2010/main" val="3734157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772816"/>
            <a:ext cx="8229600" cy="3744615"/>
          </a:xfrm>
        </p:spPr>
        <p:txBody>
          <a:bodyPr wrap="square">
            <a:spAutoFit/>
          </a:bodyPr>
          <a:lstStyle/>
          <a:p>
            <a:pPr marL="0"/>
            <a:r>
              <a:rPr lang="es-PE" sz="1800" dirty="0"/>
              <a:t>Al inicio de la relación laboral el trabajador comunicará al empleador, dentro de los diez (10) días hábiles de iniciado el vínculo, el nombre de la empresa del sistema financiero elegida y, de ser el caso, el número de la cuenta. Vencido el plazo sin que el trabajador haya cumplido con comunicar su elección, el empleador podrá efectuar los depósitos de la remuneración en dinero, en cualquier empresa del sistema financiero donde se ubique el centro laboral en el que preste servicios el trabajador. </a:t>
            </a:r>
          </a:p>
          <a:p>
            <a:pPr marL="0"/>
            <a:r>
              <a:rPr lang="es-PE" sz="1800" dirty="0" smtClean="0"/>
              <a:t>ARTÍCULO </a:t>
            </a:r>
            <a:r>
              <a:rPr lang="es-PE" sz="1800" dirty="0"/>
              <a:t>19*.- La boleta de pago será entregada al trabajador a más tardar el tercer día hábil siguiente a la fecha de pago. El duplicado de la boleta de pago quedará en poder del empleador. En el caso que la entrega sea por medios físicos si el trabajador no supiera firmar, imprimirá su huella digital.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916832"/>
            <a:ext cx="8229600" cy="4525963"/>
          </a:xfrm>
        </p:spPr>
        <p:txBody>
          <a:bodyPr>
            <a:normAutofit/>
          </a:bodyPr>
          <a:lstStyle/>
          <a:p>
            <a:r>
              <a:rPr lang="es-PE" sz="1800" dirty="0"/>
              <a:t>Artículo 21.- Los empleadores están obligados a conservar sus planillas, el duplicado de las boletas y </a:t>
            </a:r>
            <a:r>
              <a:rPr lang="es-PE" sz="1800" dirty="0" smtClean="0"/>
              <a:t>las constancias </a:t>
            </a:r>
            <a:r>
              <a:rPr lang="es-PE" sz="1800" dirty="0"/>
              <a:t>correspondientes, hasta cinco años después de efectuado el pago.</a:t>
            </a:r>
          </a:p>
          <a:p>
            <a:endParaRPr lang="es-PE" sz="1800" dirty="0" smtClean="0"/>
          </a:p>
          <a:p>
            <a:r>
              <a:rPr lang="es-PE" sz="1800" dirty="0" smtClean="0"/>
              <a:t>Artículo </a:t>
            </a:r>
            <a:r>
              <a:rPr lang="es-PE" sz="1800" dirty="0"/>
              <a:t>22.- Los empleadores están obligados a exhibir ante las Autoridades competentes que </a:t>
            </a:r>
            <a:r>
              <a:rPr lang="es-PE" sz="1800" dirty="0" smtClean="0"/>
              <a:t>lo requieran</a:t>
            </a:r>
            <a:r>
              <a:rPr lang="es-PE" sz="1800" dirty="0"/>
              <a:t>, las planillas, el duplicado de las boletas y las constancias de pago.</a:t>
            </a:r>
          </a:p>
        </p:txBody>
      </p:sp>
      <p:sp>
        <p:nvSpPr>
          <p:cNvPr id="3" name="Título 2"/>
          <p:cNvSpPr>
            <a:spLocks noGrp="1"/>
          </p:cNvSpPr>
          <p:nvPr>
            <p:ph type="title"/>
          </p:nvPr>
        </p:nvSpPr>
        <p:spPr/>
        <p:txBody>
          <a:bodyPr>
            <a:normAutofit fontScale="90000"/>
          </a:bodyPr>
          <a:lstStyle/>
          <a:p>
            <a:pPr algn="ctr"/>
            <a:r>
              <a:rPr lang="es-PE" dirty="0" smtClean="0"/>
              <a:t>De la obligación de conservar las boletas de pago</a:t>
            </a:r>
            <a:endParaRPr lang="es-PE" dirty="0"/>
          </a:p>
        </p:txBody>
      </p:sp>
    </p:spTree>
    <p:extLst>
      <p:ext uri="{BB962C8B-B14F-4D97-AF65-F5344CB8AC3E}">
        <p14:creationId xmlns:p14="http://schemas.microsoft.com/office/powerpoint/2010/main" val="1080398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Registro de control de asistencia</a:t>
            </a:r>
            <a:endParaRPr lang="es-PE" dirty="0"/>
          </a:p>
        </p:txBody>
      </p:sp>
      <p:sp>
        <p:nvSpPr>
          <p:cNvPr id="3" name="2 Marcador de contenido"/>
          <p:cNvSpPr>
            <a:spLocks noGrp="1"/>
          </p:cNvSpPr>
          <p:nvPr>
            <p:ph idx="1"/>
          </p:nvPr>
        </p:nvSpPr>
        <p:spPr/>
        <p:txBody>
          <a:bodyPr/>
          <a:lstStyle/>
          <a:p>
            <a:r>
              <a:rPr lang="es-PE" dirty="0" smtClean="0"/>
              <a:t>¿Quienes deben poder tener disposición del registro?</a:t>
            </a:r>
          </a:p>
          <a:p>
            <a:r>
              <a:rPr lang="es-PE" dirty="0" smtClean="0"/>
              <a:t>Autoridad administrativa del trabajo</a:t>
            </a:r>
          </a:p>
          <a:p>
            <a:r>
              <a:rPr lang="es-PE" dirty="0" smtClean="0"/>
              <a:t>Sindicatos, si no hay a un representante designado por los trabajadores</a:t>
            </a:r>
          </a:p>
          <a:p>
            <a:r>
              <a:rPr lang="es-PE" dirty="0" smtClean="0"/>
              <a:t>El trabajador con respecto a su labor</a:t>
            </a:r>
          </a:p>
          <a:p>
            <a:r>
              <a:rPr lang="es-PE" dirty="0" smtClean="0"/>
              <a:t>Toda autoridad publica que tenga tal </a:t>
            </a:r>
            <a:r>
              <a:rPr lang="es-PE" dirty="0" err="1" smtClean="0"/>
              <a:t>atribucion</a:t>
            </a:r>
            <a:r>
              <a:rPr lang="es-PE" dirty="0" smtClean="0"/>
              <a:t> </a:t>
            </a:r>
            <a:endParaRPr lang="es-PE" dirty="0"/>
          </a:p>
        </p:txBody>
      </p:sp>
    </p:spTree>
    <p:extLst>
      <p:ext uri="{BB962C8B-B14F-4D97-AF65-F5344CB8AC3E}">
        <p14:creationId xmlns:p14="http://schemas.microsoft.com/office/powerpoint/2010/main" val="2798918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¿Cuándo se realiza la hora de sobretiempo?</a:t>
            </a:r>
            <a:endParaRPr lang="es-PE" dirty="0"/>
          </a:p>
        </p:txBody>
      </p:sp>
      <p:sp>
        <p:nvSpPr>
          <p:cNvPr id="3" name="2 Marcador de contenido"/>
          <p:cNvSpPr>
            <a:spLocks noGrp="1"/>
          </p:cNvSpPr>
          <p:nvPr>
            <p:ph idx="1"/>
          </p:nvPr>
        </p:nvSpPr>
        <p:spPr/>
        <p:txBody>
          <a:bodyPr/>
          <a:lstStyle/>
          <a:p>
            <a:r>
              <a:rPr lang="es-PE" dirty="0" smtClean="0"/>
              <a:t>Si el trabajador se encuentra antes de su hora de ingreso y/o permanece después de su hora de salida se presume que el empleador a dispuesto la realización de labores en sobretiempo todo el tiempo que permanezca en el centro de trabajo.</a:t>
            </a:r>
            <a:endParaRPr lang="es-PE" dirty="0"/>
          </a:p>
        </p:txBody>
      </p:sp>
    </p:spTree>
    <p:extLst>
      <p:ext uri="{BB962C8B-B14F-4D97-AF65-F5344CB8AC3E}">
        <p14:creationId xmlns:p14="http://schemas.microsoft.com/office/powerpoint/2010/main" val="778950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¿Cuánto tiempo el empleador debe conservar el registro de asistencia?</a:t>
            </a:r>
            <a:endParaRPr lang="es-PE" dirty="0"/>
          </a:p>
        </p:txBody>
      </p:sp>
      <p:sp>
        <p:nvSpPr>
          <p:cNvPr id="3" name="2 Marcador de contenido"/>
          <p:cNvSpPr>
            <a:spLocks noGrp="1"/>
          </p:cNvSpPr>
          <p:nvPr>
            <p:ph idx="1"/>
          </p:nvPr>
        </p:nvSpPr>
        <p:spPr>
          <a:xfrm>
            <a:off x="457200" y="1556792"/>
            <a:ext cx="8229600" cy="4525963"/>
          </a:xfrm>
        </p:spPr>
        <p:txBody>
          <a:bodyPr/>
          <a:lstStyle/>
          <a:p>
            <a:r>
              <a:rPr lang="es-PE" dirty="0" smtClean="0"/>
              <a:t>Se deben conservar hasta por cinco años después de haber sido generados</a:t>
            </a:r>
          </a:p>
          <a:p>
            <a:r>
              <a:rPr lang="es-PE" dirty="0" smtClean="0"/>
              <a:t>¿Cuáles son las infracciones?</a:t>
            </a:r>
          </a:p>
          <a:p>
            <a:r>
              <a:rPr lang="es-PE" dirty="0" smtClean="0"/>
              <a:t>No exponer en un lugar visible el horario de trabajo, no contar con el registro de control de asistencia, impedir o sustituir al trabajador en su registro de trabajo</a:t>
            </a:r>
            <a:endParaRPr lang="es-PE" dirty="0"/>
          </a:p>
        </p:txBody>
      </p:sp>
    </p:spTree>
    <p:extLst>
      <p:ext uri="{BB962C8B-B14F-4D97-AF65-F5344CB8AC3E}">
        <p14:creationId xmlns:p14="http://schemas.microsoft.com/office/powerpoint/2010/main" val="637802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algn="ctr"/>
            <a:r>
              <a:rPr lang="es-PE" dirty="0" smtClean="0"/>
              <a:t>Derecho Laboral y TIC</a:t>
            </a:r>
            <a:endParaRPr lang="es-PE" dirty="0"/>
          </a:p>
        </p:txBody>
      </p:sp>
      <p:sp>
        <p:nvSpPr>
          <p:cNvPr id="4" name="Rectángulo 3"/>
          <p:cNvSpPr/>
          <p:nvPr/>
        </p:nvSpPr>
        <p:spPr>
          <a:xfrm>
            <a:off x="323528" y="1772816"/>
            <a:ext cx="8363272" cy="3970318"/>
          </a:xfrm>
          <a:prstGeom prst="rect">
            <a:avLst/>
          </a:prstGeom>
        </p:spPr>
        <p:txBody>
          <a:bodyPr wrap="square">
            <a:spAutoFit/>
          </a:bodyPr>
          <a:lstStyle/>
          <a:p>
            <a:r>
              <a:rPr lang="es-PE" dirty="0"/>
              <a:t>1993 – Constitución</a:t>
            </a:r>
          </a:p>
          <a:p>
            <a:r>
              <a:rPr lang="es-PE" dirty="0"/>
              <a:t>Artículo 2.- Toda persona tiene derecho:</a:t>
            </a:r>
          </a:p>
          <a:p>
            <a:r>
              <a:rPr lang="es-PE" dirty="0"/>
              <a:t>10. Al secreto y a la inviolabilidad de sus comunicaciones y documentos</a:t>
            </a:r>
          </a:p>
          <a:p>
            <a:r>
              <a:rPr lang="es-PE" dirty="0"/>
              <a:t>privados.</a:t>
            </a:r>
          </a:p>
          <a:p>
            <a:r>
              <a:rPr lang="es-PE" dirty="0"/>
              <a:t>Las comunicaciones, telecomunicaciones o sus instrumentos sólo pueden ser</a:t>
            </a:r>
          </a:p>
          <a:p>
            <a:r>
              <a:rPr lang="es-PE" dirty="0"/>
              <a:t>abiertos, incautados, interceptados o intervenidos por mandamiento motivado</a:t>
            </a:r>
          </a:p>
          <a:p>
            <a:r>
              <a:rPr lang="es-PE" dirty="0"/>
              <a:t>del juez, con las garantías previstas en la ley. Se guarda secreto de los asuntos</a:t>
            </a:r>
          </a:p>
          <a:p>
            <a:r>
              <a:rPr lang="es-PE" dirty="0"/>
              <a:t>ajenos al hecho que motiva su examen.</a:t>
            </a:r>
          </a:p>
          <a:p>
            <a:r>
              <a:rPr lang="es-PE" dirty="0"/>
              <a:t>Los documentos privados obtenidos con violación de este precepto no tienen</a:t>
            </a:r>
          </a:p>
          <a:p>
            <a:r>
              <a:rPr lang="es-PE" dirty="0"/>
              <a:t>efecto legal.</a:t>
            </a:r>
          </a:p>
        </p:txBody>
      </p:sp>
    </p:spTree>
    <p:extLst>
      <p:ext uri="{BB962C8B-B14F-4D97-AF65-F5344CB8AC3E}">
        <p14:creationId xmlns:p14="http://schemas.microsoft.com/office/powerpoint/2010/main" val="375495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¿De que trabajadores no se esta obligado a llevar un registro de asistencia?</a:t>
            </a:r>
            <a:endParaRPr lang="es-PE" dirty="0"/>
          </a:p>
        </p:txBody>
      </p:sp>
      <p:sp>
        <p:nvSpPr>
          <p:cNvPr id="3" name="2 Marcador de contenido"/>
          <p:cNvSpPr>
            <a:spLocks noGrp="1"/>
          </p:cNvSpPr>
          <p:nvPr>
            <p:ph idx="1"/>
          </p:nvPr>
        </p:nvSpPr>
        <p:spPr>
          <a:xfrm>
            <a:off x="457200" y="2060848"/>
            <a:ext cx="8229600" cy="4525963"/>
          </a:xfrm>
        </p:spPr>
        <p:txBody>
          <a:bodyPr>
            <a:normAutofit fontScale="92500" lnSpcReduction="20000"/>
          </a:bodyPr>
          <a:lstStyle/>
          <a:p>
            <a:r>
              <a:rPr lang="es-PE" dirty="0" smtClean="0"/>
              <a:t>Trabajadores de dirección: aquel que ejerce </a:t>
            </a:r>
            <a:r>
              <a:rPr lang="es-PE" dirty="0" err="1" smtClean="0"/>
              <a:t>representacion</a:t>
            </a:r>
            <a:r>
              <a:rPr lang="es-PE" dirty="0" smtClean="0"/>
              <a:t> general del empleador frente a otros trabajadores o terceros.</a:t>
            </a:r>
          </a:p>
          <a:p>
            <a:r>
              <a:rPr lang="es-PE" dirty="0" smtClean="0"/>
              <a:t>Trabajadores no sujetos a fiscalización inmediata: aquellos que realizan sus labores o parte de ellas sin supervisión del empleador o que lo hacen parcial o totalmente fuera del centro de trabajo.</a:t>
            </a:r>
          </a:p>
          <a:p>
            <a:r>
              <a:rPr lang="es-PE" dirty="0" smtClean="0"/>
              <a:t>Trabajadores que prestan servicios intermitentes durante el día: de espera, de custodia o vigilancia, a aquellos que prestan servicios efectivos de manera alternada con lapsos de inactividad.</a:t>
            </a:r>
            <a:endParaRPr lang="es-PE" dirty="0"/>
          </a:p>
        </p:txBody>
      </p:sp>
    </p:spTree>
    <p:extLst>
      <p:ext uri="{BB962C8B-B14F-4D97-AF65-F5344CB8AC3E}">
        <p14:creationId xmlns:p14="http://schemas.microsoft.com/office/powerpoint/2010/main" val="1878779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¿Cómo se realiza el control de asistencia?</a:t>
            </a:r>
            <a:endParaRPr lang="es-PE" dirty="0"/>
          </a:p>
        </p:txBody>
      </p:sp>
      <p:sp>
        <p:nvSpPr>
          <p:cNvPr id="3" name="2 Marcador de contenido"/>
          <p:cNvSpPr>
            <a:spLocks noGrp="1"/>
          </p:cNvSpPr>
          <p:nvPr>
            <p:ph idx="1"/>
          </p:nvPr>
        </p:nvSpPr>
        <p:spPr/>
        <p:txBody>
          <a:bodyPr>
            <a:normAutofit/>
          </a:bodyPr>
          <a:lstStyle/>
          <a:p>
            <a:r>
              <a:rPr lang="es-PE" dirty="0" smtClean="0"/>
              <a:t>Puede ser llevado en un soporte físico o digital, adoptándose medidas de seguridad que no permitan su adulteración, deterioro o perdida.</a:t>
            </a:r>
          </a:p>
          <a:p>
            <a:r>
              <a:rPr lang="es-PE" dirty="0" smtClean="0"/>
              <a:t>Debe exhibirse donde se controle la asistencia, el horario vigente, de refrigerio y de tolerancia en caso de existir.</a:t>
            </a:r>
          </a:p>
        </p:txBody>
      </p:sp>
    </p:spTree>
    <p:extLst>
      <p:ext uri="{BB962C8B-B14F-4D97-AF65-F5344CB8AC3E}">
        <p14:creationId xmlns:p14="http://schemas.microsoft.com/office/powerpoint/2010/main" val="1701668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¿Qué contiene el registro?</a:t>
            </a:r>
            <a:br>
              <a:rPr lang="es-PE" dirty="0" smtClean="0"/>
            </a:br>
            <a:endParaRPr lang="es-PE" dirty="0"/>
          </a:p>
        </p:txBody>
      </p:sp>
      <p:sp>
        <p:nvSpPr>
          <p:cNvPr id="3" name="2 Marcador de contenido"/>
          <p:cNvSpPr>
            <a:spLocks noGrp="1"/>
          </p:cNvSpPr>
          <p:nvPr>
            <p:ph idx="1"/>
          </p:nvPr>
        </p:nvSpPr>
        <p:spPr/>
        <p:txBody>
          <a:bodyPr>
            <a:normAutofit/>
          </a:bodyPr>
          <a:lstStyle/>
          <a:p>
            <a:r>
              <a:rPr lang="es-PE" dirty="0" smtClean="0"/>
              <a:t>Nombre, denominación o razón social del empleador</a:t>
            </a:r>
          </a:p>
          <a:p>
            <a:r>
              <a:rPr lang="es-PE" dirty="0" smtClean="0"/>
              <a:t>Numero de registro único del contribuyente del empleador</a:t>
            </a:r>
          </a:p>
          <a:p>
            <a:r>
              <a:rPr lang="es-PE" dirty="0" smtClean="0"/>
              <a:t>Nombre y numero del documento de identidad del trabajador</a:t>
            </a:r>
          </a:p>
          <a:p>
            <a:r>
              <a:rPr lang="es-PE" dirty="0" smtClean="0"/>
              <a:t>Fecha, hora, minutos de entrada y salida de la jornada de trabajo</a:t>
            </a:r>
          </a:p>
          <a:p>
            <a:r>
              <a:rPr lang="es-PE" dirty="0" smtClean="0"/>
              <a:t>Horas y minutos de permanencia fuera de la jornada de trabajo(horas extras)</a:t>
            </a:r>
          </a:p>
          <a:p>
            <a:endParaRPr lang="es-PE" dirty="0"/>
          </a:p>
        </p:txBody>
      </p:sp>
    </p:spTree>
    <p:extLst>
      <p:ext uri="{BB962C8B-B14F-4D97-AF65-F5344CB8AC3E}">
        <p14:creationId xmlns:p14="http://schemas.microsoft.com/office/powerpoint/2010/main" val="1851784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793" y="548680"/>
            <a:ext cx="8229600" cy="1143000"/>
          </a:xfrm>
        </p:spPr>
        <p:txBody>
          <a:bodyPr>
            <a:normAutofit fontScale="90000"/>
          </a:bodyPr>
          <a:lstStyle/>
          <a:p>
            <a:r>
              <a:rPr lang="es-PE" dirty="0" smtClean="0"/>
              <a:t>¿El empleador puede impedir que se registre la asistencia de los trabajadores?</a:t>
            </a:r>
            <a:endParaRPr lang="es-PE" dirty="0"/>
          </a:p>
        </p:txBody>
      </p:sp>
      <p:sp>
        <p:nvSpPr>
          <p:cNvPr id="3" name="2 Marcador de contenido"/>
          <p:cNvSpPr>
            <a:spLocks noGrp="1"/>
          </p:cNvSpPr>
          <p:nvPr>
            <p:ph idx="1"/>
          </p:nvPr>
        </p:nvSpPr>
        <p:spPr>
          <a:xfrm>
            <a:off x="426081" y="2271857"/>
            <a:ext cx="8229600" cy="4525963"/>
          </a:xfrm>
        </p:spPr>
        <p:txBody>
          <a:bodyPr/>
          <a:lstStyle/>
          <a:p>
            <a:r>
              <a:rPr lang="es-PE" dirty="0" smtClean="0"/>
              <a:t>No, solo puede impedirse el ingreso cuando el trabajador se presente después del tiempo fijado como ingreso o de tolerancia si es que existe, si se le permite el ingreso debe registrarse la asistencia.</a:t>
            </a:r>
          </a:p>
          <a:p>
            <a:r>
              <a:rPr lang="es-PE" dirty="0" smtClean="0"/>
              <a:t>Toda disposición que establezca el registro de salida previo a la conclusión de labores esta prohibida.</a:t>
            </a:r>
            <a:endParaRPr lang="es-PE" dirty="0"/>
          </a:p>
        </p:txBody>
      </p:sp>
    </p:spTree>
    <p:extLst>
      <p:ext uri="{BB962C8B-B14F-4D97-AF65-F5344CB8AC3E}">
        <p14:creationId xmlns:p14="http://schemas.microsoft.com/office/powerpoint/2010/main" val="3809044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110934506"/>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3038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1772816"/>
            <a:ext cx="8352928" cy="2308324"/>
          </a:xfrm>
          <a:prstGeom prst="rect">
            <a:avLst/>
          </a:prstGeom>
        </p:spPr>
        <p:txBody>
          <a:bodyPr wrap="square">
            <a:spAutoFit/>
          </a:bodyPr>
          <a:lstStyle/>
          <a:p>
            <a:r>
              <a:rPr lang="es-PE" dirty="0">
                <a:latin typeface="Arial" panose="020B0604020202020204" pitchFamily="34" charset="0"/>
                <a:cs typeface="Arial" panose="020B0604020202020204" pitchFamily="34" charset="0"/>
              </a:rPr>
              <a:t>Servidor civil: servidores de todas las entidades, independientemente de su</a:t>
            </a:r>
          </a:p>
          <a:p>
            <a:r>
              <a:rPr lang="es-PE" dirty="0">
                <a:latin typeface="Arial" panose="020B0604020202020204" pitchFamily="34" charset="0"/>
                <a:cs typeface="Arial" panose="020B0604020202020204" pitchFamily="34" charset="0"/>
              </a:rPr>
              <a:t>nivel de gobierno, cuyos derechos se regulan por la Ley N° 30057, Ley del Servicio </a:t>
            </a:r>
            <a:r>
              <a:rPr lang="es-PE" dirty="0" smtClean="0">
                <a:latin typeface="Arial" panose="020B0604020202020204" pitchFamily="34" charset="0"/>
                <a:cs typeface="Arial" panose="020B0604020202020204" pitchFamily="34" charset="0"/>
              </a:rPr>
              <a:t>Civil, por </a:t>
            </a:r>
            <a:r>
              <a:rPr lang="es-PE" dirty="0">
                <a:latin typeface="Arial" panose="020B0604020202020204" pitchFamily="34" charset="0"/>
                <a:cs typeface="Arial" panose="020B0604020202020204" pitchFamily="34" charset="0"/>
              </a:rPr>
              <a:t>el Decreto Legislativo N° 276, Ley de Bases de la Carrera Administrativa y </a:t>
            </a:r>
            <a:r>
              <a:rPr lang="es-PE" dirty="0" smtClean="0">
                <a:latin typeface="Arial" panose="020B0604020202020204" pitchFamily="34" charset="0"/>
                <a:cs typeface="Arial" panose="020B0604020202020204" pitchFamily="34" charset="0"/>
              </a:rPr>
              <a:t>de Remuneración </a:t>
            </a:r>
            <a:r>
              <a:rPr lang="es-PE" dirty="0">
                <a:latin typeface="Arial" panose="020B0604020202020204" pitchFamily="34" charset="0"/>
                <a:cs typeface="Arial" panose="020B0604020202020204" pitchFamily="34" charset="0"/>
              </a:rPr>
              <a:t>del Sector Público, por el Decreto Legislativo N° 728, Ley de </a:t>
            </a:r>
            <a:r>
              <a:rPr lang="es-PE" dirty="0" smtClean="0">
                <a:latin typeface="Arial" panose="020B0604020202020204" pitchFamily="34" charset="0"/>
                <a:cs typeface="Arial" panose="020B0604020202020204" pitchFamily="34" charset="0"/>
              </a:rPr>
              <a:t>Productividad y </a:t>
            </a:r>
            <a:r>
              <a:rPr lang="es-PE" dirty="0">
                <a:latin typeface="Arial" panose="020B0604020202020204" pitchFamily="34" charset="0"/>
                <a:cs typeface="Arial" panose="020B0604020202020204" pitchFamily="34" charset="0"/>
              </a:rPr>
              <a:t>Competitividad Laboral, de carreras especiales y a los contratados bajo el régimen </a:t>
            </a:r>
            <a:r>
              <a:rPr lang="es-PE" dirty="0" smtClean="0">
                <a:latin typeface="Arial" panose="020B0604020202020204" pitchFamily="34" charset="0"/>
                <a:cs typeface="Arial" panose="020B0604020202020204" pitchFamily="34" charset="0"/>
              </a:rPr>
              <a:t>del Decreto </a:t>
            </a:r>
            <a:r>
              <a:rPr lang="es-PE" dirty="0">
                <a:latin typeface="Arial" panose="020B0604020202020204" pitchFamily="34" charset="0"/>
                <a:cs typeface="Arial" panose="020B0604020202020204" pitchFamily="34" charset="0"/>
              </a:rPr>
              <a:t>Legislativo N° 1057, Decreto Legislativo que regula el régimen especial </a:t>
            </a:r>
            <a:r>
              <a:rPr lang="es-PE" dirty="0" smtClean="0">
                <a:latin typeface="Arial" panose="020B0604020202020204" pitchFamily="34" charset="0"/>
                <a:cs typeface="Arial" panose="020B0604020202020204" pitchFamily="34" charset="0"/>
              </a:rPr>
              <a:t>de contratación </a:t>
            </a:r>
            <a:r>
              <a:rPr lang="es-PE" dirty="0">
                <a:latin typeface="Arial" panose="020B0604020202020204" pitchFamily="34" charset="0"/>
                <a:cs typeface="Arial" panose="020B0604020202020204" pitchFamily="34" charset="0"/>
              </a:rPr>
              <a:t>administrativa de servicios.</a:t>
            </a:r>
          </a:p>
        </p:txBody>
      </p:sp>
      <p:sp>
        <p:nvSpPr>
          <p:cNvPr id="3" name="Rectángulo 2"/>
          <p:cNvSpPr/>
          <p:nvPr/>
        </p:nvSpPr>
        <p:spPr>
          <a:xfrm>
            <a:off x="323528" y="5013176"/>
            <a:ext cx="8352928" cy="646331"/>
          </a:xfrm>
          <a:prstGeom prst="rect">
            <a:avLst/>
          </a:prstGeom>
        </p:spPr>
        <p:txBody>
          <a:bodyPr wrap="square">
            <a:spAutoFit/>
          </a:bodyPr>
          <a:lstStyle/>
          <a:p>
            <a:r>
              <a:rPr lang="es-PE" dirty="0" err="1"/>
              <a:t>Teletrabajador</a:t>
            </a:r>
            <a:r>
              <a:rPr lang="es-PE" dirty="0"/>
              <a:t>: trabajador o servidor civil que presta servicios bajo la </a:t>
            </a:r>
            <a:r>
              <a:rPr lang="es-PE" dirty="0" smtClean="0"/>
              <a:t>modalidad de </a:t>
            </a:r>
            <a:r>
              <a:rPr lang="es-PE" dirty="0"/>
              <a:t>teletrabajo.</a:t>
            </a:r>
          </a:p>
        </p:txBody>
      </p:sp>
      <p:sp>
        <p:nvSpPr>
          <p:cNvPr id="4" name="Rectángulo 3"/>
          <p:cNvSpPr/>
          <p:nvPr/>
        </p:nvSpPr>
        <p:spPr>
          <a:xfrm>
            <a:off x="349275" y="517614"/>
            <a:ext cx="8352928" cy="646331"/>
          </a:xfrm>
          <a:prstGeom prst="rect">
            <a:avLst/>
          </a:prstGeom>
        </p:spPr>
        <p:txBody>
          <a:bodyPr wrap="square">
            <a:spAutoFit/>
          </a:bodyPr>
          <a:lstStyle/>
          <a:p>
            <a:r>
              <a:rPr lang="es-PE" sz="3600" b="1" dirty="0" smtClean="0">
                <a:latin typeface="Arial" panose="020B0604020202020204" pitchFamily="34" charset="0"/>
                <a:cs typeface="Arial" panose="020B0604020202020204" pitchFamily="34" charset="0"/>
              </a:rPr>
              <a:t>TERMINOS DEL TELETRABAJO</a:t>
            </a:r>
            <a:endParaRPr lang="es-PE"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960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2" y="188640"/>
            <a:ext cx="8856984" cy="5078313"/>
          </a:xfrm>
          <a:prstGeom prst="rect">
            <a:avLst/>
          </a:prstGeom>
        </p:spPr>
        <p:txBody>
          <a:bodyPr wrap="square">
            <a:spAutoFit/>
          </a:bodyPr>
          <a:lstStyle/>
          <a:p>
            <a:r>
              <a:rPr lang="es-PE" sz="3600" b="1" dirty="0">
                <a:latin typeface="Arial" panose="020B0604020202020204" pitchFamily="34" charset="0"/>
                <a:cs typeface="Arial" panose="020B0604020202020204" pitchFamily="34" charset="0"/>
              </a:rPr>
              <a:t>Requisitos formales del </a:t>
            </a:r>
            <a:r>
              <a:rPr lang="es-PE" sz="3600" b="1" dirty="0" smtClean="0">
                <a:latin typeface="Arial" panose="020B0604020202020204" pitchFamily="34" charset="0"/>
                <a:cs typeface="Arial" panose="020B0604020202020204" pitchFamily="34" charset="0"/>
              </a:rPr>
              <a:t>teletrabajo</a:t>
            </a:r>
          </a:p>
          <a:p>
            <a:endParaRPr lang="es-PE" sz="3600" b="1" dirty="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Los contratos, resoluciones de incorporación o designación y adendas o acuerdos</a:t>
            </a:r>
          </a:p>
          <a:p>
            <a:r>
              <a:rPr lang="es-PE" dirty="0">
                <a:latin typeface="Arial" panose="020B0604020202020204" pitchFamily="34" charset="0"/>
                <a:cs typeface="Arial" panose="020B0604020202020204" pitchFamily="34" charset="0"/>
              </a:rPr>
              <a:t>por los que se o designación y adendas o acuerdos, por los que se establezca la</a:t>
            </a:r>
          </a:p>
          <a:p>
            <a:r>
              <a:rPr lang="es-PE" dirty="0">
                <a:latin typeface="Arial" panose="020B0604020202020204" pitchFamily="34" charset="0"/>
                <a:cs typeface="Arial" panose="020B0604020202020204" pitchFamily="34" charset="0"/>
              </a:rPr>
              <a:t>modalidad de teletrabajo, o el cambio de modalidad presencial por la de teletrabajo, </a:t>
            </a:r>
            <a:r>
              <a:rPr lang="es-PE" dirty="0" smtClean="0">
                <a:latin typeface="Arial" panose="020B0604020202020204" pitchFamily="34" charset="0"/>
                <a:cs typeface="Arial" panose="020B0604020202020204" pitchFamily="34" charset="0"/>
              </a:rPr>
              <a:t>se celebran </a:t>
            </a:r>
            <a:r>
              <a:rPr lang="es-PE" dirty="0">
                <a:latin typeface="Arial" panose="020B0604020202020204" pitchFamily="34" charset="0"/>
                <a:cs typeface="Arial" panose="020B0604020202020204" pitchFamily="34" charset="0"/>
              </a:rPr>
              <a:t>por escrito y se sujetan a las condiciones y requisitos previstos por las </a:t>
            </a:r>
            <a:r>
              <a:rPr lang="es-PE" dirty="0" smtClean="0">
                <a:latin typeface="Arial" panose="020B0604020202020204" pitchFamily="34" charset="0"/>
                <a:cs typeface="Arial" panose="020B0604020202020204" pitchFamily="34" charset="0"/>
              </a:rPr>
              <a:t>normas que </a:t>
            </a:r>
            <a:r>
              <a:rPr lang="es-PE" dirty="0">
                <a:latin typeface="Arial" panose="020B0604020202020204" pitchFamily="34" charset="0"/>
                <a:cs typeface="Arial" panose="020B0604020202020204" pitchFamily="34" charset="0"/>
              </a:rPr>
              <a:t>les sean aplicables, según el régimen al </a:t>
            </a:r>
            <a:r>
              <a:rPr lang="es-PE" dirty="0" smtClean="0">
                <a:latin typeface="Arial" panose="020B0604020202020204" pitchFamily="34" charset="0"/>
                <a:cs typeface="Arial" panose="020B0604020202020204" pitchFamily="34" charset="0"/>
              </a:rPr>
              <a:t>que pertenezca </a:t>
            </a:r>
            <a:r>
              <a:rPr lang="es-PE" dirty="0">
                <a:latin typeface="Arial" panose="020B0604020202020204" pitchFamily="34" charset="0"/>
                <a:cs typeface="Arial" panose="020B0604020202020204" pitchFamily="34" charset="0"/>
              </a:rPr>
              <a:t>cada </a:t>
            </a:r>
            <a:r>
              <a:rPr lang="es-PE" dirty="0" err="1">
                <a:latin typeface="Arial" panose="020B0604020202020204" pitchFamily="34" charset="0"/>
                <a:cs typeface="Arial" panose="020B0604020202020204" pitchFamily="34" charset="0"/>
              </a:rPr>
              <a:t>teletrabajador</a:t>
            </a:r>
            <a:r>
              <a:rPr lang="es-PE" dirty="0">
                <a:latin typeface="Arial" panose="020B0604020202020204" pitchFamily="34" charset="0"/>
                <a:cs typeface="Arial" panose="020B0604020202020204" pitchFamily="34" charset="0"/>
              </a:rPr>
              <a:t>. </a:t>
            </a:r>
            <a:r>
              <a:rPr lang="es-PE" dirty="0" smtClean="0">
                <a:latin typeface="Arial" panose="020B0604020202020204" pitchFamily="34" charset="0"/>
                <a:cs typeface="Arial" panose="020B0604020202020204" pitchFamily="34" charset="0"/>
              </a:rPr>
              <a:t>El empleador </a:t>
            </a:r>
            <a:r>
              <a:rPr lang="es-PE" dirty="0">
                <a:latin typeface="Arial" panose="020B0604020202020204" pitchFamily="34" charset="0"/>
                <a:cs typeface="Arial" panose="020B0604020202020204" pitchFamily="34" charset="0"/>
              </a:rPr>
              <a:t>o entidad pública debe entregar al </a:t>
            </a:r>
            <a:r>
              <a:rPr lang="es-PE" dirty="0" err="1">
                <a:latin typeface="Arial" panose="020B0604020202020204" pitchFamily="34" charset="0"/>
                <a:cs typeface="Arial" panose="020B0604020202020204" pitchFamily="34" charset="0"/>
              </a:rPr>
              <a:t>teletrabajador</a:t>
            </a:r>
            <a:r>
              <a:rPr lang="es-PE" dirty="0">
                <a:latin typeface="Arial" panose="020B0604020202020204" pitchFamily="34" charset="0"/>
                <a:cs typeface="Arial" panose="020B0604020202020204" pitchFamily="34" charset="0"/>
              </a:rPr>
              <a:t> un ejemplar de </a:t>
            </a:r>
            <a:r>
              <a:rPr lang="es-PE" dirty="0" smtClean="0">
                <a:latin typeface="Arial" panose="020B0604020202020204" pitchFamily="34" charset="0"/>
                <a:cs typeface="Arial" panose="020B0604020202020204" pitchFamily="34" charset="0"/>
              </a:rPr>
              <a:t>aquellos documentos</a:t>
            </a:r>
            <a:r>
              <a:rPr lang="es-PE" dirty="0">
                <a:latin typeface="Arial" panose="020B0604020202020204" pitchFamily="34" charset="0"/>
                <a:cs typeface="Arial" panose="020B0604020202020204" pitchFamily="34" charset="0"/>
              </a:rPr>
              <a:t>, según corresponda</a:t>
            </a:r>
            <a:r>
              <a:rPr lang="es-PE" dirty="0" smtClean="0">
                <a:latin typeface="Arial" panose="020B0604020202020204" pitchFamily="34" charset="0"/>
                <a:cs typeface="Arial" panose="020B0604020202020204" pitchFamily="34" charset="0"/>
              </a:rPr>
              <a:t>.</a:t>
            </a:r>
          </a:p>
          <a:p>
            <a:endParaRPr lang="es-PE" dirty="0" smtClean="0">
              <a:latin typeface="Arial" panose="020B0604020202020204" pitchFamily="34" charset="0"/>
              <a:cs typeface="Arial" panose="020B0604020202020204" pitchFamily="34" charset="0"/>
            </a:endParaRPr>
          </a:p>
          <a:p>
            <a:r>
              <a:rPr lang="es-PE" dirty="0" smtClean="0">
                <a:latin typeface="Arial" panose="020B0604020202020204" pitchFamily="34" charset="0"/>
                <a:cs typeface="Arial" panose="020B0604020202020204" pitchFamily="34" charset="0"/>
              </a:rPr>
              <a:t>a</a:t>
            </a:r>
            <a:r>
              <a:rPr lang="es-PE" dirty="0">
                <a:latin typeface="Arial" panose="020B0604020202020204" pitchFamily="34" charset="0"/>
                <a:cs typeface="Arial" panose="020B0604020202020204" pitchFamily="34" charset="0"/>
              </a:rPr>
              <a:t>) Los medios informáticos, de telecomunicaciones y análogos a emplearse para la</a:t>
            </a:r>
          </a:p>
          <a:p>
            <a:r>
              <a:rPr lang="es-PE" dirty="0">
                <a:latin typeface="Arial" panose="020B0604020202020204" pitchFamily="34" charset="0"/>
                <a:cs typeface="Arial" panose="020B0604020202020204" pitchFamily="34" charset="0"/>
              </a:rPr>
              <a:t>prestación del servicio, así como la parte del contrato responsable de proveerlos.</a:t>
            </a:r>
          </a:p>
          <a:p>
            <a:r>
              <a:rPr lang="es-PE" dirty="0">
                <a:latin typeface="Arial" panose="020B0604020202020204" pitchFamily="34" charset="0"/>
                <a:cs typeface="Arial" panose="020B0604020202020204" pitchFamily="34" charset="0"/>
              </a:rPr>
              <a:t>b) En caso los medios sean proporcionados por el empleador o entidad pública,</a:t>
            </a:r>
          </a:p>
          <a:p>
            <a:r>
              <a:rPr lang="es-PE" dirty="0">
                <a:latin typeface="Arial" panose="020B0604020202020204" pitchFamily="34" charset="0"/>
                <a:cs typeface="Arial" panose="020B0604020202020204" pitchFamily="34" charset="0"/>
              </a:rPr>
              <a:t>debe indicarse las condiciones de utilización, las responsabilidades del </a:t>
            </a:r>
            <a:r>
              <a:rPr lang="es-PE" dirty="0" err="1">
                <a:latin typeface="Arial" panose="020B0604020202020204" pitchFamily="34" charset="0"/>
                <a:cs typeface="Arial" panose="020B0604020202020204" pitchFamily="34" charset="0"/>
              </a:rPr>
              <a:t>teletrabajador</a:t>
            </a:r>
            <a:endParaRPr lang="es-PE" dirty="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sobre los mismos y el procedimiento de devolución al momento de finalizar la </a:t>
            </a:r>
            <a:r>
              <a:rPr lang="es-PE" dirty="0" err="1" smtClean="0">
                <a:latin typeface="Arial" panose="020B0604020202020204" pitchFamily="34" charset="0"/>
                <a:cs typeface="Arial" panose="020B0604020202020204" pitchFamily="34" charset="0"/>
              </a:rPr>
              <a:t>modalidadde</a:t>
            </a:r>
            <a:r>
              <a:rPr lang="es-PE" dirty="0" smtClean="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teletrabajo, de corresponder</a:t>
            </a:r>
            <a:r>
              <a:rPr lang="es-PE" dirty="0" smtClean="0">
                <a:latin typeface="Arial" panose="020B0604020202020204" pitchFamily="34" charset="0"/>
                <a:cs typeface="Arial" panose="020B0604020202020204" pitchFamily="34" charset="0"/>
              </a:rPr>
              <a:t>.</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3130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2" y="474345"/>
            <a:ext cx="8712968" cy="3416320"/>
          </a:xfrm>
          <a:prstGeom prst="rect">
            <a:avLst/>
          </a:prstGeom>
        </p:spPr>
        <p:txBody>
          <a:bodyPr wrap="square">
            <a:spAutoFit/>
          </a:bodyPr>
          <a:lstStyle/>
          <a:p>
            <a:pPr lvl="0"/>
            <a:r>
              <a:rPr lang="es-PE" sz="3600" b="1" dirty="0">
                <a:solidFill>
                  <a:prstClr val="black"/>
                </a:solidFill>
                <a:latin typeface="Arial" panose="020B0604020202020204" pitchFamily="34" charset="0"/>
                <a:cs typeface="Arial" panose="020B0604020202020204" pitchFamily="34" charset="0"/>
              </a:rPr>
              <a:t>Requisitos formales del teletrabajo</a:t>
            </a:r>
          </a:p>
          <a:p>
            <a:endParaRPr lang="es-PE" dirty="0" smtClean="0">
              <a:latin typeface="Arial" panose="020B0604020202020204" pitchFamily="34" charset="0"/>
              <a:cs typeface="Arial" panose="020B0604020202020204" pitchFamily="34" charset="0"/>
            </a:endParaRPr>
          </a:p>
          <a:p>
            <a:r>
              <a:rPr lang="es-PE" dirty="0" smtClean="0">
                <a:latin typeface="Arial" panose="020B0604020202020204" pitchFamily="34" charset="0"/>
                <a:cs typeface="Arial" panose="020B0604020202020204" pitchFamily="34" charset="0"/>
              </a:rPr>
              <a:t>c</a:t>
            </a:r>
            <a:r>
              <a:rPr lang="es-PE" dirty="0">
                <a:latin typeface="Arial" panose="020B0604020202020204" pitchFamily="34" charset="0"/>
                <a:cs typeface="Arial" panose="020B0604020202020204" pitchFamily="34" charset="0"/>
              </a:rPr>
              <a:t>) En caso los medios sean proporcionados por el </a:t>
            </a:r>
            <a:r>
              <a:rPr lang="es-PE" dirty="0" err="1">
                <a:latin typeface="Arial" panose="020B0604020202020204" pitchFamily="34" charset="0"/>
                <a:cs typeface="Arial" panose="020B0604020202020204" pitchFamily="34" charset="0"/>
              </a:rPr>
              <a:t>teletrabajador</a:t>
            </a:r>
            <a:r>
              <a:rPr lang="es-PE" dirty="0">
                <a:latin typeface="Arial" panose="020B0604020202020204" pitchFamily="34" charset="0"/>
                <a:cs typeface="Arial" panose="020B0604020202020204" pitchFamily="34" charset="0"/>
              </a:rPr>
              <a:t>, debe indicarse el</a:t>
            </a:r>
          </a:p>
          <a:p>
            <a:r>
              <a:rPr lang="es-PE" dirty="0">
                <a:latin typeface="Arial" panose="020B0604020202020204" pitchFamily="34" charset="0"/>
                <a:cs typeface="Arial" panose="020B0604020202020204" pitchFamily="34" charset="0"/>
              </a:rPr>
              <a:t>monto de la compensación que deberá efectuar el empleador; en caso de entidades</a:t>
            </a:r>
          </a:p>
          <a:p>
            <a:r>
              <a:rPr lang="es-PE" dirty="0">
                <a:latin typeface="Arial" panose="020B0604020202020204" pitchFamily="34" charset="0"/>
                <a:cs typeface="Arial" panose="020B0604020202020204" pitchFamily="34" charset="0"/>
              </a:rPr>
              <a:t>públicas, dicho pago se realizará conforme al marco legal vigente.</a:t>
            </a:r>
          </a:p>
          <a:p>
            <a:r>
              <a:rPr lang="es-PE" dirty="0">
                <a:latin typeface="Arial" panose="020B0604020202020204" pitchFamily="34" charset="0"/>
                <a:cs typeface="Arial" panose="020B0604020202020204" pitchFamily="34" charset="0"/>
              </a:rPr>
              <a:t>d) Las medidas sobre la gestión y seguridad de la información derivadas del uso</a:t>
            </a:r>
          </a:p>
          <a:p>
            <a:r>
              <a:rPr lang="es-PE" dirty="0">
                <a:latin typeface="Arial" panose="020B0604020202020204" pitchFamily="34" charset="0"/>
                <a:cs typeface="Arial" panose="020B0604020202020204" pitchFamily="34" charset="0"/>
              </a:rPr>
              <a:t>de los medios con que se preste el servicio bajo la modalidad de teletrabajo.</a:t>
            </a:r>
          </a:p>
          <a:p>
            <a:r>
              <a:rPr lang="es-PE" dirty="0">
                <a:latin typeface="Arial" panose="020B0604020202020204" pitchFamily="34" charset="0"/>
                <a:cs typeface="Arial" panose="020B0604020202020204" pitchFamily="34" charset="0"/>
              </a:rPr>
              <a:t>e) La jornada que se asigne al </a:t>
            </a:r>
            <a:r>
              <a:rPr lang="es-PE" dirty="0" err="1">
                <a:latin typeface="Arial" panose="020B0604020202020204" pitchFamily="34" charset="0"/>
                <a:cs typeface="Arial" panose="020B0604020202020204" pitchFamily="34" charset="0"/>
              </a:rPr>
              <a:t>teletrabajador</a:t>
            </a:r>
            <a:r>
              <a:rPr lang="es-PE" dirty="0">
                <a:latin typeface="Arial" panose="020B0604020202020204" pitchFamily="34" charset="0"/>
                <a:cs typeface="Arial" panose="020B0604020202020204" pitchFamily="34" charset="0"/>
              </a:rPr>
              <a:t>, de acuerdo con los límites previstos</a:t>
            </a:r>
          </a:p>
          <a:p>
            <a:r>
              <a:rPr lang="es-PE" dirty="0">
                <a:latin typeface="Arial" panose="020B0604020202020204" pitchFamily="34" charset="0"/>
                <a:cs typeface="Arial" panose="020B0604020202020204" pitchFamily="34" charset="0"/>
              </a:rPr>
              <a:t>en las normas que resulten aplicables.</a:t>
            </a:r>
          </a:p>
          <a:p>
            <a:r>
              <a:rPr lang="es-PE" dirty="0">
                <a:latin typeface="Arial" panose="020B0604020202020204" pitchFamily="34" charset="0"/>
                <a:cs typeface="Arial" panose="020B0604020202020204" pitchFamily="34" charset="0"/>
              </a:rPr>
              <a:t>f) El mecanismo de supervisión o de reporte a implementarse para facilitar el</a:t>
            </a:r>
          </a:p>
          <a:p>
            <a:r>
              <a:rPr lang="es-PE" dirty="0">
                <a:latin typeface="Arial" panose="020B0604020202020204" pitchFamily="34" charset="0"/>
                <a:cs typeface="Arial" panose="020B0604020202020204" pitchFamily="34" charset="0"/>
              </a:rPr>
              <a:t>control y supervisión de las labores, de ser el caso.</a:t>
            </a:r>
          </a:p>
        </p:txBody>
      </p:sp>
    </p:spTree>
    <p:extLst>
      <p:ext uri="{BB962C8B-B14F-4D97-AF65-F5344CB8AC3E}">
        <p14:creationId xmlns:p14="http://schemas.microsoft.com/office/powerpoint/2010/main" val="3056254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024297594"/>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p:cNvSpPr txBox="1"/>
          <p:nvPr/>
        </p:nvSpPr>
        <p:spPr>
          <a:xfrm>
            <a:off x="3059832" y="2060848"/>
            <a:ext cx="2952328" cy="4247317"/>
          </a:xfrm>
          <a:prstGeom prst="rect">
            <a:avLst/>
          </a:prstGeom>
          <a:noFill/>
        </p:spPr>
        <p:txBody>
          <a:bodyPr wrap="square" rtlCol="0">
            <a:spAutoFit/>
          </a:bodyPr>
          <a:lstStyle/>
          <a:p>
            <a:r>
              <a:rPr lang="es-PE" dirty="0">
                <a:latin typeface="Arial" panose="020B0604020202020204" pitchFamily="34" charset="0"/>
                <a:cs typeface="Arial" panose="020B0604020202020204" pitchFamily="34" charset="0"/>
              </a:rPr>
              <a:t>a) Cumplir con la normativa vigente sobre </a:t>
            </a:r>
            <a:r>
              <a:rPr lang="es-PE" dirty="0" smtClean="0">
                <a:latin typeface="Arial" panose="020B0604020202020204" pitchFamily="34" charset="0"/>
                <a:cs typeface="Arial" panose="020B0604020202020204" pitchFamily="34" charset="0"/>
              </a:rPr>
              <a:t>seguridad de </a:t>
            </a:r>
            <a:r>
              <a:rPr lang="es-PE" dirty="0">
                <a:latin typeface="Arial" panose="020B0604020202020204" pitchFamily="34" charset="0"/>
                <a:cs typeface="Arial" panose="020B0604020202020204" pitchFamily="34" charset="0"/>
              </a:rPr>
              <a:t>la información, protección y</a:t>
            </a:r>
          </a:p>
          <a:p>
            <a:r>
              <a:rPr lang="es-PE" dirty="0">
                <a:latin typeface="Arial" panose="020B0604020202020204" pitchFamily="34" charset="0"/>
                <a:cs typeface="Arial" panose="020B0604020202020204" pitchFamily="34" charset="0"/>
              </a:rPr>
              <a:t>confidencialidad de </a:t>
            </a:r>
            <a:r>
              <a:rPr lang="es-PE" dirty="0" smtClean="0">
                <a:latin typeface="Arial" panose="020B0604020202020204" pitchFamily="34" charset="0"/>
                <a:cs typeface="Arial" panose="020B0604020202020204" pitchFamily="34" charset="0"/>
              </a:rPr>
              <a:t>los datos </a:t>
            </a:r>
            <a:r>
              <a:rPr lang="es-PE" dirty="0">
                <a:latin typeface="Arial" panose="020B0604020202020204" pitchFamily="34" charset="0"/>
                <a:cs typeface="Arial" panose="020B0604020202020204" pitchFamily="34" charset="0"/>
              </a:rPr>
              <a:t>y seguridad y salud en el trabajo.</a:t>
            </a:r>
          </a:p>
          <a:p>
            <a:r>
              <a:rPr lang="es-PE" dirty="0">
                <a:latin typeface="Arial" panose="020B0604020202020204" pitchFamily="34" charset="0"/>
                <a:cs typeface="Arial" panose="020B0604020202020204" pitchFamily="34" charset="0"/>
              </a:rPr>
              <a:t>b) Durante la jornada de trabajo o servicio, </a:t>
            </a:r>
            <a:r>
              <a:rPr lang="es-PE" dirty="0" smtClean="0">
                <a:latin typeface="Arial" panose="020B0604020202020204" pitchFamily="34" charset="0"/>
                <a:cs typeface="Arial" panose="020B0604020202020204" pitchFamily="34" charset="0"/>
              </a:rPr>
              <a:t>el </a:t>
            </a:r>
            <a:r>
              <a:rPr lang="es-PE" dirty="0" err="1" smtClean="0">
                <a:latin typeface="Arial" panose="020B0604020202020204" pitchFamily="34" charset="0"/>
                <a:cs typeface="Arial" panose="020B0604020202020204" pitchFamily="34" charset="0"/>
              </a:rPr>
              <a:t>teletrabajador</a:t>
            </a:r>
            <a:r>
              <a:rPr lang="es-PE" dirty="0" smtClean="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deberá estar disponible</a:t>
            </a:r>
          </a:p>
          <a:p>
            <a:r>
              <a:rPr lang="es-PE" dirty="0">
                <a:latin typeface="Arial" panose="020B0604020202020204" pitchFamily="34" charset="0"/>
                <a:cs typeface="Arial" panose="020B0604020202020204" pitchFamily="34" charset="0"/>
              </a:rPr>
              <a:t>para </a:t>
            </a:r>
            <a:r>
              <a:rPr lang="es-PE" dirty="0" smtClean="0">
                <a:latin typeface="Arial" panose="020B0604020202020204" pitchFamily="34" charset="0"/>
                <a:cs typeface="Arial" panose="020B0604020202020204" pitchFamily="34" charset="0"/>
              </a:rPr>
              <a:t>las coordinaciones </a:t>
            </a:r>
            <a:r>
              <a:rPr lang="es-PE" dirty="0">
                <a:latin typeface="Arial" panose="020B0604020202020204" pitchFamily="34" charset="0"/>
                <a:cs typeface="Arial" panose="020B0604020202020204" pitchFamily="34" charset="0"/>
              </a:rPr>
              <a:t>con el empleador o entidad pública, encaso de ser necesario.</a:t>
            </a:r>
          </a:p>
        </p:txBody>
      </p:sp>
      <p:sp>
        <p:nvSpPr>
          <p:cNvPr id="4" name="CuadroTexto 3"/>
          <p:cNvSpPr txBox="1"/>
          <p:nvPr/>
        </p:nvSpPr>
        <p:spPr>
          <a:xfrm>
            <a:off x="6084168" y="2083585"/>
            <a:ext cx="3059832" cy="4385816"/>
          </a:xfrm>
          <a:prstGeom prst="rect">
            <a:avLst/>
          </a:prstGeom>
          <a:noFill/>
        </p:spPr>
        <p:txBody>
          <a:bodyPr wrap="square" rtlCol="0">
            <a:spAutoFit/>
          </a:bodyPr>
          <a:lstStyle/>
          <a:p>
            <a:r>
              <a:rPr lang="es-PE" sz="1550" dirty="0">
                <a:latin typeface="Arial" panose="020B0604020202020204" pitchFamily="34" charset="0"/>
                <a:cs typeface="Arial" panose="020B0604020202020204" pitchFamily="34" charset="0"/>
              </a:rPr>
              <a:t>c) Guardar confidencialidad de la </a:t>
            </a:r>
            <a:r>
              <a:rPr lang="es-PE" sz="1550" dirty="0" smtClean="0">
                <a:latin typeface="Arial" panose="020B0604020202020204" pitchFamily="34" charset="0"/>
                <a:cs typeface="Arial" panose="020B0604020202020204" pitchFamily="34" charset="0"/>
              </a:rPr>
              <a:t>información proporcionada </a:t>
            </a:r>
            <a:r>
              <a:rPr lang="es-PE" sz="1550" dirty="0">
                <a:latin typeface="Arial" panose="020B0604020202020204" pitchFamily="34" charset="0"/>
                <a:cs typeface="Arial" panose="020B0604020202020204" pitchFamily="34" charset="0"/>
              </a:rPr>
              <a:t>por el empleador o</a:t>
            </a:r>
          </a:p>
          <a:p>
            <a:r>
              <a:rPr lang="es-PE" sz="1550" dirty="0">
                <a:latin typeface="Arial" panose="020B0604020202020204" pitchFamily="34" charset="0"/>
                <a:cs typeface="Arial" panose="020B0604020202020204" pitchFamily="34" charset="0"/>
              </a:rPr>
              <a:t>entidad pública para </a:t>
            </a:r>
            <a:r>
              <a:rPr lang="es-PE" sz="1550" dirty="0" smtClean="0">
                <a:latin typeface="Arial" panose="020B0604020202020204" pitchFamily="34" charset="0"/>
                <a:cs typeface="Arial" panose="020B0604020202020204" pitchFamily="34" charset="0"/>
              </a:rPr>
              <a:t>la prestación </a:t>
            </a:r>
            <a:r>
              <a:rPr lang="es-PE" sz="1550" dirty="0">
                <a:latin typeface="Arial" panose="020B0604020202020204" pitchFamily="34" charset="0"/>
                <a:cs typeface="Arial" panose="020B0604020202020204" pitchFamily="34" charset="0"/>
              </a:rPr>
              <a:t>de servicios.</a:t>
            </a:r>
          </a:p>
          <a:p>
            <a:r>
              <a:rPr lang="es-PE" sz="1550" dirty="0">
                <a:latin typeface="Arial" panose="020B0604020202020204" pitchFamily="34" charset="0"/>
                <a:cs typeface="Arial" panose="020B0604020202020204" pitchFamily="34" charset="0"/>
              </a:rPr>
              <a:t>d) Cuando al </a:t>
            </a:r>
            <a:r>
              <a:rPr lang="es-PE" sz="1550" dirty="0" err="1">
                <a:latin typeface="Arial" panose="020B0604020202020204" pitchFamily="34" charset="0"/>
                <a:cs typeface="Arial" panose="020B0604020202020204" pitchFamily="34" charset="0"/>
              </a:rPr>
              <a:t>teletrabajador</a:t>
            </a:r>
            <a:r>
              <a:rPr lang="es-PE" sz="1550" dirty="0">
                <a:latin typeface="Arial" panose="020B0604020202020204" pitchFamily="34" charset="0"/>
                <a:cs typeface="Arial" panose="020B0604020202020204" pitchFamily="34" charset="0"/>
              </a:rPr>
              <a:t> le sean suministrados </a:t>
            </a:r>
            <a:r>
              <a:rPr lang="es-PE" sz="1550" dirty="0" smtClean="0">
                <a:latin typeface="Arial" panose="020B0604020202020204" pitchFamily="34" charset="0"/>
                <a:cs typeface="Arial" panose="020B0604020202020204" pitchFamily="34" charset="0"/>
              </a:rPr>
              <a:t>por parte </a:t>
            </a:r>
            <a:r>
              <a:rPr lang="es-PE" sz="1550" dirty="0">
                <a:latin typeface="Arial" panose="020B0604020202020204" pitchFamily="34" charset="0"/>
                <a:cs typeface="Arial" panose="020B0604020202020204" pitchFamily="34" charset="0"/>
              </a:rPr>
              <a:t>del empleador o la</a:t>
            </a:r>
          </a:p>
          <a:p>
            <a:r>
              <a:rPr lang="es-PE" sz="1550" dirty="0">
                <a:latin typeface="Arial" panose="020B0604020202020204" pitchFamily="34" charset="0"/>
                <a:cs typeface="Arial" panose="020B0604020202020204" pitchFamily="34" charset="0"/>
              </a:rPr>
              <a:t>entidad pública los </a:t>
            </a:r>
            <a:r>
              <a:rPr lang="es-PE" sz="1550" dirty="0" smtClean="0">
                <a:latin typeface="Arial" panose="020B0604020202020204" pitchFamily="34" charset="0"/>
                <a:cs typeface="Arial" panose="020B0604020202020204" pitchFamily="34" charset="0"/>
              </a:rPr>
              <a:t>elementos y </a:t>
            </a:r>
            <a:r>
              <a:rPr lang="es-PE" sz="1550" dirty="0">
                <a:latin typeface="Arial" panose="020B0604020202020204" pitchFamily="34" charset="0"/>
                <a:cs typeface="Arial" panose="020B0604020202020204" pitchFamily="34" charset="0"/>
              </a:rPr>
              <a:t>medios para la realización de las labores, estos </a:t>
            </a:r>
            <a:r>
              <a:rPr lang="es-PE" sz="1550" dirty="0" smtClean="0">
                <a:latin typeface="Arial" panose="020B0604020202020204" pitchFamily="34" charset="0"/>
                <a:cs typeface="Arial" panose="020B0604020202020204" pitchFamily="34" charset="0"/>
              </a:rPr>
              <a:t>no podrán</a:t>
            </a:r>
            <a:endParaRPr lang="es-PE" sz="1550" dirty="0">
              <a:latin typeface="Arial" panose="020B0604020202020204" pitchFamily="34" charset="0"/>
              <a:cs typeface="Arial" panose="020B0604020202020204" pitchFamily="34" charset="0"/>
            </a:endParaRPr>
          </a:p>
          <a:p>
            <a:r>
              <a:rPr lang="es-PE" sz="1550" dirty="0">
                <a:latin typeface="Arial" panose="020B0604020202020204" pitchFamily="34" charset="0"/>
                <a:cs typeface="Arial" panose="020B0604020202020204" pitchFamily="34" charset="0"/>
              </a:rPr>
              <a:t>ser usados por persona distinta al </a:t>
            </a:r>
            <a:r>
              <a:rPr lang="es-PE" sz="1550" dirty="0" err="1">
                <a:latin typeface="Arial" panose="020B0604020202020204" pitchFamily="34" charset="0"/>
                <a:cs typeface="Arial" panose="020B0604020202020204" pitchFamily="34" charset="0"/>
              </a:rPr>
              <a:t>teletrabajador</a:t>
            </a:r>
            <a:r>
              <a:rPr lang="es-PE" sz="1550" dirty="0" smtClean="0">
                <a:latin typeface="Arial" panose="020B0604020202020204" pitchFamily="34" charset="0"/>
                <a:cs typeface="Arial" panose="020B0604020202020204" pitchFamily="34" charset="0"/>
              </a:rPr>
              <a:t>, quien</a:t>
            </a:r>
            <a:r>
              <a:rPr lang="es-PE" sz="1550" dirty="0">
                <a:latin typeface="Arial" panose="020B0604020202020204" pitchFamily="34" charset="0"/>
                <a:cs typeface="Arial" panose="020B0604020202020204" pitchFamily="34" charset="0"/>
              </a:rPr>
              <a:t>, salvo pacto en contrario, </a:t>
            </a:r>
            <a:r>
              <a:rPr lang="es-PE" sz="1550" dirty="0" smtClean="0">
                <a:latin typeface="Arial" panose="020B0604020202020204" pitchFamily="34" charset="0"/>
                <a:cs typeface="Arial" panose="020B0604020202020204" pitchFamily="34" charset="0"/>
              </a:rPr>
              <a:t>deberá restituir </a:t>
            </a:r>
            <a:r>
              <a:rPr lang="es-PE" sz="1550" dirty="0">
                <a:latin typeface="Arial" panose="020B0604020202020204" pitchFamily="34" charset="0"/>
                <a:cs typeface="Arial" panose="020B0604020202020204" pitchFamily="34" charset="0"/>
              </a:rPr>
              <a:t>los </a:t>
            </a:r>
            <a:r>
              <a:rPr lang="es-PE" sz="1550" dirty="0" smtClean="0">
                <a:latin typeface="Arial" panose="020B0604020202020204" pitchFamily="34" charset="0"/>
                <a:cs typeface="Arial" panose="020B0604020202020204" pitchFamily="34" charset="0"/>
              </a:rPr>
              <a:t>objetos entregados </a:t>
            </a:r>
            <a:r>
              <a:rPr lang="es-PE" sz="1550" dirty="0">
                <a:latin typeface="Arial" panose="020B0604020202020204" pitchFamily="34" charset="0"/>
                <a:cs typeface="Arial" panose="020B0604020202020204" pitchFamily="34" charset="0"/>
              </a:rPr>
              <a:t>en buen estado al final de esta modalidad, </a:t>
            </a:r>
            <a:r>
              <a:rPr lang="es-PE" sz="1550" dirty="0" smtClean="0">
                <a:latin typeface="Arial" panose="020B0604020202020204" pitchFamily="34" charset="0"/>
                <a:cs typeface="Arial" panose="020B0604020202020204" pitchFamily="34" charset="0"/>
              </a:rPr>
              <a:t>con excepción</a:t>
            </a:r>
            <a:endParaRPr lang="es-PE" sz="1550" dirty="0">
              <a:latin typeface="Arial" panose="020B0604020202020204" pitchFamily="34" charset="0"/>
              <a:cs typeface="Arial" panose="020B0604020202020204" pitchFamily="34" charset="0"/>
            </a:endParaRPr>
          </a:p>
          <a:p>
            <a:r>
              <a:rPr lang="es-PE" sz="1550" dirty="0">
                <a:latin typeface="Arial" panose="020B0604020202020204" pitchFamily="34" charset="0"/>
                <a:cs typeface="Arial" panose="020B0604020202020204" pitchFamily="34" charset="0"/>
              </a:rPr>
              <a:t>del deterioro natural.</a:t>
            </a:r>
          </a:p>
        </p:txBody>
      </p:sp>
    </p:spTree>
    <p:extLst>
      <p:ext uri="{BB962C8B-B14F-4D97-AF65-F5344CB8AC3E}">
        <p14:creationId xmlns:p14="http://schemas.microsoft.com/office/powerpoint/2010/main" val="3179474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algn="ctr"/>
            <a:r>
              <a:rPr lang="es-PE" dirty="0" smtClean="0"/>
              <a:t>Planilla De Pagos</a:t>
            </a:r>
            <a:endParaRPr lang="es-PE" dirty="0"/>
          </a:p>
        </p:txBody>
      </p:sp>
      <p:sp>
        <p:nvSpPr>
          <p:cNvPr id="2" name="CuadroTexto 1"/>
          <p:cNvSpPr txBox="1"/>
          <p:nvPr/>
        </p:nvSpPr>
        <p:spPr>
          <a:xfrm>
            <a:off x="611560" y="1417638"/>
            <a:ext cx="7488832" cy="4524315"/>
          </a:xfrm>
          <a:prstGeom prst="rect">
            <a:avLst/>
          </a:prstGeom>
          <a:noFill/>
        </p:spPr>
        <p:txBody>
          <a:bodyPr wrap="square" rtlCol="0">
            <a:spAutoFit/>
          </a:bodyPr>
          <a:lstStyle/>
          <a:p>
            <a:r>
              <a:rPr lang="es-PE" dirty="0" smtClean="0"/>
              <a:t>Las planillas de pago pueden ser llevadas por el empleador tanto en hojas, libros o </a:t>
            </a:r>
            <a:r>
              <a:rPr lang="es-PE" dirty="0" err="1" smtClean="0"/>
              <a:t>microformas</a:t>
            </a:r>
            <a:r>
              <a:rPr lang="es-PE" dirty="0" smtClean="0"/>
              <a:t>.</a:t>
            </a:r>
          </a:p>
          <a:p>
            <a:r>
              <a:rPr lang="es-PE" dirty="0" smtClean="0"/>
              <a:t>Si el empleador opta por usar </a:t>
            </a:r>
            <a:r>
              <a:rPr lang="es-PE" dirty="0" err="1" smtClean="0"/>
              <a:t>microformas</a:t>
            </a:r>
            <a:r>
              <a:rPr lang="es-PE" dirty="0" smtClean="0"/>
              <a:t>, debe ser en un medio no regrabable, además que los equipos necesarios para la lectura de dichas </a:t>
            </a:r>
            <a:r>
              <a:rPr lang="es-PE" dirty="0" err="1" smtClean="0"/>
              <a:t>microformas</a:t>
            </a:r>
            <a:r>
              <a:rPr lang="es-PE" dirty="0" smtClean="0"/>
              <a:t> deben ser proporcionadas por el empleador a la unidad administrativa de trabajo si así lo requiere.</a:t>
            </a:r>
          </a:p>
          <a:p>
            <a:r>
              <a:rPr lang="es-PE" dirty="0" smtClean="0"/>
              <a:t>Antes de hacer uso de la planilla de pagos, el empleador debe obtener la autorización de su uso de la unidad administrativa de trabajo del lugar donde se encuentre el centro de trabajo.</a:t>
            </a:r>
          </a:p>
          <a:p>
            <a:r>
              <a:rPr lang="es-PE" dirty="0" smtClean="0"/>
              <a:t>Los empleadores deberán registrar al empleado en un plazo de 72 horas de entrar a prestar servicios.</a:t>
            </a:r>
          </a:p>
          <a:p>
            <a:r>
              <a:rPr lang="es-PE" dirty="0" smtClean="0"/>
              <a:t>Las planillas de pagos de diferentes centros laborales pertenecientes a una misma empresa pueden ser centralizados para ello cada centro debe tener una copia de sus respectivas planillas y de las boletas de pago</a:t>
            </a:r>
            <a:endParaRPr lang="es-PE" dirty="0"/>
          </a:p>
        </p:txBody>
      </p:sp>
    </p:spTree>
    <p:extLst>
      <p:ext uri="{BB962C8B-B14F-4D97-AF65-F5344CB8AC3E}">
        <p14:creationId xmlns:p14="http://schemas.microsoft.com/office/powerpoint/2010/main" val="2769735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62500" lnSpcReduction="20000"/>
          </a:bodyPr>
          <a:lstStyle/>
          <a:p>
            <a:r>
              <a:rPr lang="es-PE" dirty="0" smtClean="0"/>
              <a:t>Articulo 7.- Para </a:t>
            </a:r>
            <a:r>
              <a:rPr lang="es-PE" dirty="0"/>
              <a:t>efectos de la autorización del libro de planillas, así como de las hojas sueltas, </a:t>
            </a:r>
            <a:r>
              <a:rPr lang="es-PE" dirty="0" smtClean="0"/>
              <a:t>el empleador </a:t>
            </a:r>
            <a:r>
              <a:rPr lang="es-PE" dirty="0"/>
              <a:t>presentará una solicitud, adjuntando copia del comprobante de información </a:t>
            </a:r>
            <a:r>
              <a:rPr lang="es-PE" dirty="0" smtClean="0"/>
              <a:t>registrada conteniendo </a:t>
            </a:r>
            <a:r>
              <a:rPr lang="es-PE" dirty="0"/>
              <a:t>el Registro </a:t>
            </a:r>
            <a:r>
              <a:rPr lang="es-PE" dirty="0" err="1"/>
              <a:t>Unico</a:t>
            </a:r>
            <a:r>
              <a:rPr lang="es-PE" dirty="0"/>
              <a:t> del Contribuyente (RUC) y el libro de planillas de pago u hojas sueltas a </a:t>
            </a:r>
            <a:r>
              <a:rPr lang="es-PE" dirty="0" smtClean="0"/>
              <a:t>ser autorizados</a:t>
            </a:r>
            <a:r>
              <a:rPr lang="es-PE" dirty="0"/>
              <a:t>, debidamente </a:t>
            </a:r>
            <a:r>
              <a:rPr lang="es-PE" dirty="0" smtClean="0"/>
              <a:t>numerados. La </a:t>
            </a:r>
            <a:r>
              <a:rPr lang="es-PE" dirty="0"/>
              <a:t>Solicitud debe consignar los siguientes datos:</a:t>
            </a:r>
          </a:p>
          <a:p>
            <a:r>
              <a:rPr lang="es-PE" dirty="0"/>
              <a:t>a) Nombre o razón social y domicilio del empleador;</a:t>
            </a:r>
          </a:p>
          <a:p>
            <a:r>
              <a:rPr lang="es-PE" dirty="0"/>
              <a:t>b) Nombre del representante legal del empleador y número de su documento de identidad;</a:t>
            </a:r>
          </a:p>
          <a:p>
            <a:r>
              <a:rPr lang="es-PE" dirty="0"/>
              <a:t>c) Número de RUC del empleador;</a:t>
            </a:r>
          </a:p>
          <a:p>
            <a:r>
              <a:rPr lang="es-PE" dirty="0"/>
              <a:t>d) Dirección del centro de trabajo;</a:t>
            </a:r>
          </a:p>
          <a:p>
            <a:r>
              <a:rPr lang="es-PE" dirty="0"/>
              <a:t>e) Número de folios del libro o de las hojas sueltas a ser autorizados;</a:t>
            </a:r>
          </a:p>
          <a:p>
            <a:r>
              <a:rPr lang="es-PE" dirty="0"/>
              <a:t>f) De tener más de un centro de trabajo y haberse optado por la centralización de planillas, </a:t>
            </a:r>
            <a:r>
              <a:rPr lang="es-PE" dirty="0" smtClean="0"/>
              <a:t>la </a:t>
            </a:r>
            <a:r>
              <a:rPr lang="es-PE" dirty="0"/>
              <a:t>dirección de los centros de trabajos incluidos en ella y el lugar donde se encuentren </a:t>
            </a:r>
            <a:r>
              <a:rPr lang="es-PE" dirty="0" smtClean="0"/>
              <a:t>los originales </a:t>
            </a:r>
            <a:r>
              <a:rPr lang="es-PE" dirty="0"/>
              <a:t>de las planillas y los duplicados de las boletas de pago.</a:t>
            </a:r>
          </a:p>
        </p:txBody>
      </p:sp>
      <p:sp>
        <p:nvSpPr>
          <p:cNvPr id="3" name="Título 2"/>
          <p:cNvSpPr>
            <a:spLocks noGrp="1"/>
          </p:cNvSpPr>
          <p:nvPr>
            <p:ph type="title"/>
          </p:nvPr>
        </p:nvSpPr>
        <p:spPr/>
        <p:txBody>
          <a:bodyPr/>
          <a:lstStyle/>
          <a:p>
            <a:r>
              <a:rPr lang="es-PE" dirty="0"/>
              <a:t>Planilla De Pagos</a:t>
            </a:r>
          </a:p>
        </p:txBody>
      </p:sp>
    </p:spTree>
    <p:extLst>
      <p:ext uri="{BB962C8B-B14F-4D97-AF65-F5344CB8AC3E}">
        <p14:creationId xmlns:p14="http://schemas.microsoft.com/office/powerpoint/2010/main" val="2717029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158</TotalTime>
  <Words>2445</Words>
  <Application>Microsoft Office PowerPoint</Application>
  <PresentationFormat>Presentación en pantalla (4:3)</PresentationFormat>
  <Paragraphs>123</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Lucida Sans Unicode</vt:lpstr>
      <vt:lpstr>Verdana</vt:lpstr>
      <vt:lpstr>Wingdings 2</vt:lpstr>
      <vt:lpstr>Wingdings 3</vt:lpstr>
      <vt:lpstr>Concurrencia</vt:lpstr>
      <vt:lpstr>Presentación de PowerPoint</vt:lpstr>
      <vt:lpstr>Derecho Laboral y TIC</vt:lpstr>
      <vt:lpstr>Presentación de PowerPoint</vt:lpstr>
      <vt:lpstr>Presentación de PowerPoint</vt:lpstr>
      <vt:lpstr>Presentación de PowerPoint</vt:lpstr>
      <vt:lpstr>Presentación de PowerPoint</vt:lpstr>
      <vt:lpstr>Presentación de PowerPoint</vt:lpstr>
      <vt:lpstr>Planilla De Pagos</vt:lpstr>
      <vt:lpstr>Planilla De Pagos</vt:lpstr>
      <vt:lpstr>Planilla de pagos</vt:lpstr>
      <vt:lpstr>Planilla de pagos</vt:lpstr>
      <vt:lpstr>Planilla de pagos</vt:lpstr>
      <vt:lpstr>Planilla de pagos</vt:lpstr>
      <vt:lpstr>Boleta De Pagos</vt:lpstr>
      <vt:lpstr>Presentación de PowerPoint</vt:lpstr>
      <vt:lpstr>De la obligación de conservar las boletas de pago</vt:lpstr>
      <vt:lpstr>Registro de control de asistencia</vt:lpstr>
      <vt:lpstr>¿Cuándo se realiza la hora de sobretiempo?</vt:lpstr>
      <vt:lpstr>¿Cuánto tiempo el empleador debe conservar el registro de asistencia?</vt:lpstr>
      <vt:lpstr>¿De que trabajadores no se esta obligado a llevar un registro de asistencia?</vt:lpstr>
      <vt:lpstr>¿Cómo se realiza el control de asistencia?</vt:lpstr>
      <vt:lpstr>¿Qué contiene el registro? </vt:lpstr>
      <vt:lpstr>¿El empleador puede impedir que se registre la asistencia de los trabajadores?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BASE DE DATOS</dc:title>
  <dc:creator>Usuario de Windows</dc:creator>
  <cp:lastModifiedBy>david falcon</cp:lastModifiedBy>
  <cp:revision>33</cp:revision>
  <dcterms:created xsi:type="dcterms:W3CDTF">2016-12-05T14:00:13Z</dcterms:created>
  <dcterms:modified xsi:type="dcterms:W3CDTF">2016-12-21T21:40:38Z</dcterms:modified>
</cp:coreProperties>
</file>