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D37C4BA2-B8E8-4715-BFBB-20CCA7743680}">
          <p14:sldIdLst>
            <p14:sldId id="256"/>
            <p14:sldId id="257"/>
            <p14:sldId id="258"/>
            <p14:sldId id="259"/>
            <p14:sldId id="260"/>
            <p14:sldId id="261"/>
            <p14:sldId id="262"/>
            <p14:sldId id="263"/>
            <p14:sldId id="264"/>
            <p14:sldId id="265"/>
            <p14:sldId id="266"/>
            <p14:sldId id="267"/>
            <p14:sldId id="268"/>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2"/>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6" indent="0" algn="ctr">
              <a:buNone/>
              <a:defRPr>
                <a:solidFill>
                  <a:schemeClr val="tx1">
                    <a:tint val="75000"/>
                  </a:schemeClr>
                </a:solidFill>
              </a:defRPr>
            </a:lvl2pPr>
            <a:lvl3pPr marL="914411" indent="0" algn="ctr">
              <a:buNone/>
              <a:defRPr>
                <a:solidFill>
                  <a:schemeClr val="tx1">
                    <a:tint val="75000"/>
                  </a:schemeClr>
                </a:solidFill>
              </a:defRPr>
            </a:lvl3pPr>
            <a:lvl4pPr marL="1371617" indent="0" algn="ctr">
              <a:buNone/>
              <a:defRPr>
                <a:solidFill>
                  <a:schemeClr val="tx1">
                    <a:tint val="75000"/>
                  </a:schemeClr>
                </a:solidFill>
              </a:defRPr>
            </a:lvl4pPr>
            <a:lvl5pPr marL="1828823" indent="0" algn="ctr">
              <a:buNone/>
              <a:defRPr>
                <a:solidFill>
                  <a:schemeClr val="tx1">
                    <a:tint val="75000"/>
                  </a:schemeClr>
                </a:solidFill>
              </a:defRPr>
            </a:lvl5pPr>
            <a:lvl6pPr marL="2286029" indent="0" algn="ctr">
              <a:buNone/>
              <a:defRPr>
                <a:solidFill>
                  <a:schemeClr val="tx1">
                    <a:tint val="75000"/>
                  </a:schemeClr>
                </a:solidFill>
              </a:defRPr>
            </a:lvl6pPr>
            <a:lvl7pPr marL="2743234" indent="0" algn="ctr">
              <a:buNone/>
              <a:defRPr>
                <a:solidFill>
                  <a:schemeClr val="tx1">
                    <a:tint val="75000"/>
                  </a:schemeClr>
                </a:solidFill>
              </a:defRPr>
            </a:lvl7pPr>
            <a:lvl8pPr marL="3200440" indent="0" algn="ctr">
              <a:buNone/>
              <a:defRPr>
                <a:solidFill>
                  <a:schemeClr val="tx1">
                    <a:tint val="75000"/>
                  </a:schemeClr>
                </a:solidFill>
              </a:defRPr>
            </a:lvl8pPr>
            <a:lvl9pPr marL="3657646"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983233" y="5037663"/>
            <a:ext cx="897467" cy="279400"/>
          </a:xfrm>
        </p:spPr>
        <p:txBody>
          <a:bodyPr/>
          <a:lstStyle/>
          <a:p>
            <a:fld id="{B61BEF0D-F0BB-DE4B-95CE-6DB70DBA9567}" type="datetimeFigureOut">
              <a:rPr lang="en-US" dirty="0"/>
              <a:pPr/>
              <a:t>12/13/2016</a:t>
            </a:fld>
            <a:endParaRPr lang="en-US" dirty="0"/>
          </a:p>
        </p:txBody>
      </p:sp>
      <p:sp>
        <p:nvSpPr>
          <p:cNvPr id="5" name="Footer Placeholder 4"/>
          <p:cNvSpPr>
            <a:spLocks noGrp="1"/>
          </p:cNvSpPr>
          <p:nvPr>
            <p:ph type="ftr" sz="quarter" idx="11"/>
          </p:nvPr>
        </p:nvSpPr>
        <p:spPr>
          <a:xfrm>
            <a:off x="2692398"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2" y="5037663"/>
            <a:ext cx="551166"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401"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2"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8" y="1041400"/>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6" indent="0">
              <a:buNone/>
              <a:defRPr sz="1600"/>
            </a:lvl2pPr>
            <a:lvl3pPr marL="914411" indent="0">
              <a:buNone/>
              <a:defRPr sz="1600"/>
            </a:lvl3pPr>
            <a:lvl4pPr marL="1371617" indent="0">
              <a:buNone/>
              <a:defRPr sz="1600"/>
            </a:lvl4pPr>
            <a:lvl5pPr marL="1828823" indent="0">
              <a:buNone/>
              <a:defRPr sz="1600"/>
            </a:lvl5pPr>
            <a:lvl6pPr marL="2286029" indent="0">
              <a:buNone/>
              <a:defRPr sz="1600"/>
            </a:lvl6pPr>
            <a:lvl7pPr marL="2743234" indent="0">
              <a:buNone/>
              <a:defRPr sz="1600"/>
            </a:lvl7pPr>
            <a:lvl8pPr marL="3200440" indent="0">
              <a:buNone/>
              <a:defRPr sz="1600"/>
            </a:lvl8pPr>
            <a:lvl9pPr marL="3657646"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2" y="5382153"/>
            <a:ext cx="9609666" cy="493712"/>
          </a:xfrm>
        </p:spPr>
        <p:txBody>
          <a:bodyPr>
            <a:normAutofit/>
          </a:bodyPr>
          <a:lstStyle>
            <a:lvl1pPr marL="0" indent="0" algn="ctr">
              <a:buNone/>
              <a:defRPr sz="1400"/>
            </a:lvl1pPr>
            <a:lvl2pPr marL="457206" indent="0">
              <a:buNone/>
              <a:defRPr sz="1200"/>
            </a:lvl2pPr>
            <a:lvl3pPr marL="914411" indent="0">
              <a:buNone/>
              <a:defRPr sz="1000"/>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9"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9" y="4343400"/>
            <a:ext cx="9592732" cy="1532467"/>
          </a:xfrm>
        </p:spPr>
        <p:txBody>
          <a:bodyPr anchor="ctr">
            <a:normAutofit/>
          </a:bodyPr>
          <a:lstStyle>
            <a:lvl1pPr marL="0" indent="0" algn="ctr">
              <a:buNone/>
              <a:defRPr sz="2000">
                <a:solidFill>
                  <a:schemeClr val="tx1"/>
                </a:solidFill>
              </a:defRPr>
            </a:lvl1pPr>
            <a:lvl2pPr marL="457206" indent="0">
              <a:buNone/>
              <a:defRPr sz="1800">
                <a:solidFill>
                  <a:schemeClr val="tx1">
                    <a:tint val="75000"/>
                  </a:schemeClr>
                </a:solidFill>
              </a:defRPr>
            </a:lvl2pPr>
            <a:lvl3pPr marL="914411" indent="0">
              <a:buNone/>
              <a:defRPr sz="1600">
                <a:solidFill>
                  <a:schemeClr val="tx1">
                    <a:tint val="75000"/>
                  </a:schemeClr>
                </a:solidFill>
              </a:defRPr>
            </a:lvl3pPr>
            <a:lvl4pPr marL="1371617" indent="0">
              <a:buNone/>
              <a:defRPr sz="1400">
                <a:solidFill>
                  <a:schemeClr val="tx1">
                    <a:tint val="75000"/>
                  </a:schemeClr>
                </a:solidFill>
              </a:defRPr>
            </a:lvl4pPr>
            <a:lvl5pPr marL="1828823" indent="0">
              <a:buNone/>
              <a:defRPr sz="1400">
                <a:solidFill>
                  <a:schemeClr val="tx1">
                    <a:tint val="75000"/>
                  </a:schemeClr>
                </a:solidFill>
              </a:defRPr>
            </a:lvl5pPr>
            <a:lvl6pPr marL="2286029" indent="0">
              <a:buNone/>
              <a:defRPr sz="1400">
                <a:solidFill>
                  <a:schemeClr val="tx1">
                    <a:tint val="75000"/>
                  </a:schemeClr>
                </a:solidFill>
              </a:defRPr>
            </a:lvl6pPr>
            <a:lvl7pPr marL="2743234" indent="0">
              <a:buNone/>
              <a:defRPr sz="1400">
                <a:solidFill>
                  <a:schemeClr val="tx1">
                    <a:tint val="75000"/>
                  </a:schemeClr>
                </a:solidFill>
              </a:defRPr>
            </a:lvl7pPr>
            <a:lvl8pPr marL="3200440" indent="0">
              <a:buNone/>
              <a:defRPr sz="1400">
                <a:solidFill>
                  <a:schemeClr val="tx1">
                    <a:tint val="75000"/>
                  </a:schemeClr>
                </a:solidFill>
              </a:defRPr>
            </a:lvl8pPr>
            <a:lvl9pPr marL="3657646"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70"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3" y="3352800"/>
            <a:ext cx="8839202" cy="584200"/>
          </a:xfrm>
        </p:spPr>
        <p:txBody>
          <a:bodyPr anchor="ctr">
            <a:normAutofit/>
          </a:bodyPr>
          <a:lstStyle>
            <a:lvl1pPr marL="0" indent="0" algn="r">
              <a:buFontTx/>
              <a:buNone/>
              <a:defRPr sz="2000"/>
            </a:lvl1pPr>
            <a:lvl2pPr marL="457206" indent="0">
              <a:buFontTx/>
              <a:buNone/>
              <a:defRPr/>
            </a:lvl2pPr>
            <a:lvl3pPr marL="914411" indent="0">
              <a:buFontTx/>
              <a:buNone/>
              <a:defRPr/>
            </a:lvl3pPr>
            <a:lvl4pPr marL="1371617" indent="0">
              <a:buFontTx/>
              <a:buNone/>
              <a:defRPr/>
            </a:lvl4pPr>
            <a:lvl5pPr marL="1828823"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295402" y="4343400"/>
            <a:ext cx="9609666" cy="1532467"/>
          </a:xfrm>
        </p:spPr>
        <p:txBody>
          <a:bodyPr anchor="ctr">
            <a:normAutofit/>
          </a:bodyPr>
          <a:lstStyle>
            <a:lvl1pPr marL="0" indent="0" algn="ctr">
              <a:buNone/>
              <a:defRPr sz="2000">
                <a:solidFill>
                  <a:schemeClr val="tx1"/>
                </a:solidFill>
              </a:defRPr>
            </a:lvl1pPr>
            <a:lvl2pPr marL="457206" indent="0">
              <a:buNone/>
              <a:defRPr sz="1800">
                <a:solidFill>
                  <a:schemeClr val="tx1">
                    <a:tint val="75000"/>
                  </a:schemeClr>
                </a:solidFill>
              </a:defRPr>
            </a:lvl2pPr>
            <a:lvl3pPr marL="914411" indent="0">
              <a:buNone/>
              <a:defRPr sz="1600">
                <a:solidFill>
                  <a:schemeClr val="tx1">
                    <a:tint val="75000"/>
                  </a:schemeClr>
                </a:solidFill>
              </a:defRPr>
            </a:lvl3pPr>
            <a:lvl4pPr marL="1371617" indent="0">
              <a:buNone/>
              <a:defRPr sz="1400">
                <a:solidFill>
                  <a:schemeClr val="tx1">
                    <a:tint val="75000"/>
                  </a:schemeClr>
                </a:solidFill>
              </a:defRPr>
            </a:lvl4pPr>
            <a:lvl5pPr marL="1828823" indent="0">
              <a:buNone/>
              <a:defRPr sz="1400">
                <a:solidFill>
                  <a:schemeClr val="tx1">
                    <a:tint val="75000"/>
                  </a:schemeClr>
                </a:solidFill>
              </a:defRPr>
            </a:lvl5pPr>
            <a:lvl6pPr marL="2286029" indent="0">
              <a:buNone/>
              <a:defRPr sz="1400">
                <a:solidFill>
                  <a:schemeClr val="tx1">
                    <a:tint val="75000"/>
                  </a:schemeClr>
                </a:solidFill>
              </a:defRPr>
            </a:lvl6pPr>
            <a:lvl7pPr marL="2743234" indent="0">
              <a:buNone/>
              <a:defRPr sz="1400">
                <a:solidFill>
                  <a:schemeClr val="tx1">
                    <a:tint val="75000"/>
                  </a:schemeClr>
                </a:solidFill>
              </a:defRPr>
            </a:lvl7pPr>
            <a:lvl8pPr marL="3200440" indent="0">
              <a:buNone/>
              <a:defRPr sz="1400">
                <a:solidFill>
                  <a:schemeClr val="tx1">
                    <a:tint val="75000"/>
                  </a:schemeClr>
                </a:solidFill>
              </a:defRPr>
            </a:lvl8pPr>
            <a:lvl9pPr marL="3657646"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2"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70"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6" indent="0">
              <a:buNone/>
              <a:defRPr sz="1800">
                <a:solidFill>
                  <a:schemeClr val="tx1">
                    <a:tint val="75000"/>
                  </a:schemeClr>
                </a:solidFill>
              </a:defRPr>
            </a:lvl2pPr>
            <a:lvl3pPr marL="914411" indent="0">
              <a:buNone/>
              <a:defRPr sz="1600">
                <a:solidFill>
                  <a:schemeClr val="tx1">
                    <a:tint val="75000"/>
                  </a:schemeClr>
                </a:solidFill>
              </a:defRPr>
            </a:lvl3pPr>
            <a:lvl4pPr marL="1371617" indent="0">
              <a:buNone/>
              <a:defRPr sz="1400">
                <a:solidFill>
                  <a:schemeClr val="tx1">
                    <a:tint val="75000"/>
                  </a:schemeClr>
                </a:solidFill>
              </a:defRPr>
            </a:lvl4pPr>
            <a:lvl5pPr marL="1828823" indent="0">
              <a:buNone/>
              <a:defRPr sz="1400">
                <a:solidFill>
                  <a:schemeClr val="tx1">
                    <a:tint val="75000"/>
                  </a:schemeClr>
                </a:solidFill>
              </a:defRPr>
            </a:lvl5pPr>
            <a:lvl6pPr marL="2286029" indent="0">
              <a:buNone/>
              <a:defRPr sz="1400">
                <a:solidFill>
                  <a:schemeClr val="tx1">
                    <a:tint val="75000"/>
                  </a:schemeClr>
                </a:solidFill>
              </a:defRPr>
            </a:lvl6pPr>
            <a:lvl7pPr marL="2743234" indent="0">
              <a:buNone/>
              <a:defRPr sz="1400">
                <a:solidFill>
                  <a:schemeClr val="tx1">
                    <a:tint val="75000"/>
                  </a:schemeClr>
                </a:solidFill>
              </a:defRPr>
            </a:lvl7pPr>
            <a:lvl8pPr marL="3200440" indent="0">
              <a:buNone/>
              <a:defRPr sz="1400">
                <a:solidFill>
                  <a:schemeClr val="tx1">
                    <a:tint val="75000"/>
                  </a:schemeClr>
                </a:solidFill>
              </a:defRPr>
            </a:lvl8pPr>
            <a:lvl9pPr marL="3657646"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6" indent="0">
              <a:buNone/>
              <a:defRPr sz="1800">
                <a:solidFill>
                  <a:schemeClr val="tx1">
                    <a:tint val="75000"/>
                  </a:schemeClr>
                </a:solidFill>
              </a:defRPr>
            </a:lvl2pPr>
            <a:lvl3pPr marL="914411" indent="0">
              <a:buNone/>
              <a:defRPr sz="1600">
                <a:solidFill>
                  <a:schemeClr val="tx1">
                    <a:tint val="75000"/>
                  </a:schemeClr>
                </a:solidFill>
              </a:defRPr>
            </a:lvl3pPr>
            <a:lvl4pPr marL="1371617" indent="0">
              <a:buNone/>
              <a:defRPr sz="1400">
                <a:solidFill>
                  <a:schemeClr val="tx1">
                    <a:tint val="75000"/>
                  </a:schemeClr>
                </a:solidFill>
              </a:defRPr>
            </a:lvl4pPr>
            <a:lvl5pPr marL="1828823" indent="0">
              <a:buNone/>
              <a:defRPr sz="1400">
                <a:solidFill>
                  <a:schemeClr val="tx1">
                    <a:tint val="75000"/>
                  </a:schemeClr>
                </a:solidFill>
              </a:defRPr>
            </a:lvl5pPr>
            <a:lvl6pPr marL="2286029" indent="0">
              <a:buNone/>
              <a:defRPr sz="1400">
                <a:solidFill>
                  <a:schemeClr val="tx1">
                    <a:tint val="75000"/>
                  </a:schemeClr>
                </a:solidFill>
              </a:defRPr>
            </a:lvl6pPr>
            <a:lvl7pPr marL="2743234" indent="0">
              <a:buNone/>
              <a:defRPr sz="1400">
                <a:solidFill>
                  <a:schemeClr val="tx1">
                    <a:tint val="75000"/>
                  </a:schemeClr>
                </a:solidFill>
              </a:defRPr>
            </a:lvl7pPr>
            <a:lvl8pPr marL="3200440" indent="0">
              <a:buNone/>
              <a:defRPr sz="1400">
                <a:solidFill>
                  <a:schemeClr val="tx1">
                    <a:tint val="75000"/>
                  </a:schemeClr>
                </a:solidFill>
              </a:defRPr>
            </a:lvl8pPr>
            <a:lvl9pPr marL="3657646"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6" indent="0">
              <a:buNone/>
              <a:defRPr sz="1800">
                <a:solidFill>
                  <a:schemeClr val="tx1">
                    <a:tint val="75000"/>
                  </a:schemeClr>
                </a:solidFill>
              </a:defRPr>
            </a:lvl2pPr>
            <a:lvl3pPr marL="914411" indent="0">
              <a:buNone/>
              <a:defRPr sz="1600">
                <a:solidFill>
                  <a:schemeClr val="tx1">
                    <a:tint val="75000"/>
                  </a:schemeClr>
                </a:solidFill>
              </a:defRPr>
            </a:lvl3pPr>
            <a:lvl4pPr marL="1371617" indent="0">
              <a:buNone/>
              <a:defRPr sz="1400">
                <a:solidFill>
                  <a:schemeClr val="tx1">
                    <a:tint val="75000"/>
                  </a:schemeClr>
                </a:solidFill>
              </a:defRPr>
            </a:lvl4pPr>
            <a:lvl5pPr marL="1828823" indent="0">
              <a:buNone/>
              <a:defRPr sz="1400">
                <a:solidFill>
                  <a:schemeClr val="tx1">
                    <a:tint val="75000"/>
                  </a:schemeClr>
                </a:solidFill>
              </a:defRPr>
            </a:lvl5pPr>
            <a:lvl6pPr marL="2286029" indent="0">
              <a:buNone/>
              <a:defRPr sz="1400">
                <a:solidFill>
                  <a:schemeClr val="tx1">
                    <a:tint val="75000"/>
                  </a:schemeClr>
                </a:solidFill>
              </a:defRPr>
            </a:lvl6pPr>
            <a:lvl7pPr marL="2743234" indent="0">
              <a:buNone/>
              <a:defRPr sz="1400">
                <a:solidFill>
                  <a:schemeClr val="tx1">
                    <a:tint val="75000"/>
                  </a:schemeClr>
                </a:solidFill>
              </a:defRPr>
            </a:lvl7pPr>
            <a:lvl8pPr marL="3200440" indent="0">
              <a:buNone/>
              <a:defRPr sz="1400">
                <a:solidFill>
                  <a:schemeClr val="tx1">
                    <a:tint val="75000"/>
                  </a:schemeClr>
                </a:solidFill>
              </a:defRPr>
            </a:lvl8pPr>
            <a:lvl9pPr marL="3657646"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2"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70"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6" indent="0">
              <a:buNone/>
              <a:defRPr sz="1800">
                <a:solidFill>
                  <a:schemeClr val="tx1">
                    <a:tint val="75000"/>
                  </a:schemeClr>
                </a:solidFill>
              </a:defRPr>
            </a:lvl2pPr>
            <a:lvl3pPr marL="914411" indent="0">
              <a:buNone/>
              <a:defRPr sz="1600">
                <a:solidFill>
                  <a:schemeClr val="tx1">
                    <a:tint val="75000"/>
                  </a:schemeClr>
                </a:solidFill>
              </a:defRPr>
            </a:lvl3pPr>
            <a:lvl4pPr marL="1371617" indent="0">
              <a:buNone/>
              <a:defRPr sz="1400">
                <a:solidFill>
                  <a:schemeClr val="tx1">
                    <a:tint val="75000"/>
                  </a:schemeClr>
                </a:solidFill>
              </a:defRPr>
            </a:lvl4pPr>
            <a:lvl5pPr marL="1828823" indent="0">
              <a:buNone/>
              <a:defRPr sz="1400">
                <a:solidFill>
                  <a:schemeClr val="tx1">
                    <a:tint val="75000"/>
                  </a:schemeClr>
                </a:solidFill>
              </a:defRPr>
            </a:lvl5pPr>
            <a:lvl6pPr marL="2286029" indent="0">
              <a:buNone/>
              <a:defRPr sz="1400">
                <a:solidFill>
                  <a:schemeClr val="tx1">
                    <a:tint val="75000"/>
                  </a:schemeClr>
                </a:solidFill>
              </a:defRPr>
            </a:lvl6pPr>
            <a:lvl7pPr marL="2743234" indent="0">
              <a:buNone/>
              <a:defRPr sz="1400">
                <a:solidFill>
                  <a:schemeClr val="tx1">
                    <a:tint val="75000"/>
                  </a:schemeClr>
                </a:solidFill>
              </a:defRPr>
            </a:lvl7pPr>
            <a:lvl8pPr marL="3200440" indent="0">
              <a:buNone/>
              <a:defRPr sz="1400">
                <a:solidFill>
                  <a:schemeClr val="tx1">
                    <a:tint val="75000"/>
                  </a:schemeClr>
                </a:solidFill>
              </a:defRPr>
            </a:lvl8pPr>
            <a:lvl9pPr marL="3657646"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295402" y="4470400"/>
            <a:ext cx="9609669" cy="1405467"/>
          </a:xfrm>
        </p:spPr>
        <p:txBody>
          <a:bodyPr anchor="t">
            <a:normAutofit/>
          </a:bodyPr>
          <a:lstStyle>
            <a:lvl1pPr marL="0" indent="0" algn="l">
              <a:buNone/>
              <a:defRPr sz="1800">
                <a:solidFill>
                  <a:schemeClr val="tx1"/>
                </a:solidFill>
              </a:defRPr>
            </a:lvl1pPr>
            <a:lvl2pPr marL="457206" indent="0">
              <a:buNone/>
              <a:defRPr sz="1800">
                <a:solidFill>
                  <a:schemeClr val="tx1">
                    <a:tint val="75000"/>
                  </a:schemeClr>
                </a:solidFill>
              </a:defRPr>
            </a:lvl2pPr>
            <a:lvl3pPr marL="914411" indent="0">
              <a:buNone/>
              <a:defRPr sz="1600">
                <a:solidFill>
                  <a:schemeClr val="tx1">
                    <a:tint val="75000"/>
                  </a:schemeClr>
                </a:solidFill>
              </a:defRPr>
            </a:lvl3pPr>
            <a:lvl4pPr marL="1371617" indent="0">
              <a:buNone/>
              <a:defRPr sz="1400">
                <a:solidFill>
                  <a:schemeClr val="tx1">
                    <a:tint val="75000"/>
                  </a:schemeClr>
                </a:solidFill>
              </a:defRPr>
            </a:lvl4pPr>
            <a:lvl5pPr marL="1828823" indent="0">
              <a:buNone/>
              <a:defRPr sz="1400">
                <a:solidFill>
                  <a:schemeClr val="tx1">
                    <a:tint val="75000"/>
                  </a:schemeClr>
                </a:solidFill>
              </a:defRPr>
            </a:lvl5pPr>
            <a:lvl6pPr marL="2286029" indent="0">
              <a:buNone/>
              <a:defRPr sz="1400">
                <a:solidFill>
                  <a:schemeClr val="tx1">
                    <a:tint val="75000"/>
                  </a:schemeClr>
                </a:solidFill>
              </a:defRPr>
            </a:lvl6pPr>
            <a:lvl7pPr marL="2743234" indent="0">
              <a:buNone/>
              <a:defRPr sz="1400">
                <a:solidFill>
                  <a:schemeClr val="tx1">
                    <a:tint val="75000"/>
                  </a:schemeClr>
                </a:solidFill>
              </a:defRPr>
            </a:lvl7pPr>
            <a:lvl8pPr marL="3200440" indent="0">
              <a:buNone/>
              <a:defRPr sz="1400">
                <a:solidFill>
                  <a:schemeClr val="tx1">
                    <a:tint val="75000"/>
                  </a:schemeClr>
                </a:solidFill>
              </a:defRPr>
            </a:lvl8pPr>
            <a:lvl9pPr marL="3657646"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70"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70"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7" y="982132"/>
            <a:ext cx="1890894"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6" cy="4893734"/>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1"/>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70"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12/13/2016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8"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6" indent="0">
              <a:buNone/>
              <a:defRPr sz="1800">
                <a:solidFill>
                  <a:schemeClr val="tx1">
                    <a:tint val="75000"/>
                  </a:schemeClr>
                </a:solidFill>
              </a:defRPr>
            </a:lvl2pPr>
            <a:lvl3pPr marL="914411" indent="0">
              <a:buNone/>
              <a:defRPr sz="1600">
                <a:solidFill>
                  <a:schemeClr val="tx1">
                    <a:tint val="75000"/>
                  </a:schemeClr>
                </a:solidFill>
              </a:defRPr>
            </a:lvl3pPr>
            <a:lvl4pPr marL="1371617" indent="0">
              <a:buNone/>
              <a:defRPr sz="1400">
                <a:solidFill>
                  <a:schemeClr val="tx1">
                    <a:tint val="75000"/>
                  </a:schemeClr>
                </a:solidFill>
              </a:defRPr>
            </a:lvl4pPr>
            <a:lvl5pPr marL="1828823" indent="0">
              <a:buNone/>
              <a:defRPr sz="1400">
                <a:solidFill>
                  <a:schemeClr val="tx1">
                    <a:tint val="75000"/>
                  </a:schemeClr>
                </a:solidFill>
              </a:defRPr>
            </a:lvl5pPr>
            <a:lvl6pPr marL="2286029" indent="0">
              <a:buNone/>
              <a:defRPr sz="1400">
                <a:solidFill>
                  <a:schemeClr val="tx1">
                    <a:tint val="75000"/>
                  </a:schemeClr>
                </a:solidFill>
              </a:defRPr>
            </a:lvl6pPr>
            <a:lvl7pPr marL="2743234" indent="0">
              <a:buNone/>
              <a:defRPr sz="1400">
                <a:solidFill>
                  <a:schemeClr val="tx1">
                    <a:tint val="75000"/>
                  </a:schemeClr>
                </a:solidFill>
              </a:defRPr>
            </a:lvl7pPr>
            <a:lvl8pPr marL="3200440" indent="0">
              <a:buNone/>
              <a:defRPr sz="1400">
                <a:solidFill>
                  <a:schemeClr val="tx1">
                    <a:tint val="75000"/>
                  </a:schemeClr>
                </a:solidFill>
              </a:defRPr>
            </a:lvl8pPr>
            <a:lvl9pPr marL="3657646"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4"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cxnSp>
        <p:nvCxnSpPr>
          <p:cNvPr id="8" name="Straight Connector 7"/>
          <p:cNvCxnSpPr/>
          <p:nvPr/>
        </p:nvCxnSpPr>
        <p:spPr>
          <a:xfrm>
            <a:off x="1396170"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658533"/>
            <a:ext cx="4718304" cy="576262"/>
          </a:xfrm>
        </p:spPr>
        <p:txBody>
          <a:bodyPr anchor="b">
            <a:noAutofit/>
          </a:bodyPr>
          <a:lstStyle>
            <a:lvl1pPr marL="0" indent="0">
              <a:buNone/>
              <a:defRPr sz="2800" b="0">
                <a:solidFill>
                  <a:schemeClr val="accent1"/>
                </a:solidFill>
              </a:defRPr>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295401" y="3243263"/>
            <a:ext cx="4718304" cy="2632605"/>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buNone/>
              <a:defRPr sz="2800" b="0">
                <a:solidFill>
                  <a:schemeClr val="accent1"/>
                </a:solidFill>
              </a:defRPr>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0670" y="3243263"/>
            <a:ext cx="4718304" cy="2632605"/>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70"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70"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3"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9" y="982132"/>
            <a:ext cx="5469467" cy="4893735"/>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3" y="3031065"/>
            <a:ext cx="3718455" cy="2438404"/>
          </a:xfrm>
        </p:spPr>
        <p:txBody>
          <a:bodyPr anchor="t">
            <a:normAutofit/>
          </a:bodyPr>
          <a:lstStyle>
            <a:lvl1pPr marL="0" indent="0" algn="ctr">
              <a:buNone/>
              <a:defRPr sz="1600"/>
            </a:lvl1pPr>
            <a:lvl2pPr marL="457206" indent="0">
              <a:buNone/>
              <a:defRPr sz="1200"/>
            </a:lvl2pPr>
            <a:lvl3pPr marL="914411" indent="0">
              <a:buNone/>
              <a:defRPr sz="1000"/>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70"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7"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3" y="1041400"/>
            <a:ext cx="3063348"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6" indent="0">
              <a:buNone/>
              <a:defRPr sz="1600"/>
            </a:lvl2pPr>
            <a:lvl3pPr marL="914411" indent="0">
              <a:buNone/>
              <a:defRPr sz="1600"/>
            </a:lvl3pPr>
            <a:lvl4pPr marL="1371617" indent="0">
              <a:buNone/>
              <a:defRPr sz="1600"/>
            </a:lvl4pPr>
            <a:lvl5pPr marL="1828823" indent="0">
              <a:buNone/>
              <a:defRPr sz="1600"/>
            </a:lvl5pPr>
            <a:lvl6pPr marL="2286029" indent="0">
              <a:buNone/>
              <a:defRPr sz="1600"/>
            </a:lvl6pPr>
            <a:lvl7pPr marL="2743234" indent="0">
              <a:buNone/>
              <a:defRPr sz="1600"/>
            </a:lvl7pPr>
            <a:lvl8pPr marL="3200440" indent="0">
              <a:buNone/>
              <a:defRPr sz="1600"/>
            </a:lvl8pPr>
            <a:lvl9pPr marL="3657646"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7" cy="1828800"/>
          </a:xfrm>
        </p:spPr>
        <p:txBody>
          <a:bodyPr anchor="t">
            <a:normAutofit/>
          </a:bodyPr>
          <a:lstStyle>
            <a:lvl1pPr marL="0" indent="0" algn="ctr">
              <a:buNone/>
              <a:defRPr sz="1800"/>
            </a:lvl1pPr>
            <a:lvl2pPr marL="457206" indent="0">
              <a:buNone/>
              <a:defRPr sz="1200"/>
            </a:lvl2pPr>
            <a:lvl3pPr marL="914411" indent="0">
              <a:buNone/>
              <a:defRPr sz="1000"/>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1"/>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4"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2" y="2556932"/>
            <a:ext cx="9601196" cy="3318936"/>
          </a:xfrm>
          <a:prstGeom prst="rect">
            <a:avLst/>
          </a:prstGeom>
        </p:spPr>
        <p:txBody>
          <a:bodyPr vert="horz" lIns="91440" tIns="45720" rIns="91440" bIns="45720" rtlCol="0"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1"/>
            <a:ext cx="1600201"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12/13/2016</a:t>
            </a:fld>
            <a:endParaRPr lang="en-US" dirty="0"/>
          </a:p>
        </p:txBody>
      </p:sp>
      <p:sp>
        <p:nvSpPr>
          <p:cNvPr id="5" name="Footer Placeholder 4"/>
          <p:cNvSpPr>
            <a:spLocks noGrp="1"/>
          </p:cNvSpPr>
          <p:nvPr>
            <p:ph type="ftr" sz="quarter" idx="3"/>
          </p:nvPr>
        </p:nvSpPr>
        <p:spPr>
          <a:xfrm>
            <a:off x="1295402" y="5969001"/>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3" y="5969001"/>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6"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3" indent="-285753" algn="l" defTabSz="457206"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60" indent="-285753" algn="l" defTabSz="457206"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65" indent="-285753" algn="l" defTabSz="457206"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69" indent="-171452" algn="l" defTabSz="457206"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75" indent="-171452" algn="l" defTabSz="457206"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32" indent="-228603" algn="l" defTabSz="457206"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37" indent="-228603" algn="l" defTabSz="457206"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43" indent="-228603" algn="l" defTabSz="457206"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48" indent="-228603" algn="l" defTabSz="457206"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6" rtl="0" eaLnBrk="1" latinLnBrk="0" hangingPunct="1">
        <a:defRPr sz="1800" kern="1200">
          <a:solidFill>
            <a:schemeClr val="tx1"/>
          </a:solidFill>
          <a:latin typeface="+mn-lt"/>
          <a:ea typeface="+mn-ea"/>
          <a:cs typeface="+mn-cs"/>
        </a:defRPr>
      </a:lvl1pPr>
      <a:lvl2pPr marL="457206" algn="l" defTabSz="457206" rtl="0" eaLnBrk="1" latinLnBrk="0" hangingPunct="1">
        <a:defRPr sz="1800" kern="1200">
          <a:solidFill>
            <a:schemeClr val="tx1"/>
          </a:solidFill>
          <a:latin typeface="+mn-lt"/>
          <a:ea typeface="+mn-ea"/>
          <a:cs typeface="+mn-cs"/>
        </a:defRPr>
      </a:lvl2pPr>
      <a:lvl3pPr marL="914411" algn="l" defTabSz="457206" rtl="0" eaLnBrk="1" latinLnBrk="0" hangingPunct="1">
        <a:defRPr sz="1800" kern="1200">
          <a:solidFill>
            <a:schemeClr val="tx1"/>
          </a:solidFill>
          <a:latin typeface="+mn-lt"/>
          <a:ea typeface="+mn-ea"/>
          <a:cs typeface="+mn-cs"/>
        </a:defRPr>
      </a:lvl3pPr>
      <a:lvl4pPr marL="1371617" algn="l" defTabSz="457206" rtl="0" eaLnBrk="1" latinLnBrk="0" hangingPunct="1">
        <a:defRPr sz="1800" kern="1200">
          <a:solidFill>
            <a:schemeClr val="tx1"/>
          </a:solidFill>
          <a:latin typeface="+mn-lt"/>
          <a:ea typeface="+mn-ea"/>
          <a:cs typeface="+mn-cs"/>
        </a:defRPr>
      </a:lvl4pPr>
      <a:lvl5pPr marL="1828823" algn="l" defTabSz="457206" rtl="0" eaLnBrk="1" latinLnBrk="0" hangingPunct="1">
        <a:defRPr sz="1800" kern="1200">
          <a:solidFill>
            <a:schemeClr val="tx1"/>
          </a:solidFill>
          <a:latin typeface="+mn-lt"/>
          <a:ea typeface="+mn-ea"/>
          <a:cs typeface="+mn-cs"/>
        </a:defRPr>
      </a:lvl5pPr>
      <a:lvl6pPr marL="2286029" algn="l" defTabSz="457206" rtl="0" eaLnBrk="1" latinLnBrk="0" hangingPunct="1">
        <a:defRPr sz="1800" kern="1200">
          <a:solidFill>
            <a:schemeClr val="tx1"/>
          </a:solidFill>
          <a:latin typeface="+mn-lt"/>
          <a:ea typeface="+mn-ea"/>
          <a:cs typeface="+mn-cs"/>
        </a:defRPr>
      </a:lvl6pPr>
      <a:lvl7pPr marL="2743234" algn="l" defTabSz="457206" rtl="0" eaLnBrk="1" latinLnBrk="0" hangingPunct="1">
        <a:defRPr sz="1800" kern="1200">
          <a:solidFill>
            <a:schemeClr val="tx1"/>
          </a:solidFill>
          <a:latin typeface="+mn-lt"/>
          <a:ea typeface="+mn-ea"/>
          <a:cs typeface="+mn-cs"/>
        </a:defRPr>
      </a:lvl7pPr>
      <a:lvl8pPr marL="3200440" algn="l" defTabSz="457206" rtl="0" eaLnBrk="1" latinLnBrk="0" hangingPunct="1">
        <a:defRPr sz="1800" kern="1200">
          <a:solidFill>
            <a:schemeClr val="tx1"/>
          </a:solidFill>
          <a:latin typeface="+mn-lt"/>
          <a:ea typeface="+mn-ea"/>
          <a:cs typeface="+mn-cs"/>
        </a:defRPr>
      </a:lvl8pPr>
      <a:lvl9pPr marL="3657646" algn="l" defTabSz="45720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file:///C:\Users\DANIEL%20FRANCISCO\Desktop\RESOLUCI&#211;N%20ADMINISTRATIVA%20N&#176;%20414-2010-CE-PJ.doc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smtClean="0"/>
              <a:t>Expedientes Digitales</a:t>
            </a:r>
            <a:endParaRPr lang="es-PE" dirty="0"/>
          </a:p>
        </p:txBody>
      </p:sp>
      <p:sp>
        <p:nvSpPr>
          <p:cNvPr id="3" name="Subtítulo 2"/>
          <p:cNvSpPr>
            <a:spLocks noGrp="1"/>
          </p:cNvSpPr>
          <p:nvPr>
            <p:ph type="subTitle" idx="1"/>
          </p:nvPr>
        </p:nvSpPr>
        <p:spPr>
          <a:xfrm>
            <a:off x="2692399" y="3596638"/>
            <a:ext cx="6815669" cy="1715592"/>
          </a:xfrm>
        </p:spPr>
        <p:txBody>
          <a:bodyPr>
            <a:normAutofit fontScale="62500" lnSpcReduction="20000"/>
          </a:bodyPr>
          <a:lstStyle/>
          <a:p>
            <a:r>
              <a:rPr lang="es-PE" b="1" dirty="0" smtClean="0"/>
              <a:t>Curso</a:t>
            </a:r>
            <a:r>
              <a:rPr lang="es-PE" dirty="0" smtClean="0"/>
              <a:t>: Derecho Informático y Empresarial</a:t>
            </a:r>
          </a:p>
          <a:p>
            <a:r>
              <a:rPr lang="es-PE" b="1" dirty="0" smtClean="0"/>
              <a:t>Prof.: </a:t>
            </a:r>
            <a:r>
              <a:rPr lang="es-PE" dirty="0" smtClean="0"/>
              <a:t>Ing. Villafuerte Barreto Hernán</a:t>
            </a:r>
          </a:p>
          <a:p>
            <a:r>
              <a:rPr lang="es-PE" b="1" dirty="0" smtClean="0"/>
              <a:t>Integrantes:</a:t>
            </a:r>
          </a:p>
          <a:p>
            <a:r>
              <a:rPr lang="es-PE" dirty="0" smtClean="0"/>
              <a:t>-Luna Tito, </a:t>
            </a:r>
            <a:r>
              <a:rPr lang="es-PE" dirty="0" err="1" smtClean="0"/>
              <a:t>Maria</a:t>
            </a:r>
            <a:r>
              <a:rPr lang="es-PE" dirty="0" smtClean="0"/>
              <a:t> Alejandra </a:t>
            </a:r>
          </a:p>
          <a:p>
            <a:r>
              <a:rPr lang="es-PE" dirty="0" smtClean="0"/>
              <a:t>-</a:t>
            </a:r>
            <a:r>
              <a:rPr lang="es-PE" dirty="0" err="1" smtClean="0"/>
              <a:t>Obregon</a:t>
            </a:r>
            <a:r>
              <a:rPr lang="es-PE" dirty="0" smtClean="0"/>
              <a:t> Reyes, </a:t>
            </a:r>
            <a:r>
              <a:rPr lang="es-PE" dirty="0" err="1" smtClean="0"/>
              <a:t>Romel</a:t>
            </a:r>
            <a:r>
              <a:rPr lang="es-PE" dirty="0" smtClean="0"/>
              <a:t> </a:t>
            </a:r>
          </a:p>
          <a:p>
            <a:r>
              <a:rPr lang="es-PE" dirty="0" smtClean="0"/>
              <a:t>-Ochoa Romero, Daniel</a:t>
            </a:r>
            <a:endParaRPr lang="es-PE" dirty="0"/>
          </a:p>
        </p:txBody>
      </p:sp>
    </p:spTree>
    <p:extLst>
      <p:ext uri="{BB962C8B-B14F-4D97-AF65-F5344CB8AC3E}">
        <p14:creationId xmlns:p14="http://schemas.microsoft.com/office/powerpoint/2010/main" val="439533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b="1" dirty="0"/>
              <a:t>CARACTERISTICAS DEL EXPEDIENTE DIGITAL:</a:t>
            </a:r>
            <a:endParaRPr lang="es-PE" dirty="0"/>
          </a:p>
        </p:txBody>
      </p:sp>
      <p:sp>
        <p:nvSpPr>
          <p:cNvPr id="3" name="Marcador de contenido 2"/>
          <p:cNvSpPr>
            <a:spLocks noGrp="1"/>
          </p:cNvSpPr>
          <p:nvPr>
            <p:ph idx="1"/>
          </p:nvPr>
        </p:nvSpPr>
        <p:spPr/>
        <p:txBody>
          <a:bodyPr/>
          <a:lstStyle/>
          <a:p>
            <a:pPr lvl="0"/>
            <a:r>
              <a:rPr lang="es-PE" b="1" dirty="0"/>
              <a:t>DEL PAPEL AL DIGITAL</a:t>
            </a:r>
            <a:endParaRPr lang="es-PE" dirty="0"/>
          </a:p>
          <a:p>
            <a:pPr marL="0" indent="0">
              <a:buNone/>
            </a:pPr>
            <a:r>
              <a:rPr lang="es-PE" dirty="0"/>
              <a:t>El expediente digital funciona con documentos electrónicos capaces de circular entre personas, pudiendo ser modificados según protocolos de autorización previamente estipulados y firmados electrónicamente. Así es posible pasar del uso del papel como soporte documental hacia el soporte digital, sin perder garantías de calidad y validez, ni opciones en la diversidad de trámites disponibles.</a:t>
            </a:r>
          </a:p>
          <a:p>
            <a:endParaRPr lang="es-PE" dirty="0"/>
          </a:p>
        </p:txBody>
      </p:sp>
    </p:spTree>
    <p:extLst>
      <p:ext uri="{BB962C8B-B14F-4D97-AF65-F5344CB8AC3E}">
        <p14:creationId xmlns:p14="http://schemas.microsoft.com/office/powerpoint/2010/main" val="4144286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b="1" dirty="0"/>
              <a:t>CARACTERISTICAS DEL EXPEDIENTE DIGITAL:</a:t>
            </a:r>
            <a:endParaRPr lang="es-PE" dirty="0"/>
          </a:p>
        </p:txBody>
      </p:sp>
      <p:sp>
        <p:nvSpPr>
          <p:cNvPr id="3" name="Marcador de contenido 2"/>
          <p:cNvSpPr>
            <a:spLocks noGrp="1"/>
          </p:cNvSpPr>
          <p:nvPr>
            <p:ph idx="1"/>
          </p:nvPr>
        </p:nvSpPr>
        <p:spPr/>
        <p:txBody>
          <a:bodyPr/>
          <a:lstStyle/>
          <a:p>
            <a:pPr lvl="0"/>
            <a:r>
              <a:rPr lang="es-PE" b="1" dirty="0"/>
              <a:t>RÁPIDA LOCALIZACIÓN Y FÁCIL ALMACENAMIENTO</a:t>
            </a:r>
            <a:endParaRPr lang="es-PE" dirty="0"/>
          </a:p>
          <a:p>
            <a:pPr marL="0" indent="0">
              <a:buNone/>
            </a:pPr>
            <a:r>
              <a:rPr lang="es-PE" dirty="0"/>
              <a:t>El expediente digital puede ser localizado rápidamente en bases de datos indexadas. Su inmaterialidad permite que puedan ser almacenados sin necesidad de grandes espacios físicos. La tecnología permite que los documentos de diversos tipos de expedientes se almacenen en un repositorio único organizado y centralizado, que pueda ser accedido por todos los usuarios autorizados y que cuente con un mecanismo de respaldo que asegure su contingencia.</a:t>
            </a:r>
          </a:p>
          <a:p>
            <a:endParaRPr lang="es-PE" dirty="0"/>
          </a:p>
        </p:txBody>
      </p:sp>
    </p:spTree>
    <p:extLst>
      <p:ext uri="{BB962C8B-B14F-4D97-AF65-F5344CB8AC3E}">
        <p14:creationId xmlns:p14="http://schemas.microsoft.com/office/powerpoint/2010/main" val="2908126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b="1" dirty="0"/>
              <a:t>CARACTERISTICAS DEL EXPEDIENTE DIGITAL:</a:t>
            </a:r>
            <a:endParaRPr lang="es-PE" dirty="0"/>
          </a:p>
        </p:txBody>
      </p:sp>
      <p:sp>
        <p:nvSpPr>
          <p:cNvPr id="3" name="Marcador de contenido 2"/>
          <p:cNvSpPr>
            <a:spLocks noGrp="1"/>
          </p:cNvSpPr>
          <p:nvPr>
            <p:ph idx="1"/>
          </p:nvPr>
        </p:nvSpPr>
        <p:spPr/>
        <p:txBody>
          <a:bodyPr>
            <a:normAutofit fontScale="92500" lnSpcReduction="10000"/>
          </a:bodyPr>
          <a:lstStyle/>
          <a:p>
            <a:pPr lvl="0"/>
            <a:r>
              <a:rPr lang="es-PE" b="1" dirty="0"/>
              <a:t>HETEROGENEIDAD DOCUMENTAL</a:t>
            </a:r>
            <a:endParaRPr lang="es-PE" dirty="0"/>
          </a:p>
          <a:p>
            <a:pPr marL="0" indent="0">
              <a:buNone/>
            </a:pPr>
            <a:r>
              <a:rPr lang="es-PE" dirty="0"/>
              <a:t>Los usuarios y funcionarios pueden incorporar al expediente diferentes tipos de documentos, tales como documentos de procesadores de texto, planillas de cálculo, presentaciones, correos electrónicos, </a:t>
            </a:r>
            <a:r>
              <a:rPr lang="es-PE" dirty="0" err="1"/>
              <a:t>PDFs</a:t>
            </a:r>
            <a:r>
              <a:rPr lang="es-PE" dirty="0"/>
              <a:t>, fotos e imágenes, faxes, etc. Todos ellos podrán ser firmados electrónicamente, de forma de garantizar su validez. El expediente funciona como un contenedor único de todos los elementos relevantes para el pronunciamiento administrativo. Una solución de primer nivel de expedientes electrónicos como INTEGRADOC, permitirá a los propios funcionarios definir los tipos de expedientes disponibles y los datos asociados a los mismos.</a:t>
            </a:r>
          </a:p>
          <a:p>
            <a:endParaRPr lang="es-PE" dirty="0"/>
          </a:p>
        </p:txBody>
      </p:sp>
    </p:spTree>
    <p:extLst>
      <p:ext uri="{BB962C8B-B14F-4D97-AF65-F5344CB8AC3E}">
        <p14:creationId xmlns:p14="http://schemas.microsoft.com/office/powerpoint/2010/main" val="1258372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b="1" dirty="0"/>
              <a:t>CARACTERISTICAS DEL EXPEDIENTE DIGITAL:</a:t>
            </a:r>
            <a:endParaRPr lang="es-PE" dirty="0"/>
          </a:p>
        </p:txBody>
      </p:sp>
      <p:sp>
        <p:nvSpPr>
          <p:cNvPr id="3" name="Marcador de contenido 2"/>
          <p:cNvSpPr>
            <a:spLocks noGrp="1"/>
          </p:cNvSpPr>
          <p:nvPr>
            <p:ph idx="1"/>
          </p:nvPr>
        </p:nvSpPr>
        <p:spPr/>
        <p:txBody>
          <a:bodyPr/>
          <a:lstStyle/>
          <a:p>
            <a:pPr lvl="0"/>
            <a:r>
              <a:rPr lang="es-PE" b="1" dirty="0"/>
              <a:t>COPIAS FIELES</a:t>
            </a:r>
            <a:endParaRPr lang="es-PE" dirty="0"/>
          </a:p>
          <a:p>
            <a:pPr marL="0" indent="0">
              <a:buNone/>
            </a:pPr>
            <a:r>
              <a:rPr lang="es-PE" dirty="0"/>
              <a:t>Los documentos pueden ser reproducidos tantas veces como sea necesario, y obtener cada vez copias fieles del original. En el caso del expediente que se inicia a través de formularios o cartas en formato papel las copias que de ellos se generen deberán atravesar un nuevo proceso administrativo para ser autenticados, resultando en procedimientos largos y engorrosos. Sin embargo, con el soporte electrónico estas nuevas etapas en el flujo documental no son necesarias.</a:t>
            </a:r>
          </a:p>
          <a:p>
            <a:endParaRPr lang="es-PE" dirty="0"/>
          </a:p>
        </p:txBody>
      </p:sp>
    </p:spTree>
    <p:extLst>
      <p:ext uri="{BB962C8B-B14F-4D97-AF65-F5344CB8AC3E}">
        <p14:creationId xmlns:p14="http://schemas.microsoft.com/office/powerpoint/2010/main" val="8335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b="1" dirty="0"/>
              <a:t>CARACTERISTICAS DEL EXPEDIENTE DIGITAL:</a:t>
            </a:r>
            <a:endParaRPr lang="es-PE" dirty="0"/>
          </a:p>
        </p:txBody>
      </p:sp>
      <p:sp>
        <p:nvSpPr>
          <p:cNvPr id="3" name="Marcador de contenido 2"/>
          <p:cNvSpPr>
            <a:spLocks noGrp="1"/>
          </p:cNvSpPr>
          <p:nvPr>
            <p:ph idx="1"/>
          </p:nvPr>
        </p:nvSpPr>
        <p:spPr/>
        <p:txBody>
          <a:bodyPr/>
          <a:lstStyle/>
          <a:p>
            <a:pPr lvl="0"/>
            <a:r>
              <a:rPr lang="es-PE" b="1" dirty="0"/>
              <a:t>COPIAS FIELES</a:t>
            </a:r>
            <a:endParaRPr lang="es-PE" dirty="0"/>
          </a:p>
          <a:p>
            <a:pPr marL="0" indent="0">
              <a:buNone/>
            </a:pPr>
            <a:r>
              <a:rPr lang="es-PE" dirty="0"/>
              <a:t>Los documentos pueden ser reproducidos tantas veces como sea necesario, y obtener cada vez copias fieles del original. En el caso del expediente que se inicia a través de formularios o cartas en formato papel las copias que de ellos se generen deberán atravesar un nuevo proceso administrativo para ser autenticados, resultando en procedimientos largos y engorrosos. Sin embargo, con el soporte electrónico estas nuevas etapas en el flujo documental no son necesarias.</a:t>
            </a:r>
          </a:p>
          <a:p>
            <a:endParaRPr lang="es-PE" dirty="0"/>
          </a:p>
        </p:txBody>
      </p:sp>
    </p:spTree>
    <p:extLst>
      <p:ext uri="{BB962C8B-B14F-4D97-AF65-F5344CB8AC3E}">
        <p14:creationId xmlns:p14="http://schemas.microsoft.com/office/powerpoint/2010/main" val="408845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b="1" dirty="0"/>
              <a:t>CARACTERISTICAS DEL EXPEDIENTE DIGITAL:</a:t>
            </a:r>
            <a:endParaRPr lang="es-PE" dirty="0"/>
          </a:p>
        </p:txBody>
      </p:sp>
      <p:sp>
        <p:nvSpPr>
          <p:cNvPr id="3" name="Marcador de contenido 2"/>
          <p:cNvSpPr>
            <a:spLocks noGrp="1"/>
          </p:cNvSpPr>
          <p:nvPr>
            <p:ph idx="1"/>
          </p:nvPr>
        </p:nvSpPr>
        <p:spPr/>
        <p:txBody>
          <a:bodyPr/>
          <a:lstStyle/>
          <a:p>
            <a:pPr lvl="0"/>
            <a:r>
              <a:rPr lang="es-PE" b="1" dirty="0"/>
              <a:t>FIRMA DIGITAL</a:t>
            </a:r>
            <a:endParaRPr lang="es-PE" dirty="0"/>
          </a:p>
          <a:p>
            <a:pPr marL="0" indent="0">
              <a:buNone/>
            </a:pPr>
            <a:r>
              <a:rPr lang="es-PE" dirty="0" smtClean="0"/>
              <a:t>En </a:t>
            </a:r>
            <a:r>
              <a:rPr lang="es-PE" dirty="0"/>
              <a:t>los expedientes digitales se suele emplear la firma digital en procura de que: &gt;&gt; Quien firma una actuación en alguna etapa del expediente, sea quien dice ser (concepto de “no repudio”) &gt;&gt; Todo aquello que sea firmado sea cifrado hasta que llega a su destinatario, no pudiendo accederse a su contenido por personas no autorizadas. &gt;&gt; En caso de interceptación no autorizada del expediente, e intento de modificarlo, ello se detecte automáticamente. </a:t>
            </a:r>
          </a:p>
          <a:p>
            <a:endParaRPr lang="es-PE" dirty="0"/>
          </a:p>
        </p:txBody>
      </p:sp>
    </p:spTree>
    <p:extLst>
      <p:ext uri="{BB962C8B-B14F-4D97-AF65-F5344CB8AC3E}">
        <p14:creationId xmlns:p14="http://schemas.microsoft.com/office/powerpoint/2010/main" val="558923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normAutofit fontScale="90000"/>
          </a:bodyPr>
          <a:lstStyle/>
          <a:p>
            <a:r>
              <a:rPr lang="es-PE" b="1" u="heavy" dirty="0"/>
              <a:t>RESOLUCIÓN ADMINISTRATIVA N° </a:t>
            </a:r>
            <a:r>
              <a:rPr lang="es-PE" b="1" u="heavy" dirty="0" smtClean="0"/>
              <a:t>414-2010-CE-PJ</a:t>
            </a:r>
            <a:endParaRPr lang="es-PE" dirty="0"/>
          </a:p>
        </p:txBody>
      </p:sp>
      <p:sp>
        <p:nvSpPr>
          <p:cNvPr id="7" name="Marcador de contenido 6"/>
          <p:cNvSpPr>
            <a:spLocks noGrp="1"/>
          </p:cNvSpPr>
          <p:nvPr>
            <p:ph idx="1"/>
          </p:nvPr>
        </p:nvSpPr>
        <p:spPr/>
        <p:txBody>
          <a:bodyPr/>
          <a:lstStyle/>
          <a:p>
            <a:r>
              <a:rPr lang="es-PE" dirty="0" smtClean="0">
                <a:hlinkClick r:id="rId2" action="ppaction://hlinkfile"/>
              </a:rPr>
              <a:t>Documento</a:t>
            </a:r>
            <a:endParaRPr lang="es-PE" dirty="0"/>
          </a:p>
        </p:txBody>
      </p:sp>
    </p:spTree>
    <p:extLst>
      <p:ext uri="{BB962C8B-B14F-4D97-AF65-F5344CB8AC3E}">
        <p14:creationId xmlns:p14="http://schemas.microsoft.com/office/powerpoint/2010/main" val="2667295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endParaRPr lang="es-PE"/>
          </a:p>
        </p:txBody>
      </p:sp>
      <p:pic>
        <p:nvPicPr>
          <p:cNvPr id="4" name="Imagen 3"/>
          <p:cNvPicPr/>
          <p:nvPr/>
        </p:nvPicPr>
        <p:blipFill>
          <a:blip r:embed="rId2"/>
          <a:stretch>
            <a:fillRect/>
          </a:stretch>
        </p:blipFill>
        <p:spPr>
          <a:xfrm>
            <a:off x="3448049" y="161924"/>
            <a:ext cx="5229225" cy="6429375"/>
          </a:xfrm>
          <a:prstGeom prst="rect">
            <a:avLst/>
          </a:prstGeom>
        </p:spPr>
      </p:pic>
    </p:spTree>
    <p:extLst>
      <p:ext uri="{BB962C8B-B14F-4D97-AF65-F5344CB8AC3E}">
        <p14:creationId xmlns:p14="http://schemas.microsoft.com/office/powerpoint/2010/main" val="1557091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Expediente Digital</a:t>
            </a:r>
            <a:endParaRPr lang="es-PE" b="1" dirty="0"/>
          </a:p>
        </p:txBody>
      </p:sp>
      <p:sp>
        <p:nvSpPr>
          <p:cNvPr id="3" name="Marcador de contenido 2"/>
          <p:cNvSpPr>
            <a:spLocks noGrp="1"/>
          </p:cNvSpPr>
          <p:nvPr>
            <p:ph idx="1"/>
          </p:nvPr>
        </p:nvSpPr>
        <p:spPr/>
        <p:txBody>
          <a:bodyPr>
            <a:normAutofit fontScale="92500" lnSpcReduction="20000"/>
          </a:bodyPr>
          <a:lstStyle/>
          <a:p>
            <a:r>
              <a:rPr lang="es-PE" dirty="0"/>
              <a:t>Decreto Legislativo Nº 681 se establecen las normas que regulan el uso de tecnologías avanzadas en materia de documentos e información tanto respecto a la elaborada en forma convencional cuanto a la producida por procedimientos informáticos en computadoras y sus normas técnicas, complementarias y reglamentarias, disponiendo un marco jurídico para la validez y archivo de documentos en formato digital. el Plan Nacional de Simplificación Administrativa 2013-2016, cuyo Objetivo Estratégico 2º consiste en promover la incorporación progresiva de las tecnologías de la información y de la comunicación como una estrategia para brindar servicios y trámites de calidad a los ciudadanos y empresas; establece como acciones la implementación de la firma digital y del expediente digital</a:t>
            </a:r>
          </a:p>
          <a:p>
            <a:endParaRPr lang="es-PE" dirty="0"/>
          </a:p>
        </p:txBody>
      </p:sp>
    </p:spTree>
    <p:extLst>
      <p:ext uri="{BB962C8B-B14F-4D97-AF65-F5344CB8AC3E}">
        <p14:creationId xmlns:p14="http://schemas.microsoft.com/office/powerpoint/2010/main" val="327390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dirty="0" smtClean="0"/>
              <a:t>Expediente Digital</a:t>
            </a:r>
            <a:endParaRPr lang="es-PE" dirty="0"/>
          </a:p>
        </p:txBody>
      </p:sp>
      <p:sp>
        <p:nvSpPr>
          <p:cNvPr id="3" name="Marcador de contenido 2"/>
          <p:cNvSpPr>
            <a:spLocks noGrp="1"/>
          </p:cNvSpPr>
          <p:nvPr>
            <p:ph idx="1"/>
          </p:nvPr>
        </p:nvSpPr>
        <p:spPr/>
        <p:txBody>
          <a:bodyPr>
            <a:normAutofit fontScale="92500" lnSpcReduction="20000"/>
          </a:bodyPr>
          <a:lstStyle/>
          <a:p>
            <a:r>
              <a:rPr lang="es-PE" dirty="0"/>
              <a:t>Ministerio de Trabajo y Promoción del Empleo (MTPE) explicó que dicho expediente digital consiste en la conversión de documentos y procedimientos físicos a digitales, mediante el uso de un sistema virtual seguro e interactivo, posibilitando que todas las partes involucradas en un proceso judicial tengan acceso permanente al caso.</a:t>
            </a:r>
          </a:p>
          <a:p>
            <a:r>
              <a:rPr lang="es-PE" dirty="0"/>
              <a:t>La formalización del expediente digital en la nueva ley procesal del trabajo, es la ley 29497 donde se detalla el manejo de los expedientes judiciales.</a:t>
            </a:r>
          </a:p>
          <a:p>
            <a:r>
              <a:rPr lang="es-PE" dirty="0"/>
              <a:t>Las disposiciones transitorias en el primer apartado se plantea la implementación de la red </a:t>
            </a:r>
            <a:r>
              <a:rPr lang="es-PE" dirty="0" smtClean="0"/>
              <a:t>electrónica </a:t>
            </a:r>
            <a:r>
              <a:rPr lang="es-PE" dirty="0"/>
              <a:t>del poder judicial que servirá de soporte informático para el manejo de los expedientes digitales.</a:t>
            </a:r>
          </a:p>
          <a:p>
            <a:endParaRPr lang="es-PE" dirty="0"/>
          </a:p>
        </p:txBody>
      </p:sp>
    </p:spTree>
    <p:extLst>
      <p:ext uri="{BB962C8B-B14F-4D97-AF65-F5344CB8AC3E}">
        <p14:creationId xmlns:p14="http://schemas.microsoft.com/office/powerpoint/2010/main" val="516512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Expediente Digital</a:t>
            </a:r>
            <a:endParaRPr lang="es-PE" dirty="0"/>
          </a:p>
        </p:txBody>
      </p:sp>
      <p:sp>
        <p:nvSpPr>
          <p:cNvPr id="3" name="Marcador de contenido 2"/>
          <p:cNvSpPr>
            <a:spLocks noGrp="1"/>
          </p:cNvSpPr>
          <p:nvPr>
            <p:ph idx="1"/>
          </p:nvPr>
        </p:nvSpPr>
        <p:spPr/>
        <p:txBody>
          <a:bodyPr/>
          <a:lstStyle/>
          <a:p>
            <a:r>
              <a:rPr lang="es-PE" dirty="0"/>
              <a:t>En la ley de certificados y firmas digitales se especifica el manejo de los documentos digitales en general ya sea expedientes o archivos, unas de las medidas especifican en la ley es que tengan un respaldo de cual se pueda verificar que la información no ha sido alterada.</a:t>
            </a:r>
          </a:p>
          <a:p>
            <a:r>
              <a:rPr lang="es-PE" dirty="0"/>
              <a:t>La digitalización de los expedientes se ha trasladado a otro documento son las leyes de congreso o archivos y documentos para realizar algún trámite con el estado.</a:t>
            </a:r>
          </a:p>
          <a:p>
            <a:endParaRPr lang="es-PE" dirty="0"/>
          </a:p>
        </p:txBody>
      </p:sp>
    </p:spTree>
    <p:extLst>
      <p:ext uri="{BB962C8B-B14F-4D97-AF65-F5344CB8AC3E}">
        <p14:creationId xmlns:p14="http://schemas.microsoft.com/office/powerpoint/2010/main" val="1770669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b="1" dirty="0"/>
              <a:t>CARACTERISTICAS DEL EXPEDIENTE DIGITAL:</a:t>
            </a:r>
            <a:endParaRPr lang="es-PE" dirty="0"/>
          </a:p>
        </p:txBody>
      </p:sp>
      <p:sp>
        <p:nvSpPr>
          <p:cNvPr id="3" name="Marcador de contenido 2"/>
          <p:cNvSpPr>
            <a:spLocks noGrp="1"/>
          </p:cNvSpPr>
          <p:nvPr>
            <p:ph idx="1"/>
          </p:nvPr>
        </p:nvSpPr>
        <p:spPr/>
        <p:txBody>
          <a:bodyPr/>
          <a:lstStyle/>
          <a:p>
            <a:pPr lvl="0"/>
            <a:r>
              <a:rPr lang="es-PE" b="1" dirty="0"/>
              <a:t>RAPIDEZ </a:t>
            </a:r>
            <a:endParaRPr lang="es-PE" dirty="0"/>
          </a:p>
          <a:p>
            <a:pPr marL="0" indent="0">
              <a:buNone/>
            </a:pPr>
            <a:r>
              <a:rPr lang="es-PE" dirty="0"/>
              <a:t>Facilita el pasaje de los expedientes entre quienes deben trabajar sobre ellos (sean oficinas, organismos u organismos diferentes), que pueden estar ubicadas en lugares distantes; el trámite se vuelve más rápido y económico, y la gestión más eficiente. Evita el extravío de expedientes en papel, lo que usualmente genera grandes retrasos. La búsqueda y recuperación de los expedientes deja de ser un problema.</a:t>
            </a:r>
          </a:p>
          <a:p>
            <a:endParaRPr lang="es-PE" dirty="0"/>
          </a:p>
        </p:txBody>
      </p:sp>
    </p:spTree>
    <p:extLst>
      <p:ext uri="{BB962C8B-B14F-4D97-AF65-F5344CB8AC3E}">
        <p14:creationId xmlns:p14="http://schemas.microsoft.com/office/powerpoint/2010/main" val="41126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b="1" dirty="0"/>
              <a:t>CARACTERISTICAS DEL EXPEDIENTE DIGITAL:</a:t>
            </a:r>
            <a:endParaRPr lang="es-PE" dirty="0"/>
          </a:p>
        </p:txBody>
      </p:sp>
      <p:sp>
        <p:nvSpPr>
          <p:cNvPr id="3" name="Marcador de contenido 2"/>
          <p:cNvSpPr>
            <a:spLocks noGrp="1"/>
          </p:cNvSpPr>
          <p:nvPr>
            <p:ph idx="1"/>
          </p:nvPr>
        </p:nvSpPr>
        <p:spPr/>
        <p:txBody>
          <a:bodyPr/>
          <a:lstStyle/>
          <a:p>
            <a:pPr lvl="0"/>
            <a:r>
              <a:rPr lang="es-PE" b="1" dirty="0"/>
              <a:t>DESENTRALIZACION</a:t>
            </a:r>
            <a:endParaRPr lang="es-PE" dirty="0"/>
          </a:p>
          <a:p>
            <a:pPr marL="0" indent="0">
              <a:buNone/>
            </a:pPr>
            <a:r>
              <a:rPr lang="es-PE" dirty="0"/>
              <a:t>El soporte electrónico permite que los expedientes sean iniciados desde distintas ubicaciones geográficas, sin estar limitados por restricciones horarias (de atención al público, horarios laborales o husos horarios). Permite la interacción y el trabajo sin requerir de la presencia física de los usuarios. De este modo se favorece la descentralización y se acerca el trámite al usuario.</a:t>
            </a:r>
          </a:p>
          <a:p>
            <a:endParaRPr lang="es-PE" dirty="0"/>
          </a:p>
        </p:txBody>
      </p:sp>
    </p:spTree>
    <p:extLst>
      <p:ext uri="{BB962C8B-B14F-4D97-AF65-F5344CB8AC3E}">
        <p14:creationId xmlns:p14="http://schemas.microsoft.com/office/powerpoint/2010/main" val="3108113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b="1" dirty="0"/>
              <a:t>CARACTERISTICAS DEL EXPEDIENTE DIGITAL:</a:t>
            </a:r>
            <a:endParaRPr lang="es-PE" dirty="0"/>
          </a:p>
        </p:txBody>
      </p:sp>
      <p:sp>
        <p:nvSpPr>
          <p:cNvPr id="3" name="Marcador de contenido 2"/>
          <p:cNvSpPr>
            <a:spLocks noGrp="1"/>
          </p:cNvSpPr>
          <p:nvPr>
            <p:ph idx="1"/>
          </p:nvPr>
        </p:nvSpPr>
        <p:spPr/>
        <p:txBody>
          <a:bodyPr/>
          <a:lstStyle/>
          <a:p>
            <a:pPr lvl="0"/>
            <a:r>
              <a:rPr lang="es-PE" b="1" dirty="0"/>
              <a:t>VALIDEZ LEGAL</a:t>
            </a:r>
            <a:endParaRPr lang="es-PE" dirty="0"/>
          </a:p>
          <a:p>
            <a:pPr marL="0" indent="0">
              <a:buNone/>
            </a:pPr>
            <a:r>
              <a:rPr lang="es-PE" dirty="0"/>
              <a:t>El expediente digital se regula por un marco legal que legitima y legaliza los procesos documentales electrónicos. Cada actuación en el expediente que esté firmada electrónicamente, reviste el mismo valor legal y documental que en el soporte papel.</a:t>
            </a:r>
          </a:p>
          <a:p>
            <a:endParaRPr lang="es-PE" dirty="0"/>
          </a:p>
        </p:txBody>
      </p:sp>
    </p:spTree>
    <p:extLst>
      <p:ext uri="{BB962C8B-B14F-4D97-AF65-F5344CB8AC3E}">
        <p14:creationId xmlns:p14="http://schemas.microsoft.com/office/powerpoint/2010/main" val="2687481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b="1" dirty="0"/>
              <a:t>CARACTERISTICAS DEL EXPEDIENTE DIGITAL:</a:t>
            </a:r>
            <a:endParaRPr lang="es-PE" dirty="0"/>
          </a:p>
        </p:txBody>
      </p:sp>
      <p:sp>
        <p:nvSpPr>
          <p:cNvPr id="3" name="Marcador de contenido 2"/>
          <p:cNvSpPr>
            <a:spLocks noGrp="1"/>
          </p:cNvSpPr>
          <p:nvPr>
            <p:ph idx="1"/>
          </p:nvPr>
        </p:nvSpPr>
        <p:spPr/>
        <p:txBody>
          <a:bodyPr/>
          <a:lstStyle/>
          <a:p>
            <a:pPr lvl="0"/>
            <a:r>
              <a:rPr lang="es-PE" b="1" dirty="0"/>
              <a:t>TRANSPARENCIA</a:t>
            </a:r>
            <a:endParaRPr lang="es-PE" dirty="0"/>
          </a:p>
          <a:p>
            <a:pPr marL="0" indent="0">
              <a:buNone/>
            </a:pPr>
            <a:r>
              <a:rPr lang="es-PE" dirty="0"/>
              <a:t>El expediente digital puede ser seguido por el interesado paso a paso, conociendo su estado, en qué etapa se encuentra y cuáles son las siguientes. Esta información es actualizada cada vez que el expediente se mueve en la organización, pudiendo estar a disposición del interesado las 24 horas del día, a través de Internet.</a:t>
            </a:r>
          </a:p>
          <a:p>
            <a:endParaRPr lang="es-PE" dirty="0"/>
          </a:p>
        </p:txBody>
      </p:sp>
    </p:spTree>
    <p:extLst>
      <p:ext uri="{BB962C8B-B14F-4D97-AF65-F5344CB8AC3E}">
        <p14:creationId xmlns:p14="http://schemas.microsoft.com/office/powerpoint/2010/main" val="1986247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b="1" dirty="0"/>
              <a:t>CARACTERISTICAS DEL EXPEDIENTE DIGITAL:</a:t>
            </a:r>
            <a:endParaRPr lang="es-PE" dirty="0"/>
          </a:p>
        </p:txBody>
      </p:sp>
      <p:sp>
        <p:nvSpPr>
          <p:cNvPr id="3" name="Marcador de contenido 2"/>
          <p:cNvSpPr>
            <a:spLocks noGrp="1"/>
          </p:cNvSpPr>
          <p:nvPr>
            <p:ph idx="1"/>
          </p:nvPr>
        </p:nvSpPr>
        <p:spPr/>
        <p:txBody>
          <a:bodyPr/>
          <a:lstStyle/>
          <a:p>
            <a:pPr lvl="0"/>
            <a:r>
              <a:rPr lang="es-PE" b="1" dirty="0"/>
              <a:t>INTEROPERABILIDAD E INTERCAMBIO DE EXPEDIENTES</a:t>
            </a:r>
            <a:endParaRPr lang="es-PE" dirty="0"/>
          </a:p>
          <a:p>
            <a:pPr marL="0" indent="0">
              <a:buNone/>
            </a:pPr>
            <a:r>
              <a:rPr lang="es-PE" dirty="0"/>
              <a:t>Los expedientes 100% electrónicos pueden ser </a:t>
            </a:r>
            <a:r>
              <a:rPr lang="es-PE" dirty="0" err="1"/>
              <a:t>interoperados</a:t>
            </a:r>
            <a:r>
              <a:rPr lang="es-PE" dirty="0"/>
              <a:t> entre diversos organismos o empresas sin necesidad de trasiego de papeles ni demoras por traslados. Además, se evita el riesgo de deterioro y de extravío de documentos durante su transferencia.</a:t>
            </a:r>
          </a:p>
          <a:p>
            <a:endParaRPr lang="es-PE" dirty="0"/>
          </a:p>
        </p:txBody>
      </p:sp>
    </p:spTree>
    <p:extLst>
      <p:ext uri="{BB962C8B-B14F-4D97-AF65-F5344CB8AC3E}">
        <p14:creationId xmlns:p14="http://schemas.microsoft.com/office/powerpoint/2010/main" val="40257777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42</TotalTime>
  <Words>1069</Words>
  <Application>Microsoft Office PowerPoint</Application>
  <PresentationFormat>Panorámica</PresentationFormat>
  <Paragraphs>51</Paragraphs>
  <Slides>17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Arial</vt:lpstr>
      <vt:lpstr>Garamond</vt:lpstr>
      <vt:lpstr>Orgánico</vt:lpstr>
      <vt:lpstr>Expedientes Digitales</vt:lpstr>
      <vt:lpstr>Expediente Digital</vt:lpstr>
      <vt:lpstr>Expediente Digital</vt:lpstr>
      <vt:lpstr>Expediente Digital</vt:lpstr>
      <vt:lpstr>CARACTERISTICAS DEL EXPEDIENTE DIGITAL:</vt:lpstr>
      <vt:lpstr>CARACTERISTICAS DEL EXPEDIENTE DIGITAL:</vt:lpstr>
      <vt:lpstr>CARACTERISTICAS DEL EXPEDIENTE DIGITAL:</vt:lpstr>
      <vt:lpstr>CARACTERISTICAS DEL EXPEDIENTE DIGITAL:</vt:lpstr>
      <vt:lpstr>CARACTERISTICAS DEL EXPEDIENTE DIGITAL:</vt:lpstr>
      <vt:lpstr>CARACTERISTICAS DEL EXPEDIENTE DIGITAL:</vt:lpstr>
      <vt:lpstr>CARACTERISTICAS DEL EXPEDIENTE DIGITAL:</vt:lpstr>
      <vt:lpstr>CARACTERISTICAS DEL EXPEDIENTE DIGITAL:</vt:lpstr>
      <vt:lpstr>CARACTERISTICAS DEL EXPEDIENTE DIGITAL:</vt:lpstr>
      <vt:lpstr>CARACTERISTICAS DEL EXPEDIENTE DIGITAL:</vt:lpstr>
      <vt:lpstr>CARACTERISTICAS DEL EXPEDIENTE DIGITAL:</vt:lpstr>
      <vt:lpstr>RESOLUCIÓN ADMINISTRATIVA N° 414-2010-CE-PJ</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Expedientes Digitales</dc:title>
  <dc:creator>DANIEL FRANCISCO</dc:creator>
  <cp:lastModifiedBy>DANIEL FRANCISCO</cp:lastModifiedBy>
  <cp:revision>2</cp:revision>
  <dcterms:created xsi:type="dcterms:W3CDTF">2016-12-14T00:10:22Z</dcterms:created>
  <dcterms:modified xsi:type="dcterms:W3CDTF">2016-12-14T00:54:07Z</dcterms:modified>
</cp:coreProperties>
</file>