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3" r:id="rId1"/>
  </p:sldMasterIdLst>
  <p:sldIdLst>
    <p:sldId id="259" r:id="rId2"/>
    <p:sldId id="258" r:id="rId3"/>
    <p:sldId id="280" r:id="rId4"/>
    <p:sldId id="281" r:id="rId5"/>
    <p:sldId id="279" r:id="rId6"/>
    <p:sldId id="282" r:id="rId7"/>
    <p:sldId id="283" r:id="rId8"/>
    <p:sldId id="284" r:id="rId9"/>
    <p:sldId id="285" r:id="rId10"/>
    <p:sldId id="286" r:id="rId11"/>
    <p:sldId id="287" r:id="rId12"/>
    <p:sldId id="288" r:id="rId13"/>
    <p:sldId id="29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74" d="100"/>
          <a:sy n="74" d="100"/>
        </p:scale>
        <p:origin x="4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F6E0E8E6-B6EB-498A-BC29-48D81AAAA5B6}" type="datetimeFigureOut">
              <a:rPr lang="en-US" smtClean="0"/>
              <a:t>12/15/2016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76351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1EAF71F-1A43-41B7-B605-0710A83174B7}" type="datetimeFigureOut">
              <a:rPr lang="en-US" smtClean="0"/>
              <a:t>12/15/2016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66188463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19578A0-4252-4A4F-8A4C-4F80F1AD91FF}" type="datetimeFigureOut">
              <a:rPr lang="en-US" smtClean="0"/>
              <a:t>12/15/2016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725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9DCDF071-3364-4AF2-8784-696D9E530376}" type="datetimeFigureOut">
              <a:rPr lang="en-US" smtClean="0"/>
              <a:t>12/15/2016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83040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61EAF71F-1A43-41B7-B605-0710A83174B7}" type="datetimeFigureOut">
              <a:rPr lang="en-US" smtClean="0"/>
              <a:t>12/15/2016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1423563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61EAF71F-1A43-41B7-B605-0710A83174B7}" type="datetimeFigureOut">
              <a:rPr lang="en-US" smtClean="0"/>
              <a:t>12/15/2016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07848901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B1B64FF-53E9-4519-AFEB-B5EAE0A6C098}" type="datetimeFigureOut">
              <a:rPr lang="en-US" smtClean="0"/>
              <a:t>12/15/2016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6045068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3D0605F-0999-49B8-97E8-A9F5FE66FD89}" type="datetimeFigureOut">
              <a:rPr lang="en-US" smtClean="0"/>
              <a:t>12/15/2016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584485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D041493-8214-4CD3-9E66-4A7CE0239274}" type="datetimeFigureOut">
              <a:rPr lang="en-US" smtClean="0"/>
              <a:t>12/15/2016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944567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D45397E-FD2D-4D0A-B33C-2E5AEFAED143}" type="datetimeFigureOut">
              <a:rPr lang="en-US" smtClean="0"/>
              <a:t>12/15/2016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897197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E15092E-80DC-4992-A0D4-E74F7FC3042B}" type="datetimeFigureOut">
              <a:rPr lang="en-US" smtClean="0"/>
              <a:t>12/15/2016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240370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569A4C6-EA06-4AF0-A839-1839C57399A0}" type="datetimeFigureOut">
              <a:rPr lang="en-US" smtClean="0"/>
              <a:t>12/15/2016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263142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BF0C016-2580-485A-AC4B-4452BC379743}" type="datetimeFigureOut">
              <a:rPr lang="en-US" smtClean="0"/>
              <a:t>12/15/2016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159244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F0C8E6-7044-439E-9AE7-82A0C81AB0F0}" type="datetimeFigureOut">
              <a:rPr lang="en-US" smtClean="0"/>
              <a:t>12/15/2016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671511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E95F70E-5DFF-42EC-93B3-07D70D7ED1BD}" type="datetimeFigureOut">
              <a:rPr lang="en-US" smtClean="0"/>
              <a:t>12/15/2016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649291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64520B5-A0C9-4D15-A71B-70A075D52D64}" type="datetimeFigureOut">
              <a:rPr lang="en-US" smtClean="0"/>
              <a:t>12/15/2016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430059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1EAF71F-1A43-41B7-B605-0710A83174B7}" type="datetimeFigureOut">
              <a:rPr lang="en-US" smtClean="0"/>
              <a:t>12/15/2016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807323968"/>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41"/>
          <p:cNvSpPr txBox="1">
            <a:spLocks noChangeArrowheads="1"/>
          </p:cNvSpPr>
          <p:nvPr/>
        </p:nvSpPr>
        <p:spPr>
          <a:xfrm>
            <a:off x="1841579" y="365803"/>
            <a:ext cx="9964364" cy="1193049"/>
          </a:xfrm>
          <a:prstGeom prst="rect">
            <a:avLst/>
          </a:prstGeom>
          <a:effectLst>
            <a:outerShdw dist="17961" dir="2700000" algn="ctr" rotWithShape="0">
              <a:srgbClr val="F8F8F8">
                <a:alpha val="50000"/>
              </a:srgbClr>
            </a:outerShdw>
          </a:effectLst>
        </p:spPr>
        <p:txBody>
          <a:bodyPr vert="horz" lIns="91416" tIns="45708" rIns="91416" bIns="45708" rtlCol="0" anchor="ctr">
            <a:noAutofit/>
          </a:bodyPr>
          <a:lstStyle>
            <a:lvl1pPr algn="r" defTabSz="914400" rtl="0" eaLnBrk="1" latinLnBrk="0" hangingPunct="1">
              <a:lnSpc>
                <a:spcPct val="80000"/>
              </a:lnSpc>
              <a:spcBef>
                <a:spcPct val="0"/>
              </a:spcBef>
              <a:buNone/>
              <a:defRPr sz="5000" kern="1200" cap="all" spc="200" baseline="0">
                <a:solidFill>
                  <a:schemeClr val="tx1">
                    <a:lumMod val="90000"/>
                    <a:lumOff val="10000"/>
                  </a:schemeClr>
                </a:solidFill>
                <a:latin typeface="+mj-lt"/>
                <a:ea typeface="+mj-ea"/>
                <a:cs typeface="+mj-cs"/>
              </a:defRPr>
            </a:lvl1pPr>
          </a:lstStyle>
          <a:p>
            <a:pPr algn="ctr"/>
            <a:r>
              <a:rPr lang="en-US" sz="5998" b="1" spc="50" dirty="0">
                <a:ln w="12700" cmpd="sng">
                  <a:solidFill>
                    <a:schemeClr val="accent6">
                      <a:satMod val="120000"/>
                      <a:shade val="80000"/>
                    </a:schemeClr>
                  </a:solidFill>
                  <a:prstDash val="solid"/>
                </a:ln>
                <a:solidFill>
                  <a:schemeClr val="tx1"/>
                </a:solidFill>
                <a:effectLst>
                  <a:glow rad="53100">
                    <a:schemeClr val="accent6">
                      <a:satMod val="180000"/>
                      <a:alpha val="30000"/>
                    </a:schemeClr>
                  </a:glow>
                </a:effectLst>
                <a:latin typeface="Bauhaus 93" pitchFamily="82" charset="0"/>
              </a:rPr>
              <a:t/>
            </a:r>
            <a:br>
              <a:rPr lang="en-US" sz="5998" b="1" spc="50" dirty="0">
                <a:ln w="12700" cmpd="sng">
                  <a:solidFill>
                    <a:schemeClr val="accent6">
                      <a:satMod val="120000"/>
                      <a:shade val="80000"/>
                    </a:schemeClr>
                  </a:solidFill>
                  <a:prstDash val="solid"/>
                </a:ln>
                <a:solidFill>
                  <a:schemeClr val="tx1"/>
                </a:solidFill>
                <a:effectLst>
                  <a:glow rad="53100">
                    <a:schemeClr val="accent6">
                      <a:satMod val="180000"/>
                      <a:alpha val="30000"/>
                    </a:schemeClr>
                  </a:glow>
                </a:effectLst>
                <a:latin typeface="Bauhaus 93" pitchFamily="82" charset="0"/>
              </a:rPr>
            </a:br>
            <a:r>
              <a:rPr lang="es-PE" sz="3600" dirty="0">
                <a:solidFill>
                  <a:schemeClr val="tx1"/>
                </a:solidFill>
                <a:latin typeface="Berlin Sans FB Demi"/>
                <a:ea typeface="Times New Roman"/>
                <a:cs typeface="Narkisim"/>
              </a:rPr>
              <a:t>Universidad nacional</a:t>
            </a:r>
            <a:r>
              <a:rPr lang="es-PE" sz="4800" b="1" dirty="0">
                <a:solidFill>
                  <a:schemeClr val="tx1"/>
                </a:solidFill>
                <a:ea typeface="Times New Roman"/>
                <a:cs typeface="Times New Roman"/>
              </a:rPr>
              <a:t/>
            </a:r>
            <a:br>
              <a:rPr lang="es-PE" sz="4800" b="1" dirty="0">
                <a:solidFill>
                  <a:schemeClr val="tx1"/>
                </a:solidFill>
                <a:ea typeface="Times New Roman"/>
                <a:cs typeface="Times New Roman"/>
              </a:rPr>
            </a:br>
            <a:r>
              <a:rPr lang="es-PE" sz="6000" b="1" dirty="0">
                <a:solidFill>
                  <a:schemeClr val="tx1"/>
                </a:solidFill>
                <a:latin typeface="Berlin Sans FB Demi"/>
                <a:ea typeface="Times New Roman"/>
                <a:cs typeface="Times New Roman"/>
              </a:rPr>
              <a:t>Federico Villareal</a:t>
            </a:r>
            <a:r>
              <a:rPr lang="es-PE" sz="5998" dirty="0">
                <a:solidFill>
                  <a:schemeClr val="tx1"/>
                </a:solidFill>
                <a:ea typeface="Times New Roman"/>
                <a:cs typeface="Times New Roman"/>
              </a:rPr>
              <a:t/>
            </a:r>
            <a:br>
              <a:rPr lang="es-PE" sz="5998" dirty="0">
                <a:solidFill>
                  <a:schemeClr val="tx1"/>
                </a:solidFill>
                <a:ea typeface="Times New Roman"/>
                <a:cs typeface="Times New Roman"/>
              </a:rPr>
            </a:br>
            <a:endParaRPr lang="es-PE" sz="5998" dirty="0">
              <a:solidFill>
                <a:schemeClr val="tx1"/>
              </a:solidFill>
              <a:ea typeface="Times New Roman"/>
              <a:cs typeface="Times New Roman"/>
            </a:endParaRPr>
          </a:p>
        </p:txBody>
      </p:sp>
      <p:sp>
        <p:nvSpPr>
          <p:cNvPr id="31" name="1 Título"/>
          <p:cNvSpPr txBox="1">
            <a:spLocks/>
          </p:cNvSpPr>
          <p:nvPr/>
        </p:nvSpPr>
        <p:spPr bwMode="gray">
          <a:xfrm>
            <a:off x="3425243" y="2952862"/>
            <a:ext cx="9162432" cy="645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alpha val="50000"/>
                    </a:schemeClr>
                  </a:outerShdw>
                </a:effectLst>
              </a14:hiddenEffects>
            </a:ext>
          </a:extLst>
        </p:spPr>
        <p:txBody>
          <a:bodyPr vert="horz" wrap="square" lIns="91416" tIns="45708" rIns="91416" bIns="45708" numCol="1" anchor="ctr" anchorCtr="0" compatLnSpc="1">
            <a:prstTxWarp prst="textNoShape">
              <a:avLst/>
            </a:prstTxWarp>
            <a:noAutofit/>
          </a:bodyPr>
          <a:lstStyle>
            <a:lvl1pPr algn="r" rtl="0" eaLnBrk="1" fontAlgn="base" hangingPunct="1">
              <a:spcBef>
                <a:spcPct val="0"/>
              </a:spcBef>
              <a:spcAft>
                <a:spcPct val="0"/>
              </a:spcAft>
              <a:defRPr sz="4400" b="1">
                <a:solidFill>
                  <a:srgbClr val="FFFFFF"/>
                </a:solidFill>
                <a:latin typeface="+mj-lt"/>
                <a:ea typeface="+mj-ea"/>
                <a:cs typeface="+mj-cs"/>
              </a:defRPr>
            </a:lvl1pPr>
            <a:lvl2pPr algn="l" rtl="0" eaLnBrk="1" fontAlgn="base" hangingPunct="1">
              <a:spcBef>
                <a:spcPct val="0"/>
              </a:spcBef>
              <a:spcAft>
                <a:spcPct val="0"/>
              </a:spcAft>
              <a:defRPr sz="3600" b="1">
                <a:solidFill>
                  <a:srgbClr val="FFFFFF"/>
                </a:solidFill>
                <a:latin typeface="Arial" charset="0"/>
              </a:defRPr>
            </a:lvl2pPr>
            <a:lvl3pPr algn="l" rtl="0" eaLnBrk="1" fontAlgn="base" hangingPunct="1">
              <a:spcBef>
                <a:spcPct val="0"/>
              </a:spcBef>
              <a:spcAft>
                <a:spcPct val="0"/>
              </a:spcAft>
              <a:defRPr sz="3600" b="1">
                <a:solidFill>
                  <a:srgbClr val="FFFFFF"/>
                </a:solidFill>
                <a:latin typeface="Arial" charset="0"/>
              </a:defRPr>
            </a:lvl3pPr>
            <a:lvl4pPr algn="l" rtl="0" eaLnBrk="1" fontAlgn="base" hangingPunct="1">
              <a:spcBef>
                <a:spcPct val="0"/>
              </a:spcBef>
              <a:spcAft>
                <a:spcPct val="0"/>
              </a:spcAft>
              <a:defRPr sz="3600" b="1">
                <a:solidFill>
                  <a:srgbClr val="FFFFFF"/>
                </a:solidFill>
                <a:latin typeface="Arial" charset="0"/>
              </a:defRPr>
            </a:lvl4pPr>
            <a:lvl5pPr algn="l" rtl="0" eaLnBrk="1" fontAlgn="base" hangingPunct="1">
              <a:spcBef>
                <a:spcPct val="0"/>
              </a:spcBef>
              <a:spcAft>
                <a:spcPct val="0"/>
              </a:spcAft>
              <a:defRPr sz="3600" b="1">
                <a:solidFill>
                  <a:srgbClr val="FFFFFF"/>
                </a:solidFill>
                <a:latin typeface="Arial" charset="0"/>
              </a:defRPr>
            </a:lvl5pPr>
            <a:lvl6pPr marL="457200" algn="l" rtl="0" eaLnBrk="1" fontAlgn="base" hangingPunct="1">
              <a:spcBef>
                <a:spcPct val="0"/>
              </a:spcBef>
              <a:spcAft>
                <a:spcPct val="0"/>
              </a:spcAft>
              <a:defRPr sz="3600" b="1">
                <a:solidFill>
                  <a:srgbClr val="FFFFFF"/>
                </a:solidFill>
                <a:latin typeface="Arial" charset="0"/>
              </a:defRPr>
            </a:lvl6pPr>
            <a:lvl7pPr marL="914400" algn="l" rtl="0" eaLnBrk="1" fontAlgn="base" hangingPunct="1">
              <a:spcBef>
                <a:spcPct val="0"/>
              </a:spcBef>
              <a:spcAft>
                <a:spcPct val="0"/>
              </a:spcAft>
              <a:defRPr sz="3600" b="1">
                <a:solidFill>
                  <a:srgbClr val="FFFFFF"/>
                </a:solidFill>
                <a:latin typeface="Arial" charset="0"/>
              </a:defRPr>
            </a:lvl7pPr>
            <a:lvl8pPr marL="1371600" algn="l" rtl="0" eaLnBrk="1" fontAlgn="base" hangingPunct="1">
              <a:spcBef>
                <a:spcPct val="0"/>
              </a:spcBef>
              <a:spcAft>
                <a:spcPct val="0"/>
              </a:spcAft>
              <a:defRPr sz="3600" b="1">
                <a:solidFill>
                  <a:srgbClr val="FFFFFF"/>
                </a:solidFill>
                <a:latin typeface="Arial" charset="0"/>
              </a:defRPr>
            </a:lvl8pPr>
            <a:lvl9pPr marL="1828800" algn="l" rtl="0" eaLnBrk="1" fontAlgn="base" hangingPunct="1">
              <a:spcBef>
                <a:spcPct val="0"/>
              </a:spcBef>
              <a:spcAft>
                <a:spcPct val="0"/>
              </a:spcAft>
              <a:defRPr sz="3600" b="1">
                <a:solidFill>
                  <a:srgbClr val="FFFFFF"/>
                </a:solidFill>
                <a:latin typeface="Arial" charset="0"/>
              </a:defRPr>
            </a:lvl9pPr>
          </a:lstStyle>
          <a:p>
            <a:pPr algn="ctr"/>
            <a:endParaRPr lang="es-PE" sz="2999" dirty="0">
              <a:ln w="17780" cmpd="sng">
                <a:solidFill>
                  <a:srgbClr val="FFFFFF"/>
                </a:solidFill>
                <a:prstDash val="solid"/>
                <a:miter lim="800000"/>
              </a:ln>
              <a:solidFill>
                <a:schemeClr val="tx1"/>
              </a:solidFill>
              <a:effectLst>
                <a:outerShdw blurRad="50800" algn="tl" rotWithShape="0">
                  <a:srgbClr val="000000"/>
                </a:outerShdw>
              </a:effectLst>
              <a:latin typeface="Comic Sans MS" pitchFamily="66" charset="0"/>
            </a:endParaRPr>
          </a:p>
          <a:p>
            <a:pPr algn="ctr"/>
            <a:r>
              <a:rPr lang="es-ES" sz="2999" dirty="0">
                <a:ln w="17780" cmpd="sng">
                  <a:solidFill>
                    <a:srgbClr val="FFFFFF"/>
                  </a:solidFill>
                  <a:prstDash val="solid"/>
                  <a:miter lim="800000"/>
                </a:ln>
                <a:solidFill>
                  <a:schemeClr val="tx1"/>
                </a:solidFill>
                <a:effectLst>
                  <a:outerShdw blurRad="50800" algn="tl" rotWithShape="0">
                    <a:srgbClr val="000000"/>
                  </a:outerShdw>
                </a:effectLst>
                <a:latin typeface="Comic Sans MS" pitchFamily="66" charset="0"/>
              </a:rPr>
              <a:t>	</a:t>
            </a:r>
            <a:endParaRPr lang="es-PE" sz="2999" dirty="0">
              <a:ln w="17780" cmpd="sng">
                <a:solidFill>
                  <a:srgbClr val="FFFFFF"/>
                </a:solidFill>
                <a:prstDash val="solid"/>
                <a:miter lim="800000"/>
              </a:ln>
              <a:solidFill>
                <a:schemeClr val="tx1"/>
              </a:solidFill>
              <a:effectLst>
                <a:outerShdw blurRad="50800" algn="tl" rotWithShape="0">
                  <a:srgbClr val="000000"/>
                </a:outerShdw>
              </a:effectLst>
              <a:latin typeface="Comic Sans MS" pitchFamily="66" charset="0"/>
            </a:endParaRPr>
          </a:p>
          <a:p>
            <a:pPr algn="ctr"/>
            <a:r>
              <a:rPr lang="es-PE" sz="2999" dirty="0">
                <a:ln w="17780" cmpd="sng">
                  <a:solidFill>
                    <a:srgbClr val="FFFFFF"/>
                  </a:solidFill>
                  <a:prstDash val="solid"/>
                  <a:miter lim="800000"/>
                </a:ln>
                <a:solidFill>
                  <a:schemeClr val="tx1"/>
                </a:solidFill>
                <a:effectLst>
                  <a:outerShdw blurRad="50800" algn="tl" rotWithShape="0">
                    <a:srgbClr val="000000"/>
                  </a:outerShdw>
                </a:effectLst>
                <a:latin typeface="Cambria" panose="02040503050406030204" pitchFamily="18" charset="0"/>
              </a:rPr>
              <a:t>Facultad de Ingeniería Industrial y de Sistemas</a:t>
            </a:r>
          </a:p>
          <a:p>
            <a:pPr algn="l"/>
            <a:r>
              <a:rPr lang="es-PE" sz="2999" dirty="0">
                <a:ln w="17780" cmpd="sng">
                  <a:solidFill>
                    <a:srgbClr val="FFFFFF"/>
                  </a:solidFill>
                  <a:prstDash val="solid"/>
                  <a:miter lim="800000"/>
                </a:ln>
                <a:solidFill>
                  <a:schemeClr val="tx1"/>
                </a:solidFill>
                <a:effectLst>
                  <a:outerShdw blurRad="50800" algn="tl" rotWithShape="0">
                    <a:srgbClr val="000000"/>
                  </a:outerShdw>
                </a:effectLst>
                <a:latin typeface="Comic Sans MS" pitchFamily="66" charset="0"/>
              </a:rPr>
              <a:t/>
            </a:r>
            <a:br>
              <a:rPr lang="es-PE" sz="2999" dirty="0">
                <a:ln w="17780" cmpd="sng">
                  <a:solidFill>
                    <a:srgbClr val="FFFFFF"/>
                  </a:solidFill>
                  <a:prstDash val="solid"/>
                  <a:miter lim="800000"/>
                </a:ln>
                <a:solidFill>
                  <a:schemeClr val="tx1"/>
                </a:solidFill>
                <a:effectLst>
                  <a:outerShdw blurRad="50800" algn="tl" rotWithShape="0">
                    <a:srgbClr val="000000"/>
                  </a:outerShdw>
                </a:effectLst>
                <a:latin typeface="Comic Sans MS" pitchFamily="66" charset="0"/>
              </a:rPr>
            </a:br>
            <a:r>
              <a:rPr lang="es-PE" sz="2999" dirty="0">
                <a:ln w="17780" cmpd="sng">
                  <a:solidFill>
                    <a:srgbClr val="FFFFFF"/>
                  </a:solidFill>
                  <a:prstDash val="solid"/>
                  <a:miter lim="800000"/>
                </a:ln>
                <a:solidFill>
                  <a:schemeClr val="tx1"/>
                </a:solidFill>
                <a:effectLst>
                  <a:outerShdw blurRad="50800" algn="tl" rotWithShape="0">
                    <a:srgbClr val="000000"/>
                  </a:outerShdw>
                </a:effectLst>
                <a:latin typeface="Comic Sans MS" pitchFamily="66" charset="0"/>
              </a:rPr>
              <a:t> </a:t>
            </a:r>
            <a:r>
              <a:rPr lang="es-PE" sz="2999" dirty="0">
                <a:ln w="17780" cmpd="sng">
                  <a:solidFill>
                    <a:srgbClr val="FFFFFF"/>
                  </a:solidFill>
                  <a:prstDash val="solid"/>
                  <a:miter lim="800000"/>
                </a:ln>
                <a:solidFill>
                  <a:schemeClr val="tx1"/>
                </a:solidFill>
                <a:effectLst>
                  <a:outerShdw blurRad="50800" algn="tl" rotWithShape="0">
                    <a:srgbClr val="000000"/>
                  </a:outerShdw>
                </a:effectLst>
              </a:rPr>
              <a:t/>
            </a:r>
            <a:br>
              <a:rPr lang="es-PE" sz="2999" dirty="0">
                <a:ln w="17780" cmpd="sng">
                  <a:solidFill>
                    <a:srgbClr val="FFFFFF"/>
                  </a:solidFill>
                  <a:prstDash val="solid"/>
                  <a:miter lim="800000"/>
                </a:ln>
                <a:solidFill>
                  <a:schemeClr val="tx1"/>
                </a:solidFill>
                <a:effectLst>
                  <a:outerShdw blurRad="50800" algn="tl" rotWithShape="0">
                    <a:srgbClr val="000000"/>
                  </a:outerShdw>
                </a:effectLst>
              </a:rPr>
            </a:br>
            <a:r>
              <a:rPr lang="es-PE" sz="2999" dirty="0">
                <a:ln w="17780" cmpd="sng">
                  <a:solidFill>
                    <a:srgbClr val="FFFFFF"/>
                  </a:solidFill>
                  <a:prstDash val="solid"/>
                  <a:miter lim="800000"/>
                </a:ln>
                <a:solidFill>
                  <a:schemeClr val="tx1"/>
                </a:solidFill>
                <a:effectLst>
                  <a:outerShdw blurRad="50800" algn="tl" rotWithShape="0">
                    <a:srgbClr val="000000"/>
                  </a:outerShdw>
                </a:effectLst>
              </a:rPr>
              <a:t>                                                        				</a:t>
            </a:r>
          </a:p>
        </p:txBody>
      </p:sp>
      <p:sp>
        <p:nvSpPr>
          <p:cNvPr id="32" name="2 Subtítulo"/>
          <p:cNvSpPr txBox="1">
            <a:spLocks/>
          </p:cNvSpPr>
          <p:nvPr/>
        </p:nvSpPr>
        <p:spPr bwMode="gray">
          <a:xfrm>
            <a:off x="5087888" y="5120479"/>
            <a:ext cx="5631464" cy="1473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algn="ctr" rotWithShape="0">
                    <a:srgbClr val="FFFFFF">
                      <a:alpha val="50000"/>
                    </a:srgbClr>
                  </a:outerShdw>
                </a:effectLst>
              </a14:hiddenEffects>
            </a:ext>
          </a:extLst>
        </p:spPr>
        <p:txBody>
          <a:bodyPr vert="horz" wrap="square" lIns="91416" tIns="45708" rIns="91416" bIns="45708" numCol="1" anchor="t" anchorCtr="0" compatLnSpc="1"/>
          <a:lstStyle>
            <a:lvl1pPr marL="0" indent="0" algn="r" rtl="0" eaLnBrk="1" fontAlgn="base" hangingPunct="1">
              <a:spcBef>
                <a:spcPct val="20000"/>
              </a:spcBef>
              <a:spcAft>
                <a:spcPct val="0"/>
              </a:spcAft>
              <a:buFontTx/>
              <a:buNone/>
              <a:defRPr sz="20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l"/>
            <a:endParaRPr lang="es-PE" sz="2499" b="1" dirty="0">
              <a:latin typeface="Comic Sans MS" pitchFamily="66" charset="0"/>
            </a:endParaRPr>
          </a:p>
        </p:txBody>
      </p:sp>
      <p:sp>
        <p:nvSpPr>
          <p:cNvPr id="33" name="Paralelogramo 3"/>
          <p:cNvSpPr/>
          <p:nvPr/>
        </p:nvSpPr>
        <p:spPr>
          <a:xfrm>
            <a:off x="4851711" y="3345126"/>
            <a:ext cx="7318549" cy="174869"/>
          </a:xfrm>
          <a:custGeom>
            <a:avLst/>
            <a:gdLst>
              <a:gd name="connsiteX0" fmla="*/ 0 w 4950823"/>
              <a:gd name="connsiteY0" fmla="*/ 274320 h 274320"/>
              <a:gd name="connsiteX1" fmla="*/ 68580 w 4950823"/>
              <a:gd name="connsiteY1" fmla="*/ 0 h 274320"/>
              <a:gd name="connsiteX2" fmla="*/ 4950823 w 4950823"/>
              <a:gd name="connsiteY2" fmla="*/ 0 h 274320"/>
              <a:gd name="connsiteX3" fmla="*/ 4882243 w 4950823"/>
              <a:gd name="connsiteY3" fmla="*/ 274320 h 274320"/>
              <a:gd name="connsiteX4" fmla="*/ 0 w 4950823"/>
              <a:gd name="connsiteY4" fmla="*/ 274320 h 274320"/>
              <a:gd name="connsiteX0" fmla="*/ 0 w 4950823"/>
              <a:gd name="connsiteY0" fmla="*/ 274320 h 352697"/>
              <a:gd name="connsiteX1" fmla="*/ 68580 w 4950823"/>
              <a:gd name="connsiteY1" fmla="*/ 0 h 352697"/>
              <a:gd name="connsiteX2" fmla="*/ 4950823 w 4950823"/>
              <a:gd name="connsiteY2" fmla="*/ 0 h 352697"/>
              <a:gd name="connsiteX3" fmla="*/ 4908369 w 4950823"/>
              <a:gd name="connsiteY3" fmla="*/ 352697 h 352697"/>
              <a:gd name="connsiteX4" fmla="*/ 0 w 4950823"/>
              <a:gd name="connsiteY4" fmla="*/ 274320 h 352697"/>
              <a:gd name="connsiteX0" fmla="*/ 0 w 4954089"/>
              <a:gd name="connsiteY0" fmla="*/ 274320 h 299357"/>
              <a:gd name="connsiteX1" fmla="*/ 68580 w 4954089"/>
              <a:gd name="connsiteY1" fmla="*/ 0 h 299357"/>
              <a:gd name="connsiteX2" fmla="*/ 4950823 w 4954089"/>
              <a:gd name="connsiteY2" fmla="*/ 0 h 299357"/>
              <a:gd name="connsiteX3" fmla="*/ 4954089 w 4954089"/>
              <a:gd name="connsiteY3" fmla="*/ 299357 h 299357"/>
              <a:gd name="connsiteX4" fmla="*/ 0 w 4954089"/>
              <a:gd name="connsiteY4" fmla="*/ 274320 h 299357"/>
              <a:gd name="connsiteX0" fmla="*/ 0 w 4976949"/>
              <a:gd name="connsiteY0" fmla="*/ 274320 h 276497"/>
              <a:gd name="connsiteX1" fmla="*/ 68580 w 4976949"/>
              <a:gd name="connsiteY1" fmla="*/ 0 h 276497"/>
              <a:gd name="connsiteX2" fmla="*/ 4950823 w 4976949"/>
              <a:gd name="connsiteY2" fmla="*/ 0 h 276497"/>
              <a:gd name="connsiteX3" fmla="*/ 4976949 w 4976949"/>
              <a:gd name="connsiteY3" fmla="*/ 276497 h 276497"/>
              <a:gd name="connsiteX4" fmla="*/ 0 w 4976949"/>
              <a:gd name="connsiteY4" fmla="*/ 274320 h 276497"/>
              <a:gd name="connsiteX0" fmla="*/ 0 w 4954089"/>
              <a:gd name="connsiteY0" fmla="*/ 274320 h 274320"/>
              <a:gd name="connsiteX1" fmla="*/ 68580 w 4954089"/>
              <a:gd name="connsiteY1" fmla="*/ 0 h 274320"/>
              <a:gd name="connsiteX2" fmla="*/ 4950823 w 4954089"/>
              <a:gd name="connsiteY2" fmla="*/ 0 h 274320"/>
              <a:gd name="connsiteX3" fmla="*/ 4954089 w 4954089"/>
              <a:gd name="connsiteY3" fmla="*/ 268877 h 274320"/>
              <a:gd name="connsiteX4" fmla="*/ 0 w 4954089"/>
              <a:gd name="connsiteY4" fmla="*/ 274320 h 274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4089" h="274320">
                <a:moveTo>
                  <a:pt x="0" y="274320"/>
                </a:moveTo>
                <a:lnTo>
                  <a:pt x="68580" y="0"/>
                </a:lnTo>
                <a:lnTo>
                  <a:pt x="4950823" y="0"/>
                </a:lnTo>
                <a:cubicBezTo>
                  <a:pt x="4951912" y="99786"/>
                  <a:pt x="4953000" y="169091"/>
                  <a:pt x="4954089" y="268877"/>
                </a:cubicBezTo>
                <a:lnTo>
                  <a:pt x="0" y="274320"/>
                </a:lnTo>
                <a:close/>
              </a:path>
            </a:pathLst>
          </a:custGeom>
          <a:gradFill>
            <a:gsLst>
              <a:gs pos="1000">
                <a:schemeClr val="tx2">
                  <a:lumMod val="2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799"/>
          </a:p>
        </p:txBody>
      </p:sp>
      <p:sp>
        <p:nvSpPr>
          <p:cNvPr id="13" name="Título 1"/>
          <p:cNvSpPr>
            <a:spLocks noGrp="1"/>
          </p:cNvSpPr>
          <p:nvPr>
            <p:ph type="ctrTitle"/>
          </p:nvPr>
        </p:nvSpPr>
        <p:spPr>
          <a:xfrm>
            <a:off x="3146660" y="1212173"/>
            <a:ext cx="9280867" cy="1462087"/>
          </a:xfrm>
        </p:spPr>
        <p:txBody>
          <a:bodyPr>
            <a:normAutofit/>
          </a:bodyPr>
          <a:lstStyle/>
          <a:p>
            <a:r>
              <a:rPr lang="es-PE" sz="3200" i="1" dirty="0"/>
              <a:t>Microfilms, Microformas y Fedatarios Juramentados Informáticos</a:t>
            </a:r>
            <a:endParaRPr lang="es-PE" sz="3200" b="1" dirty="0">
              <a:latin typeface="Cambria" panose="02040503050406030204" pitchFamily="18" charset="0"/>
            </a:endParaRPr>
          </a:p>
        </p:txBody>
      </p:sp>
      <p:sp>
        <p:nvSpPr>
          <p:cNvPr id="2" name="CuadroTexto 1"/>
          <p:cNvSpPr txBox="1"/>
          <p:nvPr/>
        </p:nvSpPr>
        <p:spPr>
          <a:xfrm>
            <a:off x="8317832" y="3510065"/>
            <a:ext cx="7704856" cy="341632"/>
          </a:xfrm>
          <a:prstGeom prst="rect">
            <a:avLst/>
          </a:prstGeom>
          <a:noFill/>
        </p:spPr>
        <p:txBody>
          <a:bodyPr wrap="square" rtlCol="0">
            <a:spAutoFit/>
          </a:bodyPr>
          <a:lstStyle/>
          <a:p>
            <a:pPr>
              <a:lnSpc>
                <a:spcPct val="90000"/>
              </a:lnSpc>
            </a:pPr>
            <a:endParaRPr lang="es-PE" b="1" dirty="0"/>
          </a:p>
        </p:txBody>
      </p:sp>
      <p:sp>
        <p:nvSpPr>
          <p:cNvPr id="15" name="Paralelogramo 3"/>
          <p:cNvSpPr/>
          <p:nvPr/>
        </p:nvSpPr>
        <p:spPr>
          <a:xfrm>
            <a:off x="2979503" y="2706151"/>
            <a:ext cx="9190757" cy="152953"/>
          </a:xfrm>
          <a:custGeom>
            <a:avLst/>
            <a:gdLst>
              <a:gd name="connsiteX0" fmla="*/ 0 w 4950823"/>
              <a:gd name="connsiteY0" fmla="*/ 274320 h 274320"/>
              <a:gd name="connsiteX1" fmla="*/ 68580 w 4950823"/>
              <a:gd name="connsiteY1" fmla="*/ 0 h 274320"/>
              <a:gd name="connsiteX2" fmla="*/ 4950823 w 4950823"/>
              <a:gd name="connsiteY2" fmla="*/ 0 h 274320"/>
              <a:gd name="connsiteX3" fmla="*/ 4882243 w 4950823"/>
              <a:gd name="connsiteY3" fmla="*/ 274320 h 274320"/>
              <a:gd name="connsiteX4" fmla="*/ 0 w 4950823"/>
              <a:gd name="connsiteY4" fmla="*/ 274320 h 274320"/>
              <a:gd name="connsiteX0" fmla="*/ 0 w 4950823"/>
              <a:gd name="connsiteY0" fmla="*/ 274320 h 352697"/>
              <a:gd name="connsiteX1" fmla="*/ 68580 w 4950823"/>
              <a:gd name="connsiteY1" fmla="*/ 0 h 352697"/>
              <a:gd name="connsiteX2" fmla="*/ 4950823 w 4950823"/>
              <a:gd name="connsiteY2" fmla="*/ 0 h 352697"/>
              <a:gd name="connsiteX3" fmla="*/ 4908369 w 4950823"/>
              <a:gd name="connsiteY3" fmla="*/ 352697 h 352697"/>
              <a:gd name="connsiteX4" fmla="*/ 0 w 4950823"/>
              <a:gd name="connsiteY4" fmla="*/ 274320 h 352697"/>
              <a:gd name="connsiteX0" fmla="*/ 0 w 4954089"/>
              <a:gd name="connsiteY0" fmla="*/ 274320 h 299357"/>
              <a:gd name="connsiteX1" fmla="*/ 68580 w 4954089"/>
              <a:gd name="connsiteY1" fmla="*/ 0 h 299357"/>
              <a:gd name="connsiteX2" fmla="*/ 4950823 w 4954089"/>
              <a:gd name="connsiteY2" fmla="*/ 0 h 299357"/>
              <a:gd name="connsiteX3" fmla="*/ 4954089 w 4954089"/>
              <a:gd name="connsiteY3" fmla="*/ 299357 h 299357"/>
              <a:gd name="connsiteX4" fmla="*/ 0 w 4954089"/>
              <a:gd name="connsiteY4" fmla="*/ 274320 h 299357"/>
              <a:gd name="connsiteX0" fmla="*/ 0 w 4976949"/>
              <a:gd name="connsiteY0" fmla="*/ 274320 h 276497"/>
              <a:gd name="connsiteX1" fmla="*/ 68580 w 4976949"/>
              <a:gd name="connsiteY1" fmla="*/ 0 h 276497"/>
              <a:gd name="connsiteX2" fmla="*/ 4950823 w 4976949"/>
              <a:gd name="connsiteY2" fmla="*/ 0 h 276497"/>
              <a:gd name="connsiteX3" fmla="*/ 4976949 w 4976949"/>
              <a:gd name="connsiteY3" fmla="*/ 276497 h 276497"/>
              <a:gd name="connsiteX4" fmla="*/ 0 w 4976949"/>
              <a:gd name="connsiteY4" fmla="*/ 274320 h 276497"/>
              <a:gd name="connsiteX0" fmla="*/ 0 w 4954089"/>
              <a:gd name="connsiteY0" fmla="*/ 274320 h 274320"/>
              <a:gd name="connsiteX1" fmla="*/ 68580 w 4954089"/>
              <a:gd name="connsiteY1" fmla="*/ 0 h 274320"/>
              <a:gd name="connsiteX2" fmla="*/ 4950823 w 4954089"/>
              <a:gd name="connsiteY2" fmla="*/ 0 h 274320"/>
              <a:gd name="connsiteX3" fmla="*/ 4954089 w 4954089"/>
              <a:gd name="connsiteY3" fmla="*/ 268877 h 274320"/>
              <a:gd name="connsiteX4" fmla="*/ 0 w 4954089"/>
              <a:gd name="connsiteY4" fmla="*/ 274320 h 274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4089" h="274320">
                <a:moveTo>
                  <a:pt x="0" y="274320"/>
                </a:moveTo>
                <a:lnTo>
                  <a:pt x="68580" y="0"/>
                </a:lnTo>
                <a:lnTo>
                  <a:pt x="4950823" y="0"/>
                </a:lnTo>
                <a:cubicBezTo>
                  <a:pt x="4951912" y="99786"/>
                  <a:pt x="4953000" y="169091"/>
                  <a:pt x="4954089" y="268877"/>
                </a:cubicBezTo>
                <a:lnTo>
                  <a:pt x="0" y="274320"/>
                </a:lnTo>
                <a:close/>
              </a:path>
            </a:pathLst>
          </a:custGeom>
          <a:gradFill>
            <a:gsLst>
              <a:gs pos="1000">
                <a:schemeClr val="tx2">
                  <a:lumMod val="2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799"/>
          </a:p>
        </p:txBody>
      </p:sp>
      <p:cxnSp>
        <p:nvCxnSpPr>
          <p:cNvPr id="4" name="Conector recto 3"/>
          <p:cNvCxnSpPr/>
          <p:nvPr/>
        </p:nvCxnSpPr>
        <p:spPr>
          <a:xfrm>
            <a:off x="2860077" y="1462223"/>
            <a:ext cx="8064896" cy="0"/>
          </a:xfrm>
          <a:prstGeom prst="line">
            <a:avLst/>
          </a:prstGeom>
          <a:ln w="38100">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pic>
        <p:nvPicPr>
          <p:cNvPr id="12" name="Picture 5" descr="G:\ \expocicion\Copia de logo-national-university-federico-villarreal_15308.gif"/>
          <p:cNvPicPr>
            <a:picLocks noChangeAspect="1" noChangeArrowheads="1"/>
          </p:cNvPicPr>
          <p:nvPr/>
        </p:nvPicPr>
        <p:blipFill>
          <a:blip r:embed="rId2" cstate="print"/>
          <a:srcRect/>
          <a:stretch>
            <a:fillRect/>
          </a:stretch>
        </p:blipFill>
        <p:spPr bwMode="auto">
          <a:xfrm>
            <a:off x="573773" y="249684"/>
            <a:ext cx="1410778" cy="3888432"/>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14" name="2 Subtítulo"/>
          <p:cNvSpPr txBox="1">
            <a:spLocks/>
          </p:cNvSpPr>
          <p:nvPr/>
        </p:nvSpPr>
        <p:spPr bwMode="gray">
          <a:xfrm>
            <a:off x="2979503" y="4086354"/>
            <a:ext cx="6350329" cy="1314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algn="ctr" rotWithShape="0">
                    <a:srgbClr val="FFFFFF">
                      <a:alpha val="50000"/>
                    </a:srgbClr>
                  </a:outerShdw>
                </a:effectLst>
              </a14:hiddenEffects>
            </a:ext>
          </a:extLst>
        </p:spPr>
        <p:txBody>
          <a:bodyPr vert="horz" wrap="square" lIns="91416" tIns="45708" rIns="91416" bIns="45708" numCol="1" anchor="t" anchorCtr="0" compatLnSpc="1"/>
          <a:lstStyle>
            <a:lvl1pPr marL="0" indent="0" algn="r" rtl="0" eaLnBrk="1" fontAlgn="base" hangingPunct="1">
              <a:spcBef>
                <a:spcPct val="20000"/>
              </a:spcBef>
              <a:spcAft>
                <a:spcPct val="0"/>
              </a:spcAft>
              <a:buFontTx/>
              <a:buNone/>
              <a:defRPr sz="20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l"/>
            <a:r>
              <a:rPr lang="es-ES" sz="2499" b="1" dirty="0">
                <a:latin typeface="Comic Sans MS" pitchFamily="66" charset="0"/>
              </a:rPr>
              <a:t>Profesor: </a:t>
            </a:r>
            <a:r>
              <a:rPr lang="es-ES" sz="2499" b="1" dirty="0" smtClean="0">
                <a:latin typeface="Comic Sans MS" pitchFamily="66" charset="0"/>
              </a:rPr>
              <a:t>Hernán </a:t>
            </a:r>
            <a:r>
              <a:rPr lang="es-ES" sz="2499" b="1" dirty="0">
                <a:latin typeface="Comic Sans MS" pitchFamily="66" charset="0"/>
              </a:rPr>
              <a:t>V</a:t>
            </a:r>
            <a:r>
              <a:rPr lang="es-ES" sz="2499" b="1" dirty="0" smtClean="0">
                <a:latin typeface="Comic Sans MS" pitchFamily="66" charset="0"/>
              </a:rPr>
              <a:t>illafuerte</a:t>
            </a:r>
            <a:endParaRPr lang="es-ES" sz="2499" b="1" dirty="0">
              <a:latin typeface="Comic Sans MS" pitchFamily="66" charset="0"/>
            </a:endParaRPr>
          </a:p>
          <a:p>
            <a:pPr algn="l"/>
            <a:r>
              <a:rPr lang="es-PE" sz="2499" b="1" dirty="0" smtClean="0">
                <a:latin typeface="Comic Sans MS" pitchFamily="66" charset="0"/>
              </a:rPr>
              <a:t>Integrantes</a:t>
            </a:r>
            <a:r>
              <a:rPr lang="es-PE" sz="2499" b="1" dirty="0">
                <a:latin typeface="Comic Sans MS" pitchFamily="66" charset="0"/>
              </a:rPr>
              <a:t>: </a:t>
            </a:r>
          </a:p>
          <a:p>
            <a:pPr algn="l"/>
            <a:r>
              <a:rPr lang="es-PE" sz="2499" dirty="0">
                <a:latin typeface="Comic Sans MS" pitchFamily="66" charset="0"/>
              </a:rPr>
              <a:t>		   Paucar Astuvilca, Kevin</a:t>
            </a:r>
          </a:p>
          <a:p>
            <a:pPr algn="l"/>
            <a:r>
              <a:rPr lang="es-PE" sz="2499" dirty="0">
                <a:latin typeface="Comic Sans MS" pitchFamily="66" charset="0"/>
              </a:rPr>
              <a:t> 		   Peña </a:t>
            </a:r>
            <a:r>
              <a:rPr lang="es-PE" sz="2499" dirty="0" smtClean="0">
                <a:latin typeface="Comic Sans MS" pitchFamily="66" charset="0"/>
              </a:rPr>
              <a:t>Yumbato, Sergio</a:t>
            </a:r>
          </a:p>
          <a:p>
            <a:pPr algn="l"/>
            <a:r>
              <a:rPr lang="es-PE" sz="2499" dirty="0">
                <a:latin typeface="Comic Sans MS" pitchFamily="66" charset="0"/>
              </a:rPr>
              <a:t> </a:t>
            </a:r>
            <a:r>
              <a:rPr lang="es-PE" sz="2499" dirty="0" smtClean="0">
                <a:latin typeface="Comic Sans MS" pitchFamily="66" charset="0"/>
              </a:rPr>
              <a:t>           </a:t>
            </a:r>
            <a:r>
              <a:rPr lang="es-ES" sz="2499" dirty="0" smtClean="0">
                <a:latin typeface="Comic Sans MS" pitchFamily="66" charset="0"/>
              </a:rPr>
              <a:t>Santos Castillo, Katherine</a:t>
            </a:r>
            <a:endParaRPr lang="es-PE" sz="2499" dirty="0">
              <a:latin typeface="Comic Sans MS" pitchFamily="66" charset="0"/>
            </a:endParaRPr>
          </a:p>
          <a:p>
            <a:pPr algn="l"/>
            <a:r>
              <a:rPr lang="es-PE" sz="2499" dirty="0">
                <a:latin typeface="Comic Sans MS" pitchFamily="66" charset="0"/>
              </a:rPr>
              <a:t>		</a:t>
            </a:r>
          </a:p>
          <a:p>
            <a:pPr algn="l"/>
            <a:r>
              <a:rPr lang="es-PE" sz="2499" dirty="0">
                <a:latin typeface="Comic Sans MS" pitchFamily="66" charset="0"/>
              </a:rPr>
              <a:t>		</a:t>
            </a:r>
          </a:p>
          <a:p>
            <a:pPr algn="l"/>
            <a:r>
              <a:rPr lang="es-PE" sz="2499" dirty="0">
                <a:latin typeface="Comic Sans MS" pitchFamily="66" charset="0"/>
              </a:rPr>
              <a:t>		</a:t>
            </a:r>
          </a:p>
        </p:txBody>
      </p:sp>
      <p:sp>
        <p:nvSpPr>
          <p:cNvPr id="16" name="Subtítulo 2"/>
          <p:cNvSpPr>
            <a:spLocks noGrp="1"/>
          </p:cNvSpPr>
          <p:nvPr>
            <p:ph type="subTitle" idx="1"/>
          </p:nvPr>
        </p:nvSpPr>
        <p:spPr>
          <a:xfrm>
            <a:off x="8104090" y="2264922"/>
            <a:ext cx="4323437" cy="1126283"/>
          </a:xfrm>
        </p:spPr>
        <p:txBody>
          <a:bodyPr/>
          <a:lstStyle/>
          <a:p>
            <a:endParaRPr lang="es-PE" dirty="0">
              <a:solidFill>
                <a:schemeClr val="accent2">
                  <a:lumMod val="50000"/>
                </a:schemeClr>
              </a:solidFill>
            </a:endParaRPr>
          </a:p>
          <a:p>
            <a:endParaRPr lang="es-PE" dirty="0"/>
          </a:p>
        </p:txBody>
      </p:sp>
    </p:spTree>
    <p:extLst>
      <p:ext uri="{BB962C8B-B14F-4D97-AF65-F5344CB8AC3E}">
        <p14:creationId xmlns:p14="http://schemas.microsoft.com/office/powerpoint/2010/main" val="32784152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734356" y="2730105"/>
            <a:ext cx="9144000" cy="2882840"/>
          </a:xfrm>
          <a:prstGeom prst="rect">
            <a:avLst/>
          </a:prstGeom>
          <a:solidFill>
            <a:schemeClr val="accent6">
              <a:lumMod val="40000"/>
              <a:lumOff val="60000"/>
            </a:schemeClr>
          </a:solidFill>
        </p:spPr>
        <p:txBody>
          <a:bodyPr wrap="square">
            <a:spAutoFit/>
          </a:bodyPr>
          <a:lstStyle/>
          <a:p>
            <a:pPr marL="285750" indent="-285750" algn="just">
              <a:lnSpc>
                <a:spcPct val="150000"/>
              </a:lnSpc>
              <a:spcAft>
                <a:spcPts val="800"/>
              </a:spcAft>
              <a:buFont typeface="Arial" panose="020B0604020202020204" pitchFamily="34" charset="0"/>
              <a:buChar char="•"/>
            </a:pPr>
            <a:r>
              <a:rPr lang="es-PE" sz="2800" b="1" dirty="0" smtClean="0">
                <a:latin typeface="Arial" panose="020B0604020202020204" pitchFamily="34" charset="0"/>
                <a:ea typeface="Calibri" panose="020F0502020204030204" pitchFamily="34" charset="0"/>
              </a:rPr>
              <a:t>Falsificación de documentos. </a:t>
            </a:r>
          </a:p>
          <a:p>
            <a:pPr marL="171450" indent="-171450" algn="just">
              <a:lnSpc>
                <a:spcPct val="150000"/>
              </a:lnSpc>
              <a:spcAft>
                <a:spcPts val="800"/>
              </a:spcAft>
              <a:buFont typeface="Arial" panose="020B0604020202020204" pitchFamily="34" charset="0"/>
              <a:buChar char="•"/>
            </a:pPr>
            <a:r>
              <a:rPr lang="es-PE" sz="2800" b="1" dirty="0" smtClean="0">
                <a:latin typeface="Arial" panose="020B0604020202020204" pitchFamily="34" charset="0"/>
                <a:ea typeface="Calibri" panose="020F0502020204030204" pitchFamily="34" charset="0"/>
              </a:rPr>
              <a:t> </a:t>
            </a:r>
            <a:r>
              <a:rPr lang="es-PE" sz="2800" b="1" dirty="0" smtClean="0">
                <a:latin typeface="Arial" panose="020B0604020202020204" pitchFamily="34" charset="0"/>
                <a:ea typeface="Calibri" panose="020F0502020204030204" pitchFamily="34" charset="0"/>
              </a:rPr>
              <a:t>Falsedad ideológica </a:t>
            </a:r>
          </a:p>
          <a:p>
            <a:pPr marL="171450" indent="-171450" algn="just">
              <a:lnSpc>
                <a:spcPct val="150000"/>
              </a:lnSpc>
              <a:spcAft>
                <a:spcPts val="800"/>
              </a:spcAft>
              <a:buFont typeface="Arial" panose="020B0604020202020204" pitchFamily="34" charset="0"/>
              <a:buChar char="•"/>
            </a:pPr>
            <a:r>
              <a:rPr lang="es-PE" sz="2800" b="1" dirty="0" smtClean="0">
                <a:latin typeface="Arial" panose="020B0604020202020204" pitchFamily="34" charset="0"/>
                <a:ea typeface="Calibri" panose="020F0502020204030204" pitchFamily="34" charset="0"/>
              </a:rPr>
              <a:t> </a:t>
            </a:r>
            <a:r>
              <a:rPr lang="es-PE" sz="2800" b="1" dirty="0" smtClean="0">
                <a:latin typeface="Arial" panose="020B0604020202020204" pitchFamily="34" charset="0"/>
                <a:ea typeface="Calibri" panose="020F0502020204030204" pitchFamily="34" charset="0"/>
              </a:rPr>
              <a:t>Omisión de declaración que debe constar en el documento</a:t>
            </a:r>
            <a:r>
              <a:rPr lang="es-PE" sz="1200" dirty="0" smtClean="0">
                <a:latin typeface="Arial" panose="020B0604020202020204" pitchFamily="34" charset="0"/>
                <a:ea typeface="Calibri" panose="020F0502020204030204" pitchFamily="34" charset="0"/>
              </a:rPr>
              <a:t>. </a:t>
            </a:r>
            <a:endParaRPr lang="es-PE" sz="1200" dirty="0">
              <a:effectLst/>
              <a:latin typeface="Arial" panose="020B0604020202020204" pitchFamily="34" charset="0"/>
              <a:ea typeface="Calibri" panose="020F0502020204030204" pitchFamily="34" charset="0"/>
            </a:endParaRPr>
          </a:p>
        </p:txBody>
      </p:sp>
      <p:sp>
        <p:nvSpPr>
          <p:cNvPr id="4" name="Rectángulo 3"/>
          <p:cNvSpPr/>
          <p:nvPr/>
        </p:nvSpPr>
        <p:spPr>
          <a:xfrm>
            <a:off x="1554052" y="451120"/>
            <a:ext cx="9144000" cy="1805623"/>
          </a:xfrm>
          <a:prstGeom prst="rect">
            <a:avLst/>
          </a:prstGeom>
        </p:spPr>
        <p:txBody>
          <a:bodyPr wrap="square">
            <a:spAutoFit/>
          </a:bodyPr>
          <a:lstStyle/>
          <a:p>
            <a:pPr algn="just">
              <a:lnSpc>
                <a:spcPct val="150000"/>
              </a:lnSpc>
              <a:spcAft>
                <a:spcPts val="800"/>
              </a:spcAft>
            </a:pPr>
            <a:r>
              <a:rPr lang="es-PE" dirty="0" smtClean="0">
                <a:latin typeface="Arial" panose="020B0604020202020204" pitchFamily="34" charset="0"/>
                <a:ea typeface="Calibri" panose="020F0502020204030204" pitchFamily="34" charset="0"/>
              </a:rPr>
              <a:t>En el Código Penal Peruano (C.P.), entre los delitos contra la fe pública, que son aplicables a la falsificación y adulteración de microformas digitales tenemos los siguientes :</a:t>
            </a:r>
          </a:p>
          <a:p>
            <a:pPr algn="just">
              <a:lnSpc>
                <a:spcPct val="150000"/>
              </a:lnSpc>
              <a:spcAft>
                <a:spcPts val="800"/>
              </a:spcAft>
            </a:pPr>
            <a:endParaRPr lang="es-PE" dirty="0">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3910751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669958" y="266928"/>
            <a:ext cx="9148295" cy="1569660"/>
          </a:xfrm>
          <a:prstGeom prst="rect">
            <a:avLst/>
          </a:prstGeom>
        </p:spPr>
        <p:txBody>
          <a:bodyPr wrap="square">
            <a:spAutoFit/>
          </a:bodyPr>
          <a:lstStyle/>
          <a:p>
            <a:r>
              <a:rPr lang="es-PE" sz="2400" b="1" u="sng" dirty="0">
                <a:latin typeface="Arial" panose="020B0604020202020204" pitchFamily="34" charset="0"/>
                <a:ea typeface="Calibri" panose="020F0502020204030204" pitchFamily="34" charset="0"/>
              </a:rPr>
              <a:t>NORMA TÉCNICA NTP 392.030-2 PERUANA </a:t>
            </a:r>
            <a:r>
              <a:rPr lang="es-PE" sz="2400" b="1" u="sng" dirty="0" smtClean="0">
                <a:latin typeface="Arial" panose="020B0604020202020204" pitchFamily="34" charset="0"/>
                <a:ea typeface="Calibri" panose="020F0502020204030204" pitchFamily="34" charset="0"/>
              </a:rPr>
              <a:t>–MICROFORMAS </a:t>
            </a:r>
          </a:p>
          <a:p>
            <a:endParaRPr lang="es-PE" sz="2400" dirty="0" smtClean="0">
              <a:latin typeface="Arial" panose="020B0604020202020204" pitchFamily="34" charset="0"/>
              <a:ea typeface="Calibri" panose="020F0502020204030204" pitchFamily="34" charset="0"/>
            </a:endParaRPr>
          </a:p>
          <a:p>
            <a:r>
              <a:rPr lang="es-PE" sz="2400" dirty="0" smtClean="0">
                <a:latin typeface="Arial" panose="020B0604020202020204" pitchFamily="34" charset="0"/>
                <a:ea typeface="Calibri" panose="020F0502020204030204" pitchFamily="34" charset="0"/>
              </a:rPr>
              <a:t>Requisitos </a:t>
            </a:r>
            <a:r>
              <a:rPr lang="es-PE" sz="2400" dirty="0">
                <a:latin typeface="Arial" panose="020B0604020202020204" pitchFamily="34" charset="0"/>
                <a:ea typeface="Calibri" panose="020F0502020204030204" pitchFamily="34" charset="0"/>
              </a:rPr>
              <a:t>para las Organizaciones que operan sistemas de producción de microformas</a:t>
            </a:r>
            <a:r>
              <a:rPr lang="es-PE" dirty="0">
                <a:latin typeface="Arial" panose="020B0604020202020204" pitchFamily="34" charset="0"/>
                <a:ea typeface="Calibri" panose="020F0502020204030204" pitchFamily="34" charset="0"/>
              </a:rPr>
              <a:t>. </a:t>
            </a:r>
            <a:endParaRPr lang="es-PE" dirty="0"/>
          </a:p>
        </p:txBody>
      </p:sp>
      <p:sp>
        <p:nvSpPr>
          <p:cNvPr id="3" name="Rectángulo 2"/>
          <p:cNvSpPr/>
          <p:nvPr/>
        </p:nvSpPr>
        <p:spPr>
          <a:xfrm>
            <a:off x="1669959" y="1836588"/>
            <a:ext cx="8555865" cy="4679294"/>
          </a:xfrm>
          <a:prstGeom prst="rect">
            <a:avLst/>
          </a:prstGeom>
        </p:spPr>
        <p:txBody>
          <a:bodyPr wrap="square">
            <a:spAutoFit/>
          </a:bodyPr>
          <a:lstStyle/>
          <a:p>
            <a:pPr algn="just">
              <a:lnSpc>
                <a:spcPct val="150000"/>
              </a:lnSpc>
              <a:spcAft>
                <a:spcPts val="800"/>
              </a:spcAft>
            </a:pPr>
            <a:r>
              <a:rPr lang="es-PE" sz="1400" dirty="0">
                <a:latin typeface="Arial" panose="020B0604020202020204" pitchFamily="34" charset="0"/>
                <a:ea typeface="Calibri" panose="020F0502020204030204" pitchFamily="34" charset="0"/>
              </a:rPr>
              <a:t>La presente Norma se aplica en: </a:t>
            </a:r>
          </a:p>
          <a:p>
            <a:pPr marL="342900" lvl="0" indent="-342900" algn="just">
              <a:lnSpc>
                <a:spcPct val="150000"/>
              </a:lnSpc>
              <a:spcAft>
                <a:spcPts val="0"/>
              </a:spcAft>
              <a:buFont typeface="Symbol" panose="05050102010706020507" pitchFamily="18" charset="2"/>
              <a:buChar char=""/>
            </a:pPr>
            <a:r>
              <a:rPr lang="es-PE" sz="1400" dirty="0">
                <a:latin typeface="Arial" panose="020B0604020202020204" pitchFamily="34" charset="0"/>
                <a:ea typeface="Calibri" panose="020F0502020204030204" pitchFamily="34" charset="0"/>
              </a:rPr>
              <a:t>La evaluación del sistema de producción de archivos mediante sistemas de archivo electrónico, administrado por una Organización, que incluye los procesos, recursos, equipos, medios y demás elementos del sistema de archivo de imágenes en medios electrónicos, o los servicios proporcionados por empresas especializadas. </a:t>
            </a:r>
          </a:p>
          <a:p>
            <a:pPr marL="342900" lvl="0" indent="-342900" algn="just">
              <a:lnSpc>
                <a:spcPct val="150000"/>
              </a:lnSpc>
              <a:spcAft>
                <a:spcPts val="0"/>
              </a:spcAft>
              <a:buFont typeface="Symbol" panose="05050102010706020507" pitchFamily="18" charset="2"/>
              <a:buChar char=""/>
            </a:pPr>
            <a:r>
              <a:rPr lang="es-PE" sz="1400" dirty="0">
                <a:latin typeface="Arial" panose="020B0604020202020204" pitchFamily="34" charset="0"/>
                <a:ea typeface="Calibri" panose="020F0502020204030204" pitchFamily="34" charset="0"/>
              </a:rPr>
              <a:t>La evaluación de los requisitos de calidad que deben cumplir los medios físicos no regrabables de soporte y almacenamiento de documentos, información o datos tales como discos ópticos de los tipos WORM, CD-R, CD-ROM u otros medios físicos de igual o superiores características o propiedades actualmente conocidos o por desarrollarse.</a:t>
            </a:r>
          </a:p>
          <a:p>
            <a:pPr marL="342900" lvl="0" indent="-342900" algn="just">
              <a:lnSpc>
                <a:spcPct val="150000"/>
              </a:lnSpc>
              <a:spcAft>
                <a:spcPts val="800"/>
              </a:spcAft>
              <a:buFont typeface="Symbol" panose="05050102010706020507" pitchFamily="18" charset="2"/>
              <a:buChar char=""/>
            </a:pPr>
            <a:r>
              <a:rPr lang="es-PE" sz="1400" dirty="0">
                <a:latin typeface="Arial" panose="020B0604020202020204" pitchFamily="34" charset="0"/>
                <a:ea typeface="Calibri" panose="020F0502020204030204" pitchFamily="34" charset="0"/>
              </a:rPr>
              <a:t>La evaluación de los medios físicos de soporte que sirven de patrón a partir de los que se producen copias de las microformas con características similares al original. La presente Norma Técnica Peruana no se aplica para medios de almacenamiento de microformas que intrínsecamente tengan la capacidad de poseer imágenes borrables, removibles o reemplazables debido a que no es posible confiar en el contenido de tales microformas como registros verdaderos y exactos.</a:t>
            </a:r>
            <a:endParaRPr lang="es-PE" sz="1400" dirty="0">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945575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914659" y="1988003"/>
            <a:ext cx="9006625" cy="3970318"/>
          </a:xfrm>
          <a:prstGeom prst="rect">
            <a:avLst/>
          </a:prstGeom>
        </p:spPr>
        <p:txBody>
          <a:bodyPr wrap="square">
            <a:spAutoFit/>
          </a:bodyPr>
          <a:lstStyle/>
          <a:p>
            <a:pPr marL="342900" lvl="0" indent="-342900" algn="just">
              <a:lnSpc>
                <a:spcPct val="150000"/>
              </a:lnSpc>
              <a:spcAft>
                <a:spcPts val="0"/>
              </a:spcAft>
              <a:buFont typeface="Symbol" panose="05050102010706020507" pitchFamily="18" charset="2"/>
              <a:buChar char=""/>
            </a:pPr>
            <a:r>
              <a:rPr lang="es-PE" sz="1400" dirty="0">
                <a:latin typeface="Arial" panose="020B0604020202020204" pitchFamily="34" charset="0"/>
                <a:ea typeface="Calibri" panose="020F0502020204030204" pitchFamily="34" charset="0"/>
              </a:rPr>
              <a:t>Estar legalmente constituida. </a:t>
            </a:r>
          </a:p>
          <a:p>
            <a:pPr marL="342900" lvl="0" indent="-342900" algn="just">
              <a:lnSpc>
                <a:spcPct val="150000"/>
              </a:lnSpc>
              <a:spcAft>
                <a:spcPts val="0"/>
              </a:spcAft>
              <a:buFont typeface="Symbol" panose="05050102010706020507" pitchFamily="18" charset="2"/>
              <a:buChar char=""/>
            </a:pPr>
            <a:r>
              <a:rPr lang="es-PE" sz="1400" dirty="0">
                <a:latin typeface="Arial" panose="020B0604020202020204" pitchFamily="34" charset="0"/>
                <a:ea typeface="Calibri" panose="020F0502020204030204" pitchFamily="34" charset="0"/>
              </a:rPr>
              <a:t>Tener disposiciones para asegurar que su personal esté libre de cualquier presión comercial, financiera u otra que pueda afectar adversamente la calidad de su trabajo. </a:t>
            </a:r>
          </a:p>
          <a:p>
            <a:pPr marL="342900" lvl="0" indent="-342900" algn="just">
              <a:lnSpc>
                <a:spcPct val="150000"/>
              </a:lnSpc>
              <a:spcAft>
                <a:spcPts val="0"/>
              </a:spcAft>
              <a:buFont typeface="Symbol" panose="05050102010706020507" pitchFamily="18" charset="2"/>
              <a:buChar char=""/>
            </a:pPr>
            <a:r>
              <a:rPr lang="es-PE" sz="1400" dirty="0">
                <a:latin typeface="Arial" panose="020B0604020202020204" pitchFamily="34" charset="0"/>
                <a:ea typeface="Calibri" panose="020F0502020204030204" pitchFamily="34" charset="0"/>
              </a:rPr>
              <a:t>Tener una dirección con responsabilidad ejecutiva, que asuma la responsabilidad total de las operaciones técnicas, que posea la autoridad y recursos necesarios para administrar un sistema de producción de archivos generados por el uso de las tecnologías de información</a:t>
            </a:r>
          </a:p>
          <a:p>
            <a:pPr marL="342900" lvl="0" indent="-342900" algn="just">
              <a:lnSpc>
                <a:spcPct val="150000"/>
              </a:lnSpc>
              <a:spcAft>
                <a:spcPts val="0"/>
              </a:spcAft>
              <a:buFont typeface="Symbol" panose="05050102010706020507" pitchFamily="18" charset="2"/>
              <a:buChar char=""/>
            </a:pPr>
            <a:r>
              <a:rPr lang="es-PE" sz="1400" dirty="0">
                <a:latin typeface="Arial" panose="020B0604020202020204" pitchFamily="34" charset="0"/>
                <a:ea typeface="Calibri" panose="020F0502020204030204" pitchFamily="34" charset="0"/>
              </a:rPr>
              <a:t>Especificar y documentar la responsabilidad, autoridad e interrelación de todo el personal que dirige, ejecuta o verifica la elaboración de archivos y las operaciones que afecten la calidad de las mismas y en particular en aquellos casos en que se requiera libertad organizativa y autoridad </a:t>
            </a:r>
            <a:endParaRPr lang="es-PE" sz="1400" dirty="0" smtClean="0">
              <a:latin typeface="Arial" panose="020B0604020202020204" pitchFamily="34" charset="0"/>
              <a:ea typeface="Calibri" panose="020F0502020204030204" pitchFamily="34" charset="0"/>
            </a:endParaRPr>
          </a:p>
          <a:p>
            <a:pPr marL="342900" lvl="0" indent="-342900" algn="just">
              <a:lnSpc>
                <a:spcPct val="150000"/>
              </a:lnSpc>
              <a:spcAft>
                <a:spcPts val="0"/>
              </a:spcAft>
              <a:buFont typeface="Symbol" panose="05050102010706020507" pitchFamily="18" charset="2"/>
              <a:buChar char=""/>
            </a:pPr>
            <a:r>
              <a:rPr lang="es-PE" sz="1400" dirty="0" smtClean="0">
                <a:latin typeface="Arial" panose="020B0604020202020204" pitchFamily="34" charset="0"/>
                <a:ea typeface="Calibri" panose="020F0502020204030204" pitchFamily="34" charset="0"/>
              </a:rPr>
              <a:t>Proporcionar </a:t>
            </a:r>
            <a:r>
              <a:rPr lang="es-PE" sz="1400" dirty="0">
                <a:latin typeface="Arial" panose="020B0604020202020204" pitchFamily="34" charset="0"/>
                <a:ea typeface="Calibri" panose="020F0502020204030204" pitchFamily="34" charset="0"/>
              </a:rPr>
              <a:t>supervisión mediante personas familiarizadas con el objetivo, los métodos y procedimientos y la verificación de los resultados de la elaboración de archivos. La relación de personal supervisor a personal supervisado debe ser tal, que se asegure una adecuada inspección.</a:t>
            </a:r>
            <a:endParaRPr lang="es-PE" sz="1400" dirty="0">
              <a:effectLst/>
              <a:latin typeface="Arial" panose="020B0604020202020204" pitchFamily="34" charset="0"/>
              <a:ea typeface="Calibri" panose="020F0502020204030204" pitchFamily="34" charset="0"/>
            </a:endParaRPr>
          </a:p>
        </p:txBody>
      </p:sp>
      <p:sp>
        <p:nvSpPr>
          <p:cNvPr id="3" name="Rectángulo 2"/>
          <p:cNvSpPr/>
          <p:nvPr/>
        </p:nvSpPr>
        <p:spPr>
          <a:xfrm>
            <a:off x="1914659" y="844009"/>
            <a:ext cx="3023264" cy="820674"/>
          </a:xfrm>
          <a:prstGeom prst="rect">
            <a:avLst/>
          </a:prstGeom>
        </p:spPr>
        <p:txBody>
          <a:bodyPr wrap="none">
            <a:spAutoFit/>
          </a:bodyPr>
          <a:lstStyle/>
          <a:p>
            <a:pPr algn="just">
              <a:lnSpc>
                <a:spcPct val="150000"/>
              </a:lnSpc>
              <a:spcAft>
                <a:spcPts val="800"/>
              </a:spcAft>
            </a:pPr>
            <a:r>
              <a:rPr lang="es-PE" sz="3600" u="sng" dirty="0">
                <a:effectLst>
                  <a:outerShdw blurRad="38100" dist="38100" dir="2700000" algn="tl">
                    <a:srgbClr val="000000">
                      <a:alpha val="43137"/>
                    </a:srgbClr>
                  </a:outerShdw>
                </a:effectLst>
                <a:latin typeface="Arial" panose="020B0604020202020204" pitchFamily="34" charset="0"/>
                <a:ea typeface="Calibri" panose="020F0502020204030204" pitchFamily="34" charset="0"/>
              </a:rPr>
              <a:t>REQUISITOS</a:t>
            </a:r>
            <a:endParaRPr lang="es-PE" sz="36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1798219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611918" y="689462"/>
            <a:ext cx="8218597" cy="577850"/>
          </a:xfrm>
          <a:prstGeom prst="rect">
            <a:avLst/>
          </a:prstGeom>
        </p:spPr>
        <p:txBody>
          <a:bodyPr wrap="none">
            <a:spAutoFit/>
          </a:bodyPr>
          <a:lstStyle/>
          <a:p>
            <a:pPr algn="just">
              <a:lnSpc>
                <a:spcPct val="150000"/>
              </a:lnSpc>
              <a:spcAft>
                <a:spcPts val="800"/>
              </a:spcAft>
            </a:pPr>
            <a:r>
              <a:rPr lang="es-PE" sz="2400" u="sng" dirty="0">
                <a:effectLst>
                  <a:outerShdw blurRad="38100" dist="38100" dir="2700000" algn="tl">
                    <a:srgbClr val="000000">
                      <a:alpha val="43137"/>
                    </a:srgbClr>
                  </a:outerShdw>
                </a:effectLst>
                <a:latin typeface="Arial" panose="020B0604020202020204" pitchFamily="34" charset="0"/>
                <a:ea typeface="Calibri" panose="020F0502020204030204" pitchFamily="34" charset="0"/>
              </a:rPr>
              <a:t>REQUISITOS DEL MEDIO DE ARCHIVO ELECTRÓNICO </a:t>
            </a:r>
            <a:endParaRPr lang="es-PE" sz="24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endParaRPr>
          </a:p>
        </p:txBody>
      </p:sp>
      <p:sp>
        <p:nvSpPr>
          <p:cNvPr id="3" name="Rectángulo 2"/>
          <p:cNvSpPr/>
          <p:nvPr/>
        </p:nvSpPr>
        <p:spPr>
          <a:xfrm>
            <a:off x="1611918" y="1590525"/>
            <a:ext cx="8671775" cy="5078313"/>
          </a:xfrm>
          <a:prstGeom prst="rect">
            <a:avLst/>
          </a:prstGeom>
        </p:spPr>
        <p:txBody>
          <a:bodyPr wrap="square">
            <a:spAutoFit/>
          </a:bodyPr>
          <a:lstStyle/>
          <a:p>
            <a:pPr marL="342900" lvl="0" indent="-342900" algn="just">
              <a:lnSpc>
                <a:spcPct val="150000"/>
              </a:lnSpc>
              <a:spcAft>
                <a:spcPts val="0"/>
              </a:spcAft>
              <a:buFont typeface="Symbol" panose="05050102010706020507" pitchFamily="18" charset="2"/>
              <a:buChar char=""/>
            </a:pPr>
            <a:r>
              <a:rPr lang="es-PE" sz="1200" dirty="0">
                <a:latin typeface="Arial" panose="020B0604020202020204" pitchFamily="34" charset="0"/>
                <a:ea typeface="Calibri" panose="020F0502020204030204" pitchFamily="34" charset="0"/>
              </a:rPr>
              <a:t>El medio de archivo electrónico debe: </a:t>
            </a:r>
          </a:p>
          <a:p>
            <a:pPr marL="342900" lvl="0" indent="-342900" algn="just">
              <a:lnSpc>
                <a:spcPct val="150000"/>
              </a:lnSpc>
              <a:spcAft>
                <a:spcPts val="0"/>
              </a:spcAft>
              <a:buFont typeface="+mj-lt"/>
              <a:buAutoNum type="alphaLcParenR"/>
            </a:pPr>
            <a:r>
              <a:rPr lang="es-PE" sz="1200" dirty="0">
                <a:latin typeface="Arial" panose="020B0604020202020204" pitchFamily="34" charset="0"/>
                <a:ea typeface="Calibri" panose="020F0502020204030204" pitchFamily="34" charset="0"/>
              </a:rPr>
              <a:t>Conservar los archivos exclusivamente en un formato no regrabable, no borrable;</a:t>
            </a:r>
          </a:p>
          <a:p>
            <a:pPr marL="342900" lvl="0" indent="-342900" algn="just">
              <a:lnSpc>
                <a:spcPct val="150000"/>
              </a:lnSpc>
              <a:spcAft>
                <a:spcPts val="0"/>
              </a:spcAft>
              <a:buFont typeface="+mj-lt"/>
              <a:buAutoNum type="alphaLcParenR"/>
            </a:pPr>
            <a:r>
              <a:rPr lang="es-PE" sz="1200" dirty="0">
                <a:latin typeface="Arial" panose="020B0604020202020204" pitchFamily="34" charset="0"/>
                <a:ea typeface="Calibri" panose="020F0502020204030204" pitchFamily="34" charset="0"/>
              </a:rPr>
              <a:t>Permitir la verificación automática de la calidad y exactitud del proceso de grabación de la documentación, información o datos;</a:t>
            </a:r>
          </a:p>
          <a:p>
            <a:pPr marL="342900" lvl="0" indent="-342900" algn="just">
              <a:lnSpc>
                <a:spcPct val="150000"/>
              </a:lnSpc>
              <a:spcAft>
                <a:spcPts val="0"/>
              </a:spcAft>
              <a:buFont typeface="+mj-lt"/>
              <a:buAutoNum type="alphaLcParenR"/>
            </a:pPr>
            <a:r>
              <a:rPr lang="es-PE" sz="1200" dirty="0">
                <a:latin typeface="Arial" panose="020B0604020202020204" pitchFamily="34" charset="0"/>
                <a:ea typeface="Calibri" panose="020F0502020204030204" pitchFamily="34" charset="0"/>
              </a:rPr>
              <a:t>Estar codificado en serie. </a:t>
            </a:r>
            <a:endParaRPr lang="es-PE" sz="1200" dirty="0" smtClean="0">
              <a:latin typeface="Arial" panose="020B0604020202020204" pitchFamily="34" charset="0"/>
              <a:ea typeface="Calibri" panose="020F0502020204030204" pitchFamily="34" charset="0"/>
            </a:endParaRPr>
          </a:p>
          <a:p>
            <a:pPr marL="171450" lvl="0" indent="-171450" algn="just">
              <a:lnSpc>
                <a:spcPct val="150000"/>
              </a:lnSpc>
              <a:spcAft>
                <a:spcPts val="0"/>
              </a:spcAft>
              <a:buFont typeface="Arial" panose="020B0604020202020204" pitchFamily="34" charset="0"/>
              <a:buChar char="•"/>
            </a:pPr>
            <a:r>
              <a:rPr lang="es-PE" sz="1200" dirty="0" smtClean="0">
                <a:latin typeface="Arial" panose="020B0604020202020204" pitchFamily="34" charset="0"/>
                <a:ea typeface="Calibri" panose="020F0502020204030204" pitchFamily="34" charset="0"/>
              </a:rPr>
              <a:t>La </a:t>
            </a:r>
            <a:r>
              <a:rPr lang="es-PE" sz="1200" dirty="0">
                <a:latin typeface="Arial" panose="020B0604020202020204" pitchFamily="34" charset="0"/>
                <a:ea typeface="Calibri" panose="020F0502020204030204" pitchFamily="34" charset="0"/>
              </a:rPr>
              <a:t>organización que utiliza los medios de archivo electrónico debe: </a:t>
            </a:r>
          </a:p>
          <a:p>
            <a:pPr marL="742950" lvl="1" indent="-285750" algn="just">
              <a:lnSpc>
                <a:spcPct val="150000"/>
              </a:lnSpc>
              <a:spcAft>
                <a:spcPts val="0"/>
              </a:spcAft>
              <a:buFont typeface="+mj-lt"/>
              <a:buAutoNum type="alphaLcPeriod"/>
            </a:pPr>
            <a:r>
              <a:rPr lang="es-PE" sz="1200" dirty="0">
                <a:latin typeface="Arial" panose="020B0604020202020204" pitchFamily="34" charset="0"/>
                <a:ea typeface="Calibri" panose="020F0502020204030204" pitchFamily="34" charset="0"/>
              </a:rPr>
              <a:t>Poner a disposición para propósitos de pruebas o exámenes las facilidades necesarias para proyección o producción inmediata y de fácil lectura de los medios de archivo electrónico de imágenes, y la producción de imágenes de fácil lectura;</a:t>
            </a:r>
          </a:p>
          <a:p>
            <a:pPr marL="742950" lvl="1" indent="-285750" algn="just">
              <a:lnSpc>
                <a:spcPct val="150000"/>
              </a:lnSpc>
              <a:spcAft>
                <a:spcPts val="0"/>
              </a:spcAft>
              <a:buFont typeface="+mj-lt"/>
              <a:buAutoNum type="alphaLcPeriod"/>
            </a:pPr>
            <a:r>
              <a:rPr lang="es-PE" sz="1200" dirty="0">
                <a:latin typeface="Arial" panose="020B0604020202020204" pitchFamily="34" charset="0"/>
                <a:ea typeface="Calibri" panose="020F0502020204030204" pitchFamily="34" charset="0"/>
              </a:rPr>
              <a:t>Tener listo en todo momento y proporcionar inmediatamente, cualquier copia ampliada, cuando sea requerido para propósitos de evaluación o inspección</a:t>
            </a:r>
            <a:r>
              <a:rPr lang="es-PE" sz="1200" dirty="0" smtClean="0">
                <a:latin typeface="Arial" panose="020B0604020202020204" pitchFamily="34" charset="0"/>
                <a:ea typeface="Calibri" panose="020F0502020204030204" pitchFamily="34" charset="0"/>
              </a:rPr>
              <a:t>;</a:t>
            </a:r>
          </a:p>
          <a:p>
            <a:pPr marL="742950" lvl="1" indent="-285750" algn="just">
              <a:lnSpc>
                <a:spcPct val="150000"/>
              </a:lnSpc>
              <a:spcAft>
                <a:spcPts val="0"/>
              </a:spcAft>
              <a:buFont typeface="+mj-lt"/>
              <a:buAutoNum type="alphaLcPeriod"/>
            </a:pPr>
            <a:r>
              <a:rPr lang="es-PE" sz="1200" dirty="0" smtClean="0">
                <a:latin typeface="Arial" panose="020B0604020202020204" pitchFamily="34" charset="0"/>
                <a:ea typeface="Calibri" panose="020F0502020204030204" pitchFamily="34" charset="0"/>
              </a:rPr>
              <a:t> Organizar </a:t>
            </a:r>
            <a:r>
              <a:rPr lang="es-PE" sz="1200" dirty="0">
                <a:latin typeface="Arial" panose="020B0604020202020204" pitchFamily="34" charset="0"/>
                <a:ea typeface="Calibri" panose="020F0502020204030204" pitchFamily="34" charset="0"/>
              </a:rPr>
              <a:t>e indizar con exactitud toda la información contenida tanto en el original como en cualquier medio de archivo duplicado;</a:t>
            </a:r>
          </a:p>
          <a:p>
            <a:pPr marL="742950" lvl="1" indent="-285750" algn="just">
              <a:lnSpc>
                <a:spcPct val="150000"/>
              </a:lnSpc>
              <a:spcAft>
                <a:spcPts val="0"/>
              </a:spcAft>
              <a:buFont typeface="+mj-lt"/>
              <a:buAutoNum type="alphaLcPeriod"/>
            </a:pPr>
            <a:r>
              <a:rPr lang="es-PE" sz="1200" dirty="0">
                <a:latin typeface="Arial" panose="020B0604020202020204" pitchFamily="34" charset="0"/>
                <a:ea typeface="Calibri" panose="020F0502020204030204" pitchFamily="34" charset="0"/>
              </a:rPr>
              <a:t>d.1) En todo momento, tener disponible tales índices para examen, inspección o auditoría; </a:t>
            </a:r>
            <a:endParaRPr lang="es-PE" sz="1200" dirty="0" smtClean="0">
              <a:latin typeface="Arial" panose="020B0604020202020204" pitchFamily="34" charset="0"/>
              <a:ea typeface="Calibri" panose="020F0502020204030204" pitchFamily="34" charset="0"/>
            </a:endParaRPr>
          </a:p>
          <a:p>
            <a:pPr lvl="1" algn="just">
              <a:lnSpc>
                <a:spcPct val="150000"/>
              </a:lnSpc>
              <a:spcAft>
                <a:spcPts val="0"/>
              </a:spcAft>
            </a:pPr>
            <a:r>
              <a:rPr lang="es-PE" sz="1200" dirty="0" smtClean="0">
                <a:latin typeface="Arial" panose="020B0604020202020204" pitchFamily="34" charset="0"/>
                <a:ea typeface="Calibri" panose="020F0502020204030204" pitchFamily="34" charset="0"/>
              </a:rPr>
              <a:t>      d.2</a:t>
            </a:r>
            <a:r>
              <a:rPr lang="es-PE" sz="1200" dirty="0">
                <a:latin typeface="Arial" panose="020B0604020202020204" pitchFamily="34" charset="0"/>
                <a:ea typeface="Calibri" panose="020F0502020204030204" pitchFamily="34" charset="0"/>
              </a:rPr>
              <a:t>) Cada índice de ser duplicado y cada copia duplicada deben ser almacenadas separadas de la copia original de cada índice; </a:t>
            </a:r>
            <a:endParaRPr lang="es-PE" sz="1200" dirty="0" smtClean="0">
              <a:latin typeface="Arial" panose="020B0604020202020204" pitchFamily="34" charset="0"/>
              <a:ea typeface="Calibri" panose="020F0502020204030204" pitchFamily="34" charset="0"/>
            </a:endParaRPr>
          </a:p>
          <a:p>
            <a:pPr lvl="1" algn="just">
              <a:lnSpc>
                <a:spcPct val="150000"/>
              </a:lnSpc>
              <a:spcAft>
                <a:spcPts val="0"/>
              </a:spcAft>
            </a:pPr>
            <a:r>
              <a:rPr lang="es-PE" sz="1200" dirty="0">
                <a:latin typeface="Arial" panose="020B0604020202020204" pitchFamily="34" charset="0"/>
                <a:ea typeface="Calibri" panose="020F0502020204030204" pitchFamily="34" charset="0"/>
              </a:rPr>
              <a:t> </a:t>
            </a:r>
            <a:r>
              <a:rPr lang="es-PE" sz="1200" dirty="0" smtClean="0">
                <a:latin typeface="Arial" panose="020B0604020202020204" pitchFamily="34" charset="0"/>
                <a:ea typeface="Calibri" panose="020F0502020204030204" pitchFamily="34" charset="0"/>
              </a:rPr>
              <a:t>     </a:t>
            </a:r>
            <a:r>
              <a:rPr lang="es-PE" sz="1200" dirty="0" smtClean="0">
                <a:latin typeface="Arial" panose="020B0604020202020204" pitchFamily="34" charset="0"/>
                <a:ea typeface="Calibri" panose="020F0502020204030204" pitchFamily="34" charset="0"/>
              </a:rPr>
              <a:t>d.3</a:t>
            </a:r>
            <a:r>
              <a:rPr lang="es-PE" sz="1200" dirty="0">
                <a:latin typeface="Arial" panose="020B0604020202020204" pitchFamily="34" charset="0"/>
                <a:ea typeface="Calibri" panose="020F0502020204030204" pitchFamily="34" charset="0"/>
              </a:rPr>
              <a:t>) Los índices originales y duplicados deben ser conservados por el tiempo requerido para los archivos indizados; </a:t>
            </a:r>
          </a:p>
        </p:txBody>
      </p:sp>
    </p:spTree>
    <p:extLst>
      <p:ext uri="{BB962C8B-B14F-4D97-AF65-F5344CB8AC3E}">
        <p14:creationId xmlns:p14="http://schemas.microsoft.com/office/powerpoint/2010/main" val="2240764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64892" y="387043"/>
            <a:ext cx="8911687" cy="1280890"/>
          </a:xfrm>
        </p:spPr>
        <p:txBody>
          <a:bodyPr>
            <a:noAutofit/>
          </a:bodyPr>
          <a:lstStyle/>
          <a:p>
            <a:r>
              <a:rPr lang="es-ES" sz="8000" u="sng" dirty="0" smtClean="0">
                <a:effectLst>
                  <a:outerShdw blurRad="38100" dist="38100" dir="2700000" algn="tl">
                    <a:srgbClr val="000000">
                      <a:alpha val="43137"/>
                    </a:srgbClr>
                  </a:outerShdw>
                </a:effectLst>
              </a:rPr>
              <a:t>Microfilm</a:t>
            </a:r>
            <a:endParaRPr lang="es-PE" sz="8000" u="sng" dirty="0">
              <a:effectLst>
                <a:outerShdw blurRad="38100" dist="38100" dir="2700000" algn="tl">
                  <a:srgbClr val="000000">
                    <a:alpha val="43137"/>
                  </a:srgbClr>
                </a:outerShdw>
              </a:effectLst>
            </a:endParaRPr>
          </a:p>
        </p:txBody>
      </p:sp>
      <p:sp>
        <p:nvSpPr>
          <p:cNvPr id="3" name="Marcador de contenido 2"/>
          <p:cNvSpPr>
            <a:spLocks noGrp="1"/>
          </p:cNvSpPr>
          <p:nvPr>
            <p:ph idx="1"/>
          </p:nvPr>
        </p:nvSpPr>
        <p:spPr>
          <a:xfrm>
            <a:off x="449770" y="2080058"/>
            <a:ext cx="6273002" cy="3777622"/>
          </a:xfrm>
        </p:spPr>
        <p:txBody>
          <a:bodyPr>
            <a:normAutofit fontScale="92500" lnSpcReduction="20000"/>
          </a:bodyPr>
          <a:lstStyle/>
          <a:p>
            <a:r>
              <a:rPr lang="es-PE" dirty="0"/>
              <a:t>Un microfilm es un sistema de archivo, gestión y difusión documental. Su producción está sometida a un alto grado de normalización, tanto en su metodología como en los materiales utilizados y un estricto control de productos resultantes. En el se copian principalmente documentos o manuscritos pero al ser de tamaño pequeño permite poder almacenar en poco espacio grandes cantidades de rollos y ampliarlas posteriormente para su uso, ya sea imprimiéndolas, proyectándolas o escaneándolas.</a:t>
            </a:r>
          </a:p>
          <a:p>
            <a:r>
              <a:rPr lang="es-PE" dirty="0"/>
              <a:t>Su objetivo es obtener una reproducción exacta del documento original, representada a un grado de reducción determinado y conocido, sobre un soporte fotográfico normalizado y cuya posición dentro de una serie documental puede ser establecida.</a:t>
            </a:r>
          </a:p>
          <a:p>
            <a:pPr algn="just"/>
            <a:endParaRPr lang="es-PE" dirty="0"/>
          </a:p>
        </p:txBody>
      </p:sp>
      <p:pic>
        <p:nvPicPr>
          <p:cNvPr id="1026" name="Picture 2" descr="Resultado de imagen para microfil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2772" y="3451537"/>
            <a:ext cx="4961093" cy="25735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28" name="Picture 4" descr="Resultado de imagen para microfil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2442" y="1422711"/>
            <a:ext cx="3733800" cy="202882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19658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64892" y="387043"/>
            <a:ext cx="8911687" cy="1280890"/>
          </a:xfrm>
        </p:spPr>
        <p:txBody>
          <a:bodyPr>
            <a:noAutofit/>
          </a:bodyPr>
          <a:lstStyle/>
          <a:p>
            <a:r>
              <a:rPr lang="es-PE" sz="8000" dirty="0"/>
              <a:t>Microformas</a:t>
            </a:r>
            <a:endParaRPr lang="es-PE" sz="8000" u="sng" dirty="0">
              <a:effectLst>
                <a:outerShdw blurRad="38100" dist="38100" dir="2700000" algn="tl">
                  <a:srgbClr val="000000">
                    <a:alpha val="43137"/>
                  </a:srgbClr>
                </a:outerShdw>
              </a:effectLst>
            </a:endParaRPr>
          </a:p>
        </p:txBody>
      </p:sp>
      <p:sp>
        <p:nvSpPr>
          <p:cNvPr id="3" name="Marcador de contenido 2"/>
          <p:cNvSpPr>
            <a:spLocks noGrp="1"/>
          </p:cNvSpPr>
          <p:nvPr>
            <p:ph idx="1"/>
          </p:nvPr>
        </p:nvSpPr>
        <p:spPr>
          <a:xfrm>
            <a:off x="733105" y="1880316"/>
            <a:ext cx="6273002" cy="4713667"/>
          </a:xfrm>
        </p:spPr>
        <p:txBody>
          <a:bodyPr>
            <a:normAutofit fontScale="92500" lnSpcReduction="10000"/>
          </a:bodyPr>
          <a:lstStyle/>
          <a:p>
            <a:r>
              <a:rPr lang="es-PE" dirty="0"/>
              <a:t>Microformas digitales son una figura jurídica con un alto componente informático, creada en el Perú para que las imágenes de los documentos digitalizados tengan el mismo valor probatorio que un documento en papel.</a:t>
            </a:r>
          </a:p>
          <a:p>
            <a:r>
              <a:rPr lang="es-PE" dirty="0"/>
              <a:t>De manera que por esta figura jurídica-informática un documento físico puede convertirse en un documento electrónico, este último posee el mismo valor legal que el documento físico, al extremo que la norma establece que una microforma puede reemplazar al documento físico, por tanto permite la eliminación de documentos físicos.</a:t>
            </a:r>
          </a:p>
          <a:p>
            <a:r>
              <a:rPr lang="es-PE" dirty="0"/>
              <a:t>Cada microforma contiene las actas de apertura y cierre, las cuales deben ser elaboradas por el Fedatario Informático y son firmadas por él, por el representante de la empresa o institución dueña de los documentos, y de ser el caso, por la empresa que brindó el servicio de digitalización con valor legal.</a:t>
            </a:r>
          </a:p>
          <a:p>
            <a:pPr algn="just"/>
            <a:endParaRPr lang="es-PE" dirty="0"/>
          </a:p>
        </p:txBody>
      </p:sp>
      <p:pic>
        <p:nvPicPr>
          <p:cNvPr id="2050" name="Picture 2" descr="Resultado de imagen para microform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8479" y="2046332"/>
            <a:ext cx="3848100" cy="384810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6838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755798" y="714262"/>
            <a:ext cx="8911687" cy="128089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E" u="sng" dirty="0">
                <a:effectLst>
                  <a:outerShdw blurRad="38100" dist="38100" dir="2700000" algn="tl">
                    <a:srgbClr val="000000">
                      <a:alpha val="43137"/>
                    </a:srgbClr>
                  </a:outerShdw>
                </a:effectLst>
              </a:rPr>
              <a:t>Fedatarios juramentados informáticos</a:t>
            </a:r>
            <a:r>
              <a:rPr lang="es-ES" u="sng" dirty="0" smtClean="0">
                <a:effectLst>
                  <a:outerShdw blurRad="38100" dist="38100" dir="2700000" algn="tl">
                    <a:srgbClr val="000000">
                      <a:alpha val="43137"/>
                    </a:srgbClr>
                  </a:outerShdw>
                </a:effectLst>
              </a:rPr>
              <a:t> </a:t>
            </a:r>
            <a:endParaRPr lang="es-PE" u="sng" dirty="0">
              <a:effectLst>
                <a:outerShdw blurRad="38100" dist="38100" dir="2700000" algn="tl">
                  <a:srgbClr val="000000">
                    <a:alpha val="43137"/>
                  </a:srgbClr>
                </a:outerShdw>
              </a:effectLst>
            </a:endParaRPr>
          </a:p>
        </p:txBody>
      </p:sp>
      <p:sp>
        <p:nvSpPr>
          <p:cNvPr id="3" name="Rectángulo 2"/>
          <p:cNvSpPr/>
          <p:nvPr/>
        </p:nvSpPr>
        <p:spPr>
          <a:xfrm>
            <a:off x="1270043" y="1354707"/>
            <a:ext cx="9657277" cy="1991379"/>
          </a:xfrm>
          <a:prstGeom prst="rect">
            <a:avLst/>
          </a:prstGeom>
        </p:spPr>
        <p:txBody>
          <a:bodyPr wrap="square">
            <a:spAutoFit/>
          </a:bodyPr>
          <a:lstStyle/>
          <a:p>
            <a:pPr algn="just">
              <a:lnSpc>
                <a:spcPct val="150000"/>
              </a:lnSpc>
              <a:spcAft>
                <a:spcPts val="800"/>
              </a:spcAft>
            </a:pPr>
            <a:r>
              <a:rPr lang="es-PE" sz="1400" dirty="0">
                <a:latin typeface="Arial" panose="020B0604020202020204" pitchFamily="34" charset="0"/>
                <a:ea typeface="Calibri" panose="020F0502020204030204" pitchFamily="34" charset="0"/>
              </a:rPr>
              <a:t>L</a:t>
            </a:r>
            <a:r>
              <a:rPr lang="es-PE" sz="1400" dirty="0" smtClean="0">
                <a:latin typeface="Arial" panose="020B0604020202020204" pitchFamily="34" charset="0"/>
                <a:ea typeface="Calibri" panose="020F0502020204030204" pitchFamily="34" charset="0"/>
              </a:rPr>
              <a:t>a </a:t>
            </a:r>
            <a:r>
              <a:rPr lang="es-PE" sz="1400" dirty="0">
                <a:latin typeface="Arial" panose="020B0604020202020204" pitchFamily="34" charset="0"/>
                <a:ea typeface="Calibri" panose="020F0502020204030204" pitchFamily="34" charset="0"/>
              </a:rPr>
              <a:t>Dirección de Sistematización Jurídica y Difusión, órgano de línea de la Dirección General de Desarrollo y Ordenamiento Jurídico es el órgano encargado de autorizar, denegar, supervisar y suspender los cursos de especialización, formación y capacitación para el otorgamiento del certificado de idoneidad técnica para Fedatario Juramentado con Especialización en Informática; llevar el Registro Nacional de Fedatarios Juramentados con Especialización en Informática del Ministerio; y, acreditar a las Asociaciones de Fedatarios Juramentados con Especialización en Informática.</a:t>
            </a:r>
            <a:endParaRPr lang="es-PE" sz="1400" dirty="0">
              <a:effectLst/>
              <a:latin typeface="Arial" panose="020B0604020202020204" pitchFamily="34" charset="0"/>
              <a:ea typeface="Calibri" panose="020F0502020204030204" pitchFamily="34" charset="0"/>
            </a:endParaRPr>
          </a:p>
        </p:txBody>
      </p:sp>
      <p:pic>
        <p:nvPicPr>
          <p:cNvPr id="3074" name="Picture 2" descr="http://nebula.wsimg.com/d287b9f6a1fb033c2ecc6228b346b19d?AccessKeyId=531592D248B589D87A56&amp;disposition=0&amp;alloworigi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5798" y="3488218"/>
            <a:ext cx="9334500" cy="32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12502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755796" y="716739"/>
            <a:ext cx="8911687" cy="128089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E" u="sng" dirty="0" smtClean="0">
                <a:effectLst>
                  <a:outerShdw blurRad="38100" dist="38100" dir="2700000" algn="tl">
                    <a:srgbClr val="000000">
                      <a:alpha val="43137"/>
                    </a:srgbClr>
                  </a:outerShdw>
                </a:effectLst>
              </a:rPr>
              <a:t>Funciones</a:t>
            </a:r>
            <a:endParaRPr lang="es-PE" u="sng" dirty="0">
              <a:effectLst>
                <a:outerShdw blurRad="38100" dist="38100" dir="2700000" algn="tl">
                  <a:srgbClr val="000000">
                    <a:alpha val="43137"/>
                  </a:srgbClr>
                </a:outerShdw>
              </a:effectLst>
            </a:endParaRPr>
          </a:p>
        </p:txBody>
      </p:sp>
      <p:sp>
        <p:nvSpPr>
          <p:cNvPr id="4" name="Marcador de contenido 2"/>
          <p:cNvSpPr txBox="1">
            <a:spLocks/>
          </p:cNvSpPr>
          <p:nvPr/>
        </p:nvSpPr>
        <p:spPr>
          <a:xfrm>
            <a:off x="1375624" y="3861022"/>
            <a:ext cx="9672033" cy="3777622"/>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PE" dirty="0" smtClean="0"/>
              <a:t>Otorga </a:t>
            </a:r>
            <a:r>
              <a:rPr lang="es-PE" dirty="0"/>
              <a:t>valor legal al proceso de micrograbación y microformas digitales </a:t>
            </a:r>
            <a:endParaRPr lang="es-PE" dirty="0" smtClean="0"/>
          </a:p>
          <a:p>
            <a:r>
              <a:rPr lang="es-PE" dirty="0" smtClean="0"/>
              <a:t>Dirige </a:t>
            </a:r>
            <a:r>
              <a:rPr lang="es-PE" dirty="0"/>
              <a:t>y es responsable de los procesos de micrograbación o conversión   de documentos en papel o soporte electrónico hacia </a:t>
            </a:r>
            <a:r>
              <a:rPr lang="es-PE" dirty="0" smtClean="0"/>
              <a:t>microformas </a:t>
            </a:r>
            <a:r>
              <a:rPr lang="es-PE" dirty="0"/>
              <a:t>digitales con valor legal y </a:t>
            </a:r>
            <a:r>
              <a:rPr lang="es-PE" dirty="0" smtClean="0"/>
              <a:t>probatorio.</a:t>
            </a:r>
          </a:p>
          <a:p>
            <a:r>
              <a:rPr lang="es-PE" dirty="0"/>
              <a:t>Realiza el control de calidad de los documentos micrograbados.</a:t>
            </a:r>
            <a:endParaRPr lang="es-ES" dirty="0"/>
          </a:p>
          <a:p>
            <a:pPr marL="0" indent="0">
              <a:buNone/>
            </a:pPr>
            <a:endParaRPr lang="es-PE" dirty="0" smtClean="0"/>
          </a:p>
          <a:p>
            <a:endParaRPr lang="es-PE" dirty="0" smtClean="0"/>
          </a:p>
        </p:txBody>
      </p:sp>
      <p:pic>
        <p:nvPicPr>
          <p:cNvPr id="4098" name="Picture 2" descr="http://nebula.wsimg.com/19fd1d80f3a7ef05cca93725c83dffe0?AccessKeyId=0C65B4641BC3174C1842&amp;disposition=0&amp;alloworigi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0359" y="550561"/>
            <a:ext cx="6642235" cy="3146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78360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p:cNvGraphicFramePr>
            <a:graphicFrameLocks noGrp="1"/>
          </p:cNvGraphicFramePr>
          <p:nvPr>
            <p:extLst>
              <p:ext uri="{D42A27DB-BD31-4B8C-83A1-F6EECF244321}">
                <p14:modId xmlns:p14="http://schemas.microsoft.com/office/powerpoint/2010/main" val="1380470514"/>
              </p:ext>
            </p:extLst>
          </p:nvPr>
        </p:nvGraphicFramePr>
        <p:xfrm>
          <a:off x="1584100" y="1107582"/>
          <a:ext cx="10045522" cy="5654040"/>
        </p:xfrm>
        <a:graphic>
          <a:graphicData uri="http://schemas.openxmlformats.org/drawingml/2006/table">
            <a:tbl>
              <a:tblPr firstRow="1" firstCol="1" bandRow="1">
                <a:tableStyleId>{69CF1AB2-1976-4502-BF36-3FF5EA218861}</a:tableStyleId>
              </a:tblPr>
              <a:tblGrid>
                <a:gridCol w="5022761"/>
                <a:gridCol w="5022761"/>
              </a:tblGrid>
              <a:tr h="1718200">
                <a:tc>
                  <a:txBody>
                    <a:bodyPr/>
                    <a:lstStyle/>
                    <a:p>
                      <a:pPr marL="457200" algn="ctr">
                        <a:lnSpc>
                          <a:spcPct val="115000"/>
                        </a:lnSpc>
                        <a:spcAft>
                          <a:spcPts val="0"/>
                        </a:spcAft>
                      </a:pPr>
                      <a:endParaRPr lang="es-PE" sz="1400" dirty="0" smtClean="0">
                        <a:effectLst/>
                      </a:endParaRPr>
                    </a:p>
                    <a:p>
                      <a:pPr marL="457200" algn="ctr">
                        <a:lnSpc>
                          <a:spcPct val="115000"/>
                        </a:lnSpc>
                        <a:spcAft>
                          <a:spcPts val="0"/>
                        </a:spcAft>
                      </a:pPr>
                      <a:endParaRPr lang="es-PE" sz="1400" dirty="0" smtClean="0">
                        <a:effectLst/>
                      </a:endParaRPr>
                    </a:p>
                    <a:p>
                      <a:pPr marL="457200" algn="ctr">
                        <a:lnSpc>
                          <a:spcPct val="115000"/>
                        </a:lnSpc>
                        <a:spcAft>
                          <a:spcPts val="0"/>
                        </a:spcAft>
                      </a:pPr>
                      <a:endParaRPr lang="es-PE" sz="1400" dirty="0" smtClean="0">
                        <a:effectLst/>
                      </a:endParaRPr>
                    </a:p>
                    <a:p>
                      <a:pPr marL="457200" algn="l">
                        <a:lnSpc>
                          <a:spcPct val="115000"/>
                        </a:lnSpc>
                        <a:spcAft>
                          <a:spcPts val="0"/>
                        </a:spcAft>
                      </a:pPr>
                      <a:r>
                        <a:rPr lang="es-PE" sz="1400" baseline="0" dirty="0" smtClean="0">
                          <a:effectLst/>
                        </a:rPr>
                        <a:t>                 </a:t>
                      </a:r>
                      <a:r>
                        <a:rPr lang="es-PE" sz="1400" dirty="0" smtClean="0">
                          <a:effectLst/>
                        </a:rPr>
                        <a:t>Decreto </a:t>
                      </a:r>
                      <a:r>
                        <a:rPr lang="es-PE" sz="1400" dirty="0">
                          <a:effectLst/>
                        </a:rPr>
                        <a:t>Legislativo Nº 681 </a:t>
                      </a:r>
                      <a:endParaRPr lang="es-PE" sz="1400" dirty="0">
                        <a:effectLst/>
                        <a:latin typeface="Arial" panose="020B0604020202020204" pitchFamily="34" charset="0"/>
                        <a:ea typeface="Calibri" panose="020F0502020204030204" pitchFamily="34" charset="0"/>
                        <a:cs typeface="Times New Roman" panose="02020603050405020304" pitchFamily="18" charset="0"/>
                      </a:endParaRPr>
                    </a:p>
                  </a:txBody>
                  <a:tcPr marL="17159" marR="17159" marT="0" marB="0"/>
                </a:tc>
                <a:tc>
                  <a:txBody>
                    <a:bodyPr/>
                    <a:lstStyle/>
                    <a:p>
                      <a:pPr algn="just">
                        <a:lnSpc>
                          <a:spcPct val="150000"/>
                        </a:lnSpc>
                        <a:spcAft>
                          <a:spcPts val="0"/>
                        </a:spcAft>
                      </a:pPr>
                      <a:r>
                        <a:rPr lang="es-PE" sz="1400" b="0" dirty="0">
                          <a:effectLst/>
                        </a:rPr>
                        <a:t>Norma el uso de tecnologías avanzadas en materia de archivo de documentos e información. Otorga a las microformas el mismo valor legal que un documento original, las microformas son documentos o archivos electrónicos conservados en medios WORM.</a:t>
                      </a:r>
                    </a:p>
                    <a:p>
                      <a:pPr marL="457200" algn="just">
                        <a:lnSpc>
                          <a:spcPct val="115000"/>
                        </a:lnSpc>
                        <a:spcAft>
                          <a:spcPts val="0"/>
                        </a:spcAft>
                      </a:pPr>
                      <a:r>
                        <a:rPr lang="es-PE" sz="1400" dirty="0">
                          <a:effectLst/>
                        </a:rPr>
                        <a:t> </a:t>
                      </a:r>
                      <a:endParaRPr lang="es-PE" sz="1400" dirty="0">
                        <a:effectLst/>
                        <a:latin typeface="Arial" panose="020B0604020202020204" pitchFamily="34" charset="0"/>
                        <a:ea typeface="Calibri" panose="020F0502020204030204" pitchFamily="34" charset="0"/>
                        <a:cs typeface="Times New Roman" panose="02020603050405020304" pitchFamily="18" charset="0"/>
                      </a:endParaRPr>
                    </a:p>
                  </a:txBody>
                  <a:tcPr marL="17159" marR="17159" marT="0" marB="0"/>
                </a:tc>
              </a:tr>
              <a:tr h="2055881">
                <a:tc>
                  <a:txBody>
                    <a:bodyPr/>
                    <a:lstStyle/>
                    <a:p>
                      <a:pPr marL="457200" algn="just">
                        <a:lnSpc>
                          <a:spcPct val="115000"/>
                        </a:lnSpc>
                        <a:spcAft>
                          <a:spcPts val="0"/>
                        </a:spcAft>
                      </a:pPr>
                      <a:endParaRPr lang="es-PE" sz="1400" dirty="0" smtClean="0">
                        <a:effectLst/>
                      </a:endParaRPr>
                    </a:p>
                    <a:p>
                      <a:pPr marL="457200" algn="just">
                        <a:lnSpc>
                          <a:spcPct val="115000"/>
                        </a:lnSpc>
                        <a:spcAft>
                          <a:spcPts val="0"/>
                        </a:spcAft>
                      </a:pPr>
                      <a:endParaRPr lang="es-PE" sz="1400" dirty="0" smtClean="0">
                        <a:effectLst/>
                      </a:endParaRPr>
                    </a:p>
                    <a:p>
                      <a:pPr marL="457200" algn="just">
                        <a:lnSpc>
                          <a:spcPct val="115000"/>
                        </a:lnSpc>
                        <a:spcAft>
                          <a:spcPts val="0"/>
                        </a:spcAft>
                      </a:pPr>
                      <a:endParaRPr lang="es-PE" sz="1400" dirty="0" smtClean="0">
                        <a:effectLst/>
                      </a:endParaRPr>
                    </a:p>
                    <a:p>
                      <a:pPr marL="457200" algn="just">
                        <a:lnSpc>
                          <a:spcPct val="115000"/>
                        </a:lnSpc>
                        <a:spcAft>
                          <a:spcPts val="0"/>
                        </a:spcAft>
                      </a:pPr>
                      <a:endParaRPr lang="es-PE" sz="1400" dirty="0" smtClean="0">
                        <a:effectLst/>
                      </a:endParaRPr>
                    </a:p>
                    <a:p>
                      <a:pPr marL="457200" algn="ctr">
                        <a:lnSpc>
                          <a:spcPct val="115000"/>
                        </a:lnSpc>
                        <a:spcAft>
                          <a:spcPts val="0"/>
                        </a:spcAft>
                      </a:pPr>
                      <a:r>
                        <a:rPr lang="es-PE" sz="1400" dirty="0" smtClean="0">
                          <a:effectLst/>
                        </a:rPr>
                        <a:t>Decreto </a:t>
                      </a:r>
                      <a:r>
                        <a:rPr lang="es-PE" sz="1400" dirty="0">
                          <a:effectLst/>
                        </a:rPr>
                        <a:t>Supremo Nº 001-2000-JUS </a:t>
                      </a:r>
                      <a:endParaRPr lang="es-PE" sz="1400" dirty="0">
                        <a:effectLst/>
                        <a:latin typeface="Arial" panose="020B0604020202020204" pitchFamily="34" charset="0"/>
                        <a:ea typeface="Calibri" panose="020F0502020204030204" pitchFamily="34" charset="0"/>
                        <a:cs typeface="Times New Roman" panose="02020603050405020304" pitchFamily="18" charset="0"/>
                      </a:endParaRPr>
                    </a:p>
                  </a:txBody>
                  <a:tcPr marL="17159" marR="17159" marT="0" marB="0"/>
                </a:tc>
                <a:tc>
                  <a:txBody>
                    <a:bodyPr/>
                    <a:lstStyle/>
                    <a:p>
                      <a:pPr algn="just">
                        <a:lnSpc>
                          <a:spcPct val="115000"/>
                        </a:lnSpc>
                        <a:spcAft>
                          <a:spcPts val="0"/>
                        </a:spcAft>
                      </a:pPr>
                      <a:r>
                        <a:rPr lang="es-PE" sz="1400" dirty="0">
                          <a:effectLst/>
                        </a:rPr>
                        <a:t>reglamenta la aplicación de normas que regulan el uso de tecnologías avanzadas en materia de archivo de documentos e información a entidades públicas y privadas. Asimismo, establece que los datos informatizados de las entidades públicas y privadas deberán tener los sistemas de seguridad e integridad que garanticen su inalterabilidad e integridad la cual puede incluir uso de firma o signatura informática.</a:t>
                      </a:r>
                    </a:p>
                    <a:p>
                      <a:pPr marL="457200" algn="just">
                        <a:lnSpc>
                          <a:spcPct val="115000"/>
                        </a:lnSpc>
                        <a:spcAft>
                          <a:spcPts val="0"/>
                        </a:spcAft>
                      </a:pPr>
                      <a:r>
                        <a:rPr lang="es-PE" sz="1400" dirty="0">
                          <a:effectLst/>
                        </a:rPr>
                        <a:t> </a:t>
                      </a:r>
                      <a:endParaRPr lang="es-PE" sz="1400" dirty="0">
                        <a:effectLst/>
                        <a:latin typeface="Arial" panose="020B0604020202020204" pitchFamily="34" charset="0"/>
                        <a:ea typeface="Calibri" panose="020F0502020204030204" pitchFamily="34" charset="0"/>
                        <a:cs typeface="Times New Roman" panose="02020603050405020304" pitchFamily="18" charset="0"/>
                      </a:endParaRPr>
                    </a:p>
                  </a:txBody>
                  <a:tcPr marL="17159" marR="17159" marT="0" marB="0"/>
                </a:tc>
              </a:tr>
              <a:tr h="1489769">
                <a:tc>
                  <a:txBody>
                    <a:bodyPr/>
                    <a:lstStyle/>
                    <a:p>
                      <a:pPr algn="ctr">
                        <a:lnSpc>
                          <a:spcPct val="150000"/>
                        </a:lnSpc>
                        <a:spcAft>
                          <a:spcPts val="800"/>
                        </a:spcAft>
                      </a:pPr>
                      <a:r>
                        <a:rPr lang="es-PE" sz="1400" dirty="0" smtClean="0">
                          <a:effectLst/>
                        </a:rPr>
                        <a:t> </a:t>
                      </a:r>
                      <a:r>
                        <a:rPr lang="es-PE" sz="1400" dirty="0" smtClean="0"/>
                        <a:t>Ley </a:t>
                      </a:r>
                      <a:r>
                        <a:rPr lang="es-PE" sz="1400" dirty="0"/>
                        <a:t>27291-LEY QUE MODIFICA EL CÓDIGO CIVIL PERMITIENDO LA UTILIZACIÓN DE LOS MEDIOS ELECTRÓNICOS PARA LA COMUNICACIÓN DE LA MANIFESTACIÓN DE VOLUNTAD Y LA UTILIZACIÓN DE LA FIRMA ELECTRÓNICA</a:t>
                      </a:r>
                    </a:p>
                  </a:txBody>
                  <a:tcPr marL="17159" marR="17159" marT="0" marB="0"/>
                </a:tc>
                <a:tc>
                  <a:txBody>
                    <a:bodyPr/>
                    <a:lstStyle/>
                    <a:p>
                      <a:pPr algn="just">
                        <a:lnSpc>
                          <a:spcPct val="115000"/>
                        </a:lnSpc>
                        <a:spcAft>
                          <a:spcPts val="800"/>
                        </a:spcAft>
                      </a:pPr>
                      <a:r>
                        <a:rPr lang="es-PE" sz="1400" dirty="0">
                          <a:effectLst/>
                        </a:rPr>
                        <a:t>modifica el Código Civil permitiendo el uso de medios electrónicos para la comunicación de la manifestación de voluntad. </a:t>
                      </a:r>
                    </a:p>
                    <a:p>
                      <a:pPr marL="457200" algn="just">
                        <a:lnSpc>
                          <a:spcPct val="115000"/>
                        </a:lnSpc>
                        <a:spcAft>
                          <a:spcPts val="0"/>
                        </a:spcAft>
                      </a:pPr>
                      <a:r>
                        <a:rPr lang="es-PE" sz="1400" dirty="0">
                          <a:effectLst/>
                        </a:rPr>
                        <a:t> </a:t>
                      </a:r>
                      <a:endParaRPr lang="es-PE" sz="1400" dirty="0">
                        <a:effectLst/>
                        <a:latin typeface="Arial" panose="020B0604020202020204" pitchFamily="34" charset="0"/>
                        <a:ea typeface="Calibri" panose="020F0502020204030204" pitchFamily="34" charset="0"/>
                        <a:cs typeface="Times New Roman" panose="02020603050405020304" pitchFamily="18" charset="0"/>
                      </a:endParaRPr>
                    </a:p>
                  </a:txBody>
                  <a:tcPr marL="17159" marR="17159" marT="0" marB="0"/>
                </a:tc>
              </a:tr>
            </a:tbl>
          </a:graphicData>
        </a:graphic>
      </p:graphicFrame>
      <p:sp>
        <p:nvSpPr>
          <p:cNvPr id="5" name="Rectángulo 4"/>
          <p:cNvSpPr/>
          <p:nvPr/>
        </p:nvSpPr>
        <p:spPr>
          <a:xfrm>
            <a:off x="1584100" y="333709"/>
            <a:ext cx="3946914" cy="646331"/>
          </a:xfrm>
          <a:prstGeom prst="rect">
            <a:avLst/>
          </a:prstGeom>
        </p:spPr>
        <p:txBody>
          <a:bodyPr wrap="none">
            <a:spAutoFit/>
          </a:bodyPr>
          <a:lstStyle/>
          <a:p>
            <a:r>
              <a:rPr lang="es-PE" sz="3600" u="sng" dirty="0" smtClean="0">
                <a:effectLst>
                  <a:outerShdw blurRad="38100" dist="38100" dir="2700000" algn="tl">
                    <a:srgbClr val="000000">
                      <a:alpha val="43137"/>
                    </a:srgbClr>
                  </a:outerShdw>
                </a:effectLst>
              </a:rPr>
              <a:t>Decretos y Leyes</a:t>
            </a:r>
            <a:endParaRPr lang="es-PE" sz="3600"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01144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2455340885"/>
              </p:ext>
            </p:extLst>
          </p:nvPr>
        </p:nvGraphicFramePr>
        <p:xfrm>
          <a:off x="1520267" y="948744"/>
          <a:ext cx="10357522" cy="5678424"/>
        </p:xfrm>
        <a:graphic>
          <a:graphicData uri="http://schemas.openxmlformats.org/drawingml/2006/table">
            <a:tbl>
              <a:tblPr firstRow="1" firstCol="1" bandRow="1">
                <a:tableStyleId>{69CF1AB2-1976-4502-BF36-3FF5EA218861}</a:tableStyleId>
              </a:tblPr>
              <a:tblGrid>
                <a:gridCol w="5178761"/>
                <a:gridCol w="5178761"/>
              </a:tblGrid>
              <a:tr h="708122">
                <a:tc>
                  <a:txBody>
                    <a:bodyPr/>
                    <a:lstStyle/>
                    <a:p>
                      <a:pPr marL="457200" algn="just">
                        <a:lnSpc>
                          <a:spcPct val="115000"/>
                        </a:lnSpc>
                        <a:spcAft>
                          <a:spcPts val="0"/>
                        </a:spcAft>
                      </a:pPr>
                      <a:endParaRPr lang="es-PE" sz="1200" dirty="0" smtClean="0">
                        <a:effectLst/>
                      </a:endParaRPr>
                    </a:p>
                    <a:p>
                      <a:pPr marL="457200" algn="just">
                        <a:lnSpc>
                          <a:spcPct val="115000"/>
                        </a:lnSpc>
                        <a:spcAft>
                          <a:spcPts val="0"/>
                        </a:spcAft>
                      </a:pPr>
                      <a:r>
                        <a:rPr lang="es-PE" sz="1200" dirty="0" smtClean="0">
                          <a:effectLst/>
                        </a:rPr>
                        <a:t>Ley </a:t>
                      </a:r>
                      <a:r>
                        <a:rPr lang="es-PE" sz="1200" dirty="0">
                          <a:effectLst/>
                        </a:rPr>
                        <a:t>de Firmas y Certificados Digitales (Ley 27269) </a:t>
                      </a:r>
                      <a:endParaRPr lang="es-PE" sz="1200" dirty="0">
                        <a:effectLst/>
                        <a:latin typeface="Arial" panose="020B0604020202020204" pitchFamily="34" charset="0"/>
                        <a:ea typeface="Calibri" panose="020F0502020204030204" pitchFamily="34" charset="0"/>
                        <a:cs typeface="Times New Roman" panose="02020603050405020304" pitchFamily="18" charset="0"/>
                      </a:endParaRPr>
                    </a:p>
                  </a:txBody>
                  <a:tcPr marL="17159" marR="17159" marT="0" marB="0"/>
                </a:tc>
                <a:tc>
                  <a:txBody>
                    <a:bodyPr/>
                    <a:lstStyle/>
                    <a:p>
                      <a:pPr algn="just">
                        <a:lnSpc>
                          <a:spcPct val="115000"/>
                        </a:lnSpc>
                        <a:spcAft>
                          <a:spcPts val="0"/>
                        </a:spcAft>
                      </a:pPr>
                      <a:r>
                        <a:rPr lang="es-PE" sz="1200">
                          <a:effectLst/>
                        </a:rPr>
                        <a:t>regula la utilización de la firma electrónica, otorgándole la misma validez y eficacia jurídica que el uso de una firma manuscrita u otra análoga que conlleve manifestación de voluntad.</a:t>
                      </a:r>
                    </a:p>
                    <a:p>
                      <a:pPr marL="457200" algn="just">
                        <a:lnSpc>
                          <a:spcPct val="115000"/>
                        </a:lnSpc>
                        <a:spcAft>
                          <a:spcPts val="0"/>
                        </a:spcAft>
                      </a:pPr>
                      <a:r>
                        <a:rPr lang="es-PE" sz="1200">
                          <a:effectLst/>
                        </a:rPr>
                        <a:t> </a:t>
                      </a:r>
                      <a:endParaRPr lang="es-PE" sz="1200">
                        <a:effectLst/>
                        <a:latin typeface="Arial" panose="020B0604020202020204" pitchFamily="34" charset="0"/>
                        <a:ea typeface="Calibri" panose="020F0502020204030204" pitchFamily="34" charset="0"/>
                        <a:cs typeface="Times New Roman" panose="02020603050405020304" pitchFamily="18" charset="0"/>
                      </a:endParaRPr>
                    </a:p>
                  </a:txBody>
                  <a:tcPr marL="17159" marR="17159" marT="0" marB="0"/>
                </a:tc>
              </a:tr>
              <a:tr h="1557868">
                <a:tc>
                  <a:txBody>
                    <a:bodyPr/>
                    <a:lstStyle/>
                    <a:p>
                      <a:pPr marL="457200" algn="just">
                        <a:lnSpc>
                          <a:spcPct val="115000"/>
                        </a:lnSpc>
                        <a:spcAft>
                          <a:spcPts val="0"/>
                        </a:spcAft>
                      </a:pPr>
                      <a:endParaRPr lang="es-PE" sz="1200" dirty="0" smtClean="0">
                        <a:effectLst/>
                      </a:endParaRPr>
                    </a:p>
                    <a:p>
                      <a:pPr marL="457200" algn="just">
                        <a:lnSpc>
                          <a:spcPct val="115000"/>
                        </a:lnSpc>
                        <a:spcAft>
                          <a:spcPts val="0"/>
                        </a:spcAft>
                      </a:pPr>
                      <a:endParaRPr lang="es-PE" sz="1200" dirty="0" smtClean="0">
                        <a:effectLst/>
                      </a:endParaRPr>
                    </a:p>
                    <a:p>
                      <a:pPr marL="457200" algn="just">
                        <a:lnSpc>
                          <a:spcPct val="115000"/>
                        </a:lnSpc>
                        <a:spcAft>
                          <a:spcPts val="0"/>
                        </a:spcAft>
                      </a:pPr>
                      <a:endParaRPr lang="es-PE" sz="1200" dirty="0" smtClean="0">
                        <a:effectLst/>
                      </a:endParaRPr>
                    </a:p>
                    <a:p>
                      <a:pPr marL="457200" algn="just">
                        <a:lnSpc>
                          <a:spcPct val="115000"/>
                        </a:lnSpc>
                        <a:spcAft>
                          <a:spcPts val="0"/>
                        </a:spcAft>
                      </a:pPr>
                      <a:endParaRPr lang="es-PE" sz="1200" dirty="0" smtClean="0">
                        <a:effectLst/>
                      </a:endParaRPr>
                    </a:p>
                    <a:p>
                      <a:pPr marL="457200" algn="just">
                        <a:lnSpc>
                          <a:spcPct val="115000"/>
                        </a:lnSpc>
                        <a:spcAft>
                          <a:spcPts val="0"/>
                        </a:spcAft>
                      </a:pPr>
                      <a:r>
                        <a:rPr lang="es-PE" sz="1200" dirty="0" smtClean="0">
                          <a:effectLst/>
                        </a:rPr>
                        <a:t>Reglamento </a:t>
                      </a:r>
                      <a:r>
                        <a:rPr lang="es-PE" sz="1200" dirty="0">
                          <a:effectLst/>
                        </a:rPr>
                        <a:t>de la Ley de Firmas y Certificados Digitales (D.S. 004-2007-PCM) </a:t>
                      </a:r>
                      <a:endParaRPr lang="es-PE" sz="1200" dirty="0">
                        <a:effectLst/>
                        <a:latin typeface="Arial" panose="020B0604020202020204" pitchFamily="34" charset="0"/>
                        <a:ea typeface="Calibri" panose="020F0502020204030204" pitchFamily="34" charset="0"/>
                        <a:cs typeface="Times New Roman" panose="02020603050405020304" pitchFamily="18" charset="0"/>
                      </a:endParaRPr>
                    </a:p>
                  </a:txBody>
                  <a:tcPr marL="17159" marR="17159" marT="0" marB="0"/>
                </a:tc>
                <a:tc>
                  <a:txBody>
                    <a:bodyPr/>
                    <a:lstStyle/>
                    <a:p>
                      <a:pPr algn="just">
                        <a:lnSpc>
                          <a:spcPct val="115000"/>
                        </a:lnSpc>
                        <a:spcAft>
                          <a:spcPts val="0"/>
                        </a:spcAft>
                      </a:pPr>
                      <a:r>
                        <a:rPr lang="es-PE" sz="1200" dirty="0">
                          <a:effectLst/>
                        </a:rPr>
                        <a:t>Se aprueba el Reglamento de la Ley de Firmas y Certificados Digitales, se deroga el D.S. 019-2002-JUS y el D.S. 024-2002-JUS. Tiene como considerando, permitir poner en práctica y difundir en el más breve plazo el uso de firmas electrónicas y certificados digitales, a través de la adecuada regulación de la entidades de certificación y de las entidades de registro o verificación, tanto en el sector público como en el sector privado, impulsando el desarrollo del comercio y del gobierno electrónico, así como de la sociedad de la información.</a:t>
                      </a:r>
                    </a:p>
                    <a:p>
                      <a:pPr marL="457200" algn="just">
                        <a:lnSpc>
                          <a:spcPct val="115000"/>
                        </a:lnSpc>
                        <a:spcAft>
                          <a:spcPts val="0"/>
                        </a:spcAft>
                      </a:pPr>
                      <a:r>
                        <a:rPr lang="es-PE" sz="1200" dirty="0">
                          <a:effectLst/>
                        </a:rPr>
                        <a:t> </a:t>
                      </a:r>
                      <a:endParaRPr lang="es-PE" sz="1200" dirty="0">
                        <a:effectLst/>
                        <a:latin typeface="Arial" panose="020B0604020202020204" pitchFamily="34" charset="0"/>
                        <a:ea typeface="Calibri" panose="020F0502020204030204" pitchFamily="34" charset="0"/>
                        <a:cs typeface="Times New Roman" panose="02020603050405020304" pitchFamily="18" charset="0"/>
                      </a:endParaRPr>
                    </a:p>
                  </a:txBody>
                  <a:tcPr marL="17159" marR="17159" marT="0" marB="0"/>
                </a:tc>
              </a:tr>
              <a:tr h="2124366">
                <a:tc>
                  <a:txBody>
                    <a:bodyPr/>
                    <a:lstStyle/>
                    <a:p>
                      <a:pPr marL="457200" algn="just">
                        <a:lnSpc>
                          <a:spcPct val="115000"/>
                        </a:lnSpc>
                        <a:spcAft>
                          <a:spcPts val="0"/>
                        </a:spcAft>
                      </a:pPr>
                      <a:endParaRPr lang="es-PE" sz="1200" dirty="0" smtClean="0">
                        <a:effectLst/>
                      </a:endParaRPr>
                    </a:p>
                    <a:p>
                      <a:pPr marL="457200" algn="just">
                        <a:lnSpc>
                          <a:spcPct val="115000"/>
                        </a:lnSpc>
                        <a:spcAft>
                          <a:spcPts val="0"/>
                        </a:spcAft>
                      </a:pPr>
                      <a:endParaRPr lang="es-PE" sz="1200" dirty="0" smtClean="0">
                        <a:effectLst/>
                      </a:endParaRPr>
                    </a:p>
                    <a:p>
                      <a:pPr marL="457200" algn="just">
                        <a:lnSpc>
                          <a:spcPct val="115000"/>
                        </a:lnSpc>
                        <a:spcAft>
                          <a:spcPts val="0"/>
                        </a:spcAft>
                      </a:pPr>
                      <a:endParaRPr lang="es-PE" sz="1200" dirty="0" smtClean="0">
                        <a:effectLst/>
                      </a:endParaRPr>
                    </a:p>
                    <a:p>
                      <a:pPr marL="457200" algn="just">
                        <a:lnSpc>
                          <a:spcPct val="115000"/>
                        </a:lnSpc>
                        <a:spcAft>
                          <a:spcPts val="0"/>
                        </a:spcAft>
                      </a:pPr>
                      <a:endParaRPr lang="es-PE" sz="1200" dirty="0" smtClean="0">
                        <a:effectLst/>
                      </a:endParaRPr>
                    </a:p>
                    <a:p>
                      <a:pPr marL="457200" algn="just">
                        <a:lnSpc>
                          <a:spcPct val="115000"/>
                        </a:lnSpc>
                        <a:spcAft>
                          <a:spcPts val="0"/>
                        </a:spcAft>
                      </a:pPr>
                      <a:endParaRPr lang="es-PE" sz="1200" dirty="0" smtClean="0">
                        <a:effectLst/>
                      </a:endParaRPr>
                    </a:p>
                    <a:p>
                      <a:pPr marL="457200" algn="just">
                        <a:lnSpc>
                          <a:spcPct val="115000"/>
                        </a:lnSpc>
                        <a:spcAft>
                          <a:spcPts val="0"/>
                        </a:spcAft>
                      </a:pPr>
                      <a:endParaRPr lang="es-PE" sz="1200" dirty="0" smtClean="0">
                        <a:effectLst/>
                      </a:endParaRPr>
                    </a:p>
                    <a:p>
                      <a:pPr marL="457200" algn="just">
                        <a:lnSpc>
                          <a:spcPct val="115000"/>
                        </a:lnSpc>
                        <a:spcAft>
                          <a:spcPts val="0"/>
                        </a:spcAft>
                      </a:pPr>
                      <a:endParaRPr lang="es-PE" sz="1200" dirty="0" smtClean="0">
                        <a:effectLst/>
                      </a:endParaRPr>
                    </a:p>
                    <a:p>
                      <a:pPr marL="457200" algn="just">
                        <a:lnSpc>
                          <a:spcPct val="115000"/>
                        </a:lnSpc>
                        <a:spcAft>
                          <a:spcPts val="0"/>
                        </a:spcAft>
                      </a:pPr>
                      <a:r>
                        <a:rPr lang="es-PE" sz="1200" dirty="0" smtClean="0">
                          <a:effectLst/>
                        </a:rPr>
                        <a:t>Ley </a:t>
                      </a:r>
                      <a:r>
                        <a:rPr lang="es-PE" sz="1200" dirty="0">
                          <a:effectLst/>
                        </a:rPr>
                        <a:t>del Procedimiento Administrativo General (Ley </a:t>
                      </a:r>
                      <a:r>
                        <a:rPr lang="es-PE" sz="1200" dirty="0" smtClean="0">
                          <a:effectLst/>
                        </a:rPr>
                        <a:t>27444)</a:t>
                      </a:r>
                      <a:endParaRPr lang="es-PE" sz="1200" dirty="0">
                        <a:effectLst/>
                        <a:latin typeface="Arial" panose="020B0604020202020204" pitchFamily="34" charset="0"/>
                        <a:ea typeface="Calibri" panose="020F0502020204030204" pitchFamily="34" charset="0"/>
                        <a:cs typeface="Times New Roman" panose="02020603050405020304" pitchFamily="18" charset="0"/>
                      </a:endParaRPr>
                    </a:p>
                  </a:txBody>
                  <a:tcPr marL="17159" marR="17159" marT="0" marB="0"/>
                </a:tc>
                <a:tc>
                  <a:txBody>
                    <a:bodyPr/>
                    <a:lstStyle/>
                    <a:p>
                      <a:pPr marL="457200" algn="just">
                        <a:lnSpc>
                          <a:spcPct val="115000"/>
                        </a:lnSpc>
                        <a:spcAft>
                          <a:spcPts val="0"/>
                        </a:spcAft>
                      </a:pPr>
                      <a:r>
                        <a:rPr lang="es-PE" sz="1200" dirty="0">
                          <a:effectLst/>
                        </a:rPr>
                        <a:t>Establece entre las modalidades de notificación, las cursadas mediante correo electrónico; asimismo permite la cancelación de los derechos de tramitación mediante transferencias electrónicas de fondos; y, que los administrados pueden solicitar que el envío de información o documentación que les corresponda recibir dentro de un procedimiento, sea realizado por medios de transmisión a distancia, tales como el correo electrónico. También prevé, que la constancia documental de la transmisión a distancia por medios electrónicos entre entidades y autoridades, constituye de por sí documentación auténtica y dará plena fe a todos sus efectos dentro del expediente para ambas partes, en cuanto a la existencia del original transmitido y su recepción.</a:t>
                      </a:r>
                      <a:endParaRPr lang="es-PE" sz="1200" dirty="0">
                        <a:effectLst/>
                        <a:latin typeface="Arial" panose="020B0604020202020204" pitchFamily="34" charset="0"/>
                        <a:ea typeface="Calibri" panose="020F0502020204030204" pitchFamily="34" charset="0"/>
                        <a:cs typeface="Times New Roman" panose="02020603050405020304" pitchFamily="18" charset="0"/>
                      </a:endParaRPr>
                    </a:p>
                  </a:txBody>
                  <a:tcPr marL="17159" marR="17159" marT="0" marB="0"/>
                </a:tc>
              </a:tr>
            </a:tbl>
          </a:graphicData>
        </a:graphic>
      </p:graphicFrame>
    </p:spTree>
    <p:extLst>
      <p:ext uri="{BB962C8B-B14F-4D97-AF65-F5344CB8AC3E}">
        <p14:creationId xmlns:p14="http://schemas.microsoft.com/office/powerpoint/2010/main" val="2768962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451019" y="1490924"/>
            <a:ext cx="3649015" cy="5180905"/>
          </a:xfrm>
          <a:prstGeom prst="rect">
            <a:avLst/>
          </a:prstGeom>
        </p:spPr>
        <p:txBody>
          <a:bodyPr wrap="square">
            <a:spAutoFit/>
          </a:bodyPr>
          <a:lstStyle/>
          <a:p>
            <a:pPr algn="just">
              <a:lnSpc>
                <a:spcPct val="150000"/>
              </a:lnSpc>
              <a:spcAft>
                <a:spcPts val="800"/>
              </a:spcAft>
            </a:pPr>
            <a:r>
              <a:rPr lang="es-PE" dirty="0">
                <a:latin typeface="Arial" panose="020B0604020202020204" pitchFamily="34" charset="0"/>
                <a:ea typeface="Calibri" panose="020F0502020204030204" pitchFamily="34" charset="0"/>
              </a:rPr>
              <a:t>Se aplica en los procesos de digitalización, donde los documentos en papel se digitalizan e indizan, permitiendo contar documentos electrónicos generados a partir de documentos en papel existentes previamente.</a:t>
            </a:r>
          </a:p>
          <a:p>
            <a:pPr algn="just">
              <a:lnSpc>
                <a:spcPct val="150000"/>
              </a:lnSpc>
              <a:spcAft>
                <a:spcPts val="800"/>
              </a:spcAft>
            </a:pPr>
            <a:r>
              <a:rPr lang="es-PE" dirty="0">
                <a:latin typeface="Arial" panose="020B0604020202020204" pitchFamily="34" charset="0"/>
                <a:ea typeface="Calibri" panose="020F0502020204030204" pitchFamily="34" charset="0"/>
              </a:rPr>
              <a:t>En estos procesos participan los depositarios de la fe pública firmando las respectivas actas de Apertura, Cierre y Conformidad</a:t>
            </a:r>
            <a:endParaRPr lang="es-PE" dirty="0">
              <a:effectLst/>
              <a:latin typeface="Arial" panose="020B0604020202020204" pitchFamily="34" charset="0"/>
              <a:ea typeface="Calibri" panose="020F0502020204030204" pitchFamily="34" charset="0"/>
            </a:endParaRPr>
          </a:p>
        </p:txBody>
      </p:sp>
      <p:sp>
        <p:nvSpPr>
          <p:cNvPr id="3" name="Rectángulo 2"/>
          <p:cNvSpPr/>
          <p:nvPr/>
        </p:nvSpPr>
        <p:spPr>
          <a:xfrm>
            <a:off x="1919457" y="668556"/>
            <a:ext cx="2616422" cy="646331"/>
          </a:xfrm>
          <a:prstGeom prst="rect">
            <a:avLst/>
          </a:prstGeom>
        </p:spPr>
        <p:txBody>
          <a:bodyPr wrap="none">
            <a:spAutoFit/>
          </a:bodyPr>
          <a:lstStyle/>
          <a:p>
            <a:r>
              <a:rPr lang="es-PE" sz="3600" u="sng" dirty="0" smtClean="0">
                <a:effectLst>
                  <a:outerShdw blurRad="38100" dist="38100" dir="2700000" algn="tl">
                    <a:srgbClr val="000000">
                      <a:alpha val="43137"/>
                    </a:srgbClr>
                  </a:outerShdw>
                </a:effectLst>
              </a:rPr>
              <a:t>Aplicación</a:t>
            </a:r>
            <a:endParaRPr lang="es-PE" sz="3600" u="sng" dirty="0">
              <a:effectLst>
                <a:outerShdw blurRad="38100" dist="38100" dir="2700000" algn="tl">
                  <a:srgbClr val="000000">
                    <a:alpha val="43137"/>
                  </a:srgbClr>
                </a:outerShdw>
              </a:effectLst>
            </a:endParaRPr>
          </a:p>
        </p:txBody>
      </p:sp>
      <p:pic>
        <p:nvPicPr>
          <p:cNvPr id="6146" name="Picture 2"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338" y="1598225"/>
            <a:ext cx="6096000" cy="4572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4247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2178676" y="2174178"/>
            <a:ext cx="8208135" cy="1913344"/>
          </a:xfrm>
          <a:prstGeom prst="rect">
            <a:avLst/>
          </a:prstGeom>
        </p:spPr>
        <p:txBody>
          <a:bodyPr wrap="square">
            <a:spAutoFit/>
          </a:bodyPr>
          <a:lstStyle/>
          <a:p>
            <a:pPr algn="just">
              <a:lnSpc>
                <a:spcPct val="150000"/>
              </a:lnSpc>
              <a:spcAft>
                <a:spcPts val="800"/>
              </a:spcAft>
            </a:pPr>
            <a:r>
              <a:rPr lang="es-PE" sz="1400" dirty="0">
                <a:latin typeface="Arial" panose="020B0604020202020204" pitchFamily="34" charset="0"/>
                <a:ea typeface="Calibri" panose="020F0502020204030204" pitchFamily="34" charset="0"/>
              </a:rPr>
              <a:t>El Decreto Legislativo 681 modificado por la Ley </a:t>
            </a:r>
            <a:r>
              <a:rPr lang="es-PE" sz="1400" dirty="0" smtClean="0">
                <a:latin typeface="Arial" panose="020B0604020202020204" pitchFamily="34" charset="0"/>
                <a:ea typeface="Calibri" panose="020F0502020204030204" pitchFamily="34" charset="0"/>
              </a:rPr>
              <a:t>26612.</a:t>
            </a:r>
          </a:p>
          <a:p>
            <a:pPr algn="just">
              <a:lnSpc>
                <a:spcPct val="150000"/>
              </a:lnSpc>
              <a:spcAft>
                <a:spcPts val="800"/>
              </a:spcAft>
            </a:pPr>
            <a:r>
              <a:rPr lang="es-PE" sz="1400" dirty="0" smtClean="0">
                <a:latin typeface="Arial" panose="020B0604020202020204" pitchFamily="34" charset="0"/>
                <a:ea typeface="Calibri" panose="020F0502020204030204" pitchFamily="34" charset="0"/>
              </a:rPr>
              <a:t> </a:t>
            </a:r>
            <a:r>
              <a:rPr lang="es-PE" sz="1400" dirty="0">
                <a:latin typeface="Arial" panose="020B0604020202020204" pitchFamily="34" charset="0"/>
                <a:ea typeface="Calibri" panose="020F0502020204030204" pitchFamily="34" charset="0"/>
              </a:rPr>
              <a:t>El artículo 19 de esta norma establece que: </a:t>
            </a:r>
            <a:endParaRPr lang="es-PE" sz="1400" dirty="0" smtClean="0">
              <a:latin typeface="Arial" panose="020B0604020202020204" pitchFamily="34" charset="0"/>
              <a:ea typeface="Calibri" panose="020F0502020204030204" pitchFamily="34" charset="0"/>
            </a:endParaRPr>
          </a:p>
          <a:p>
            <a:pPr algn="just">
              <a:lnSpc>
                <a:spcPct val="150000"/>
              </a:lnSpc>
              <a:spcAft>
                <a:spcPts val="800"/>
              </a:spcAft>
            </a:pPr>
            <a:r>
              <a:rPr lang="es-PE" sz="1400" dirty="0" smtClean="0">
                <a:latin typeface="Arial" panose="020B0604020202020204" pitchFamily="34" charset="0"/>
                <a:ea typeface="Calibri" panose="020F0502020204030204" pitchFamily="34" charset="0"/>
              </a:rPr>
              <a:t>"</a:t>
            </a:r>
            <a:r>
              <a:rPr lang="es-PE" sz="1400" dirty="0">
                <a:latin typeface="Arial" panose="020B0604020202020204" pitchFamily="34" charset="0"/>
                <a:ea typeface="Calibri" panose="020F0502020204030204" pitchFamily="34" charset="0"/>
              </a:rPr>
              <a:t>la falsificación y adulteración de microformas, microduplicados y microcopias sea durante el proceso de grabación o en cualquier otro momento, se reprime como delito contra la fe pública, conforme las normas pertinentes del Código Penal</a:t>
            </a:r>
            <a:r>
              <a:rPr lang="es-PE" sz="1400" dirty="0" smtClean="0">
                <a:latin typeface="Arial" panose="020B0604020202020204" pitchFamily="34" charset="0"/>
                <a:ea typeface="Calibri" panose="020F0502020204030204" pitchFamily="34" charset="0"/>
              </a:rPr>
              <a:t>".</a:t>
            </a:r>
            <a:endParaRPr lang="es-PE" sz="1400" dirty="0">
              <a:latin typeface="Arial" panose="020B0604020202020204" pitchFamily="34" charset="0"/>
              <a:ea typeface="Calibri" panose="020F0502020204030204" pitchFamily="34" charset="0"/>
            </a:endParaRPr>
          </a:p>
        </p:txBody>
      </p:sp>
      <p:sp>
        <p:nvSpPr>
          <p:cNvPr id="5" name="Rectángulo 4"/>
          <p:cNvSpPr/>
          <p:nvPr/>
        </p:nvSpPr>
        <p:spPr>
          <a:xfrm>
            <a:off x="1695719" y="314288"/>
            <a:ext cx="9174050" cy="1651671"/>
          </a:xfrm>
          <a:prstGeom prst="rect">
            <a:avLst/>
          </a:prstGeom>
        </p:spPr>
        <p:txBody>
          <a:bodyPr wrap="square">
            <a:spAutoFit/>
          </a:bodyPr>
          <a:lstStyle/>
          <a:p>
            <a:pPr algn="ctr">
              <a:lnSpc>
                <a:spcPct val="150000"/>
              </a:lnSpc>
              <a:spcAft>
                <a:spcPts val="800"/>
              </a:spcAft>
            </a:pPr>
            <a:r>
              <a:rPr lang="es-PE" sz="3600" u="sng" dirty="0">
                <a:effectLst>
                  <a:outerShdw blurRad="38100" dist="38100" dir="2700000" algn="tl">
                    <a:srgbClr val="000000">
                      <a:alpha val="43137"/>
                    </a:srgbClr>
                  </a:outerShdw>
                </a:effectLst>
                <a:latin typeface="Arial" panose="020B0604020202020204" pitchFamily="34" charset="0"/>
                <a:ea typeface="Calibri" panose="020F0502020204030204" pitchFamily="34" charset="0"/>
              </a:rPr>
              <a:t>Aplicación respecto a Delito de Falsificación de Documentos Informáticos</a:t>
            </a:r>
            <a:endParaRPr lang="es-PE" sz="36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3996173413"/>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365</TotalTime>
  <Words>1212</Words>
  <Application>Microsoft Office PowerPoint</Application>
  <PresentationFormat>Panorámica</PresentationFormat>
  <Paragraphs>100</Paragraphs>
  <Slides>13</Slides>
  <Notes>0</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13</vt:i4>
      </vt:variant>
    </vt:vector>
  </HeadingPairs>
  <TitlesOfParts>
    <vt:vector size="25" baseType="lpstr">
      <vt:lpstr>Arial</vt:lpstr>
      <vt:lpstr>Bauhaus 93</vt:lpstr>
      <vt:lpstr>Berlin Sans FB Demi</vt:lpstr>
      <vt:lpstr>Calibri</vt:lpstr>
      <vt:lpstr>Cambria</vt:lpstr>
      <vt:lpstr>Century Gothic</vt:lpstr>
      <vt:lpstr>Comic Sans MS</vt:lpstr>
      <vt:lpstr>Narkisim</vt:lpstr>
      <vt:lpstr>Symbol</vt:lpstr>
      <vt:lpstr>Times New Roman</vt:lpstr>
      <vt:lpstr>Wingdings 3</vt:lpstr>
      <vt:lpstr>Espiral</vt:lpstr>
      <vt:lpstr>Microfilms, Microformas y Fedatarios Juramentados Informáticos</vt:lpstr>
      <vt:lpstr>Microfilm</vt:lpstr>
      <vt:lpstr>Microformas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sergio peña yumbato</dc:creator>
  <cp:lastModifiedBy>kevin paucar</cp:lastModifiedBy>
  <cp:revision>27</cp:revision>
  <dcterms:created xsi:type="dcterms:W3CDTF">2016-07-26T21:55:59Z</dcterms:created>
  <dcterms:modified xsi:type="dcterms:W3CDTF">2016-12-16T00:16:30Z</dcterms:modified>
</cp:coreProperties>
</file>