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7" r:id="rId8"/>
    <p:sldId id="276" r:id="rId9"/>
    <p:sldId id="275" r:id="rId10"/>
    <p:sldId id="274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6154" autoAdjust="0"/>
  </p:normalViewPr>
  <p:slideViewPr>
    <p:cSldViewPr snapToGrid="0">
      <p:cViewPr>
        <p:scale>
          <a:sx n="50" d="100"/>
          <a:sy n="50" d="100"/>
        </p:scale>
        <p:origin x="-62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AEA9F-6384-4064-B788-ECE28221ECF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A0594D1-3C4F-4FD0-B725-524F51D1ACC7}">
      <dgm:prSet phldrT="[Texto]" custT="1"/>
      <dgm:spPr/>
      <dgm:t>
        <a:bodyPr/>
        <a:lstStyle/>
        <a:p>
          <a:r>
            <a:rPr lang="es-PE" sz="4400" dirty="0" smtClean="0"/>
            <a:t>2008</a:t>
          </a:r>
          <a:endParaRPr lang="es-PE" sz="4400" dirty="0"/>
        </a:p>
      </dgm:t>
    </dgm:pt>
    <dgm:pt modelId="{F4230970-09EC-41AC-841E-833F572CFF46}" type="parTrans" cxnId="{CB273C0A-F858-432E-A9E8-817147336801}">
      <dgm:prSet/>
      <dgm:spPr/>
      <dgm:t>
        <a:bodyPr/>
        <a:lstStyle/>
        <a:p>
          <a:endParaRPr lang="es-PE" sz="2400"/>
        </a:p>
      </dgm:t>
    </dgm:pt>
    <dgm:pt modelId="{37D9FBF0-23D5-4460-B0B5-D8BC9E8CC2D4}" type="sibTrans" cxnId="{CB273C0A-F858-432E-A9E8-817147336801}">
      <dgm:prSet/>
      <dgm:spPr/>
      <dgm:t>
        <a:bodyPr/>
        <a:lstStyle/>
        <a:p>
          <a:endParaRPr lang="es-PE" sz="2400"/>
        </a:p>
      </dgm:t>
    </dgm:pt>
    <dgm:pt modelId="{549FEF02-EA24-460C-AA96-8B0D1E95CB18}">
      <dgm:prSet phldrT="[Texto]" custT="1"/>
      <dgm:spPr/>
      <dgm:t>
        <a:bodyPr/>
        <a:lstStyle/>
        <a:p>
          <a:r>
            <a:rPr lang="es-PE" sz="2400" dirty="0" smtClean="0"/>
            <a:t>Resolución Administrativa 214-2008-CE-PJ: Instauran el Servicio de Notificaciones Electrónicas en el Poder Judicial</a:t>
          </a:r>
          <a:endParaRPr lang="es-PE" sz="2400" dirty="0"/>
        </a:p>
      </dgm:t>
    </dgm:pt>
    <dgm:pt modelId="{F6E2DD99-615E-4AD2-B777-562D7752B9CC}" type="parTrans" cxnId="{DB492D98-7032-48D7-8174-1F7B16D2A1AF}">
      <dgm:prSet/>
      <dgm:spPr/>
      <dgm:t>
        <a:bodyPr/>
        <a:lstStyle/>
        <a:p>
          <a:endParaRPr lang="es-PE" sz="2400"/>
        </a:p>
      </dgm:t>
    </dgm:pt>
    <dgm:pt modelId="{304877D9-944B-468E-84F0-BA76C3E39A86}" type="sibTrans" cxnId="{DB492D98-7032-48D7-8174-1F7B16D2A1AF}">
      <dgm:prSet/>
      <dgm:spPr/>
      <dgm:t>
        <a:bodyPr/>
        <a:lstStyle/>
        <a:p>
          <a:endParaRPr lang="es-PE" sz="2400"/>
        </a:p>
      </dgm:t>
    </dgm:pt>
    <dgm:pt modelId="{8C71E928-7FDD-4C59-83E2-8850272EB8BA}">
      <dgm:prSet phldrT="[Texto]" custT="1"/>
      <dgm:spPr/>
      <dgm:t>
        <a:bodyPr/>
        <a:lstStyle/>
        <a:p>
          <a:r>
            <a:rPr lang="es-PE" sz="4400" dirty="0" smtClean="0"/>
            <a:t>2010</a:t>
          </a:r>
          <a:endParaRPr lang="es-PE" sz="4400" dirty="0"/>
        </a:p>
      </dgm:t>
    </dgm:pt>
    <dgm:pt modelId="{F4D72D2B-2B80-4531-B9E3-773323FC12DE}" type="parTrans" cxnId="{BBCFCF7F-0F9E-4F25-9868-E090EE3351E2}">
      <dgm:prSet/>
      <dgm:spPr/>
      <dgm:t>
        <a:bodyPr/>
        <a:lstStyle/>
        <a:p>
          <a:endParaRPr lang="es-PE" sz="2400"/>
        </a:p>
      </dgm:t>
    </dgm:pt>
    <dgm:pt modelId="{D8823FF0-A5B9-4653-A14D-FF910E9FEAD8}" type="sibTrans" cxnId="{BBCFCF7F-0F9E-4F25-9868-E090EE3351E2}">
      <dgm:prSet/>
      <dgm:spPr/>
      <dgm:t>
        <a:bodyPr/>
        <a:lstStyle/>
        <a:p>
          <a:endParaRPr lang="es-PE" sz="2400"/>
        </a:p>
      </dgm:t>
    </dgm:pt>
    <dgm:pt modelId="{339DF6B5-A8D6-4B56-8075-ACF2AFA272B4}">
      <dgm:prSet phldrT="[Texto]" custT="1"/>
      <dgm:spPr/>
      <dgm:t>
        <a:bodyPr/>
        <a:lstStyle/>
        <a:p>
          <a:r>
            <a:rPr lang="es-PE" sz="2400" dirty="0" smtClean="0"/>
            <a:t>Resolución Administrativa 029-2010-CED-CSJLN/PJ: Disponen que las directivas y resoluciones de alcance general sean notificadas por el correo electrónico de los usuarios, magistrados y personal jurisdiccional y/o administrativo de la Corte Superior de Justicia de Lima Norte</a:t>
          </a:r>
          <a:endParaRPr lang="es-PE" sz="2400" dirty="0"/>
        </a:p>
      </dgm:t>
    </dgm:pt>
    <dgm:pt modelId="{FAEB3F73-3AE4-4271-89D5-CE3FB021684A}" type="parTrans" cxnId="{49378717-7ED9-40EA-9274-BE3871F792D5}">
      <dgm:prSet/>
      <dgm:spPr/>
      <dgm:t>
        <a:bodyPr/>
        <a:lstStyle/>
        <a:p>
          <a:endParaRPr lang="es-PE" sz="2400"/>
        </a:p>
      </dgm:t>
    </dgm:pt>
    <dgm:pt modelId="{C57538CE-7BE7-471C-8E96-D240AF3FCC73}" type="sibTrans" cxnId="{49378717-7ED9-40EA-9274-BE3871F792D5}">
      <dgm:prSet/>
      <dgm:spPr/>
      <dgm:t>
        <a:bodyPr/>
        <a:lstStyle/>
        <a:p>
          <a:endParaRPr lang="es-PE" sz="2400"/>
        </a:p>
      </dgm:t>
    </dgm:pt>
    <dgm:pt modelId="{A7DC38E2-7304-40DF-9AEA-C7EC2AEF052D}">
      <dgm:prSet phldrT="[Texto]" custT="1"/>
      <dgm:spPr/>
      <dgm:t>
        <a:bodyPr/>
        <a:lstStyle/>
        <a:p>
          <a:r>
            <a:rPr lang="es-PE" sz="2400" dirty="0" smtClean="0"/>
            <a:t>Resolución de Superintendencia 014-2008-SUNAT: Regulan la Notificación de Actos Administrativos por Medio Electrónico</a:t>
          </a:r>
          <a:endParaRPr lang="es-PE" sz="2400" dirty="0"/>
        </a:p>
      </dgm:t>
    </dgm:pt>
    <dgm:pt modelId="{2791BD79-2F09-4065-8AB8-2AE9AB4C3A07}" type="parTrans" cxnId="{897FD40C-5CBC-4D3B-B150-2301961EC540}">
      <dgm:prSet/>
      <dgm:spPr/>
      <dgm:t>
        <a:bodyPr/>
        <a:lstStyle/>
        <a:p>
          <a:endParaRPr lang="es-PE" sz="2400"/>
        </a:p>
      </dgm:t>
    </dgm:pt>
    <dgm:pt modelId="{07CF63A4-7533-4972-835A-A8EF86551528}" type="sibTrans" cxnId="{897FD40C-5CBC-4D3B-B150-2301961EC540}">
      <dgm:prSet/>
      <dgm:spPr/>
      <dgm:t>
        <a:bodyPr/>
        <a:lstStyle/>
        <a:p>
          <a:endParaRPr lang="es-PE" sz="2400"/>
        </a:p>
      </dgm:t>
    </dgm:pt>
    <dgm:pt modelId="{0267E5D8-4F64-45E2-B456-8719DF5FAA79}">
      <dgm:prSet phldrT="[Texto]" custT="1"/>
      <dgm:spPr/>
      <dgm:t>
        <a:bodyPr/>
        <a:lstStyle/>
        <a:p>
          <a:r>
            <a:rPr lang="es-PE" sz="2400" dirty="0" smtClean="0"/>
            <a:t>Resolución de Superintendencia 234-2010-SUNAT: Incorporan actos administrativos que pueden ser notificados de manera electrónica al anexo de la Resolución de Superintendencia 014-2008/SUNAT que regula la notificación de actos administrativos por medio electrónico.</a:t>
          </a:r>
          <a:endParaRPr lang="es-PE" sz="2400" dirty="0"/>
        </a:p>
      </dgm:t>
    </dgm:pt>
    <dgm:pt modelId="{87461F0D-5DDF-4C71-9377-95EEEF90A14E}" type="parTrans" cxnId="{8AA737E9-B7AD-4D03-8D76-C94FDD8E748B}">
      <dgm:prSet/>
      <dgm:spPr/>
      <dgm:t>
        <a:bodyPr/>
        <a:lstStyle/>
        <a:p>
          <a:endParaRPr lang="es-PE" sz="2400"/>
        </a:p>
      </dgm:t>
    </dgm:pt>
    <dgm:pt modelId="{A11960CB-6B66-490E-8257-6CBA4EBD7707}" type="sibTrans" cxnId="{8AA737E9-B7AD-4D03-8D76-C94FDD8E748B}">
      <dgm:prSet/>
      <dgm:spPr/>
      <dgm:t>
        <a:bodyPr/>
        <a:lstStyle/>
        <a:p>
          <a:endParaRPr lang="es-PE" sz="2400"/>
        </a:p>
      </dgm:t>
    </dgm:pt>
    <dgm:pt modelId="{2F335E5D-AC4D-4771-871D-B8F0A009E05C}" type="pres">
      <dgm:prSet presAssocID="{BEEAEA9F-6384-4064-B788-ECE28221EC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E8E44BEF-8E72-4903-81FD-12F747CBBC94}" type="pres">
      <dgm:prSet presAssocID="{4A0594D1-3C4F-4FD0-B725-524F51D1ACC7}" presName="composite" presStyleCnt="0"/>
      <dgm:spPr/>
    </dgm:pt>
    <dgm:pt modelId="{B1FA8E2B-EC3F-420F-A787-5F99D4BAE3E5}" type="pres">
      <dgm:prSet presAssocID="{4A0594D1-3C4F-4FD0-B725-524F51D1ACC7}" presName="parentText" presStyleLbl="alignNode1" presStyleIdx="0" presStyleCnt="2" custLinFactNeighborX="-8324" custLinFactNeighborY="-647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F31D02B-F64D-4458-952E-EFADB9FA597A}" type="pres">
      <dgm:prSet presAssocID="{4A0594D1-3C4F-4FD0-B725-524F51D1ACC7}" presName="descendantText" presStyleLbl="alignAcc1" presStyleIdx="0" presStyleCnt="2" custScaleY="12337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6AF6F82-FD39-4251-ABDC-36C46B53E58C}" type="pres">
      <dgm:prSet presAssocID="{37D9FBF0-23D5-4460-B0B5-D8BC9E8CC2D4}" presName="sp" presStyleCnt="0"/>
      <dgm:spPr/>
    </dgm:pt>
    <dgm:pt modelId="{15DA02A2-1BE3-40A4-906B-E1A32BC327F0}" type="pres">
      <dgm:prSet presAssocID="{8C71E928-7FDD-4C59-83E2-8850272EB8BA}" presName="composite" presStyleCnt="0"/>
      <dgm:spPr/>
    </dgm:pt>
    <dgm:pt modelId="{09982EF0-03DD-47F9-89AD-24BC1C5145F8}" type="pres">
      <dgm:prSet presAssocID="{8C71E928-7FDD-4C59-83E2-8850272EB8B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1B18176-C8D4-4B1E-B97C-1B25A89C6B32}" type="pres">
      <dgm:prSet presAssocID="{8C71E928-7FDD-4C59-83E2-8850272EB8BA}" presName="descendantText" presStyleLbl="alignAcc1" presStyleIdx="1" presStyleCnt="2" custScaleY="2155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BCFCF7F-0F9E-4F25-9868-E090EE3351E2}" srcId="{BEEAEA9F-6384-4064-B788-ECE28221ECF7}" destId="{8C71E928-7FDD-4C59-83E2-8850272EB8BA}" srcOrd="1" destOrd="0" parTransId="{F4D72D2B-2B80-4531-B9E3-773323FC12DE}" sibTransId="{D8823FF0-A5B9-4653-A14D-FF910E9FEAD8}"/>
    <dgm:cxn modelId="{335B3515-AA17-42FF-8C3E-DB2297C9B708}" type="presOf" srcId="{BEEAEA9F-6384-4064-B788-ECE28221ECF7}" destId="{2F335E5D-AC4D-4771-871D-B8F0A009E05C}" srcOrd="0" destOrd="0" presId="urn:microsoft.com/office/officeart/2005/8/layout/chevron2"/>
    <dgm:cxn modelId="{9F5CCCD7-04C4-42DE-ABE7-DA953E5E3043}" type="presOf" srcId="{549FEF02-EA24-460C-AA96-8B0D1E95CB18}" destId="{2F31D02B-F64D-4458-952E-EFADB9FA597A}" srcOrd="0" destOrd="0" presId="urn:microsoft.com/office/officeart/2005/8/layout/chevron2"/>
    <dgm:cxn modelId="{4810DA7E-EE25-4EF8-8670-9B6E6093BC53}" type="presOf" srcId="{8C71E928-7FDD-4C59-83E2-8850272EB8BA}" destId="{09982EF0-03DD-47F9-89AD-24BC1C5145F8}" srcOrd="0" destOrd="0" presId="urn:microsoft.com/office/officeart/2005/8/layout/chevron2"/>
    <dgm:cxn modelId="{476A3679-1929-4EFF-BCB5-72E3BE79ED9B}" type="presOf" srcId="{4A0594D1-3C4F-4FD0-B725-524F51D1ACC7}" destId="{B1FA8E2B-EC3F-420F-A787-5F99D4BAE3E5}" srcOrd="0" destOrd="0" presId="urn:microsoft.com/office/officeart/2005/8/layout/chevron2"/>
    <dgm:cxn modelId="{FD77B0BD-3C49-4159-B023-7F1DD75EAC47}" type="presOf" srcId="{339DF6B5-A8D6-4B56-8075-ACF2AFA272B4}" destId="{E1B18176-C8D4-4B1E-B97C-1B25A89C6B32}" srcOrd="0" destOrd="0" presId="urn:microsoft.com/office/officeart/2005/8/layout/chevron2"/>
    <dgm:cxn modelId="{49378717-7ED9-40EA-9274-BE3871F792D5}" srcId="{8C71E928-7FDD-4C59-83E2-8850272EB8BA}" destId="{339DF6B5-A8D6-4B56-8075-ACF2AFA272B4}" srcOrd="0" destOrd="0" parTransId="{FAEB3F73-3AE4-4271-89D5-CE3FB021684A}" sibTransId="{C57538CE-7BE7-471C-8E96-D240AF3FCC73}"/>
    <dgm:cxn modelId="{DB492D98-7032-48D7-8174-1F7B16D2A1AF}" srcId="{4A0594D1-3C4F-4FD0-B725-524F51D1ACC7}" destId="{549FEF02-EA24-460C-AA96-8B0D1E95CB18}" srcOrd="0" destOrd="0" parTransId="{F6E2DD99-615E-4AD2-B777-562D7752B9CC}" sibTransId="{304877D9-944B-468E-84F0-BA76C3E39A86}"/>
    <dgm:cxn modelId="{430D7665-B059-44F6-B38B-994463FF81A7}" type="presOf" srcId="{A7DC38E2-7304-40DF-9AEA-C7EC2AEF052D}" destId="{2F31D02B-F64D-4458-952E-EFADB9FA597A}" srcOrd="0" destOrd="1" presId="urn:microsoft.com/office/officeart/2005/8/layout/chevron2"/>
    <dgm:cxn modelId="{9CCCBFCD-E0B0-4287-B0F5-DA56AB84831B}" type="presOf" srcId="{0267E5D8-4F64-45E2-B456-8719DF5FAA79}" destId="{E1B18176-C8D4-4B1E-B97C-1B25A89C6B32}" srcOrd="0" destOrd="1" presId="urn:microsoft.com/office/officeart/2005/8/layout/chevron2"/>
    <dgm:cxn modelId="{CB273C0A-F858-432E-A9E8-817147336801}" srcId="{BEEAEA9F-6384-4064-B788-ECE28221ECF7}" destId="{4A0594D1-3C4F-4FD0-B725-524F51D1ACC7}" srcOrd="0" destOrd="0" parTransId="{F4230970-09EC-41AC-841E-833F572CFF46}" sibTransId="{37D9FBF0-23D5-4460-B0B5-D8BC9E8CC2D4}"/>
    <dgm:cxn modelId="{8AA737E9-B7AD-4D03-8D76-C94FDD8E748B}" srcId="{8C71E928-7FDD-4C59-83E2-8850272EB8BA}" destId="{0267E5D8-4F64-45E2-B456-8719DF5FAA79}" srcOrd="1" destOrd="0" parTransId="{87461F0D-5DDF-4C71-9377-95EEEF90A14E}" sibTransId="{A11960CB-6B66-490E-8257-6CBA4EBD7707}"/>
    <dgm:cxn modelId="{897FD40C-5CBC-4D3B-B150-2301961EC540}" srcId="{4A0594D1-3C4F-4FD0-B725-524F51D1ACC7}" destId="{A7DC38E2-7304-40DF-9AEA-C7EC2AEF052D}" srcOrd="1" destOrd="0" parTransId="{2791BD79-2F09-4065-8AB8-2AE9AB4C3A07}" sibTransId="{07CF63A4-7533-4972-835A-A8EF86551528}"/>
    <dgm:cxn modelId="{96BC6CEE-7E78-4F60-BA09-666C25CB89E1}" type="presParOf" srcId="{2F335E5D-AC4D-4771-871D-B8F0A009E05C}" destId="{E8E44BEF-8E72-4903-81FD-12F747CBBC94}" srcOrd="0" destOrd="0" presId="urn:microsoft.com/office/officeart/2005/8/layout/chevron2"/>
    <dgm:cxn modelId="{B9E5F854-86B8-4CB6-AB55-FE1374EC2639}" type="presParOf" srcId="{E8E44BEF-8E72-4903-81FD-12F747CBBC94}" destId="{B1FA8E2B-EC3F-420F-A787-5F99D4BAE3E5}" srcOrd="0" destOrd="0" presId="urn:microsoft.com/office/officeart/2005/8/layout/chevron2"/>
    <dgm:cxn modelId="{5B4B13D0-9F56-4A48-951F-74618792061B}" type="presParOf" srcId="{E8E44BEF-8E72-4903-81FD-12F747CBBC94}" destId="{2F31D02B-F64D-4458-952E-EFADB9FA597A}" srcOrd="1" destOrd="0" presId="urn:microsoft.com/office/officeart/2005/8/layout/chevron2"/>
    <dgm:cxn modelId="{CAD0DD76-0AD8-4AE4-9132-E9DC22483501}" type="presParOf" srcId="{2F335E5D-AC4D-4771-871D-B8F0A009E05C}" destId="{C6AF6F82-FD39-4251-ABDC-36C46B53E58C}" srcOrd="1" destOrd="0" presId="urn:microsoft.com/office/officeart/2005/8/layout/chevron2"/>
    <dgm:cxn modelId="{DF41028A-412D-4A97-9AC2-F6F0B8153727}" type="presParOf" srcId="{2F335E5D-AC4D-4771-871D-B8F0A009E05C}" destId="{15DA02A2-1BE3-40A4-906B-E1A32BC327F0}" srcOrd="2" destOrd="0" presId="urn:microsoft.com/office/officeart/2005/8/layout/chevron2"/>
    <dgm:cxn modelId="{0AA6AE15-4046-454F-8F60-7DAF8B2E84CA}" type="presParOf" srcId="{15DA02A2-1BE3-40A4-906B-E1A32BC327F0}" destId="{09982EF0-03DD-47F9-89AD-24BC1C5145F8}" srcOrd="0" destOrd="0" presId="urn:microsoft.com/office/officeart/2005/8/layout/chevron2"/>
    <dgm:cxn modelId="{37738198-72B6-4793-92F4-6357B4C3B435}" type="presParOf" srcId="{15DA02A2-1BE3-40A4-906B-E1A32BC327F0}" destId="{E1B18176-C8D4-4B1E-B97C-1B25A89C6B32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AEA9F-6384-4064-B788-ECE28221ECF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A0594D1-3C4F-4FD0-B725-524F51D1ACC7}">
      <dgm:prSet phldrT="[Texto]" custT="1"/>
      <dgm:spPr/>
      <dgm:t>
        <a:bodyPr/>
        <a:lstStyle/>
        <a:p>
          <a:r>
            <a:rPr lang="es-PE" sz="6600" dirty="0" smtClean="0"/>
            <a:t>2014</a:t>
          </a:r>
          <a:endParaRPr lang="es-PE" sz="6600" dirty="0"/>
        </a:p>
      </dgm:t>
    </dgm:pt>
    <dgm:pt modelId="{F4230970-09EC-41AC-841E-833F572CFF46}" type="parTrans" cxnId="{CB273C0A-F858-432E-A9E8-817147336801}">
      <dgm:prSet/>
      <dgm:spPr/>
      <dgm:t>
        <a:bodyPr/>
        <a:lstStyle/>
        <a:p>
          <a:endParaRPr lang="es-PE" sz="2800"/>
        </a:p>
      </dgm:t>
    </dgm:pt>
    <dgm:pt modelId="{37D9FBF0-23D5-4460-B0B5-D8BC9E8CC2D4}" type="sibTrans" cxnId="{CB273C0A-F858-432E-A9E8-817147336801}">
      <dgm:prSet/>
      <dgm:spPr/>
      <dgm:t>
        <a:bodyPr/>
        <a:lstStyle/>
        <a:p>
          <a:endParaRPr lang="es-PE" sz="2800"/>
        </a:p>
      </dgm:t>
    </dgm:pt>
    <dgm:pt modelId="{549FEF02-EA24-460C-AA96-8B0D1E95CB18}">
      <dgm:prSet phldrT="[Texto]" custT="1"/>
      <dgm:spPr/>
      <dgm:t>
        <a:bodyPr/>
        <a:lstStyle/>
        <a:p>
          <a:r>
            <a:rPr lang="es-PE" sz="2400" dirty="0" smtClean="0"/>
            <a:t>Ley 30229: Ley que adecúa el uso de las Tecnologías de Información y Comunicación en el Sistema de Remates Judiciales y en los servicios de notificaciones de las resoluciones judiciales, y que modifica la ley orgánica del Poder Judicial, el Código Procesal Civil, el Código Procesal Constitucional y la Ley Procesal del Trabajo. (Remate Electrónico Judicial - REM@JU / Incorporación de Notificación Electrónica)</a:t>
          </a:r>
          <a:endParaRPr lang="es-PE" sz="2400" dirty="0"/>
        </a:p>
      </dgm:t>
    </dgm:pt>
    <dgm:pt modelId="{F6E2DD99-615E-4AD2-B777-562D7752B9CC}" type="parTrans" cxnId="{DB492D98-7032-48D7-8174-1F7B16D2A1AF}">
      <dgm:prSet/>
      <dgm:spPr/>
      <dgm:t>
        <a:bodyPr/>
        <a:lstStyle/>
        <a:p>
          <a:endParaRPr lang="es-PE" sz="2800"/>
        </a:p>
      </dgm:t>
    </dgm:pt>
    <dgm:pt modelId="{304877D9-944B-468E-84F0-BA76C3E39A86}" type="sibTrans" cxnId="{DB492D98-7032-48D7-8174-1F7B16D2A1AF}">
      <dgm:prSet/>
      <dgm:spPr/>
      <dgm:t>
        <a:bodyPr/>
        <a:lstStyle/>
        <a:p>
          <a:endParaRPr lang="es-PE" sz="2800"/>
        </a:p>
      </dgm:t>
    </dgm:pt>
    <dgm:pt modelId="{76582B54-FF68-4388-90FC-67E7BE1691CF}">
      <dgm:prSet phldrT="[Texto]" custT="1"/>
      <dgm:spPr/>
      <dgm:t>
        <a:bodyPr/>
        <a:lstStyle/>
        <a:p>
          <a:r>
            <a:rPr lang="es-PE" sz="2400" dirty="0" smtClean="0"/>
            <a:t>Resolución Administrativa 151-2014-CE-PJ:  Aprueban Proyecto Piloto de Implementación del Sistema de Notificaciones Electrónicas – SINOE, en los Juzgados de Familia de Huancayo, Distrito Judicial de Junín</a:t>
          </a:r>
          <a:endParaRPr lang="es-PE" sz="2400" dirty="0"/>
        </a:p>
      </dgm:t>
    </dgm:pt>
    <dgm:pt modelId="{FEF4A292-58A7-4312-863C-DDC842005B8B}" type="parTrans" cxnId="{C32EFBFF-2D1A-439D-938C-D048E28F2DD1}">
      <dgm:prSet/>
      <dgm:spPr/>
      <dgm:t>
        <a:bodyPr/>
        <a:lstStyle/>
        <a:p>
          <a:endParaRPr lang="es-PE" sz="2800"/>
        </a:p>
      </dgm:t>
    </dgm:pt>
    <dgm:pt modelId="{A757423C-5875-4D07-91EA-C79F25DCBFD2}" type="sibTrans" cxnId="{C32EFBFF-2D1A-439D-938C-D048E28F2DD1}">
      <dgm:prSet/>
      <dgm:spPr/>
      <dgm:t>
        <a:bodyPr/>
        <a:lstStyle/>
        <a:p>
          <a:endParaRPr lang="es-PE" sz="2800"/>
        </a:p>
      </dgm:t>
    </dgm:pt>
    <dgm:pt modelId="{5D78B44B-F6BF-4821-A8B9-9C17DA90A893}">
      <dgm:prSet phldrT="[Texto]" custT="1"/>
      <dgm:spPr/>
      <dgm:t>
        <a:bodyPr/>
        <a:lstStyle/>
        <a:p>
          <a:r>
            <a:rPr lang="es-PE" sz="6600" dirty="0" smtClean="0"/>
            <a:t>2011</a:t>
          </a:r>
          <a:endParaRPr lang="es-PE" sz="6600" dirty="0"/>
        </a:p>
      </dgm:t>
    </dgm:pt>
    <dgm:pt modelId="{0C72F483-F631-4F6A-98BE-F9D1247A38B4}" type="parTrans" cxnId="{8BE2D832-EEAA-4212-9AB1-572A46186AC6}">
      <dgm:prSet/>
      <dgm:spPr/>
      <dgm:t>
        <a:bodyPr/>
        <a:lstStyle/>
        <a:p>
          <a:endParaRPr lang="es-PE" sz="2800"/>
        </a:p>
      </dgm:t>
    </dgm:pt>
    <dgm:pt modelId="{831B5B3E-D95C-4A3F-BD83-AC6F82CDD776}" type="sibTrans" cxnId="{8BE2D832-EEAA-4212-9AB1-572A46186AC6}">
      <dgm:prSet/>
      <dgm:spPr/>
      <dgm:t>
        <a:bodyPr/>
        <a:lstStyle/>
        <a:p>
          <a:endParaRPr lang="es-PE" sz="2800"/>
        </a:p>
      </dgm:t>
    </dgm:pt>
    <dgm:pt modelId="{81DE7358-11A6-4A90-98BD-979F9F9C1111}">
      <dgm:prSet phldrT="[Texto]" custT="1"/>
      <dgm:spPr/>
      <dgm:t>
        <a:bodyPr/>
        <a:lstStyle/>
        <a:p>
          <a:r>
            <a:rPr lang="es-PE" sz="2400" dirty="0" smtClean="0"/>
            <a:t>Resolución Administrativa 15-2011/CED-CSJLI/PJ</a:t>
          </a:r>
          <a:endParaRPr lang="es-PE" sz="2400" dirty="0"/>
        </a:p>
      </dgm:t>
    </dgm:pt>
    <dgm:pt modelId="{B7540D7A-4E7C-445A-BAE3-047513D91207}" type="parTrans" cxnId="{CC41438A-92D3-4889-B189-F509700897E3}">
      <dgm:prSet/>
      <dgm:spPr/>
      <dgm:t>
        <a:bodyPr/>
        <a:lstStyle/>
        <a:p>
          <a:endParaRPr lang="es-PE" sz="2800"/>
        </a:p>
      </dgm:t>
    </dgm:pt>
    <dgm:pt modelId="{3650930C-6CF0-4174-97FA-35246E47C3FB}" type="sibTrans" cxnId="{CC41438A-92D3-4889-B189-F509700897E3}">
      <dgm:prSet/>
      <dgm:spPr/>
      <dgm:t>
        <a:bodyPr/>
        <a:lstStyle/>
        <a:p>
          <a:endParaRPr lang="es-PE" sz="2800"/>
        </a:p>
      </dgm:t>
    </dgm:pt>
    <dgm:pt modelId="{B284DF10-FA32-48D2-83BB-88C25134818C}">
      <dgm:prSet custT="1"/>
      <dgm:spPr/>
      <dgm:t>
        <a:bodyPr/>
        <a:lstStyle/>
        <a:p>
          <a:r>
            <a:rPr lang="es-PE" sz="2400" dirty="0" smtClean="0"/>
            <a:t>Aprueba continuidad de labores y la </a:t>
          </a:r>
          <a:r>
            <a:rPr lang="es-PE" sz="2400" dirty="0" err="1" smtClean="0"/>
            <a:t>reconformación</a:t>
          </a:r>
          <a:r>
            <a:rPr lang="es-PE" sz="2400" dirty="0" smtClean="0"/>
            <a:t> de la Comisión de Organización, Coordinación y Monitoreo de la Implantación del Sistema de Notificaciones Electrónicas (SINOE-PJ) y de Coordinación y Monitoreo del Servicio de Notificaciones (SERNOT) en la Corte Superior de Justifica de Lima</a:t>
          </a:r>
          <a:endParaRPr lang="es-PE" sz="2400" dirty="0"/>
        </a:p>
      </dgm:t>
    </dgm:pt>
    <dgm:pt modelId="{297D02C8-EF51-4038-BB43-249CA8A98C9A}" type="parTrans" cxnId="{A4036844-DDA4-4CDA-9E69-AE200BBDAB46}">
      <dgm:prSet/>
      <dgm:spPr/>
      <dgm:t>
        <a:bodyPr/>
        <a:lstStyle/>
        <a:p>
          <a:endParaRPr lang="es-PE" sz="2800"/>
        </a:p>
      </dgm:t>
    </dgm:pt>
    <dgm:pt modelId="{663B8B39-3E58-4361-A58F-350C5C617D5B}" type="sibTrans" cxnId="{A4036844-DDA4-4CDA-9E69-AE200BBDAB46}">
      <dgm:prSet/>
      <dgm:spPr/>
      <dgm:t>
        <a:bodyPr/>
        <a:lstStyle/>
        <a:p>
          <a:endParaRPr lang="es-PE" sz="2800"/>
        </a:p>
      </dgm:t>
    </dgm:pt>
    <dgm:pt modelId="{2F335E5D-AC4D-4771-871D-B8F0A009E05C}" type="pres">
      <dgm:prSet presAssocID="{BEEAEA9F-6384-4064-B788-ECE28221EC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D589603D-DD89-4398-A98E-4FA7CCD911AD}" type="pres">
      <dgm:prSet presAssocID="{5D78B44B-F6BF-4821-A8B9-9C17DA90A893}" presName="composite" presStyleCnt="0"/>
      <dgm:spPr/>
    </dgm:pt>
    <dgm:pt modelId="{0BBA60BF-A7D4-4A7F-B66F-310BD5F55480}" type="pres">
      <dgm:prSet presAssocID="{5D78B44B-F6BF-4821-A8B9-9C17DA90A893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2895CE-C7B8-48C4-B27B-E57115C3ECBC}" type="pres">
      <dgm:prSet presAssocID="{5D78B44B-F6BF-4821-A8B9-9C17DA90A893}" presName="descendantText" presStyleLbl="alignAcc1" presStyleIdx="0" presStyleCnt="2" custScaleY="12073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B3F034-71F0-422A-961B-80296D97FD03}" type="pres">
      <dgm:prSet presAssocID="{831B5B3E-D95C-4A3F-BD83-AC6F82CDD776}" presName="sp" presStyleCnt="0"/>
      <dgm:spPr/>
    </dgm:pt>
    <dgm:pt modelId="{E8E44BEF-8E72-4903-81FD-12F747CBBC94}" type="pres">
      <dgm:prSet presAssocID="{4A0594D1-3C4F-4FD0-B725-524F51D1ACC7}" presName="composite" presStyleCnt="0"/>
      <dgm:spPr/>
    </dgm:pt>
    <dgm:pt modelId="{B1FA8E2B-EC3F-420F-A787-5F99D4BAE3E5}" type="pres">
      <dgm:prSet presAssocID="{4A0594D1-3C4F-4FD0-B725-524F51D1ACC7}" presName="parentText" presStyleLbl="alignNode1" presStyleIdx="1" presStyleCnt="2" custLinFactNeighborX="-8324" custLinFactNeighborY="-647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F31D02B-F64D-4458-952E-EFADB9FA597A}" type="pres">
      <dgm:prSet presAssocID="{4A0594D1-3C4F-4FD0-B725-524F51D1ACC7}" presName="descendantText" presStyleLbl="alignAcc1" presStyleIdx="1" presStyleCnt="2" custScaleY="20214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279A70D-F667-4A90-8C5F-C5838511403D}" type="presOf" srcId="{81DE7358-11A6-4A90-98BD-979F9F9C1111}" destId="{672895CE-C7B8-48C4-B27B-E57115C3ECBC}" srcOrd="0" destOrd="0" presId="urn:microsoft.com/office/officeart/2005/8/layout/chevron2"/>
    <dgm:cxn modelId="{DB492D98-7032-48D7-8174-1F7B16D2A1AF}" srcId="{4A0594D1-3C4F-4FD0-B725-524F51D1ACC7}" destId="{549FEF02-EA24-460C-AA96-8B0D1E95CB18}" srcOrd="0" destOrd="0" parTransId="{F6E2DD99-615E-4AD2-B777-562D7752B9CC}" sibTransId="{304877D9-944B-468E-84F0-BA76C3E39A86}"/>
    <dgm:cxn modelId="{A4036844-DDA4-4CDA-9E69-AE200BBDAB46}" srcId="{5D78B44B-F6BF-4821-A8B9-9C17DA90A893}" destId="{B284DF10-FA32-48D2-83BB-88C25134818C}" srcOrd="1" destOrd="0" parTransId="{297D02C8-EF51-4038-BB43-249CA8A98C9A}" sibTransId="{663B8B39-3E58-4361-A58F-350C5C617D5B}"/>
    <dgm:cxn modelId="{31BC6545-4917-4B82-9592-5B573F7FD880}" type="presOf" srcId="{5D78B44B-F6BF-4821-A8B9-9C17DA90A893}" destId="{0BBA60BF-A7D4-4A7F-B66F-310BD5F55480}" srcOrd="0" destOrd="0" presId="urn:microsoft.com/office/officeart/2005/8/layout/chevron2"/>
    <dgm:cxn modelId="{49D67428-FEDB-44B4-9810-030F7038EC46}" type="presOf" srcId="{76582B54-FF68-4388-90FC-67E7BE1691CF}" destId="{2F31D02B-F64D-4458-952E-EFADB9FA597A}" srcOrd="0" destOrd="1" presId="urn:microsoft.com/office/officeart/2005/8/layout/chevron2"/>
    <dgm:cxn modelId="{D829D34E-7D62-49F1-8AFA-8D34C9E6A902}" type="presOf" srcId="{BEEAEA9F-6384-4064-B788-ECE28221ECF7}" destId="{2F335E5D-AC4D-4771-871D-B8F0A009E05C}" srcOrd="0" destOrd="0" presId="urn:microsoft.com/office/officeart/2005/8/layout/chevron2"/>
    <dgm:cxn modelId="{B3ADE655-53A6-43D0-BEAF-61B1ACD641C6}" type="presOf" srcId="{549FEF02-EA24-460C-AA96-8B0D1E95CB18}" destId="{2F31D02B-F64D-4458-952E-EFADB9FA597A}" srcOrd="0" destOrd="0" presId="urn:microsoft.com/office/officeart/2005/8/layout/chevron2"/>
    <dgm:cxn modelId="{F52239A8-9DEE-4A07-B8F8-AADAD0E7F868}" type="presOf" srcId="{4A0594D1-3C4F-4FD0-B725-524F51D1ACC7}" destId="{B1FA8E2B-EC3F-420F-A787-5F99D4BAE3E5}" srcOrd="0" destOrd="0" presId="urn:microsoft.com/office/officeart/2005/8/layout/chevron2"/>
    <dgm:cxn modelId="{CC41438A-92D3-4889-B189-F509700897E3}" srcId="{5D78B44B-F6BF-4821-A8B9-9C17DA90A893}" destId="{81DE7358-11A6-4A90-98BD-979F9F9C1111}" srcOrd="0" destOrd="0" parTransId="{B7540D7A-4E7C-445A-BAE3-047513D91207}" sibTransId="{3650930C-6CF0-4174-97FA-35246E47C3FB}"/>
    <dgm:cxn modelId="{C32EFBFF-2D1A-439D-938C-D048E28F2DD1}" srcId="{4A0594D1-3C4F-4FD0-B725-524F51D1ACC7}" destId="{76582B54-FF68-4388-90FC-67E7BE1691CF}" srcOrd="1" destOrd="0" parTransId="{FEF4A292-58A7-4312-863C-DDC842005B8B}" sibTransId="{A757423C-5875-4D07-91EA-C79F25DCBFD2}"/>
    <dgm:cxn modelId="{CB273C0A-F858-432E-A9E8-817147336801}" srcId="{BEEAEA9F-6384-4064-B788-ECE28221ECF7}" destId="{4A0594D1-3C4F-4FD0-B725-524F51D1ACC7}" srcOrd="1" destOrd="0" parTransId="{F4230970-09EC-41AC-841E-833F572CFF46}" sibTransId="{37D9FBF0-23D5-4460-B0B5-D8BC9E8CC2D4}"/>
    <dgm:cxn modelId="{D480DF57-F8C2-44EC-865F-2DCDD83EB490}" type="presOf" srcId="{B284DF10-FA32-48D2-83BB-88C25134818C}" destId="{672895CE-C7B8-48C4-B27B-E57115C3ECBC}" srcOrd="0" destOrd="1" presId="urn:microsoft.com/office/officeart/2005/8/layout/chevron2"/>
    <dgm:cxn modelId="{8BE2D832-EEAA-4212-9AB1-572A46186AC6}" srcId="{BEEAEA9F-6384-4064-B788-ECE28221ECF7}" destId="{5D78B44B-F6BF-4821-A8B9-9C17DA90A893}" srcOrd="0" destOrd="0" parTransId="{0C72F483-F631-4F6A-98BE-F9D1247A38B4}" sibTransId="{831B5B3E-D95C-4A3F-BD83-AC6F82CDD776}"/>
    <dgm:cxn modelId="{B196F5EC-2B75-47E1-B005-B31C5F0F5B85}" type="presParOf" srcId="{2F335E5D-AC4D-4771-871D-B8F0A009E05C}" destId="{D589603D-DD89-4398-A98E-4FA7CCD911AD}" srcOrd="0" destOrd="0" presId="urn:microsoft.com/office/officeart/2005/8/layout/chevron2"/>
    <dgm:cxn modelId="{92123342-5F12-4960-83B0-8AEA7B25186E}" type="presParOf" srcId="{D589603D-DD89-4398-A98E-4FA7CCD911AD}" destId="{0BBA60BF-A7D4-4A7F-B66F-310BD5F55480}" srcOrd="0" destOrd="0" presId="urn:microsoft.com/office/officeart/2005/8/layout/chevron2"/>
    <dgm:cxn modelId="{A7CE68A6-956E-48E1-8007-A58D9DF6E320}" type="presParOf" srcId="{D589603D-DD89-4398-A98E-4FA7CCD911AD}" destId="{672895CE-C7B8-48C4-B27B-E57115C3ECBC}" srcOrd="1" destOrd="0" presId="urn:microsoft.com/office/officeart/2005/8/layout/chevron2"/>
    <dgm:cxn modelId="{6ED2AC47-307F-4C07-B496-9B84F31BF2EF}" type="presParOf" srcId="{2F335E5D-AC4D-4771-871D-B8F0A009E05C}" destId="{2BB3F034-71F0-422A-961B-80296D97FD03}" srcOrd="1" destOrd="0" presId="urn:microsoft.com/office/officeart/2005/8/layout/chevron2"/>
    <dgm:cxn modelId="{B889B426-E323-45B8-86EF-7EE4ABE8D8C9}" type="presParOf" srcId="{2F335E5D-AC4D-4771-871D-B8F0A009E05C}" destId="{E8E44BEF-8E72-4903-81FD-12F747CBBC94}" srcOrd="2" destOrd="0" presId="urn:microsoft.com/office/officeart/2005/8/layout/chevron2"/>
    <dgm:cxn modelId="{9F362800-C688-4535-836B-76B00BA8A487}" type="presParOf" srcId="{E8E44BEF-8E72-4903-81FD-12F747CBBC94}" destId="{B1FA8E2B-EC3F-420F-A787-5F99D4BAE3E5}" srcOrd="0" destOrd="0" presId="urn:microsoft.com/office/officeart/2005/8/layout/chevron2"/>
    <dgm:cxn modelId="{0106D142-F094-433C-89F0-F7C8CADFF35A}" type="presParOf" srcId="{E8E44BEF-8E72-4903-81FD-12F747CBBC94}" destId="{2F31D02B-F64D-4458-952E-EFADB9FA597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7848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74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12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2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619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94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70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23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66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97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28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1346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NOTIFICACIONES ELECTRÓNICAS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168584" cy="18190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 smtClean="0"/>
              <a:t>INTEGRANTES: </a:t>
            </a:r>
          </a:p>
          <a:p>
            <a:pPr lvl="1" algn="l"/>
            <a:r>
              <a:rPr lang="es-ES" dirty="0" err="1" smtClean="0"/>
              <a:t>Bados</a:t>
            </a:r>
            <a:r>
              <a:rPr lang="es-ES" dirty="0" smtClean="0"/>
              <a:t> Salas, </a:t>
            </a:r>
            <a:r>
              <a:rPr lang="es-ES" dirty="0" smtClean="0"/>
              <a:t>Luis</a:t>
            </a:r>
          </a:p>
          <a:p>
            <a:pPr lvl="1" algn="l"/>
            <a:r>
              <a:rPr lang="es-ES" dirty="0" smtClean="0"/>
              <a:t>Castillo </a:t>
            </a:r>
            <a:r>
              <a:rPr lang="es-ES" dirty="0" err="1" smtClean="0"/>
              <a:t>Ramirez</a:t>
            </a:r>
            <a:r>
              <a:rPr lang="es-ES" dirty="0" smtClean="0"/>
              <a:t>, Juana </a:t>
            </a:r>
            <a:r>
              <a:rPr lang="es-ES" dirty="0" err="1" smtClean="0"/>
              <a:t>Mariaelena</a:t>
            </a:r>
            <a:endParaRPr lang="es-ES" dirty="0" smtClean="0"/>
          </a:p>
          <a:p>
            <a:pPr lvl="1" algn="l"/>
            <a:r>
              <a:rPr lang="es-ES" dirty="0" smtClean="0"/>
              <a:t>Herrera Trujillo, Jampier</a:t>
            </a:r>
          </a:p>
          <a:p>
            <a:pPr algn="l"/>
            <a:r>
              <a:rPr lang="es-ES" sz="1600" dirty="0" smtClean="0"/>
              <a:t>ASIGNATURA: DERECHO INFORMÁTICO        CICLO: 8VO     SECCIÓN: B</a:t>
            </a:r>
          </a:p>
          <a:p>
            <a:pPr algn="l"/>
            <a:endParaRPr lang="es-PE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918830" y="361149"/>
            <a:ext cx="83543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NACIONAL FEDERICO VILLARREAL</a:t>
            </a:r>
            <a:endParaRPr kumimoji="0" lang="es-PE" altLang="es-P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 DE INGENIERÍA INDUSTRIAL Y DE SISTEMAS</a:t>
            </a:r>
            <a:endParaRPr kumimoji="0" lang="es-PE" altLang="es-P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70" y="361149"/>
            <a:ext cx="592171" cy="1144922"/>
          </a:xfrm>
          <a:prstGeom prst="rect">
            <a:avLst/>
          </a:prstGeom>
        </p:spPr>
      </p:pic>
      <p:pic>
        <p:nvPicPr>
          <p:cNvPr id="9" name="8 Imagen" descr="Resultado de imagen para notificaciones electronicas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9065172" y="3310758"/>
            <a:ext cx="2822028" cy="26170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1641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19100" y="152400"/>
          <a:ext cx="11487150" cy="661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85750" y="247650"/>
          <a:ext cx="11582399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67881" y="2967335"/>
            <a:ext cx="2656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50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CONCEPTOS BÁSICOS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10206596" cy="41451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800" b="1" dirty="0" smtClean="0"/>
              <a:t> </a:t>
            </a:r>
            <a:r>
              <a:rPr lang="es-ES" sz="2800" b="1" dirty="0" smtClean="0"/>
              <a:t>CASILLA </a:t>
            </a:r>
            <a:r>
              <a:rPr lang="es-ES" sz="2800" b="1" dirty="0" smtClean="0"/>
              <a:t>ELECTRÓNICA</a:t>
            </a:r>
            <a:endParaRPr lang="es-PE" sz="2800" dirty="0" smtClean="0"/>
          </a:p>
          <a:p>
            <a:r>
              <a:rPr lang="es-ES" sz="2800" dirty="0" smtClean="0"/>
              <a:t>Es el espacio virtual seguro que el Poder Judicial otorga a los abogados, a fin de que puedan ser notificados con las Resoluciones Judiciales y Anexos.</a:t>
            </a:r>
          </a:p>
          <a:p>
            <a:endParaRPr lang="es-ES" sz="2800" dirty="0" smtClean="0"/>
          </a:p>
          <a:p>
            <a:r>
              <a:rPr lang="es-ES" sz="2800" b="1" dirty="0" smtClean="0"/>
              <a:t>NOTIFICACIÓN</a:t>
            </a:r>
            <a:endParaRPr lang="es-PE" sz="2800" dirty="0" smtClean="0"/>
          </a:p>
          <a:p>
            <a:r>
              <a:rPr lang="es-ES" sz="2800" dirty="0" smtClean="0"/>
              <a:t>Es el Acto Procesal que tiene por objeto poner en conocimiento de los interesados, el contenido de las Resoluciones Judiciales.</a:t>
            </a:r>
          </a:p>
          <a:p>
            <a:endParaRPr lang="es-P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CONCEPTOS BÁSICOS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10206596" cy="414516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NOTIFICACIÓN ELECTRÓNICA</a:t>
            </a:r>
            <a:endParaRPr lang="es-PE" sz="2400" b="1" dirty="0" smtClean="0"/>
          </a:p>
          <a:p>
            <a:r>
              <a:rPr lang="es-ES" sz="2400" dirty="0" smtClean="0"/>
              <a:t>Constituye el acto de materializar una notificación a través de medios electrónicos, utilizándose una casilla electrónica.</a:t>
            </a:r>
            <a:endParaRPr lang="es-PE" sz="2400" dirty="0" smtClean="0"/>
          </a:p>
          <a:p>
            <a:r>
              <a:rPr lang="es-ES" sz="2400" dirty="0" smtClean="0"/>
              <a:t>Son aquellas comunicaciones que emite la administración pública y privada utilizando medios electrónicos y telemáticos.</a:t>
            </a:r>
            <a:endParaRPr lang="es-PE" sz="2400" dirty="0" smtClean="0"/>
          </a:p>
          <a:p>
            <a:r>
              <a:rPr lang="es-ES" sz="2400" dirty="0" smtClean="0"/>
              <a:t>En el campo de la administración de justicia, surgen como una alternativa inmediata para lograr que los procesos judiciales que utilicen este medio se desarrollen con una mayor celeridad, economía y seguridad procesal.</a:t>
            </a:r>
            <a:endParaRPr lang="es-PE" sz="2400" dirty="0" smtClean="0"/>
          </a:p>
          <a:p>
            <a:r>
              <a:rPr lang="es-ES" sz="2400" dirty="0" smtClean="0"/>
              <a:t>Las notificaciones electrónicas forman parte de la informática jurídica de Gestión aplicado al campo de la administración de justicia pública, y podemos decir que forma parte del llamado gobierno electrónico.</a:t>
            </a:r>
            <a:endParaRPr lang="es-P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CLASES DE NOTIFICACIONES ELECTRÓNICAS</a:t>
            </a:r>
            <a:endParaRPr lang="es-PE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731434"/>
            <a:ext cx="10058400" cy="4023360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Notificaciones a través de una página Web:</a:t>
            </a:r>
            <a:endParaRPr lang="es-PE" sz="2400" b="1" dirty="0" smtClean="0"/>
          </a:p>
          <a:p>
            <a:r>
              <a:rPr lang="es-ES" sz="2400" dirty="0" smtClean="0"/>
              <a:t>Consisten en aquellas notificaciones realizadas poniendo a disposición de los usuarios, a través de una página web en Internet, las resoluciones que emite una determinada entidad. Sin embargo este sistema no ofrece una debida confidencialidad, pues cualquier usuario, ingresando a la página web de dicha entidad, puede enterarse del contenido de las notificaciones publicadas en dicha página web</a:t>
            </a:r>
            <a:r>
              <a:rPr lang="es-ES" sz="2400" dirty="0" smtClean="0"/>
              <a:t>.</a:t>
            </a:r>
            <a:endParaRPr lang="es-PE" sz="2400" dirty="0" smtClean="0"/>
          </a:p>
          <a:p>
            <a:r>
              <a:rPr lang="es-ES" sz="2400" b="1" dirty="0" smtClean="0"/>
              <a:t>Notificaciones realizadas a través del Correo Electrónico:</a:t>
            </a:r>
            <a:endParaRPr lang="es-PE" sz="2400" b="1" dirty="0" smtClean="0"/>
          </a:p>
          <a:p>
            <a:r>
              <a:rPr lang="es-ES" sz="2400" dirty="0" smtClean="0"/>
              <a:t>La notificación por correo electrónico es aquella comunicación dirigida a los domicilios o direcciones electrónicas de los usuarios. Estas direcciones o casillas electrónicas son las direcciones electrónicas procesales de las partes y "constituye la residencia habitual, en la red de Internet, de la persona".</a:t>
            </a:r>
            <a:endParaRPr lang="es-P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9983" y="239306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BENEFICIOS QUE OTORGA ESTE SERVICIO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Ahorro de tiempo, por cuanto las notificaciones (cédula, resolución y anexos) se consultarán (pudiéndolas bajar) en tiempo real, a través de la red de internet, desde las casillas electrónicas proporcionadas por el poder judicial. Siendo alertados por el correo electrónico (y pronto por mensajes al celular).Acceso a sus Notificaciones las 24 horas del día, los 7 días de la semana.</a:t>
            </a:r>
            <a:endParaRPr lang="es-PE" sz="2400" dirty="0" smtClean="0"/>
          </a:p>
          <a:p>
            <a:r>
              <a:rPr lang="es-ES" sz="2400" b="1" dirty="0" smtClean="0"/>
              <a:t>Para el Poder Judicial:</a:t>
            </a:r>
            <a:endParaRPr lang="es-PE" sz="2400" b="1" dirty="0" smtClean="0"/>
          </a:p>
          <a:p>
            <a:pPr>
              <a:buFont typeface="Wingdings" pitchFamily="2" charset="2"/>
              <a:buChar char="q"/>
            </a:pPr>
            <a:r>
              <a:rPr lang="es-ES" sz="2400" dirty="0" smtClean="0"/>
              <a:t>Mayor seriedad en los procesos judiciales</a:t>
            </a:r>
            <a:endParaRPr lang="es-PE" sz="2400" dirty="0" smtClean="0"/>
          </a:p>
          <a:p>
            <a:pPr>
              <a:buFont typeface="Wingdings" pitchFamily="2" charset="2"/>
              <a:buChar char="q"/>
            </a:pPr>
            <a:r>
              <a:rPr lang="es-ES" sz="2400" dirty="0" smtClean="0"/>
              <a:t>Mayor seguridad en el proceso de diligenciamiento de notificaciones judiciales.</a:t>
            </a:r>
            <a:endParaRPr lang="es-PE" sz="2400" dirty="0" smtClean="0"/>
          </a:p>
          <a:p>
            <a:pPr>
              <a:buFont typeface="Wingdings" pitchFamily="2" charset="2"/>
              <a:buChar char="q"/>
            </a:pPr>
            <a:r>
              <a:rPr lang="es-ES" sz="2400" dirty="0" smtClean="0"/>
              <a:t>Racionalización de recursos humanos y logísticos.</a:t>
            </a:r>
            <a:endParaRPr lang="es-PE" sz="2400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 smtClean="0"/>
              <a:t>INFORMACIÓN RECIBIDA EN CASILLA ELECTRÓNICA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00100" y="1845734"/>
            <a:ext cx="10591800" cy="4023360"/>
          </a:xfrm>
        </p:spPr>
        <p:txBody>
          <a:bodyPr>
            <a:noAutofit/>
          </a:bodyPr>
          <a:lstStyle/>
          <a:p>
            <a:r>
              <a:rPr lang="es-ES" dirty="0" smtClean="0"/>
              <a:t>En esta dirección electrónica recibirá únicamente las notificaciones correspondientes a los procesos judiciales donde usted hubiera consignado su casilla electrónica como domicilio procesal.</a:t>
            </a:r>
            <a:endParaRPr lang="es-PE" dirty="0" smtClean="0"/>
          </a:p>
          <a:p>
            <a:r>
              <a:rPr lang="es-ES" dirty="0" smtClean="0"/>
              <a:t>Actualmente este servicio solo ofrece la posibilidad de recibir notificaciones.</a:t>
            </a:r>
            <a:endParaRPr lang="es-PE" dirty="0" smtClean="0"/>
          </a:p>
          <a:p>
            <a:r>
              <a:rPr lang="es-ES" dirty="0" smtClean="0"/>
              <a:t>Antecedentes normativos:</a:t>
            </a:r>
            <a:endParaRPr lang="es-PE" dirty="0" smtClean="0"/>
          </a:p>
          <a:p>
            <a:pPr lvl="0"/>
            <a:r>
              <a:rPr lang="es-ES" sz="2400" b="1" dirty="0" smtClean="0"/>
              <a:t>Ley Nº 27269 “Ley de Firmas y Certificaciones Digitales”</a:t>
            </a:r>
            <a:endParaRPr lang="es-PE" sz="2400" b="1" dirty="0" smtClean="0"/>
          </a:p>
          <a:p>
            <a:pPr lvl="0"/>
            <a:r>
              <a:rPr lang="es-ES" sz="2400" b="1" dirty="0" smtClean="0"/>
              <a:t>Ley Nº 27419 “Ley sobre notificación por correo electrónico”</a:t>
            </a:r>
            <a:endParaRPr lang="es-PE" sz="2400" b="1" dirty="0" smtClean="0"/>
          </a:p>
          <a:p>
            <a:pPr lvl="0"/>
            <a:r>
              <a:rPr lang="es-ES" sz="2400" b="1" dirty="0" smtClean="0"/>
              <a:t>Decreto Supremo Nº 52-2008-PCM, aprueba el “Reglamento de la ley de firmas y certificados digitales</a:t>
            </a:r>
            <a:r>
              <a:rPr lang="es-ES" sz="2400" b="1" dirty="0" smtClean="0"/>
              <a:t>”</a:t>
            </a:r>
          </a:p>
          <a:p>
            <a:pPr lvl="0"/>
            <a:r>
              <a:rPr lang="es-PE" sz="2400" b="1" dirty="0" smtClean="0"/>
              <a:t> </a:t>
            </a:r>
            <a:r>
              <a:rPr lang="es-ES" sz="2400" b="1" dirty="0" smtClean="0"/>
              <a:t>Ley </a:t>
            </a:r>
            <a:r>
              <a:rPr lang="es-ES" sz="2400" b="1" dirty="0" smtClean="0"/>
              <a:t>Nº 29497 “Nueva Ley Procesal de Trabajo”</a:t>
            </a:r>
            <a:endParaRPr lang="es-PE" sz="2400" b="1" dirty="0" smtClean="0"/>
          </a:p>
          <a:p>
            <a:pPr lvl="0"/>
            <a:r>
              <a:rPr lang="es-ES" sz="2400" b="1" dirty="0" smtClean="0"/>
              <a:t>Decreto Legislativo Nº 957, promulga el Nuevo Código Procesal Penal</a:t>
            </a:r>
            <a:endParaRPr lang="es-PE" sz="2400" b="1" dirty="0" smtClean="0"/>
          </a:p>
          <a:p>
            <a:r>
              <a:rPr lang="es-ES" dirty="0" smtClean="0"/>
              <a:t> </a:t>
            </a:r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6330" y="685801"/>
            <a:ext cx="10058400" cy="1737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PE" sz="2400" dirty="0" smtClean="0"/>
              <a:t>LEY nº 30229: LEY QUE ADECÚA EL USO DE LAS TECNOLOGÍAS DE INFORMACIÓN Y COMUNICACIONES EN EL SISTEMA DE REMATES JUDICIALES Y EN LOS SERVICIOS DE NOTIFICACIONES DE LAS RESOLUCIONES JUDICIALES, Y QUE MODIFICA LA LEY ORGÁNICA DEL PODER JUDICIAL, EL CÓDIGO PROCESAL CIVIL, EL CÓDIGO PROCESAL CONSTITUCIONAL Y LA LEY PROCESAL DEL TRABAJO</a:t>
            </a:r>
            <a:endParaRPr lang="es-PE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4609" t="50333" r="26367" b="28000"/>
          <a:stretch>
            <a:fillRect/>
          </a:stretch>
        </p:blipFill>
        <p:spPr bwMode="auto">
          <a:xfrm>
            <a:off x="1142121" y="2686050"/>
            <a:ext cx="1000447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6330" y="476250"/>
            <a:ext cx="10058400" cy="10134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PE" sz="2000" b="1" dirty="0" smtClean="0"/>
              <a:t>Ley Nº 27419</a:t>
            </a:r>
            <a:br>
              <a:rPr lang="es-PE" sz="2000" b="1" dirty="0" smtClean="0"/>
            </a:br>
            <a:r>
              <a:rPr lang="es-PE" sz="2000" b="1" dirty="0" smtClean="0"/>
              <a:t>LEY SOBRE NOTIFICACIÓN</a:t>
            </a:r>
            <a:br>
              <a:rPr lang="es-PE" sz="2000" b="1" dirty="0" smtClean="0"/>
            </a:br>
            <a:r>
              <a:rPr lang="es-PE" sz="2000" b="1" dirty="0" smtClean="0"/>
              <a:t>POR CORREO ELECTRÓNICO</a:t>
            </a:r>
            <a:endParaRPr lang="es-PE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24805" t="27333" r="26172" b="18333"/>
          <a:stretch>
            <a:fillRect/>
          </a:stretch>
        </p:blipFill>
        <p:spPr bwMode="auto">
          <a:xfrm>
            <a:off x="2457450" y="1638299"/>
            <a:ext cx="7524750" cy="488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b="1" dirty="0" smtClean="0"/>
              <a:t>NOTIFICACIONES ELECTRÓNICAS</a:t>
            </a:r>
            <a:endParaRPr lang="es-PE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dirty="0" smtClean="0">
                <a:solidFill>
                  <a:schemeClr val="tx1"/>
                </a:solidFill>
              </a:rPr>
              <a:t>1997 – Decreto Legislativo 807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Facultades, normas y organización del INDECOPI (art. 24 incisos de uso de medios electrónicos para notificaciones)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2001 - Ley 27419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Ley sobre Notificación por Correo Electrónico.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Artículo 163.- Notificación por telegrama o facsímil, correo electrónico u otro medio En los casos del Artículo 157o, salvo el traslado de la demanda o de la reconvención, citación para absolver posiciones y la sentencia, las otras resoluciones pueden, a pedido de parte, ser notificadas, además, por telegrama, facsímil, correo electrónico u otro medio idóneo, siempre que los mismos permitan confirmar su recepción.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Personalizado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000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</TotalTime>
  <Words>976</Words>
  <Application>Microsoft Office PowerPoint</Application>
  <PresentationFormat>Personalizado</PresentationFormat>
  <Paragraphs>62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Retrospección</vt:lpstr>
      <vt:lpstr>NOTIFICACIONES ELECTRÓNICAS</vt:lpstr>
      <vt:lpstr>CONCEPTOS BÁSICOS</vt:lpstr>
      <vt:lpstr>CONCEPTOS BÁSICOS</vt:lpstr>
      <vt:lpstr>CLASES DE NOTIFICACIONES ELECTRÓNICAS</vt:lpstr>
      <vt:lpstr>BENEFICIOS QUE OTORGA ESTE SERVICIO</vt:lpstr>
      <vt:lpstr>INFORMACIÓN RECIBIDA EN CASILLA ELECTRÓNICA</vt:lpstr>
      <vt:lpstr>LEY nº 30229: LEY QUE ADECÚA EL USO DE LAS TECNOLOGÍAS DE INFORMACIÓN Y COMUNICACIONES EN EL SISTEMA DE REMATES JUDICIALES Y EN LOS SERVICIOS DE NOTIFICACIONES DE LAS RESOLUCIONES JUDICIALES, Y QUE MODIFICA LA LEY ORGÁNICA DEL PODER JUDICIAL, EL CÓDIGO PROCESAL CIVIL, EL CÓDIGO PROCESAL CONSTITUCIONAL Y LA LEY PROCESAL DEL TRABAJO</vt:lpstr>
      <vt:lpstr>Ley Nº 27419 LEY SOBRE NOTIFICACIÓN POR CORREO ELECTRÓNICO</vt:lpstr>
      <vt:lpstr>NOTIFICACIONES ELECTRÓNICAS</vt:lpstr>
      <vt:lpstr>Diapositiva 10</vt:lpstr>
      <vt:lpstr>Diapositiva 11</vt:lpstr>
      <vt:lpstr>Diapositiva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de protección de datos personales</dc:title>
  <dc:creator>Castillo</dc:creator>
  <cp:lastModifiedBy>Window7</cp:lastModifiedBy>
  <cp:revision>29</cp:revision>
  <dcterms:created xsi:type="dcterms:W3CDTF">2016-09-27T17:03:03Z</dcterms:created>
  <dcterms:modified xsi:type="dcterms:W3CDTF">2016-12-16T00:59:18Z</dcterms:modified>
</cp:coreProperties>
</file>