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2" r:id="rId4"/>
    <p:sldId id="261" r:id="rId5"/>
    <p:sldId id="263" r:id="rId6"/>
    <p:sldId id="264" r:id="rId7"/>
    <p:sldId id="265" r:id="rId8"/>
    <p:sldId id="266" r:id="rId9"/>
    <p:sldId id="267" r:id="rId10"/>
    <p:sldId id="268" r:id="rId11"/>
    <p:sldId id="269" r:id="rId12"/>
    <p:sldId id="270" r:id="rId13"/>
    <p:sldId id="275" r:id="rId14"/>
    <p:sldId id="277" r:id="rId15"/>
    <p:sldId id="278" r:id="rId16"/>
    <p:sldId id="279" r:id="rId17"/>
    <p:sldId id="281"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varScale="1">
        <p:scale>
          <a:sx n="66" d="100"/>
          <a:sy n="6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C063F1F-6077-4A12-A363-07F1208F9043}" type="datetimeFigureOut">
              <a:rPr lang="es-MX" smtClean="0"/>
              <a:t>20/12/2016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0D932-0E19-47EF-A57C-C351C438375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66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063F1F-6077-4A12-A363-07F1208F9043}" type="datetimeFigureOut">
              <a:rPr lang="es-MX" smtClean="0"/>
              <a:t>20/12/2016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169836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063F1F-6077-4A12-A363-07F1208F9043}" type="datetimeFigureOut">
              <a:rPr lang="es-MX" smtClean="0"/>
              <a:t>20/12/2016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225559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063F1F-6077-4A12-A363-07F1208F9043}" type="datetimeFigureOut">
              <a:rPr lang="es-MX" smtClean="0"/>
              <a:t>20/12/2016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276223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C063F1F-6077-4A12-A363-07F1208F9043}" type="datetimeFigureOut">
              <a:rPr lang="es-MX" smtClean="0"/>
              <a:t>20/12/2016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0D932-0E19-47EF-A57C-C351C438375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7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C063F1F-6077-4A12-A363-07F1208F9043}" type="datetimeFigureOut">
              <a:rPr lang="es-MX" smtClean="0"/>
              <a:t>20/12/2016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16871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63F1F-6077-4A12-A363-07F1208F9043}" type="datetimeFigureOut">
              <a:rPr lang="es-MX" smtClean="0"/>
              <a:t>20/12/2016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15776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C063F1F-6077-4A12-A363-07F1208F9043}" type="datetimeFigureOut">
              <a:rPr lang="es-MX" smtClean="0"/>
              <a:t>20/12/2016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121153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063F1F-6077-4A12-A363-07F1208F9043}" type="datetimeFigureOut">
              <a:rPr lang="es-MX" smtClean="0"/>
              <a:t>20/12/2016</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290381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063F1F-6077-4A12-A363-07F1208F9043}" type="datetimeFigureOut">
              <a:rPr lang="es-MX" smtClean="0"/>
              <a:t>20/12/2016</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70D932-0E19-47EF-A57C-C351C438375A}" type="slidenum">
              <a:rPr lang="es-MX" smtClean="0"/>
              <a:t>‹Nº›</a:t>
            </a:fld>
            <a:endParaRPr lang="es-MX"/>
          </a:p>
        </p:txBody>
      </p:sp>
    </p:spTree>
    <p:extLst>
      <p:ext uri="{BB962C8B-B14F-4D97-AF65-F5344CB8AC3E}">
        <p14:creationId xmlns:p14="http://schemas.microsoft.com/office/powerpoint/2010/main" val="84851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C063F1F-6077-4A12-A363-07F1208F9043}" type="datetimeFigureOut">
              <a:rPr lang="es-MX" smtClean="0"/>
              <a:t>20/12/2016</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70D932-0E19-47EF-A57C-C351C438375A}" type="slidenum">
              <a:rPr lang="es-MX" smtClean="0"/>
              <a:t>‹Nº›</a:t>
            </a:fld>
            <a:endParaRPr lang="es-MX"/>
          </a:p>
        </p:txBody>
      </p:sp>
    </p:spTree>
    <p:extLst>
      <p:ext uri="{BB962C8B-B14F-4D97-AF65-F5344CB8AC3E}">
        <p14:creationId xmlns:p14="http://schemas.microsoft.com/office/powerpoint/2010/main" val="18460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063F1F-6077-4A12-A363-07F1208F9043}" type="datetimeFigureOut">
              <a:rPr lang="es-MX" smtClean="0"/>
              <a:t>20/12/2016</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70D932-0E19-47EF-A57C-C351C438375A}"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59439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3048000" y="2696008"/>
            <a:ext cx="9144000" cy="3574618"/>
          </a:xfrm>
        </p:spPr>
        <p:txBody>
          <a:bodyPr>
            <a:normAutofit/>
          </a:bodyPr>
          <a:lstStyle/>
          <a:p>
            <a:pPr algn="just"/>
            <a:r>
              <a:rPr lang="es-MX" b="1" dirty="0"/>
              <a:t>CURSO: </a:t>
            </a:r>
            <a:r>
              <a:rPr lang="es-MX" dirty="0"/>
              <a:t>DERECHO INFORMÁTICO</a:t>
            </a:r>
          </a:p>
          <a:p>
            <a:pPr algn="just"/>
            <a:r>
              <a:rPr lang="es-MX" b="1" dirty="0"/>
              <a:t>PROFESOR</a:t>
            </a:r>
            <a:r>
              <a:rPr lang="es-MX" dirty="0"/>
              <a:t>: HERNAN VILLAFUERTE B.</a:t>
            </a:r>
          </a:p>
          <a:p>
            <a:pPr algn="just"/>
            <a:r>
              <a:rPr lang="es-MX" b="1" dirty="0"/>
              <a:t>GRUPO: </a:t>
            </a:r>
            <a:r>
              <a:rPr lang="es-MX" dirty="0"/>
              <a:t>10</a:t>
            </a:r>
            <a:endParaRPr lang="es-MX" b="1" dirty="0"/>
          </a:p>
          <a:p>
            <a:pPr algn="just"/>
            <a:r>
              <a:rPr lang="es-MX" b="1" dirty="0"/>
              <a:t>TEMA: </a:t>
            </a:r>
            <a:r>
              <a:rPr lang="es-MX" dirty="0"/>
              <a:t>Patrimonio Digital</a:t>
            </a:r>
            <a:endParaRPr lang="es-MX" b="1" dirty="0"/>
          </a:p>
          <a:p>
            <a:pPr algn="just"/>
            <a:r>
              <a:rPr lang="es-MX" b="1" dirty="0"/>
              <a:t>INTEGRANTES:</a:t>
            </a:r>
          </a:p>
          <a:p>
            <a:pPr algn="just"/>
            <a:r>
              <a:rPr lang="es-MX" dirty="0"/>
              <a:t>- PINO KU , RAUL</a:t>
            </a:r>
          </a:p>
          <a:p>
            <a:pPr algn="just"/>
            <a:r>
              <a:rPr lang="es-MX" dirty="0"/>
              <a:t>- YRURETA ZARATE, HAROLD</a:t>
            </a:r>
          </a:p>
          <a:p>
            <a:pPr algn="just"/>
            <a:r>
              <a:rPr lang="es-MX" dirty="0"/>
              <a:t>- RIVERA GONZALES,EVELIN</a:t>
            </a:r>
          </a:p>
        </p:txBody>
      </p:sp>
      <p:sp>
        <p:nvSpPr>
          <p:cNvPr id="4" name="Rectángulo 3"/>
          <p:cNvSpPr/>
          <p:nvPr/>
        </p:nvSpPr>
        <p:spPr>
          <a:xfrm>
            <a:off x="0" y="14514"/>
            <a:ext cx="12192000" cy="255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0"/>
            <a:ext cx="1857829" cy="701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CuadroTexto 1"/>
          <p:cNvSpPr txBox="1"/>
          <p:nvPr/>
        </p:nvSpPr>
        <p:spPr>
          <a:xfrm>
            <a:off x="2685143" y="493486"/>
            <a:ext cx="8258628" cy="1723549"/>
          </a:xfrm>
          <a:prstGeom prst="rect">
            <a:avLst/>
          </a:prstGeom>
          <a:noFill/>
        </p:spPr>
        <p:txBody>
          <a:bodyPr wrap="square" rtlCol="0">
            <a:spAutoFit/>
          </a:bodyPr>
          <a:lstStyle/>
          <a:p>
            <a:pPr algn="ctr"/>
            <a:r>
              <a:rPr lang="es-MX" sz="4400" b="1" dirty="0"/>
              <a:t>UNIVERSIDAD NACIONAL FEDERICO VILLAREAL</a:t>
            </a:r>
          </a:p>
          <a:p>
            <a:endParaRPr lang="es-MX" dirty="0"/>
          </a:p>
        </p:txBody>
      </p:sp>
    </p:spTree>
    <p:extLst>
      <p:ext uri="{BB962C8B-B14F-4D97-AF65-F5344CB8AC3E}">
        <p14:creationId xmlns:p14="http://schemas.microsoft.com/office/powerpoint/2010/main" val="173514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Carta para la Preservación del Patrimonio Digital de la UNESCO</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En París, en abril del año 2003, durante la segunda reunión del Consejo Intergubernamental del “Programa Información para Todos” celebrada en la sede de la Organización de las Naciones Unidas para la Educación, la Ciencia y la Cultura (UNESCO), se presentó la versión revisada de la Carta para la Preservación del Patrimonio Digital , luego de un periodo de consultas a los países miembros. Resulta interesante citar los alcances de aquello que la Carta denomina “Patrimonio Digital”:</a:t>
            </a:r>
          </a:p>
          <a:p>
            <a:pPr algn="just"/>
            <a:r>
              <a:rPr lang="es-MX" dirty="0"/>
              <a:t>“El patrimonio digital consiste en recursos únicos que son fruto del saber o la expresión de los seres humanos. Comprende recursos de carácter cultural, educativo, científico o administrativo e información técnica, jurídica, médica y de otras clases, que se generan directamente en formato digital o se convierten a éste a partir de material analógico ya existente.</a:t>
            </a:r>
          </a:p>
          <a:p>
            <a:pPr algn="just"/>
            <a:r>
              <a:rPr lang="es-MX" b="1" dirty="0"/>
              <a:t>Los productos “ de origen digital” no existen en otro formato que el electrónico </a:t>
            </a:r>
            <a:endParaRPr lang="es-MX" dirty="0"/>
          </a:p>
          <a:p>
            <a:pPr algn="just"/>
            <a:r>
              <a:rPr lang="es-MX" dirty="0"/>
              <a:t>Los objetos digitales pueden ser textos, bases de datos, imágenes fijas o en movimiento, grabaciones sonoras, material gráfico, programas informáticos o páginas Web, entre otros muchos formatos posibles dentro de un vasto repertorio de diversidad creciente. A menudo son efímeros, y su conservación requiere un trabajo específico en este sentido en los procesos de producción, mantenimiento y gestión”.</a:t>
            </a:r>
          </a:p>
          <a:p>
            <a:pPr algn="just"/>
            <a:endParaRPr lang="es-MX" dirty="0"/>
          </a:p>
        </p:txBody>
      </p:sp>
    </p:spTree>
    <p:extLst>
      <p:ext uri="{BB962C8B-B14F-4D97-AF65-F5344CB8AC3E}">
        <p14:creationId xmlns:p14="http://schemas.microsoft.com/office/powerpoint/2010/main" val="314935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Carta para la Preservación del Patrimonio Digital de la UNESCO</a:t>
            </a:r>
            <a:endParaRPr lang="es-MX" dirty="0"/>
          </a:p>
        </p:txBody>
      </p:sp>
      <p:sp>
        <p:nvSpPr>
          <p:cNvPr id="3" name="Marcador de contenido 2"/>
          <p:cNvSpPr>
            <a:spLocks noGrp="1"/>
          </p:cNvSpPr>
          <p:nvPr>
            <p:ph idx="1"/>
          </p:nvPr>
        </p:nvSpPr>
        <p:spPr>
          <a:xfrm>
            <a:off x="838200" y="1825625"/>
            <a:ext cx="10515600" cy="3573689"/>
          </a:xfrm>
        </p:spPr>
        <p:txBody>
          <a:bodyPr>
            <a:normAutofit lnSpcReduction="10000"/>
          </a:bodyPr>
          <a:lstStyle/>
          <a:p>
            <a:pPr algn="just"/>
            <a:r>
              <a:rPr lang="es-MX" dirty="0"/>
              <a:t>La carta también alude a que los Estados Miembros habrán de disponer de mecanismos jurídicos e institucionales adecuados para garantizar la protección del patrimonio digital, haciendo que la legislación sobre archivos se aplique al patrimonio digital, como parte de una política nacional de preservación. Como medida específica relativa al tratamiento de la integridad del documento digital se propone prevenir la manipulación o modificación deliberada de éste por lo que estima de suma importancia disponer de un marco tanto jurídico como técnico en el que se proteja la autenticidad. Con el uso de la tecnología para la producción de documentos, se debe tener en cuenta problemas relativos a la vulnerabilidad y su poder lesivo en cuanto a la intimidad de las personas, su rápida obsolescencia, la pérdida de datos por las migraciones. Se considera que los soportes informáticos tienen un valor de eficiencia jurídica y que se debe fomentar la seguridad y la confianza en la comunicación electrónica. Además de lo rápido como se actualiza el hardware y el software es necesario tener presente las condiciones ambientales para la consideración de los diferentes soportes informáticos</a:t>
            </a:r>
          </a:p>
          <a:p>
            <a:pPr algn="just"/>
            <a:endParaRPr lang="es-MX" dirty="0"/>
          </a:p>
        </p:txBody>
      </p:sp>
    </p:spTree>
    <p:extLst>
      <p:ext uri="{BB962C8B-B14F-4D97-AF65-F5344CB8AC3E}">
        <p14:creationId xmlns:p14="http://schemas.microsoft.com/office/powerpoint/2010/main" val="354424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Características Comunes de Patrimonio Digital en otros países</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En el plano internacional se ve una carencia de estándares homogéneos en el tratamiento de la problemática y una desigual incorporación de algunas consideraciones doctrinarias importantes que vienen siendo materia de importantes consensos en el seno de importantes organismos especializados y de aportes conocidos de expertos en la materia. En esa línea, se ha conciliado en la necesidad de disponer de procedimientos de gestión para garantizar la preservación y acceso continuo alas informaciones archivísticas, dadas las especificidades de este tipo de materiales archivísticos:</a:t>
            </a:r>
          </a:p>
          <a:p>
            <a:pPr marL="0" indent="0" algn="just">
              <a:buNone/>
            </a:pPr>
            <a:r>
              <a:rPr lang="es-MX" dirty="0"/>
              <a:t>1. El contenido no es directamente accesible a la comprensión humana, se requiere decodificar.</a:t>
            </a:r>
          </a:p>
          <a:p>
            <a:pPr marL="0" indent="0" algn="just">
              <a:buNone/>
            </a:pPr>
            <a:r>
              <a:rPr lang="es-MX" dirty="0"/>
              <a:t>2. Necesidad de transferir los datos periódicamente de un soporte a otro para garantizar: preservación, accesibilidad y compatibilidad con las nuevas tecnologías.</a:t>
            </a:r>
          </a:p>
          <a:p>
            <a:pPr marL="0" indent="0" algn="just">
              <a:buNone/>
            </a:pPr>
            <a:r>
              <a:rPr lang="es-MX" dirty="0"/>
              <a:t>3. Contenido y soporte son separables. Riesgo de pérdida de integridad.</a:t>
            </a:r>
          </a:p>
          <a:p>
            <a:pPr marL="0" indent="0" algn="just">
              <a:buNone/>
            </a:pPr>
            <a:r>
              <a:rPr lang="es-MX" dirty="0"/>
              <a:t>4. Los metadatos sobre el contexto y la estructura de un documento son imprescindibles para su comprensión y uso.</a:t>
            </a:r>
          </a:p>
          <a:p>
            <a:pPr marL="0" indent="0" algn="just">
              <a:buNone/>
            </a:pPr>
            <a:r>
              <a:rPr lang="es-MX" dirty="0"/>
              <a:t>5. Dependen de los metadatos del sistema electrónico: HW, SW, lenguaje, estructura de datos.</a:t>
            </a:r>
          </a:p>
        </p:txBody>
      </p:sp>
    </p:spTree>
    <p:extLst>
      <p:ext uri="{BB962C8B-B14F-4D97-AF65-F5344CB8AC3E}">
        <p14:creationId xmlns:p14="http://schemas.microsoft.com/office/powerpoint/2010/main" val="200662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Gestión del Patrimonio Digital.</a:t>
            </a:r>
            <a:endParaRPr lang="es-MX" dirty="0"/>
          </a:p>
        </p:txBody>
      </p:sp>
      <p:sp>
        <p:nvSpPr>
          <p:cNvPr id="3" name="Marcador de contenido 2"/>
          <p:cNvSpPr>
            <a:spLocks noGrp="1"/>
          </p:cNvSpPr>
          <p:nvPr>
            <p:ph idx="1"/>
          </p:nvPr>
        </p:nvSpPr>
        <p:spPr>
          <a:xfrm>
            <a:off x="838200" y="1901371"/>
            <a:ext cx="10515600" cy="4804228"/>
          </a:xfrm>
        </p:spPr>
        <p:txBody>
          <a:bodyPr>
            <a:noAutofit/>
          </a:bodyPr>
          <a:lstStyle/>
          <a:p>
            <a:pPr algn="just"/>
            <a:r>
              <a:rPr lang="es-MX" sz="1800" dirty="0"/>
              <a:t>Se aprecia que existe un patrimonio cultural compuesto por los archivos bajo el soporte convencional (mayoritariamente en papel). Sin embargo, el avance de las </a:t>
            </a:r>
            <a:r>
              <a:rPr lang="es-MX" sz="1800" dirty="0" err="1"/>
              <a:t>TICs</a:t>
            </a:r>
            <a:r>
              <a:rPr lang="es-MX" sz="1800" dirty="0"/>
              <a:t> ha planteado una nueva realidad, que ha llevado a que organismos internacionales y diversos autores se preocupen por la posibilidad de perder esa riqueza cultural, denominada patrimonio digital.</a:t>
            </a:r>
          </a:p>
          <a:p>
            <a:pPr algn="just"/>
            <a:r>
              <a:rPr lang="es-MX" sz="1800" dirty="0"/>
              <a:t>Cabe señalar, que no todos los objetos digitales constituyen el patrimonio digital, desde la década del 90, con la explosión del internet, la generación de objetos digitales ha ido en aumento, las personas interactúan en la red escribiendo mails , haciendo notas en las redes sociales, chateando, efectuando aportes en los foros, subiendo videos en </a:t>
            </a:r>
            <a:r>
              <a:rPr lang="es-MX" sz="1800" dirty="0" err="1"/>
              <a:t>Youtube</a:t>
            </a:r>
            <a:r>
              <a:rPr lang="es-MX" sz="1800" dirty="0"/>
              <a:t>, haciendo transacciones electrónicas, efectuando e-</a:t>
            </a:r>
            <a:r>
              <a:rPr lang="es-MX" sz="1800" dirty="0" err="1"/>
              <a:t>commerce</a:t>
            </a:r>
            <a:r>
              <a:rPr lang="es-MX" sz="1800" dirty="0"/>
              <a:t>, entre otras.</a:t>
            </a:r>
          </a:p>
          <a:p>
            <a:pPr algn="just"/>
            <a:r>
              <a:rPr lang="es-MX" sz="1800" dirty="0"/>
              <a:t>Por ello, la UNESCO, aclara que “no todos los objetos digitales merecen ser conservados. El patrimonio digital está constituido únicamente por aquellos que se considera que poseen un valor permanente” </a:t>
            </a:r>
          </a:p>
          <a:p>
            <a:pPr algn="just"/>
            <a:r>
              <a:rPr lang="es-MX" sz="1800" dirty="0"/>
              <a:t>Este patrimonio digital, puede existir en cualquier idioma, encontrarse en cualquier lugar del mundo y hallarse dentro de cualquiera de los campos del conocimiento humano. Pero para tener claro cuáles objetos digitales deben conformar el patrimonio digital, es necesario recurrir a otros dos conceptos, a fin de clarificar el de patrimonio digital. Por una parte, se debe entender que patrimonio es “… nuestra herencia del pasado, nuestros bienes actuales y lo que legamos a las generaciones futuras ”</a:t>
            </a:r>
          </a:p>
        </p:txBody>
      </p:sp>
    </p:spTree>
    <p:extLst>
      <p:ext uri="{BB962C8B-B14F-4D97-AF65-F5344CB8AC3E}">
        <p14:creationId xmlns:p14="http://schemas.microsoft.com/office/powerpoint/2010/main" val="111979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Gestión del Patrimonio Digital.</a:t>
            </a:r>
            <a:endParaRPr lang="es-MX" dirty="0"/>
          </a:p>
        </p:txBody>
      </p:sp>
      <p:sp>
        <p:nvSpPr>
          <p:cNvPr id="3" name="Marcador de contenido 2"/>
          <p:cNvSpPr>
            <a:spLocks noGrp="1"/>
          </p:cNvSpPr>
          <p:nvPr>
            <p:ph idx="1"/>
          </p:nvPr>
        </p:nvSpPr>
        <p:spPr/>
        <p:txBody>
          <a:bodyPr>
            <a:normAutofit/>
          </a:bodyPr>
          <a:lstStyle/>
          <a:p>
            <a:pPr algn="just"/>
            <a:r>
              <a:rPr lang="es-MX" dirty="0"/>
              <a:t>El patrimonio digital si bien no está constituido por todo documento archivístico digital, ni por todo objeto digital, con la utilización de la informática y el internet en aumento, se convierte en un patrimonio abundante en la actualidad, que merece ser protegido, almacenado y conservado. Al respecto, en el mundo se vienen desarrollando diversos proyectos de desarrollo de gestión de patrimonio digital. Existen, a nivel de proyectos tres tipos de modelos, estos son el modelo integral, el selectivo y el híbrido</a:t>
            </a:r>
          </a:p>
          <a:p>
            <a:pPr marL="0" indent="0" algn="just">
              <a:buNone/>
            </a:pPr>
            <a:r>
              <a:rPr lang="es-MX" b="1" dirty="0"/>
              <a:t>Modelo integral,</a:t>
            </a:r>
            <a:r>
              <a:rPr lang="es-MX" dirty="0"/>
              <a:t> también llamado exhaustivo es en el que se utiliza la aplicación de robots o </a:t>
            </a:r>
            <a:r>
              <a:rPr lang="es-MX" dirty="0" err="1"/>
              <a:t>crawlers</a:t>
            </a:r>
            <a:r>
              <a:rPr lang="es-MX" dirty="0"/>
              <a:t> para la captura masiva automática, bien por dominios, bien por lengua, bien por área temática, de la colección de documentos de la web</a:t>
            </a:r>
          </a:p>
          <a:p>
            <a:pPr algn="just"/>
            <a:r>
              <a:rPr lang="es-MX" dirty="0"/>
              <a:t>Un ejemplo de la aplicación de este modelo, es el Kulturarw3</a:t>
            </a:r>
            <a:r>
              <a:rPr lang="es-MX" b="1" dirty="0"/>
              <a:t>,</a:t>
            </a:r>
            <a:r>
              <a:rPr lang="es-MX" dirty="0"/>
              <a:t> proyecto desarrollado por la Biblioteca Nacional de Suecia y que viene siendo replicado en Noruega y Finlandia.</a:t>
            </a:r>
          </a:p>
          <a:p>
            <a:pPr algn="just"/>
            <a:endParaRPr lang="es-MX" dirty="0"/>
          </a:p>
        </p:txBody>
      </p:sp>
    </p:spTree>
    <p:extLst>
      <p:ext uri="{BB962C8B-B14F-4D97-AF65-F5344CB8AC3E}">
        <p14:creationId xmlns:p14="http://schemas.microsoft.com/office/powerpoint/2010/main" val="67833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Gestión del Patrimonio Digital.</a:t>
            </a:r>
            <a:endParaRPr lang="es-MX" dirty="0"/>
          </a:p>
        </p:txBody>
      </p:sp>
      <p:sp>
        <p:nvSpPr>
          <p:cNvPr id="3" name="Marcador de contenido 2"/>
          <p:cNvSpPr>
            <a:spLocks noGrp="1"/>
          </p:cNvSpPr>
          <p:nvPr>
            <p:ph idx="1"/>
          </p:nvPr>
        </p:nvSpPr>
        <p:spPr/>
        <p:txBody>
          <a:bodyPr>
            <a:normAutofit/>
          </a:bodyPr>
          <a:lstStyle/>
          <a:p>
            <a:pPr marL="0" indent="0" algn="just">
              <a:buNone/>
            </a:pPr>
            <a:r>
              <a:rPr lang="es-MX" b="1" dirty="0"/>
              <a:t>Modelo selectivo</a:t>
            </a:r>
            <a:r>
              <a:rPr lang="es-MX" dirty="0"/>
              <a:t>, se limita la cobertura temática a la hora de crear la colección digital. La ventaja de este modelo es el desarrollo de una colección más equilibrada, con un acceso más completo a la colección pero que puede proporcionar una visión limitada de la realidad actual y tiene un costo más alto por intervenir el experto humano en la selección. Este modelo es el seguido por PANDORA19, desarrollado por el Archivo Web de Australia.</a:t>
            </a:r>
          </a:p>
          <a:p>
            <a:pPr marL="0" indent="0" algn="just">
              <a:buNone/>
            </a:pPr>
            <a:r>
              <a:rPr lang="es-MX" b="1" dirty="0"/>
              <a:t>Modelo híbrido</a:t>
            </a:r>
            <a:r>
              <a:rPr lang="es-MX" dirty="0"/>
              <a:t>, vendría a ser una solución optimizadora de las dos visiones anteriores: por una parte, se recoge automática y exhaustivamente todo aquello que esté en una determinada lengua, en un determinado dominio, en servidores de una determinada zona geográfica, etc. y además habría una serie de tareas selectivas para incorporar objetos digitales temáticamente. Este modelo, es el que ha recogido el proyecto PADICAT – Patrimonio Digital de Catalunya, desarrollado en España y encabezado por la Biblioteca de Catalunya.</a:t>
            </a:r>
          </a:p>
          <a:p>
            <a:pPr algn="just"/>
            <a:endParaRPr lang="es-MX" dirty="0"/>
          </a:p>
        </p:txBody>
      </p:sp>
    </p:spTree>
    <p:extLst>
      <p:ext uri="{BB962C8B-B14F-4D97-AF65-F5344CB8AC3E}">
        <p14:creationId xmlns:p14="http://schemas.microsoft.com/office/powerpoint/2010/main" val="37699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Gestión del Patrimonio Digital.</a:t>
            </a:r>
            <a:endParaRPr lang="es-MX" dirty="0"/>
          </a:p>
        </p:txBody>
      </p:sp>
      <p:sp>
        <p:nvSpPr>
          <p:cNvPr id="3" name="Marcador de contenido 2"/>
          <p:cNvSpPr>
            <a:spLocks noGrp="1"/>
          </p:cNvSpPr>
          <p:nvPr>
            <p:ph idx="1"/>
          </p:nvPr>
        </p:nvSpPr>
        <p:spPr/>
        <p:txBody>
          <a:bodyPr>
            <a:normAutofit/>
          </a:bodyPr>
          <a:lstStyle/>
          <a:p>
            <a:pPr algn="just"/>
            <a:r>
              <a:rPr lang="es-MX" dirty="0"/>
              <a:t>Otros modelos siguen el mismo razonamiento del patrimonio documental físico que selecciona el patrimonio digital bajo una concepción singular. Si bien los documentos digitales ocupan un espacio mínimo, llegará un momento en que debido a su gran cantidad será imposible su organización o la capacidad de los servidores o hardware  de almacenamiento de información serán insuficientes, o se producirán problemas de accesibilidad.</a:t>
            </a:r>
          </a:p>
          <a:p>
            <a:pPr algn="just"/>
            <a:r>
              <a:rPr lang="es-MX" dirty="0"/>
              <a:t>Finalmente, hay modelos que deciden guardar todos los objetos digitales confiando en que los avances de la tecnología permitirán siempre tener soportes que permiten su almacenamiento; sin embargo, para mejorar el tema de accesibilidad, seleccionan y clasifican el patrimonio digital. </a:t>
            </a:r>
          </a:p>
          <a:p>
            <a:pPr algn="just"/>
            <a:r>
              <a:rPr lang="es-MX" dirty="0"/>
              <a:t>A manera de resumen es posible arribar a un punto común: que no existe un único modelo que sea válido para la gestión del patrimonio digital, las experiencias demuestran que diversas concepciones pueden manejarse de manera eficiente en dicha gestión, por lo que cada una debe adecuarse a la realidad concreta en que se desarrollará.</a:t>
            </a:r>
          </a:p>
          <a:p>
            <a:pPr algn="just"/>
            <a:endParaRPr lang="es-MX" dirty="0"/>
          </a:p>
        </p:txBody>
      </p:sp>
    </p:spTree>
    <p:extLst>
      <p:ext uri="{BB962C8B-B14F-4D97-AF65-F5344CB8AC3E}">
        <p14:creationId xmlns:p14="http://schemas.microsoft.com/office/powerpoint/2010/main" val="339033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Patrimonio Digital en el Caso Peruano</a:t>
            </a:r>
            <a:endParaRPr lang="es-MX" dirty="0"/>
          </a:p>
        </p:txBody>
      </p:sp>
      <p:sp>
        <p:nvSpPr>
          <p:cNvPr id="3" name="Marcador de contenido 2"/>
          <p:cNvSpPr>
            <a:spLocks noGrp="1"/>
          </p:cNvSpPr>
          <p:nvPr>
            <p:ph idx="1"/>
          </p:nvPr>
        </p:nvSpPr>
        <p:spPr/>
        <p:txBody>
          <a:bodyPr>
            <a:normAutofit lnSpcReduction="10000"/>
          </a:bodyPr>
          <a:lstStyle/>
          <a:p>
            <a:pPr algn="just"/>
            <a:r>
              <a:rPr lang="es-MX" dirty="0"/>
              <a:t>En el Perú poco o nada se ha avanzado en cuanto a preservación del Patrimonio Digital. A pesar de la referencia incluida en el Reglamento de la Ley General del Patrimonio Cultural de la Nación sobre los documentos en soporte informático, no existe norma que reglamente la generación de documentos digitales, su almacenamiento, uso y transferencia bajo la esfera de acción del Sistema Nacional de Archivos. </a:t>
            </a:r>
          </a:p>
          <a:p>
            <a:pPr algn="just"/>
            <a:r>
              <a:rPr lang="es-MX" dirty="0"/>
              <a:t>¿Es necesario fomentar una iniciativa legislativa? ¿Tiene el Archivo General de la Nación la facultad de regular administrativamente la generación de documentos digitales, el archivo de </a:t>
            </a:r>
            <a:r>
              <a:rPr lang="es-MX" dirty="0" err="1"/>
              <a:t>microformas</a:t>
            </a:r>
            <a:r>
              <a:rPr lang="es-MX" dirty="0"/>
              <a:t>, bases de datos, contenedores de documentos? ¿Puede dictar un dispositivo sobre el ciclo de vida del documento digital? Lo cierto que las entidades públicas vienen generando millones de documentos electrónicos que son guardados, dependiendo del tamaño de la organización y su poder adquisitivo, en los discos duros de los ordenadores, en las bases de datos centrales o en los contenedores de documentos institucionales. No todos, sólo algunos, y no en todos los departamentos del país, tienen documentos con firma digital y una estructura tecnológica en hardware y software que asigne un grado de confianza en la custodia, vigencia y uso de los registros.</a:t>
            </a:r>
          </a:p>
          <a:p>
            <a:pPr algn="just"/>
            <a:endParaRPr lang="es-MX" dirty="0"/>
          </a:p>
        </p:txBody>
      </p:sp>
    </p:spTree>
    <p:extLst>
      <p:ext uri="{BB962C8B-B14F-4D97-AF65-F5344CB8AC3E}">
        <p14:creationId xmlns:p14="http://schemas.microsoft.com/office/powerpoint/2010/main" val="262189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Patrimonio Digital en el Caso Peruano</a:t>
            </a:r>
            <a:endParaRPr lang="es-MX" dirty="0"/>
          </a:p>
        </p:txBody>
      </p:sp>
      <p:sp>
        <p:nvSpPr>
          <p:cNvPr id="3" name="Marcador de contenido 2"/>
          <p:cNvSpPr>
            <a:spLocks noGrp="1"/>
          </p:cNvSpPr>
          <p:nvPr>
            <p:ph idx="1"/>
          </p:nvPr>
        </p:nvSpPr>
        <p:spPr>
          <a:xfrm>
            <a:off x="838200" y="1886857"/>
            <a:ext cx="10515600" cy="4789714"/>
          </a:xfrm>
        </p:spPr>
        <p:txBody>
          <a:bodyPr>
            <a:normAutofit fontScale="92500" lnSpcReduction="20000"/>
          </a:bodyPr>
          <a:lstStyle/>
          <a:p>
            <a:pPr algn="just"/>
            <a:r>
              <a:rPr lang="es-MX" dirty="0"/>
              <a:t>Por lo general los repositorios electrónicos, dependen de las decisiones del servidor o funcionario público a cargo. Y en la mayoría de casos, los documentos digitales deben estar perdiéndose. Pero para aquellas iniciativas exitosas, que constituyen un parangón a seguir, resulta necesario que en el joven contexto de gobierno electrónico, se dirijan los esfuerzos para conseguir los objetivos planteados en la Carta para la Preservación del Patrimonio Digital de la UNESCO.</a:t>
            </a:r>
          </a:p>
          <a:p>
            <a:pPr algn="just"/>
            <a:r>
              <a:rPr lang="es-MX" dirty="0"/>
              <a:t>Ello implica tener una autoridad a cargo de regular los documentos digitales, su emisión, uso, almacenamiento y transferencia. Parece ilógico suponer que la solución pasa por crear un nuevo organismo cuando ya existe el Archivo General de la Nación. Pero también resulta ilógico suponer que el legislador pueda dictar una ley para ampliar sus facultades archivísticas en comunión con las </a:t>
            </a:r>
            <a:r>
              <a:rPr lang="es-MX" dirty="0" err="1"/>
              <a:t>TICs</a:t>
            </a:r>
            <a:r>
              <a:rPr lang="es-MX" dirty="0"/>
              <a:t>. Lo paradójico radica en que el Archivo General de la Nación es una institución con un presupuesto mínimo. </a:t>
            </a:r>
          </a:p>
          <a:p>
            <a:pPr algn="just"/>
            <a:r>
              <a:rPr lang="es-MX" dirty="0"/>
              <a:t>¿Cómo asignarle la función de regular tecnología, cuando no tiene la tecnología necesaria para tal propósito? ¿Cómo exigirle tener técnicos capacitados en tecnología archivística, si la escala remunerativa apenas alcanza para retener a los técnicos que posee en soporte convencional? Los autores del trabajo han estimado que el marco legal favorece el inicio de las actividades del Archivo General de la Nación como órgano rector en estas actividades y que el sistema administrativo en soporte convencional sólo necesita extender sus regulaciones al campo digital. Las políticas y estrategias de Gobierno Electrónico están definidas, antes que centralizar la actividad de gobierno electrónico en una sola entidad, en generar una red de transacciones de información entre Entidades, motivo por el cual resulta de importancia la generación de estándares entre estas. </a:t>
            </a:r>
          </a:p>
        </p:txBody>
      </p:sp>
    </p:spTree>
    <p:extLst>
      <p:ext uri="{BB962C8B-B14F-4D97-AF65-F5344CB8AC3E}">
        <p14:creationId xmlns:p14="http://schemas.microsoft.com/office/powerpoint/2010/main" val="356278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Patrimonio Digital en el Caso Peruano</a:t>
            </a:r>
            <a:endParaRPr lang="es-MX" dirty="0"/>
          </a:p>
        </p:txBody>
      </p:sp>
      <p:sp>
        <p:nvSpPr>
          <p:cNvPr id="3" name="Marcador de contenido 2"/>
          <p:cNvSpPr>
            <a:spLocks noGrp="1"/>
          </p:cNvSpPr>
          <p:nvPr>
            <p:ph idx="1"/>
          </p:nvPr>
        </p:nvSpPr>
        <p:spPr>
          <a:xfrm>
            <a:off x="838200" y="1825625"/>
            <a:ext cx="10515600" cy="3980089"/>
          </a:xfrm>
        </p:spPr>
        <p:txBody>
          <a:bodyPr>
            <a:normAutofit lnSpcReduction="10000"/>
          </a:bodyPr>
          <a:lstStyle/>
          <a:p>
            <a:pPr algn="just"/>
            <a:r>
              <a:rPr lang="es-MX" dirty="0"/>
              <a:t>En uso del denominado </a:t>
            </a:r>
            <a:r>
              <a:rPr lang="es-MX" dirty="0" err="1"/>
              <a:t>accountability</a:t>
            </a:r>
            <a:r>
              <a:rPr lang="es-MX" dirty="0"/>
              <a:t> y de la normatividad sobre transparencia y acceso a la información pública, el archivo de gestión debe ser accesible también por este portal Esta metodología de trabajo podría permitirle al Archivo General de la Nación cumplir su doble papel funcional: </a:t>
            </a:r>
          </a:p>
          <a:p>
            <a:pPr algn="just"/>
            <a:r>
              <a:rPr lang="es-MX" dirty="0"/>
              <a:t>Dictar el marco regulatorio</a:t>
            </a:r>
          </a:p>
          <a:p>
            <a:pPr algn="just"/>
            <a:r>
              <a:rPr lang="es-MX" dirty="0"/>
              <a:t>Controlar el cumplimiento del marco regulatorio</a:t>
            </a:r>
          </a:p>
          <a:p>
            <a:pPr algn="just"/>
            <a:r>
              <a:rPr lang="es-MX" dirty="0"/>
              <a:t>Es recomendable que se convoque a las entidades y organizaciones involucradas en los procesos de aplicación de estándares de comunicaciones y transferencia de información, de administración de registros y de archivo de registros, empezando con la Oficina Nacional de Gobierno Electrónico e Informática. A largo plazo, y de la mano de mayores recursos presupuestales, el Archivo General de la Nación debería ocuparse en resolver el problema de la transferencia de la documentación digital. Esta bitácora de trabajo, permitiría en un horizonte palpable poder referirse en justa expresión de un “Patrimonio Digital del Estado Peruano”. </a:t>
            </a:r>
          </a:p>
        </p:txBody>
      </p:sp>
    </p:spTree>
    <p:extLst>
      <p:ext uri="{BB962C8B-B14F-4D97-AF65-F5344CB8AC3E}">
        <p14:creationId xmlns:p14="http://schemas.microsoft.com/office/powerpoint/2010/main" val="395731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9982"/>
            <a:ext cx="10515600" cy="1325563"/>
          </a:xfrm>
        </p:spPr>
        <p:txBody>
          <a:bodyPr/>
          <a:lstStyle/>
          <a:p>
            <a:r>
              <a:rPr lang="es-MX" dirty="0"/>
              <a:t>¿QUÉ ES PATRIMONIO?</a:t>
            </a:r>
          </a:p>
        </p:txBody>
      </p:sp>
      <p:sp>
        <p:nvSpPr>
          <p:cNvPr id="3" name="Marcador de contenido 2"/>
          <p:cNvSpPr>
            <a:spLocks noGrp="1"/>
          </p:cNvSpPr>
          <p:nvPr>
            <p:ph idx="1"/>
          </p:nvPr>
        </p:nvSpPr>
        <p:spPr>
          <a:xfrm>
            <a:off x="838200" y="1835542"/>
            <a:ext cx="10515600" cy="3077028"/>
          </a:xfrm>
        </p:spPr>
        <p:txBody>
          <a:bodyPr>
            <a:normAutofit fontScale="92500" lnSpcReduction="10000"/>
          </a:bodyPr>
          <a:lstStyle/>
          <a:p>
            <a:pPr algn="just"/>
            <a:r>
              <a:rPr lang="es-MX" dirty="0"/>
              <a:t>Existen diversas y variadas acepciones del concepto de "patrimonio", que va desde el concepto jurídico estricto, pasando por el contable y económico hasta llegar a conceptos calificados como patrimonio cultural, patrimonio de la humanidad, patrimonio colectivo, corporativo etc.</a:t>
            </a:r>
          </a:p>
          <a:p>
            <a:pPr algn="just"/>
            <a:r>
              <a:rPr lang="es-MX" dirty="0"/>
              <a:t>Así como también algunos autores opinan que el patrimonio " no es un conjunto de objetos o de cosas, sino un conjunto de relaciones: derechos y obligaciones (</a:t>
            </a:r>
            <a:r>
              <a:rPr lang="es-MX" dirty="0" err="1"/>
              <a:t>Messineo</a:t>
            </a:r>
            <a:r>
              <a:rPr lang="es-MX" dirty="0"/>
              <a:t>)", en tanto que para </a:t>
            </a:r>
            <a:r>
              <a:rPr lang="es-MX" dirty="0" err="1"/>
              <a:t>Betti</a:t>
            </a:r>
            <a:r>
              <a:rPr lang="es-MX" dirty="0"/>
              <a:t> el patrimonio es "el conjunto de las posiciones jurídicas activas apoyadas en un sujeto".</a:t>
            </a:r>
          </a:p>
          <a:p>
            <a:pPr algn="just"/>
            <a:r>
              <a:rPr lang="es-MX" dirty="0"/>
              <a:t>El Patrimonio si bien nace con la existencia de personas, en cualquier ámbito, no es menos cierto que, no se extingue por la extinción vital de la persona, con su muerte, o de la persona jurídica con la caducidad de su existencia o su extinción forzada por quiebra u otros elementos. El patrimonio queda conformada como una universalidad existencial transmisible a herederos o causahabientes en el mundo de las personas naturales, o en cartera en el mundo de las sociedades y entes colectivos.</a:t>
            </a:r>
          </a:p>
        </p:txBody>
      </p:sp>
      <p:pic>
        <p:nvPicPr>
          <p:cNvPr id="1026" name="Picture 2" descr="Image result for patrimon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028" y="4586515"/>
            <a:ext cx="3037513" cy="161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8251" y="798286"/>
            <a:ext cx="10058400" cy="939074"/>
          </a:xfrm>
        </p:spPr>
        <p:txBody>
          <a:bodyPr/>
          <a:lstStyle/>
          <a:p>
            <a:r>
              <a:rPr lang="es-MX" dirty="0"/>
              <a:t>PATRIMONIO DIGITAL</a:t>
            </a:r>
          </a:p>
        </p:txBody>
      </p:sp>
      <p:sp>
        <p:nvSpPr>
          <p:cNvPr id="3" name="Marcador de contenido 2"/>
          <p:cNvSpPr>
            <a:spLocks noGrp="1"/>
          </p:cNvSpPr>
          <p:nvPr>
            <p:ph idx="1"/>
          </p:nvPr>
        </p:nvSpPr>
        <p:spPr>
          <a:xfrm>
            <a:off x="711201" y="1864860"/>
            <a:ext cx="6981370" cy="4576354"/>
          </a:xfrm>
        </p:spPr>
        <p:txBody>
          <a:bodyPr>
            <a:normAutofit fontScale="92500" lnSpcReduction="10000"/>
          </a:bodyPr>
          <a:lstStyle/>
          <a:p>
            <a:pPr algn="just"/>
            <a:r>
              <a:rPr lang="es-MX" dirty="0"/>
              <a:t>Son los recursos culturales y educativos del mundo que se producen y distribuyen y a los que se tiene acceso en forma digital en lugar de en papel. El patrimonio de origen digital es el que puede consultarse en línea, por ejemplo, las publicaciones periódicas electrónicas, las páginas de la Red mundial o las bases de datos en línea, ya forma parte del patrimonio cultural del mundo. Ahora bien, sucede que la información digital está expuesta a la obsolescencia técnica y el deterioro físico.</a:t>
            </a:r>
          </a:p>
          <a:p>
            <a:pPr algn="just"/>
            <a:r>
              <a:rPr lang="es-MX" dirty="0"/>
              <a:t>La Carta de la UNESCO sobre la preservación del patrimonio digital trata de estas cuestiones.</a:t>
            </a:r>
          </a:p>
          <a:p>
            <a:pPr algn="just"/>
            <a:r>
              <a:rPr lang="es-MX" dirty="0"/>
              <a:t>La inestabilidad de Internet constituye otro riesgo más para el conocimiento acumulado en formato </a:t>
            </a:r>
            <a:r>
              <a:rPr lang="es-MX" dirty="0" err="1"/>
              <a:t>html</a:t>
            </a:r>
            <a:r>
              <a:rPr lang="es-MX" dirty="0"/>
              <a:t>. La necesidad de salvaguardar esta forma relativamente nueva de patrimonio documental requiere un consenso internacional sobre su acopio, preservación y difusión, que dio lugar a la adopción de la "Carta de la UNESCO sobre la preservación del patrimonio digital". </a:t>
            </a:r>
          </a:p>
        </p:txBody>
      </p:sp>
      <p:pic>
        <p:nvPicPr>
          <p:cNvPr id="2050" name="Picture 2" descr="http://www.unesco.org/new/typo3temp/pics/b23ad3470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949" y="1864860"/>
            <a:ext cx="3364594" cy="411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INTRODUCCIÓN AL PATRIMONIO DIGITAL EN PERÚ</a:t>
            </a:r>
          </a:p>
        </p:txBody>
      </p:sp>
      <p:sp>
        <p:nvSpPr>
          <p:cNvPr id="4" name="Marcador de contenido 2"/>
          <p:cNvSpPr>
            <a:spLocks noGrp="1"/>
          </p:cNvSpPr>
          <p:nvPr>
            <p:ph idx="1"/>
          </p:nvPr>
        </p:nvSpPr>
        <p:spPr/>
        <p:txBody>
          <a:bodyPr>
            <a:normAutofit fontScale="92500" lnSpcReduction="20000"/>
          </a:bodyPr>
          <a:lstStyle/>
          <a:p>
            <a:pPr algn="just"/>
            <a:r>
              <a:rPr lang="es-MX" dirty="0"/>
              <a:t>La Ley de Defensa, Conservación de Incremento de Patrimonio Documental de la Nación y su Reglamento que datan de 1972 y 1975 respectivamente. </a:t>
            </a:r>
          </a:p>
          <a:p>
            <a:pPr algn="just"/>
            <a:r>
              <a:rPr lang="es-MX" dirty="0"/>
              <a:t>La Ley del Sistema Nacional de Archivos y su Reglamento fueron dictados en 1991 y 1992.</a:t>
            </a:r>
          </a:p>
          <a:p>
            <a:pPr algn="just"/>
            <a:r>
              <a:rPr lang="es-MX" dirty="0"/>
              <a:t>En los setentas el soporte de la documentación por excelencia era el papel. A principios de los noventas, el soporte para documentos electrónicos recién se consolidaba masivamente. </a:t>
            </a:r>
          </a:p>
          <a:p>
            <a:pPr algn="just"/>
            <a:r>
              <a:rPr lang="es-MX" dirty="0"/>
              <a:t>La estructura normativa de la archivística peruana se encontraba divorciada de la sociedad de la información. </a:t>
            </a:r>
          </a:p>
          <a:p>
            <a:pPr algn="just"/>
            <a:r>
              <a:rPr lang="es-MX" dirty="0"/>
              <a:t>La emisión, conservación, archivo y servicio de documentos electrónicos están regulados por normas administrativas internas, en el mejor de los casos.</a:t>
            </a:r>
          </a:p>
          <a:p>
            <a:pPr algn="just"/>
            <a:r>
              <a:rPr lang="es-MX" dirty="0"/>
              <a:t>El marco que regula la emisión de </a:t>
            </a:r>
            <a:r>
              <a:rPr lang="es-MX" dirty="0" err="1"/>
              <a:t>microformas</a:t>
            </a:r>
            <a:r>
              <a:rPr lang="es-MX" dirty="0"/>
              <a:t> asigna la obligación a entidades que deben contar con ambientes y condiciones especiales de seguridad, lo cual implica la disposición de un marco presupuestario necesario, o a contratar a un tercero que dé el servicio. Esta situación genera que tanto la emisión de </a:t>
            </a:r>
            <a:r>
              <a:rPr lang="es-MX" dirty="0" err="1"/>
              <a:t>microformas</a:t>
            </a:r>
            <a:r>
              <a:rPr lang="es-MX" dirty="0"/>
              <a:t> como la creación y mantenimiento de </a:t>
            </a:r>
            <a:r>
              <a:rPr lang="es-MX" dirty="0" err="1"/>
              <a:t>microarchivos</a:t>
            </a:r>
            <a:r>
              <a:rPr lang="es-MX" dirty="0"/>
              <a:t> estén en poder de organizaciones o empresas privadas, o de las Entidades estatales.</a:t>
            </a:r>
          </a:p>
          <a:p>
            <a:pPr algn="just"/>
            <a:endParaRPr lang="es-MX" dirty="0"/>
          </a:p>
        </p:txBody>
      </p:sp>
    </p:spTree>
    <p:extLst>
      <p:ext uri="{BB962C8B-B14F-4D97-AF65-F5344CB8AC3E}">
        <p14:creationId xmlns:p14="http://schemas.microsoft.com/office/powerpoint/2010/main" val="107065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Actual estructura del Sistema Nacional de Archivos</a:t>
            </a:r>
            <a:endParaRPr lang="es-MX" dirty="0"/>
          </a:p>
        </p:txBody>
      </p:sp>
      <p:sp>
        <p:nvSpPr>
          <p:cNvPr id="3" name="Marcador de contenido 2"/>
          <p:cNvSpPr>
            <a:spLocks noGrp="1"/>
          </p:cNvSpPr>
          <p:nvPr>
            <p:ph idx="1"/>
          </p:nvPr>
        </p:nvSpPr>
        <p:spPr>
          <a:xfrm>
            <a:off x="838200" y="1825626"/>
            <a:ext cx="10515600" cy="3181804"/>
          </a:xfrm>
        </p:spPr>
        <p:txBody>
          <a:bodyPr>
            <a:normAutofit/>
          </a:bodyPr>
          <a:lstStyle/>
          <a:p>
            <a:pPr algn="just"/>
            <a:r>
              <a:rPr lang="es-MX" dirty="0"/>
              <a:t>Las instituciones del Sector Público elaboran diariamente gran cantidad de documentos para el cumplimiento de sus funciones. Esos documentos forman parte de un concepto, de una institución jurídica, denominada Patrimonio Documental de la Nación, el mismo que se encuentra regulado y protegido por leyes, reglamentos y disposiciones de carácter especial. Con la finalidad de protegerlo en 1991 se creó en el ordenamiento jurídico nacional, un sistema administrativo denominado Sistema Nacional de Archivos.</a:t>
            </a:r>
          </a:p>
        </p:txBody>
      </p:sp>
    </p:spTree>
    <p:extLst>
      <p:ext uri="{BB962C8B-B14F-4D97-AF65-F5344CB8AC3E}">
        <p14:creationId xmlns:p14="http://schemas.microsoft.com/office/powerpoint/2010/main" val="33903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35543"/>
            <a:ext cx="10515600" cy="1325563"/>
          </a:xfrm>
        </p:spPr>
        <p:txBody>
          <a:bodyPr>
            <a:normAutofit/>
          </a:bodyPr>
          <a:lstStyle/>
          <a:p>
            <a:r>
              <a:rPr lang="es-MX" b="1" dirty="0"/>
              <a:t>El Patrimonio Documental de la Nación </a:t>
            </a:r>
            <a:endParaRPr lang="es-MX" dirty="0"/>
          </a:p>
        </p:txBody>
      </p:sp>
      <p:sp>
        <p:nvSpPr>
          <p:cNvPr id="3" name="Marcador de contenido 2"/>
          <p:cNvSpPr>
            <a:spLocks noGrp="1"/>
          </p:cNvSpPr>
          <p:nvPr>
            <p:ph idx="1"/>
          </p:nvPr>
        </p:nvSpPr>
        <p:spPr>
          <a:xfrm>
            <a:off x="838200" y="1782083"/>
            <a:ext cx="10515600" cy="1701346"/>
          </a:xfrm>
        </p:spPr>
        <p:txBody>
          <a:bodyPr>
            <a:normAutofit/>
          </a:bodyPr>
          <a:lstStyle/>
          <a:p>
            <a:pPr algn="just"/>
            <a:r>
              <a:rPr lang="es-MX" dirty="0"/>
              <a:t>En 1972 se promulgó la Ley de Defensa, Conservación e Incremento del Patrimonio Documental de la Nación mediante la cual se reconoció la importancia de los documentos como fuente para el conocimiento y declaró de utilidad pública la defensa, conservación e incremento de aquellos, obligando al Estado a protegerlos</a:t>
            </a:r>
          </a:p>
        </p:txBody>
      </p:sp>
      <p:pic>
        <p:nvPicPr>
          <p:cNvPr id="3074" name="Picture 2" descr="Image result for patrimonio documental de la nacion pe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914" y="3149600"/>
            <a:ext cx="4492171" cy="299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25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886"/>
            <a:ext cx="10515600" cy="1325563"/>
          </a:xfrm>
        </p:spPr>
        <p:txBody>
          <a:bodyPr>
            <a:normAutofit fontScale="90000"/>
          </a:bodyPr>
          <a:lstStyle/>
          <a:p>
            <a:r>
              <a:rPr lang="es-MX" b="1" dirty="0"/>
              <a:t>Ley Orgánica del Archivo General de la Nación</a:t>
            </a:r>
            <a:endParaRPr lang="es-MX" dirty="0"/>
          </a:p>
        </p:txBody>
      </p:sp>
      <p:sp>
        <p:nvSpPr>
          <p:cNvPr id="3" name="Marcador de contenido 2"/>
          <p:cNvSpPr>
            <a:spLocks noGrp="1"/>
          </p:cNvSpPr>
          <p:nvPr>
            <p:ph idx="1"/>
          </p:nvPr>
        </p:nvSpPr>
        <p:spPr>
          <a:xfrm>
            <a:off x="838200" y="2002971"/>
            <a:ext cx="5867400" cy="4534178"/>
          </a:xfrm>
        </p:spPr>
        <p:txBody>
          <a:bodyPr>
            <a:normAutofit/>
          </a:bodyPr>
          <a:lstStyle/>
          <a:p>
            <a:pPr algn="just"/>
            <a:r>
              <a:rPr lang="es-MX" dirty="0"/>
              <a:t>En 1981 se promulgó la Ley Orgánica del Archivo General de la Nación disposición que le dio autonomía a esta entidad pública, encargándole la defensa, conservación e incremento del Patrimonio Documental de la Nación. Sus principales funciones con la planificación, dirección, normalización y racionalización de las actividades archivísticas a nivel nacional y la creación delos Archivos Departamentales. En este dispositivo tampoco se establece un sistema administrativo que integre a los archivos del sector público nacional y demás archivos que contengan documentos del mencionado patrimonio.</a:t>
            </a:r>
          </a:p>
          <a:p>
            <a:endParaRPr lang="es-MX" dirty="0"/>
          </a:p>
        </p:txBody>
      </p:sp>
      <p:pic>
        <p:nvPicPr>
          <p:cNvPr id="4098" name="Picture 2" descr="Image result for Ley Orgánica del Archivo General de la Nación pe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746" y="2002971"/>
            <a:ext cx="3632054" cy="394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Sistema Nacional de Archivos</a:t>
            </a:r>
            <a:endParaRPr lang="es-MX" dirty="0"/>
          </a:p>
        </p:txBody>
      </p:sp>
      <p:sp>
        <p:nvSpPr>
          <p:cNvPr id="3" name="Marcador de contenido 2"/>
          <p:cNvSpPr>
            <a:spLocks noGrp="1"/>
          </p:cNvSpPr>
          <p:nvPr>
            <p:ph idx="1"/>
          </p:nvPr>
        </p:nvSpPr>
        <p:spPr>
          <a:xfrm>
            <a:off x="868680" y="1901372"/>
            <a:ext cx="10515600" cy="4426856"/>
          </a:xfrm>
        </p:spPr>
        <p:txBody>
          <a:bodyPr>
            <a:normAutofit lnSpcReduction="10000"/>
          </a:bodyPr>
          <a:lstStyle/>
          <a:p>
            <a:pPr algn="just"/>
            <a:r>
              <a:rPr lang="es-MX" dirty="0"/>
              <a:t>En 1991 se creó el Sistema Nacional de Archivos, con la finalidad de integrar  estructural normativa y funcionalmente a los archivos de las instituciones públicas, al Archivo General de la Nación y a los Archivos Departamentales , a través de la aplicación de principios, normas técnicas y métodos de archivo, con el propósito de garantizar la defensa, conservación, organización y servicio del Patrimonio Documental de la Nación.</a:t>
            </a:r>
          </a:p>
          <a:p>
            <a:pPr algn="just"/>
            <a:r>
              <a:rPr lang="es-MX" dirty="0"/>
              <a:t>El sistema de archivos se encuentra compuesto por el Archivo General de la Nación, los Archivos Departamentales y los archivos públicos. Los fines del Archivo General de la Nación incluyen la formulación de propuestas de política pública en materia archivística; la normalización y racionalización de la producción administrativa y la eliminación de documentos en la Administración Pública; la proposición de medidas de preservación del Patrimonio Documental de la Nación y el servicio de restauración y reprografía de documentos a nivel nacional; la organización, supervisión y evaluación del personal de archivo; la normalización del acceso a toda clase de documentos; y, la promoción del cumplimiento de las normas legales y complementarias sobre archivos y documentos, con facultad sancionadora administrativa y de denuncia para el inicio de las acciones legales contra los infractores. En 1992 se aprobó el Reglamento de la Ley Nº 25323, que reguló lo concerniente al Sistema Nacional de Archivos, el Archivo General de la Nación,</a:t>
            </a:r>
          </a:p>
        </p:txBody>
      </p:sp>
    </p:spTree>
    <p:extLst>
      <p:ext uri="{BB962C8B-B14F-4D97-AF65-F5344CB8AC3E}">
        <p14:creationId xmlns:p14="http://schemas.microsoft.com/office/powerpoint/2010/main" val="382600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Ley General del Patrimonio Cultural de la Nación</a:t>
            </a:r>
          </a:p>
        </p:txBody>
      </p:sp>
      <p:sp>
        <p:nvSpPr>
          <p:cNvPr id="3" name="Marcador de contenido 2"/>
          <p:cNvSpPr>
            <a:spLocks noGrp="1"/>
          </p:cNvSpPr>
          <p:nvPr>
            <p:ph idx="1"/>
          </p:nvPr>
        </p:nvSpPr>
        <p:spPr>
          <a:xfrm>
            <a:off x="838200" y="1825625"/>
            <a:ext cx="10515600" cy="3602718"/>
          </a:xfrm>
        </p:spPr>
        <p:txBody>
          <a:bodyPr>
            <a:normAutofit/>
          </a:bodyPr>
          <a:lstStyle/>
          <a:p>
            <a:pPr algn="just"/>
            <a:r>
              <a:rPr lang="es-MX" dirty="0"/>
              <a:t>En el 2004 se promulgó la Ley General del Patrimonio Cultural de la Nación estableciendo el nuevo marco jurídico legal respecto al Patrimonio Cultural de la Nación. Lo novedoso de este dispositivo es que integra el concepto de “Patrimonio Documental de la Nación” en una institución mayor a la que se denomina“ Patrimonio Cultural de la Nación ”. Esta norma señala:</a:t>
            </a:r>
          </a:p>
          <a:p>
            <a:pPr algn="just"/>
            <a:r>
              <a:rPr lang="es-MX" dirty="0"/>
              <a:t>“Los bienes integrantes del Patrimonio Cultural de la Nación se clasifican en: (...)</a:t>
            </a:r>
          </a:p>
          <a:p>
            <a:pPr algn="just"/>
            <a:r>
              <a:rPr lang="es-MX" dirty="0"/>
              <a:t>Manuscritos raros, incunables, libros, documentos, fotos, negativos, daguerrotipos y publicaciones antiguas de interés especial por su valor histórico, artístico, científico o literario.(...)</a:t>
            </a:r>
          </a:p>
          <a:p>
            <a:pPr algn="just"/>
            <a:r>
              <a:rPr lang="es-MX" dirty="0"/>
              <a:t>Documentos manuscritos, fonográficos, cinematográficos, </a:t>
            </a:r>
            <a:r>
              <a:rPr lang="es-MX" dirty="0" err="1"/>
              <a:t>videográficos</a:t>
            </a:r>
            <a:r>
              <a:rPr lang="es-MX" dirty="0"/>
              <a:t>, digitales, </a:t>
            </a:r>
            <a:r>
              <a:rPr lang="es-MX" dirty="0" err="1"/>
              <a:t>planotecas</a:t>
            </a:r>
            <a:r>
              <a:rPr lang="es-MX" dirty="0"/>
              <a:t>, hemerotecas y otros que sirvan de fuente de información para la investigación de los aspectos científico, histórico, social, político, artístico, etnológicos y económico. (...)</a:t>
            </a:r>
          </a:p>
          <a:p>
            <a:pPr algn="just"/>
            <a:endParaRPr lang="es-MX" dirty="0"/>
          </a:p>
        </p:txBody>
      </p:sp>
    </p:spTree>
    <p:extLst>
      <p:ext uri="{BB962C8B-B14F-4D97-AF65-F5344CB8AC3E}">
        <p14:creationId xmlns:p14="http://schemas.microsoft.com/office/powerpoint/2010/main" val="419192183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1154</Words>
  <Application>Microsoft Office PowerPoint</Application>
  <PresentationFormat>Panorámica</PresentationFormat>
  <Paragraphs>80</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Calibri</vt:lpstr>
      <vt:lpstr>Calibri Light</vt:lpstr>
      <vt:lpstr>Retrospección</vt:lpstr>
      <vt:lpstr>Presentación de PowerPoint</vt:lpstr>
      <vt:lpstr>¿QUÉ ES PATRIMONIO?</vt:lpstr>
      <vt:lpstr>PATRIMONIO DIGITAL</vt:lpstr>
      <vt:lpstr>INTRODUCCIÓN AL PATRIMONIO DIGITAL EN PERÚ</vt:lpstr>
      <vt:lpstr>Actual estructura del Sistema Nacional de Archivos</vt:lpstr>
      <vt:lpstr>El Patrimonio Documental de la Nación </vt:lpstr>
      <vt:lpstr>Ley Orgánica del Archivo General de la Nación</vt:lpstr>
      <vt:lpstr>El Sistema Nacional de Archivos</vt:lpstr>
      <vt:lpstr>Ley General del Patrimonio Cultural de la Nación</vt:lpstr>
      <vt:lpstr>Carta para la Preservación del Patrimonio Digital de la UNESCO</vt:lpstr>
      <vt:lpstr>Carta para la Preservación del Patrimonio Digital de la UNESCO</vt:lpstr>
      <vt:lpstr>Características Comunes de Patrimonio Digital en otros países</vt:lpstr>
      <vt:lpstr>La Gestión del Patrimonio Digital.</vt:lpstr>
      <vt:lpstr>La Gestión del Patrimonio Digital.</vt:lpstr>
      <vt:lpstr>La Gestión del Patrimonio Digital.</vt:lpstr>
      <vt:lpstr>La Gestión del Patrimonio Digital.</vt:lpstr>
      <vt:lpstr>El Patrimonio Digital en el Caso Peruano</vt:lpstr>
      <vt:lpstr>El Patrimonio Digital en el Caso Peruano</vt:lpstr>
      <vt:lpstr>El Patrimonio Digital en el Caso Peruano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luigui ocaña mendoza</dc:creator>
  <cp:lastModifiedBy>christian luigui ocaña mendoza</cp:lastModifiedBy>
  <cp:revision>25</cp:revision>
  <dcterms:created xsi:type="dcterms:W3CDTF">2016-12-20T16:11:59Z</dcterms:created>
  <dcterms:modified xsi:type="dcterms:W3CDTF">2016-12-21T00:04:14Z</dcterms:modified>
</cp:coreProperties>
</file>