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6" r:id="rId3"/>
    <p:sldId id="277" r:id="rId4"/>
    <p:sldId id="278" r:id="rId5"/>
    <p:sldId id="279" r:id="rId6"/>
    <p:sldId id="307" r:id="rId7"/>
    <p:sldId id="306" r:id="rId8"/>
    <p:sldId id="310" r:id="rId9"/>
    <p:sldId id="308" r:id="rId10"/>
    <p:sldId id="297" r:id="rId11"/>
    <p:sldId id="299" r:id="rId12"/>
    <p:sldId id="303" r:id="rId13"/>
    <p:sldId id="304" r:id="rId14"/>
    <p:sldId id="313" r:id="rId15"/>
    <p:sldId id="314" r:id="rId16"/>
    <p:sldId id="315" r:id="rId17"/>
    <p:sldId id="312" r:id="rId18"/>
    <p:sldId id="305" r:id="rId19"/>
    <p:sldId id="288" r:id="rId20"/>
    <p:sldId id="290" r:id="rId21"/>
    <p:sldId id="292" r:id="rId22"/>
    <p:sldId id="293" r:id="rId23"/>
    <p:sldId id="294" r:id="rId24"/>
    <p:sldId id="295" r:id="rId25"/>
    <p:sldId id="291"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9" d="100"/>
          <a:sy n="59"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389BE-A714-4681-B84B-8C7198AA982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C6267C8D-D853-483B-86BD-D642376F6C3F}">
      <dgm:prSet phldrT="[Texto]"/>
      <dgm:spPr/>
      <dgm:t>
        <a:bodyPr/>
        <a:lstStyle/>
        <a:p>
          <a:r>
            <a:rPr lang="es-PE" dirty="0" smtClean="0"/>
            <a:t>Orientación e Información</a:t>
          </a:r>
          <a:endParaRPr lang="es-PE" dirty="0"/>
        </a:p>
      </dgm:t>
    </dgm:pt>
    <dgm:pt modelId="{83B7CA48-E836-4795-8CAC-FD16078F10CA}" type="parTrans" cxnId="{DFD8F472-F360-4A08-B82A-AEC3092598D0}">
      <dgm:prSet/>
      <dgm:spPr/>
      <dgm:t>
        <a:bodyPr/>
        <a:lstStyle/>
        <a:p>
          <a:endParaRPr lang="es-PE"/>
        </a:p>
      </dgm:t>
    </dgm:pt>
    <dgm:pt modelId="{5A9D8EC1-F51B-4A10-9501-F96782BF1037}" type="sibTrans" cxnId="{DFD8F472-F360-4A08-B82A-AEC3092598D0}">
      <dgm:prSet/>
      <dgm:spPr/>
      <dgm:t>
        <a:bodyPr/>
        <a:lstStyle/>
        <a:p>
          <a:endParaRPr lang="es-PE"/>
        </a:p>
      </dgm:t>
    </dgm:pt>
    <dgm:pt modelId="{55BF248C-0C04-4406-8B20-0773910AEF0A}">
      <dgm:prSet phldrT="[Texto]"/>
      <dgm:spPr/>
      <dgm:t>
        <a:bodyPr/>
        <a:lstStyle/>
        <a:p>
          <a:r>
            <a:rPr lang="es-PE" dirty="0" smtClean="0"/>
            <a:t>Ofrece, acceso a los formularios de trámites y sus indicaciones, e información y la posibilidad de descarga del software del Sistema de Con- </a:t>
          </a:r>
          <a:r>
            <a:rPr lang="es-PE" dirty="0" err="1" smtClean="0"/>
            <a:t>frontación</a:t>
          </a:r>
          <a:r>
            <a:rPr lang="es-PE" dirty="0" smtClean="0"/>
            <a:t> de Operaciones </a:t>
          </a:r>
          <a:r>
            <a:rPr lang="es-PE" dirty="0" err="1" smtClean="0"/>
            <a:t>Autodeclaradas</a:t>
          </a:r>
          <a:r>
            <a:rPr lang="es-PE" dirty="0" smtClean="0"/>
            <a:t> (COAS).</a:t>
          </a:r>
          <a:endParaRPr lang="es-PE" dirty="0"/>
        </a:p>
      </dgm:t>
    </dgm:pt>
    <dgm:pt modelId="{B98B7DD7-C9F2-40DA-A9DE-3504B439906C}" type="parTrans" cxnId="{F5F8F93C-FBFB-45DB-8B18-D79FC07EFA0D}">
      <dgm:prSet/>
      <dgm:spPr/>
      <dgm:t>
        <a:bodyPr/>
        <a:lstStyle/>
        <a:p>
          <a:endParaRPr lang="es-PE"/>
        </a:p>
      </dgm:t>
    </dgm:pt>
    <dgm:pt modelId="{05EF862A-90EF-4A06-A282-11D98AD6F0A3}" type="sibTrans" cxnId="{F5F8F93C-FBFB-45DB-8B18-D79FC07EFA0D}">
      <dgm:prSet/>
      <dgm:spPr/>
      <dgm:t>
        <a:bodyPr/>
        <a:lstStyle/>
        <a:p>
          <a:endParaRPr lang="es-PE"/>
        </a:p>
      </dgm:t>
    </dgm:pt>
    <dgm:pt modelId="{E2A139BA-374F-4588-92BC-FB7360F96054}">
      <dgm:prSet phldrT="[Texto]"/>
      <dgm:spPr/>
      <dgm:t>
        <a:bodyPr/>
        <a:lstStyle/>
        <a:p>
          <a:r>
            <a:rPr lang="en-US" b="1" dirty="0" err="1" smtClean="0"/>
            <a:t>Gestión</a:t>
          </a:r>
          <a:r>
            <a:rPr lang="en-US" b="1" dirty="0" smtClean="0"/>
            <a:t> </a:t>
          </a:r>
          <a:r>
            <a:rPr lang="en-US" b="1" dirty="0" err="1" smtClean="0"/>
            <a:t>transparente</a:t>
          </a:r>
          <a:endParaRPr lang="es-PE" dirty="0"/>
        </a:p>
      </dgm:t>
    </dgm:pt>
    <dgm:pt modelId="{2496EAA5-59FF-48FA-8328-AF3165935F3E}" type="parTrans" cxnId="{E3087C10-33E8-4E97-8FB2-AC7AE45BF8FD}">
      <dgm:prSet/>
      <dgm:spPr/>
      <dgm:t>
        <a:bodyPr/>
        <a:lstStyle/>
        <a:p>
          <a:endParaRPr lang="es-PE"/>
        </a:p>
      </dgm:t>
    </dgm:pt>
    <dgm:pt modelId="{214146E0-6754-4C1D-A6C1-926468521DE4}" type="sibTrans" cxnId="{E3087C10-33E8-4E97-8FB2-AC7AE45BF8FD}">
      <dgm:prSet/>
      <dgm:spPr/>
      <dgm:t>
        <a:bodyPr/>
        <a:lstStyle/>
        <a:p>
          <a:endParaRPr lang="es-PE"/>
        </a:p>
      </dgm:t>
    </dgm:pt>
    <dgm:pt modelId="{E1970B31-74A0-422B-BDBC-5D5B8B86B398}">
      <dgm:prSet phldrT="[Texto]"/>
      <dgm:spPr/>
      <dgm:t>
        <a:bodyPr/>
        <a:lstStyle/>
        <a:p>
          <a:r>
            <a:rPr lang="es-PE" dirty="0" smtClean="0"/>
            <a:t>Brinda información sobre el manejo institucional y presupuestal de la </a:t>
          </a:r>
          <a:r>
            <a:rPr lang="es-PE" dirty="0" err="1" smtClean="0"/>
            <a:t>Sunat</a:t>
          </a:r>
          <a:r>
            <a:rPr lang="es-PE" dirty="0" smtClean="0"/>
            <a:t>.</a:t>
          </a:r>
          <a:endParaRPr lang="es-PE" dirty="0"/>
        </a:p>
      </dgm:t>
    </dgm:pt>
    <dgm:pt modelId="{2B11F4EA-6D4F-4955-A22A-CCFCFA867A96}" type="parTrans" cxnId="{21DCE3E3-F007-4AD9-A3EB-E9848ABDCDBC}">
      <dgm:prSet/>
      <dgm:spPr/>
      <dgm:t>
        <a:bodyPr/>
        <a:lstStyle/>
        <a:p>
          <a:endParaRPr lang="es-PE"/>
        </a:p>
      </dgm:t>
    </dgm:pt>
    <dgm:pt modelId="{EC649D16-F8B8-4EB9-89E2-A05404FF0EF2}" type="sibTrans" cxnId="{21DCE3E3-F007-4AD9-A3EB-E9848ABDCDBC}">
      <dgm:prSet/>
      <dgm:spPr/>
      <dgm:t>
        <a:bodyPr/>
        <a:lstStyle/>
        <a:p>
          <a:endParaRPr lang="es-PE"/>
        </a:p>
      </dgm:t>
    </dgm:pt>
    <dgm:pt modelId="{EC7E21EF-8495-48C9-8C10-B35CC8398DAC}">
      <dgm:prSet phldrT="[Texto]"/>
      <dgm:spPr/>
      <dgm:t>
        <a:bodyPr/>
        <a:lstStyle/>
        <a:p>
          <a:r>
            <a:rPr lang="es-PE" b="1" dirty="0" smtClean="0"/>
            <a:t>Defensoría del Contribuyente </a:t>
          </a:r>
          <a:endParaRPr lang="es-PE" dirty="0"/>
        </a:p>
      </dgm:t>
    </dgm:pt>
    <dgm:pt modelId="{49256B0A-A9D5-4228-8DA9-D625ECE19A6A}" type="parTrans" cxnId="{7C134A24-1C33-4A35-92C2-B16D594105F4}">
      <dgm:prSet/>
      <dgm:spPr/>
      <dgm:t>
        <a:bodyPr/>
        <a:lstStyle/>
        <a:p>
          <a:endParaRPr lang="es-PE"/>
        </a:p>
      </dgm:t>
    </dgm:pt>
    <dgm:pt modelId="{B9B30B70-5DED-4FEF-B092-74812C5CA1EB}" type="sibTrans" cxnId="{7C134A24-1C33-4A35-92C2-B16D594105F4}">
      <dgm:prSet/>
      <dgm:spPr/>
      <dgm:t>
        <a:bodyPr/>
        <a:lstStyle/>
        <a:p>
          <a:endParaRPr lang="es-PE"/>
        </a:p>
      </dgm:t>
    </dgm:pt>
    <dgm:pt modelId="{DB212FEC-A0F7-419B-AD30-90D9D4878D51}">
      <dgm:prSet phldrT="[Texto]"/>
      <dgm:spPr/>
      <dgm:t>
        <a:bodyPr/>
        <a:lstStyle/>
        <a:p>
          <a:r>
            <a:rPr lang="es-PE" dirty="0" smtClean="0"/>
            <a:t>Permite entonces acceder a la descripción de la Defensoría del Contribuyente, ámbitos de aplicación y requisitos mínimos.</a:t>
          </a:r>
          <a:endParaRPr lang="es-PE" dirty="0"/>
        </a:p>
      </dgm:t>
    </dgm:pt>
    <dgm:pt modelId="{0EE7F3FC-BE47-409D-88D5-121A9554FC9E}" type="parTrans" cxnId="{BA390B31-3D64-45D2-8F40-B67930352166}">
      <dgm:prSet/>
      <dgm:spPr/>
      <dgm:t>
        <a:bodyPr/>
        <a:lstStyle/>
        <a:p>
          <a:endParaRPr lang="es-PE"/>
        </a:p>
      </dgm:t>
    </dgm:pt>
    <dgm:pt modelId="{6AAA24F9-30E6-47F1-84C8-E288AA07AE1C}" type="sibTrans" cxnId="{BA390B31-3D64-45D2-8F40-B67930352166}">
      <dgm:prSet/>
      <dgm:spPr/>
      <dgm:t>
        <a:bodyPr/>
        <a:lstStyle/>
        <a:p>
          <a:endParaRPr lang="es-PE"/>
        </a:p>
      </dgm:t>
    </dgm:pt>
    <dgm:pt modelId="{6A833DE7-8EA6-4DEE-9B4D-1E1CCB2706AE}">
      <dgm:prSet phldrT="[Texto]"/>
      <dgm:spPr/>
      <dgm:t>
        <a:bodyPr/>
        <a:lstStyle/>
        <a:p>
          <a:r>
            <a:rPr lang="es-PE" b="0" i="0" dirty="0" smtClean="0"/>
            <a:t>Formularios</a:t>
          </a:r>
          <a:endParaRPr lang="es-PE" b="0" i="0" dirty="0"/>
        </a:p>
      </dgm:t>
    </dgm:pt>
    <dgm:pt modelId="{800FADD0-0C48-4797-B29E-10D2E5C257AE}" type="parTrans" cxnId="{FE8D4C70-B454-4A25-8CE0-83ED89396BC3}">
      <dgm:prSet/>
      <dgm:spPr/>
      <dgm:t>
        <a:bodyPr/>
        <a:lstStyle/>
        <a:p>
          <a:endParaRPr lang="es-PE"/>
        </a:p>
      </dgm:t>
    </dgm:pt>
    <dgm:pt modelId="{6D66FC94-420A-46C8-9B23-2FBED9594F77}" type="sibTrans" cxnId="{FE8D4C70-B454-4A25-8CE0-83ED89396BC3}">
      <dgm:prSet/>
      <dgm:spPr/>
      <dgm:t>
        <a:bodyPr/>
        <a:lstStyle/>
        <a:p>
          <a:endParaRPr lang="es-PE"/>
        </a:p>
      </dgm:t>
    </dgm:pt>
    <dgm:pt modelId="{3D567043-E068-408E-816B-FC49248F4EB7}">
      <dgm:prSet phldrT="[Texto]"/>
      <dgm:spPr/>
      <dgm:t>
        <a:bodyPr/>
        <a:lstStyle/>
        <a:p>
          <a:r>
            <a:rPr lang="en-US" dirty="0" err="1" smtClean="0"/>
            <a:t>Operaciones</a:t>
          </a:r>
          <a:r>
            <a:rPr lang="en-US" dirty="0" smtClean="0"/>
            <a:t> en </a:t>
          </a:r>
          <a:r>
            <a:rPr lang="en-US" dirty="0" err="1" smtClean="0"/>
            <a:t>línea</a:t>
          </a:r>
          <a:endParaRPr lang="es-PE" dirty="0"/>
        </a:p>
      </dgm:t>
    </dgm:pt>
    <dgm:pt modelId="{2D41DF59-C2A4-4B39-946E-319C3E48DD14}" type="parTrans" cxnId="{5F290A7F-285E-4283-B122-000B606A2FD1}">
      <dgm:prSet/>
      <dgm:spPr/>
      <dgm:t>
        <a:bodyPr/>
        <a:lstStyle/>
        <a:p>
          <a:endParaRPr lang="es-PE"/>
        </a:p>
      </dgm:t>
    </dgm:pt>
    <dgm:pt modelId="{EAC5379C-C886-4CF6-88C1-EA3E4670B7AD}" type="sibTrans" cxnId="{5F290A7F-285E-4283-B122-000B606A2FD1}">
      <dgm:prSet/>
      <dgm:spPr/>
      <dgm:t>
        <a:bodyPr/>
        <a:lstStyle/>
        <a:p>
          <a:endParaRPr lang="es-PE"/>
        </a:p>
      </dgm:t>
    </dgm:pt>
    <dgm:pt modelId="{3039F5ED-256F-421D-A122-8CB001A2A74F}">
      <dgm:prSet phldrT="[Texto]"/>
      <dgm:spPr/>
      <dgm:t>
        <a:bodyPr/>
        <a:lstStyle/>
        <a:p>
          <a:r>
            <a:rPr lang="en-US" dirty="0" err="1" smtClean="0"/>
            <a:t>Presentación</a:t>
          </a:r>
          <a:r>
            <a:rPr lang="en-US" dirty="0" smtClean="0"/>
            <a:t>  de  </a:t>
          </a:r>
          <a:r>
            <a:rPr lang="en-US" dirty="0" err="1" smtClean="0"/>
            <a:t>declaraciones</a:t>
          </a:r>
          <a:r>
            <a:rPr lang="en-US" dirty="0" smtClean="0"/>
            <a:t> </a:t>
          </a:r>
          <a:r>
            <a:rPr lang="en-US" dirty="0" err="1" smtClean="0"/>
            <a:t>juradas</a:t>
          </a:r>
          <a:r>
            <a:rPr lang="en-US" dirty="0" smtClean="0"/>
            <a:t> </a:t>
          </a:r>
          <a:r>
            <a:rPr lang="en-US" dirty="0" err="1" smtClean="0"/>
            <a:t>determinativas</a:t>
          </a:r>
          <a:r>
            <a:rPr lang="en-US" dirty="0" smtClean="0"/>
            <a:t>.</a:t>
          </a:r>
          <a:endParaRPr lang="es-PE" dirty="0"/>
        </a:p>
      </dgm:t>
    </dgm:pt>
    <dgm:pt modelId="{1A43CD27-2BA4-45AC-966A-39C0D5BECFFC}" type="parTrans" cxnId="{4C855407-1558-4123-8BD3-8CBB17E42C29}">
      <dgm:prSet/>
      <dgm:spPr/>
      <dgm:t>
        <a:bodyPr/>
        <a:lstStyle/>
        <a:p>
          <a:endParaRPr lang="es-PE"/>
        </a:p>
      </dgm:t>
    </dgm:pt>
    <dgm:pt modelId="{69F3A70F-7D33-4D5B-B177-366FA33F8D2F}" type="sibTrans" cxnId="{4C855407-1558-4123-8BD3-8CBB17E42C29}">
      <dgm:prSet/>
      <dgm:spPr/>
      <dgm:t>
        <a:bodyPr/>
        <a:lstStyle/>
        <a:p>
          <a:endParaRPr lang="es-PE"/>
        </a:p>
      </dgm:t>
    </dgm:pt>
    <dgm:pt modelId="{6BC12200-721F-4F2A-8028-3CCCDD6D5304}">
      <dgm:prSet phldrT="[Texto]"/>
      <dgm:spPr/>
      <dgm:t>
        <a:bodyPr/>
        <a:lstStyle/>
        <a:p>
          <a:r>
            <a:rPr lang="en-US" dirty="0" err="1" smtClean="0"/>
            <a:t>Medios</a:t>
          </a:r>
          <a:r>
            <a:rPr lang="en-US" dirty="0" smtClean="0"/>
            <a:t> de </a:t>
          </a:r>
          <a:r>
            <a:rPr lang="en-US" dirty="0" err="1" smtClean="0"/>
            <a:t>Declaración</a:t>
          </a:r>
          <a:r>
            <a:rPr lang="en-US" dirty="0" smtClean="0"/>
            <a:t> y </a:t>
          </a:r>
          <a:r>
            <a:rPr lang="en-US" dirty="0" err="1" smtClean="0"/>
            <a:t>pago</a:t>
          </a:r>
          <a:endParaRPr lang="es-PE" dirty="0"/>
        </a:p>
      </dgm:t>
    </dgm:pt>
    <dgm:pt modelId="{7908468A-3CAE-432E-88AA-9285350CC8CF}" type="parTrans" cxnId="{89060630-F50A-480B-B47B-4775586EC0FC}">
      <dgm:prSet/>
      <dgm:spPr/>
      <dgm:t>
        <a:bodyPr/>
        <a:lstStyle/>
        <a:p>
          <a:endParaRPr lang="es-PE"/>
        </a:p>
      </dgm:t>
    </dgm:pt>
    <dgm:pt modelId="{B0BF2CF4-C231-4F7E-9F7C-24E0F42673A8}" type="sibTrans" cxnId="{89060630-F50A-480B-B47B-4775586EC0FC}">
      <dgm:prSet/>
      <dgm:spPr/>
      <dgm:t>
        <a:bodyPr/>
        <a:lstStyle/>
        <a:p>
          <a:endParaRPr lang="es-PE"/>
        </a:p>
      </dgm:t>
    </dgm:pt>
    <dgm:pt modelId="{59AE0A7D-72E7-446A-9566-9CCD8EFF3422}">
      <dgm:prSet/>
      <dgm:spPr/>
      <dgm:t>
        <a:bodyPr/>
        <a:lstStyle/>
        <a:p>
          <a:r>
            <a:rPr lang="es-PE" smtClean="0"/>
            <a:t>Defensoría en línea y unidades recepto- ras en el ámbito nacional.</a:t>
          </a:r>
          <a:endParaRPr lang="es-PE"/>
        </a:p>
      </dgm:t>
    </dgm:pt>
    <dgm:pt modelId="{671A428E-77C5-426F-8314-FBBDA5D9B419}" type="parTrans" cxnId="{6FA3F02F-FB46-4759-B4FC-1FD40AD29321}">
      <dgm:prSet/>
      <dgm:spPr/>
      <dgm:t>
        <a:bodyPr/>
        <a:lstStyle/>
        <a:p>
          <a:endParaRPr lang="es-PE"/>
        </a:p>
      </dgm:t>
    </dgm:pt>
    <dgm:pt modelId="{FE670218-FBD8-4BF4-A7A5-00C02ED43F4F}" type="sibTrans" cxnId="{6FA3F02F-FB46-4759-B4FC-1FD40AD29321}">
      <dgm:prSet/>
      <dgm:spPr/>
      <dgm:t>
        <a:bodyPr/>
        <a:lstStyle/>
        <a:p>
          <a:endParaRPr lang="es-PE"/>
        </a:p>
      </dgm:t>
    </dgm:pt>
    <dgm:pt modelId="{FDB41CBC-2106-4203-A75D-8F39B13ED5DD}">
      <dgm:prSet/>
      <dgm:spPr/>
      <dgm:t>
        <a:bodyPr/>
        <a:lstStyle/>
        <a:p>
          <a:r>
            <a:rPr lang="es-PE" dirty="0" smtClean="0"/>
            <a:t>Pago de tributos internos (solo para me- </a:t>
          </a:r>
          <a:r>
            <a:rPr lang="es-PE" dirty="0" err="1" smtClean="0"/>
            <a:t>dianos</a:t>
          </a:r>
          <a:r>
            <a:rPr lang="es-PE" dirty="0" smtClean="0"/>
            <a:t> y pequeños contribuyentes).</a:t>
          </a:r>
          <a:endParaRPr lang="es-PE" dirty="0"/>
        </a:p>
      </dgm:t>
    </dgm:pt>
    <dgm:pt modelId="{F5809C83-C100-48BB-B11C-E1AB87899A8D}" type="parTrans" cxnId="{7D06120A-E952-4255-90B6-7B85232F2274}">
      <dgm:prSet/>
      <dgm:spPr/>
      <dgm:t>
        <a:bodyPr/>
        <a:lstStyle/>
        <a:p>
          <a:endParaRPr lang="es-PE"/>
        </a:p>
      </dgm:t>
    </dgm:pt>
    <dgm:pt modelId="{B2B8A469-FF0D-4066-AA7C-DFF35F193203}" type="sibTrans" cxnId="{7D06120A-E952-4255-90B6-7B85232F2274}">
      <dgm:prSet/>
      <dgm:spPr/>
      <dgm:t>
        <a:bodyPr/>
        <a:lstStyle/>
        <a:p>
          <a:endParaRPr lang="es-PE"/>
        </a:p>
      </dgm:t>
    </dgm:pt>
    <dgm:pt modelId="{AC344183-3AEE-4A6A-A2B1-704BE65D686A}">
      <dgm:prSet/>
      <dgm:spPr/>
      <dgm:t>
        <a:bodyPr/>
        <a:lstStyle/>
        <a:p>
          <a:r>
            <a:rPr lang="en-US" dirty="0" err="1" smtClean="0"/>
            <a:t>Solicitud</a:t>
          </a:r>
          <a:r>
            <a:rPr lang="en-US" dirty="0" smtClean="0"/>
            <a:t> de </a:t>
          </a:r>
          <a:r>
            <a:rPr lang="en-US" dirty="0" err="1" smtClean="0"/>
            <a:t>autorización</a:t>
          </a:r>
          <a:r>
            <a:rPr lang="en-US" dirty="0" smtClean="0"/>
            <a:t> de  impression de </a:t>
          </a:r>
          <a:r>
            <a:rPr lang="en-US" dirty="0" err="1" smtClean="0"/>
            <a:t>comprobantes</a:t>
          </a:r>
          <a:r>
            <a:rPr lang="en-US" dirty="0" smtClean="0"/>
            <a:t> de </a:t>
          </a:r>
          <a:r>
            <a:rPr lang="en-US" dirty="0" err="1" smtClean="0"/>
            <a:t>pago</a:t>
          </a:r>
          <a:r>
            <a:rPr lang="en-US" dirty="0" smtClean="0"/>
            <a:t>.</a:t>
          </a:r>
          <a:endParaRPr lang="es-PE" dirty="0"/>
        </a:p>
      </dgm:t>
    </dgm:pt>
    <dgm:pt modelId="{5302AC69-9AAC-4897-B368-AF78D3F4D6AC}" type="parTrans" cxnId="{8E7D6BC2-F7E5-4C84-91C3-7A7054C3196B}">
      <dgm:prSet/>
      <dgm:spPr/>
      <dgm:t>
        <a:bodyPr/>
        <a:lstStyle/>
        <a:p>
          <a:endParaRPr lang="es-PE"/>
        </a:p>
      </dgm:t>
    </dgm:pt>
    <dgm:pt modelId="{900CDF79-893E-4BD9-9110-B50CE1F612F6}" type="sibTrans" cxnId="{8E7D6BC2-F7E5-4C84-91C3-7A7054C3196B}">
      <dgm:prSet/>
      <dgm:spPr/>
      <dgm:t>
        <a:bodyPr/>
        <a:lstStyle/>
        <a:p>
          <a:endParaRPr lang="es-PE"/>
        </a:p>
      </dgm:t>
    </dgm:pt>
    <dgm:pt modelId="{764CC27A-4AD3-419F-811B-BBCDA6078927}">
      <dgm:prSet phldrT="[Texto]"/>
      <dgm:spPr/>
      <dgm:t>
        <a:bodyPr/>
        <a:lstStyle/>
        <a:p>
          <a:r>
            <a:rPr lang="es-PE" b="0" i="0" dirty="0" smtClean="0"/>
            <a:t>Programa de Declaración Telemática (PDT)</a:t>
          </a:r>
          <a:endParaRPr lang="es-PE" b="0" i="0" dirty="0"/>
        </a:p>
      </dgm:t>
    </dgm:pt>
    <dgm:pt modelId="{8006FAF2-0992-4DC3-B3E9-948D069D2FD0}" type="parTrans" cxnId="{2BEBB341-2DF4-486E-9366-860167C51160}">
      <dgm:prSet/>
      <dgm:spPr/>
      <dgm:t>
        <a:bodyPr/>
        <a:lstStyle/>
        <a:p>
          <a:endParaRPr lang="es-PE"/>
        </a:p>
      </dgm:t>
    </dgm:pt>
    <dgm:pt modelId="{33516481-AB9E-417C-86FE-DD250BD4D221}" type="sibTrans" cxnId="{2BEBB341-2DF4-486E-9366-860167C51160}">
      <dgm:prSet/>
      <dgm:spPr/>
      <dgm:t>
        <a:bodyPr/>
        <a:lstStyle/>
        <a:p>
          <a:endParaRPr lang="es-PE"/>
        </a:p>
      </dgm:t>
    </dgm:pt>
    <dgm:pt modelId="{F0FC724E-C776-4D80-99C8-D1E081098B01}">
      <dgm:prSet phldrT="[Texto]"/>
      <dgm:spPr/>
      <dgm:t>
        <a:bodyPr/>
        <a:lstStyle/>
        <a:p>
          <a:r>
            <a:rPr lang="es-PE" b="0" i="0" dirty="0" smtClean="0"/>
            <a:t>Pago Fácil</a:t>
          </a:r>
          <a:endParaRPr lang="es-PE" b="0" i="0" dirty="0"/>
        </a:p>
      </dgm:t>
    </dgm:pt>
    <dgm:pt modelId="{9E1E8E12-26BE-4508-9C36-C94A3EE57D17}" type="parTrans" cxnId="{0E6AACA9-BADA-4A9A-84B0-BDC841DA38C6}">
      <dgm:prSet/>
      <dgm:spPr/>
      <dgm:t>
        <a:bodyPr/>
        <a:lstStyle/>
        <a:p>
          <a:endParaRPr lang="es-PE"/>
        </a:p>
      </dgm:t>
    </dgm:pt>
    <dgm:pt modelId="{D113BB29-1D8D-4F96-A775-D73B106BE364}" type="sibTrans" cxnId="{0E6AACA9-BADA-4A9A-84B0-BDC841DA38C6}">
      <dgm:prSet/>
      <dgm:spPr/>
      <dgm:t>
        <a:bodyPr/>
        <a:lstStyle/>
        <a:p>
          <a:endParaRPr lang="es-PE"/>
        </a:p>
      </dgm:t>
    </dgm:pt>
    <dgm:pt modelId="{517FA3FC-1F02-409C-A902-7E9BEB1B9525}" type="pres">
      <dgm:prSet presAssocID="{8F4389BE-A714-4681-B84B-8C7198AA982D}" presName="Name0" presStyleCnt="0">
        <dgm:presLayoutVars>
          <dgm:dir/>
          <dgm:animLvl val="lvl"/>
          <dgm:resizeHandles val="exact"/>
        </dgm:presLayoutVars>
      </dgm:prSet>
      <dgm:spPr/>
      <dgm:t>
        <a:bodyPr/>
        <a:lstStyle/>
        <a:p>
          <a:endParaRPr lang="es-PE"/>
        </a:p>
      </dgm:t>
    </dgm:pt>
    <dgm:pt modelId="{02C4CBD7-9283-465E-9F83-B865A8F338E1}" type="pres">
      <dgm:prSet presAssocID="{C6267C8D-D853-483B-86BD-D642376F6C3F}" presName="composite" presStyleCnt="0"/>
      <dgm:spPr/>
    </dgm:pt>
    <dgm:pt modelId="{9885BB1D-C565-40F8-9EB5-1149AF9A56BD}" type="pres">
      <dgm:prSet presAssocID="{C6267C8D-D853-483B-86BD-D642376F6C3F}" presName="parTx" presStyleLbl="alignNode1" presStyleIdx="0" presStyleCnt="5" custLinFactNeighborY="-6652">
        <dgm:presLayoutVars>
          <dgm:chMax val="0"/>
          <dgm:chPref val="0"/>
          <dgm:bulletEnabled val="1"/>
        </dgm:presLayoutVars>
      </dgm:prSet>
      <dgm:spPr/>
      <dgm:t>
        <a:bodyPr/>
        <a:lstStyle/>
        <a:p>
          <a:endParaRPr lang="es-PE"/>
        </a:p>
      </dgm:t>
    </dgm:pt>
    <dgm:pt modelId="{F654F4E0-AF25-4093-BB43-0628D0FC64AC}" type="pres">
      <dgm:prSet presAssocID="{C6267C8D-D853-483B-86BD-D642376F6C3F}" presName="desTx" presStyleLbl="alignAccFollowNode1" presStyleIdx="0" presStyleCnt="5" custScaleY="94689" custLinFactNeighborX="-261" custLinFactNeighborY="-4180">
        <dgm:presLayoutVars>
          <dgm:bulletEnabled val="1"/>
        </dgm:presLayoutVars>
      </dgm:prSet>
      <dgm:spPr/>
      <dgm:t>
        <a:bodyPr/>
        <a:lstStyle/>
        <a:p>
          <a:endParaRPr lang="es-PE"/>
        </a:p>
      </dgm:t>
    </dgm:pt>
    <dgm:pt modelId="{FDC0F944-72BA-44A8-A126-DA73B2B04113}" type="pres">
      <dgm:prSet presAssocID="{5A9D8EC1-F51B-4A10-9501-F96782BF1037}" presName="space" presStyleCnt="0"/>
      <dgm:spPr/>
    </dgm:pt>
    <dgm:pt modelId="{DFC4E6FA-1CEB-46D5-8CCA-8E8067E5B80F}" type="pres">
      <dgm:prSet presAssocID="{E2A139BA-374F-4588-92BC-FB7360F96054}" presName="composite" presStyleCnt="0"/>
      <dgm:spPr/>
    </dgm:pt>
    <dgm:pt modelId="{80A916BA-6B26-4952-A263-BEC8C7DB7AC6}" type="pres">
      <dgm:prSet presAssocID="{E2A139BA-374F-4588-92BC-FB7360F96054}" presName="parTx" presStyleLbl="alignNode1" presStyleIdx="1" presStyleCnt="5" custLinFactNeighborY="-6652">
        <dgm:presLayoutVars>
          <dgm:chMax val="0"/>
          <dgm:chPref val="0"/>
          <dgm:bulletEnabled val="1"/>
        </dgm:presLayoutVars>
      </dgm:prSet>
      <dgm:spPr/>
      <dgm:t>
        <a:bodyPr/>
        <a:lstStyle/>
        <a:p>
          <a:endParaRPr lang="es-PE"/>
        </a:p>
      </dgm:t>
    </dgm:pt>
    <dgm:pt modelId="{644EC298-3ADC-41C4-A356-0B0086CEF63B}" type="pres">
      <dgm:prSet presAssocID="{E2A139BA-374F-4588-92BC-FB7360F96054}" presName="desTx" presStyleLbl="alignAccFollowNode1" presStyleIdx="1" presStyleCnt="5" custScaleY="94689" custLinFactNeighborX="-261" custLinFactNeighborY="-4180">
        <dgm:presLayoutVars>
          <dgm:bulletEnabled val="1"/>
        </dgm:presLayoutVars>
      </dgm:prSet>
      <dgm:spPr/>
      <dgm:t>
        <a:bodyPr/>
        <a:lstStyle/>
        <a:p>
          <a:endParaRPr lang="es-PE"/>
        </a:p>
      </dgm:t>
    </dgm:pt>
    <dgm:pt modelId="{FFDDEF45-8222-441E-B1CB-9728ECA4F6CB}" type="pres">
      <dgm:prSet presAssocID="{214146E0-6754-4C1D-A6C1-926468521DE4}" presName="space" presStyleCnt="0"/>
      <dgm:spPr/>
    </dgm:pt>
    <dgm:pt modelId="{629CE135-CC25-46F5-86EC-B4BFB65AD6B5}" type="pres">
      <dgm:prSet presAssocID="{EC7E21EF-8495-48C9-8C10-B35CC8398DAC}" presName="composite" presStyleCnt="0"/>
      <dgm:spPr/>
    </dgm:pt>
    <dgm:pt modelId="{42B0105A-82A1-4276-A818-21FB194EF48D}" type="pres">
      <dgm:prSet presAssocID="{EC7E21EF-8495-48C9-8C10-B35CC8398DAC}" presName="parTx" presStyleLbl="alignNode1" presStyleIdx="2" presStyleCnt="5" custLinFactNeighborY="-6652">
        <dgm:presLayoutVars>
          <dgm:chMax val="0"/>
          <dgm:chPref val="0"/>
          <dgm:bulletEnabled val="1"/>
        </dgm:presLayoutVars>
      </dgm:prSet>
      <dgm:spPr/>
      <dgm:t>
        <a:bodyPr/>
        <a:lstStyle/>
        <a:p>
          <a:endParaRPr lang="es-PE"/>
        </a:p>
      </dgm:t>
    </dgm:pt>
    <dgm:pt modelId="{D895A525-ACBA-43D2-94CF-DED36485F016}" type="pres">
      <dgm:prSet presAssocID="{EC7E21EF-8495-48C9-8C10-B35CC8398DAC}" presName="desTx" presStyleLbl="alignAccFollowNode1" presStyleIdx="2" presStyleCnt="5" custScaleY="91846" custLinFactNeighborX="-1097" custLinFactNeighborY="-4165">
        <dgm:presLayoutVars>
          <dgm:bulletEnabled val="1"/>
        </dgm:presLayoutVars>
      </dgm:prSet>
      <dgm:spPr/>
      <dgm:t>
        <a:bodyPr/>
        <a:lstStyle/>
        <a:p>
          <a:endParaRPr lang="es-PE"/>
        </a:p>
      </dgm:t>
    </dgm:pt>
    <dgm:pt modelId="{40AEC72F-C114-4BFA-BC2B-1FF1E83CD41C}" type="pres">
      <dgm:prSet presAssocID="{B9B30B70-5DED-4FEF-B092-74812C5CA1EB}" presName="space" presStyleCnt="0"/>
      <dgm:spPr/>
    </dgm:pt>
    <dgm:pt modelId="{A3A89EF8-6D03-48FC-96F9-3F5FC5D14F2D}" type="pres">
      <dgm:prSet presAssocID="{3D567043-E068-408E-816B-FC49248F4EB7}" presName="composite" presStyleCnt="0"/>
      <dgm:spPr/>
    </dgm:pt>
    <dgm:pt modelId="{5079A7BD-B35B-4814-ADE1-27F65EBFEEEF}" type="pres">
      <dgm:prSet presAssocID="{3D567043-E068-408E-816B-FC49248F4EB7}" presName="parTx" presStyleLbl="alignNode1" presStyleIdx="3" presStyleCnt="5" custLinFactNeighborY="-6652">
        <dgm:presLayoutVars>
          <dgm:chMax val="0"/>
          <dgm:chPref val="0"/>
          <dgm:bulletEnabled val="1"/>
        </dgm:presLayoutVars>
      </dgm:prSet>
      <dgm:spPr/>
      <dgm:t>
        <a:bodyPr/>
        <a:lstStyle/>
        <a:p>
          <a:endParaRPr lang="es-PE"/>
        </a:p>
      </dgm:t>
    </dgm:pt>
    <dgm:pt modelId="{98FB3218-3FE8-47B6-ABAA-2E4126334A9D}" type="pres">
      <dgm:prSet presAssocID="{3D567043-E068-408E-816B-FC49248F4EB7}" presName="desTx" presStyleLbl="alignAccFollowNode1" presStyleIdx="3" presStyleCnt="5" custScaleY="94689" custLinFactNeighborX="-261" custLinFactNeighborY="-4180">
        <dgm:presLayoutVars>
          <dgm:bulletEnabled val="1"/>
        </dgm:presLayoutVars>
      </dgm:prSet>
      <dgm:spPr/>
      <dgm:t>
        <a:bodyPr/>
        <a:lstStyle/>
        <a:p>
          <a:endParaRPr lang="es-PE"/>
        </a:p>
      </dgm:t>
    </dgm:pt>
    <dgm:pt modelId="{32F80650-B6DA-4235-8700-957F26992C55}" type="pres">
      <dgm:prSet presAssocID="{EAC5379C-C886-4CF6-88C1-EA3E4670B7AD}" presName="space" presStyleCnt="0"/>
      <dgm:spPr/>
    </dgm:pt>
    <dgm:pt modelId="{2416C454-36B2-404C-9540-BF6E0F769315}" type="pres">
      <dgm:prSet presAssocID="{6BC12200-721F-4F2A-8028-3CCCDD6D5304}" presName="composite" presStyleCnt="0"/>
      <dgm:spPr/>
    </dgm:pt>
    <dgm:pt modelId="{3B1EB312-8C3C-4B53-A6F4-1AFEA45C0FA1}" type="pres">
      <dgm:prSet presAssocID="{6BC12200-721F-4F2A-8028-3CCCDD6D5304}" presName="parTx" presStyleLbl="alignNode1" presStyleIdx="4" presStyleCnt="5" custLinFactNeighborX="0" custLinFactNeighborY="-6652">
        <dgm:presLayoutVars>
          <dgm:chMax val="0"/>
          <dgm:chPref val="0"/>
          <dgm:bulletEnabled val="1"/>
        </dgm:presLayoutVars>
      </dgm:prSet>
      <dgm:spPr/>
      <dgm:t>
        <a:bodyPr/>
        <a:lstStyle/>
        <a:p>
          <a:endParaRPr lang="es-PE"/>
        </a:p>
      </dgm:t>
    </dgm:pt>
    <dgm:pt modelId="{A051E9A0-DD3A-4F86-A3C4-79810E6F9349}" type="pres">
      <dgm:prSet presAssocID="{6BC12200-721F-4F2A-8028-3CCCDD6D5304}" presName="desTx" presStyleLbl="alignAccFollowNode1" presStyleIdx="4" presStyleCnt="5" custScaleY="94689" custLinFactNeighborX="-261" custLinFactNeighborY="-4180">
        <dgm:presLayoutVars>
          <dgm:bulletEnabled val="1"/>
        </dgm:presLayoutVars>
      </dgm:prSet>
      <dgm:spPr/>
      <dgm:t>
        <a:bodyPr/>
        <a:lstStyle/>
        <a:p>
          <a:endParaRPr lang="es-PE"/>
        </a:p>
      </dgm:t>
    </dgm:pt>
  </dgm:ptLst>
  <dgm:cxnLst>
    <dgm:cxn modelId="{FE8D4C70-B454-4A25-8CE0-83ED89396BC3}" srcId="{6BC12200-721F-4F2A-8028-3CCCDD6D5304}" destId="{6A833DE7-8EA6-4DEE-9B4D-1E1CCB2706AE}" srcOrd="0" destOrd="0" parTransId="{800FADD0-0C48-4797-B29E-10D2E5C257AE}" sibTransId="{6D66FC94-420A-46C8-9B23-2FBED9594F77}"/>
    <dgm:cxn modelId="{E3087C10-33E8-4E97-8FB2-AC7AE45BF8FD}" srcId="{8F4389BE-A714-4681-B84B-8C7198AA982D}" destId="{E2A139BA-374F-4588-92BC-FB7360F96054}" srcOrd="1" destOrd="0" parTransId="{2496EAA5-59FF-48FA-8328-AF3165935F3E}" sibTransId="{214146E0-6754-4C1D-A6C1-926468521DE4}"/>
    <dgm:cxn modelId="{510C4C1E-275F-4028-8EC7-C5F8150EADB5}" type="presOf" srcId="{F0FC724E-C776-4D80-99C8-D1E081098B01}" destId="{A051E9A0-DD3A-4F86-A3C4-79810E6F9349}" srcOrd="0" destOrd="2" presId="urn:microsoft.com/office/officeart/2005/8/layout/hList1"/>
    <dgm:cxn modelId="{44BB7083-0245-408D-BE2C-FACB240EF8BD}" type="presOf" srcId="{DB212FEC-A0F7-419B-AD30-90D9D4878D51}" destId="{D895A525-ACBA-43D2-94CF-DED36485F016}" srcOrd="0" destOrd="0" presId="urn:microsoft.com/office/officeart/2005/8/layout/hList1"/>
    <dgm:cxn modelId="{F678DD12-7FF2-4329-A2DF-AD644E8F0D99}" type="presOf" srcId="{3D567043-E068-408E-816B-FC49248F4EB7}" destId="{5079A7BD-B35B-4814-ADE1-27F65EBFEEEF}" srcOrd="0" destOrd="0" presId="urn:microsoft.com/office/officeart/2005/8/layout/hList1"/>
    <dgm:cxn modelId="{23099EF7-F091-4DB3-BA02-0CF38AC8D09B}" type="presOf" srcId="{764CC27A-4AD3-419F-811B-BBCDA6078927}" destId="{A051E9A0-DD3A-4F86-A3C4-79810E6F9349}" srcOrd="0" destOrd="1" presId="urn:microsoft.com/office/officeart/2005/8/layout/hList1"/>
    <dgm:cxn modelId="{8BA8285D-A103-44DC-A06E-9E9B3C625435}" type="presOf" srcId="{E2A139BA-374F-4588-92BC-FB7360F96054}" destId="{80A916BA-6B26-4952-A263-BEC8C7DB7AC6}" srcOrd="0" destOrd="0" presId="urn:microsoft.com/office/officeart/2005/8/layout/hList1"/>
    <dgm:cxn modelId="{5F290A7F-285E-4283-B122-000B606A2FD1}" srcId="{8F4389BE-A714-4681-B84B-8C7198AA982D}" destId="{3D567043-E068-408E-816B-FC49248F4EB7}" srcOrd="3" destOrd="0" parTransId="{2D41DF59-C2A4-4B39-946E-319C3E48DD14}" sibTransId="{EAC5379C-C886-4CF6-88C1-EA3E4670B7AD}"/>
    <dgm:cxn modelId="{A3CB0683-6B9B-4094-8074-6E17E2132527}" type="presOf" srcId="{E1970B31-74A0-422B-BDBC-5D5B8B86B398}" destId="{644EC298-3ADC-41C4-A356-0B0086CEF63B}" srcOrd="0" destOrd="0" presId="urn:microsoft.com/office/officeart/2005/8/layout/hList1"/>
    <dgm:cxn modelId="{F5F8F93C-FBFB-45DB-8B18-D79FC07EFA0D}" srcId="{C6267C8D-D853-483B-86BD-D642376F6C3F}" destId="{55BF248C-0C04-4406-8B20-0773910AEF0A}" srcOrd="0" destOrd="0" parTransId="{B98B7DD7-C9F2-40DA-A9DE-3504B439906C}" sibTransId="{05EF862A-90EF-4A06-A282-11D98AD6F0A3}"/>
    <dgm:cxn modelId="{EB740C98-F90F-4FFA-A11C-0747B860E116}" type="presOf" srcId="{55BF248C-0C04-4406-8B20-0773910AEF0A}" destId="{F654F4E0-AF25-4093-BB43-0628D0FC64AC}" srcOrd="0" destOrd="0" presId="urn:microsoft.com/office/officeart/2005/8/layout/hList1"/>
    <dgm:cxn modelId="{2BEBB341-2DF4-486E-9366-860167C51160}" srcId="{6BC12200-721F-4F2A-8028-3CCCDD6D5304}" destId="{764CC27A-4AD3-419F-811B-BBCDA6078927}" srcOrd="1" destOrd="0" parTransId="{8006FAF2-0992-4DC3-B3E9-948D069D2FD0}" sibTransId="{33516481-AB9E-417C-86FE-DD250BD4D221}"/>
    <dgm:cxn modelId="{7D06120A-E952-4255-90B6-7B85232F2274}" srcId="{3D567043-E068-408E-816B-FC49248F4EB7}" destId="{FDB41CBC-2106-4203-A75D-8F39B13ED5DD}" srcOrd="1" destOrd="0" parTransId="{F5809C83-C100-48BB-B11C-E1AB87899A8D}" sibTransId="{B2B8A469-FF0D-4066-AA7C-DFF35F193203}"/>
    <dgm:cxn modelId="{7C134A24-1C33-4A35-92C2-B16D594105F4}" srcId="{8F4389BE-A714-4681-B84B-8C7198AA982D}" destId="{EC7E21EF-8495-48C9-8C10-B35CC8398DAC}" srcOrd="2" destOrd="0" parTransId="{49256B0A-A9D5-4228-8DA9-D625ECE19A6A}" sibTransId="{B9B30B70-5DED-4FEF-B092-74812C5CA1EB}"/>
    <dgm:cxn modelId="{CF0D9CEC-0A11-4CD9-8680-66F2C17CE25C}" type="presOf" srcId="{6BC12200-721F-4F2A-8028-3CCCDD6D5304}" destId="{3B1EB312-8C3C-4B53-A6F4-1AFEA45C0FA1}" srcOrd="0" destOrd="0" presId="urn:microsoft.com/office/officeart/2005/8/layout/hList1"/>
    <dgm:cxn modelId="{0E6AACA9-BADA-4A9A-84B0-BDC841DA38C6}" srcId="{6BC12200-721F-4F2A-8028-3CCCDD6D5304}" destId="{F0FC724E-C776-4D80-99C8-D1E081098B01}" srcOrd="2" destOrd="0" parTransId="{9E1E8E12-26BE-4508-9C36-C94A3EE57D17}" sibTransId="{D113BB29-1D8D-4F96-A775-D73B106BE364}"/>
    <dgm:cxn modelId="{28359C93-9661-496F-976B-51965E66EC78}" type="presOf" srcId="{59AE0A7D-72E7-446A-9566-9CCD8EFF3422}" destId="{D895A525-ACBA-43D2-94CF-DED36485F016}" srcOrd="0" destOrd="1" presId="urn:microsoft.com/office/officeart/2005/8/layout/hList1"/>
    <dgm:cxn modelId="{89060630-F50A-480B-B47B-4775586EC0FC}" srcId="{8F4389BE-A714-4681-B84B-8C7198AA982D}" destId="{6BC12200-721F-4F2A-8028-3CCCDD6D5304}" srcOrd="4" destOrd="0" parTransId="{7908468A-3CAE-432E-88AA-9285350CC8CF}" sibTransId="{B0BF2CF4-C231-4F7E-9F7C-24E0F42673A8}"/>
    <dgm:cxn modelId="{DA61F544-7917-401A-AD0C-3F66A4B8FE5D}" type="presOf" srcId="{AC344183-3AEE-4A6A-A2B1-704BE65D686A}" destId="{98FB3218-3FE8-47B6-ABAA-2E4126334A9D}" srcOrd="0" destOrd="2" presId="urn:microsoft.com/office/officeart/2005/8/layout/hList1"/>
    <dgm:cxn modelId="{D373D136-A8AA-4046-8A11-05C2607747DA}" type="presOf" srcId="{FDB41CBC-2106-4203-A75D-8F39B13ED5DD}" destId="{98FB3218-3FE8-47B6-ABAA-2E4126334A9D}" srcOrd="0" destOrd="1" presId="urn:microsoft.com/office/officeart/2005/8/layout/hList1"/>
    <dgm:cxn modelId="{6FA3F02F-FB46-4759-B4FC-1FD40AD29321}" srcId="{EC7E21EF-8495-48C9-8C10-B35CC8398DAC}" destId="{59AE0A7D-72E7-446A-9566-9CCD8EFF3422}" srcOrd="1" destOrd="0" parTransId="{671A428E-77C5-426F-8314-FBBDA5D9B419}" sibTransId="{FE670218-FBD8-4BF4-A7A5-00C02ED43F4F}"/>
    <dgm:cxn modelId="{4C855407-1558-4123-8BD3-8CBB17E42C29}" srcId="{3D567043-E068-408E-816B-FC49248F4EB7}" destId="{3039F5ED-256F-421D-A122-8CB001A2A74F}" srcOrd="0" destOrd="0" parTransId="{1A43CD27-2BA4-45AC-966A-39C0D5BECFFC}" sibTransId="{69F3A70F-7D33-4D5B-B177-366FA33F8D2F}"/>
    <dgm:cxn modelId="{DFD8F472-F360-4A08-B82A-AEC3092598D0}" srcId="{8F4389BE-A714-4681-B84B-8C7198AA982D}" destId="{C6267C8D-D853-483B-86BD-D642376F6C3F}" srcOrd="0" destOrd="0" parTransId="{83B7CA48-E836-4795-8CAC-FD16078F10CA}" sibTransId="{5A9D8EC1-F51B-4A10-9501-F96782BF1037}"/>
    <dgm:cxn modelId="{7A42604D-3D64-4BE2-80B7-F57FDFDDDFE6}" type="presOf" srcId="{6A833DE7-8EA6-4DEE-9B4D-1E1CCB2706AE}" destId="{A051E9A0-DD3A-4F86-A3C4-79810E6F9349}" srcOrd="0" destOrd="0" presId="urn:microsoft.com/office/officeart/2005/8/layout/hList1"/>
    <dgm:cxn modelId="{920C225D-D240-485E-B8BE-259E31BA0B95}" type="presOf" srcId="{C6267C8D-D853-483B-86BD-D642376F6C3F}" destId="{9885BB1D-C565-40F8-9EB5-1149AF9A56BD}" srcOrd="0" destOrd="0" presId="urn:microsoft.com/office/officeart/2005/8/layout/hList1"/>
    <dgm:cxn modelId="{BA390B31-3D64-45D2-8F40-B67930352166}" srcId="{EC7E21EF-8495-48C9-8C10-B35CC8398DAC}" destId="{DB212FEC-A0F7-419B-AD30-90D9D4878D51}" srcOrd="0" destOrd="0" parTransId="{0EE7F3FC-BE47-409D-88D5-121A9554FC9E}" sibTransId="{6AAA24F9-30E6-47F1-84C8-E288AA07AE1C}"/>
    <dgm:cxn modelId="{8E7D6BC2-F7E5-4C84-91C3-7A7054C3196B}" srcId="{3D567043-E068-408E-816B-FC49248F4EB7}" destId="{AC344183-3AEE-4A6A-A2B1-704BE65D686A}" srcOrd="2" destOrd="0" parTransId="{5302AC69-9AAC-4897-B368-AF78D3F4D6AC}" sibTransId="{900CDF79-893E-4BD9-9110-B50CE1F612F6}"/>
    <dgm:cxn modelId="{CEAA190F-86A3-4FB4-832A-2CCDCE35C2ED}" type="presOf" srcId="{EC7E21EF-8495-48C9-8C10-B35CC8398DAC}" destId="{42B0105A-82A1-4276-A818-21FB194EF48D}" srcOrd="0" destOrd="0" presId="urn:microsoft.com/office/officeart/2005/8/layout/hList1"/>
    <dgm:cxn modelId="{B40ADCDF-62FD-450B-AA5E-D6083F2193FF}" type="presOf" srcId="{3039F5ED-256F-421D-A122-8CB001A2A74F}" destId="{98FB3218-3FE8-47B6-ABAA-2E4126334A9D}" srcOrd="0" destOrd="0" presId="urn:microsoft.com/office/officeart/2005/8/layout/hList1"/>
    <dgm:cxn modelId="{94E4DD24-F020-4CB1-9A94-1BC436D702E1}" type="presOf" srcId="{8F4389BE-A714-4681-B84B-8C7198AA982D}" destId="{517FA3FC-1F02-409C-A902-7E9BEB1B9525}" srcOrd="0" destOrd="0" presId="urn:microsoft.com/office/officeart/2005/8/layout/hList1"/>
    <dgm:cxn modelId="{21DCE3E3-F007-4AD9-A3EB-E9848ABDCDBC}" srcId="{E2A139BA-374F-4588-92BC-FB7360F96054}" destId="{E1970B31-74A0-422B-BDBC-5D5B8B86B398}" srcOrd="0" destOrd="0" parTransId="{2B11F4EA-6D4F-4955-A22A-CCFCFA867A96}" sibTransId="{EC649D16-F8B8-4EB9-89E2-A05404FF0EF2}"/>
    <dgm:cxn modelId="{95BBEED3-E6FA-4CB8-BE61-B64FC166DCC5}" type="presParOf" srcId="{517FA3FC-1F02-409C-A902-7E9BEB1B9525}" destId="{02C4CBD7-9283-465E-9F83-B865A8F338E1}" srcOrd="0" destOrd="0" presId="urn:microsoft.com/office/officeart/2005/8/layout/hList1"/>
    <dgm:cxn modelId="{4F823E9B-B970-4739-AFEA-069658FD356B}" type="presParOf" srcId="{02C4CBD7-9283-465E-9F83-B865A8F338E1}" destId="{9885BB1D-C565-40F8-9EB5-1149AF9A56BD}" srcOrd="0" destOrd="0" presId="urn:microsoft.com/office/officeart/2005/8/layout/hList1"/>
    <dgm:cxn modelId="{D3F89160-60B8-4AC1-BB6E-F14DAF5469F9}" type="presParOf" srcId="{02C4CBD7-9283-465E-9F83-B865A8F338E1}" destId="{F654F4E0-AF25-4093-BB43-0628D0FC64AC}" srcOrd="1" destOrd="0" presId="urn:microsoft.com/office/officeart/2005/8/layout/hList1"/>
    <dgm:cxn modelId="{57D7B8E5-9F77-45E7-9630-98B5D65CDF1A}" type="presParOf" srcId="{517FA3FC-1F02-409C-A902-7E9BEB1B9525}" destId="{FDC0F944-72BA-44A8-A126-DA73B2B04113}" srcOrd="1" destOrd="0" presId="urn:microsoft.com/office/officeart/2005/8/layout/hList1"/>
    <dgm:cxn modelId="{A9220B74-0636-450A-A5E3-4792C0DB6AD8}" type="presParOf" srcId="{517FA3FC-1F02-409C-A902-7E9BEB1B9525}" destId="{DFC4E6FA-1CEB-46D5-8CCA-8E8067E5B80F}" srcOrd="2" destOrd="0" presId="urn:microsoft.com/office/officeart/2005/8/layout/hList1"/>
    <dgm:cxn modelId="{EA8FDC8F-C068-4DC2-ABED-D48A1AC1E392}" type="presParOf" srcId="{DFC4E6FA-1CEB-46D5-8CCA-8E8067E5B80F}" destId="{80A916BA-6B26-4952-A263-BEC8C7DB7AC6}" srcOrd="0" destOrd="0" presId="urn:microsoft.com/office/officeart/2005/8/layout/hList1"/>
    <dgm:cxn modelId="{91F508D3-3CA4-4774-8E6E-3131B1103BDD}" type="presParOf" srcId="{DFC4E6FA-1CEB-46D5-8CCA-8E8067E5B80F}" destId="{644EC298-3ADC-41C4-A356-0B0086CEF63B}" srcOrd="1" destOrd="0" presId="urn:microsoft.com/office/officeart/2005/8/layout/hList1"/>
    <dgm:cxn modelId="{87AD9B22-C6B9-47BB-A772-FA2C832F48F9}" type="presParOf" srcId="{517FA3FC-1F02-409C-A902-7E9BEB1B9525}" destId="{FFDDEF45-8222-441E-B1CB-9728ECA4F6CB}" srcOrd="3" destOrd="0" presId="urn:microsoft.com/office/officeart/2005/8/layout/hList1"/>
    <dgm:cxn modelId="{63E5481A-2253-4976-8715-FADDB052BE44}" type="presParOf" srcId="{517FA3FC-1F02-409C-A902-7E9BEB1B9525}" destId="{629CE135-CC25-46F5-86EC-B4BFB65AD6B5}" srcOrd="4" destOrd="0" presId="urn:microsoft.com/office/officeart/2005/8/layout/hList1"/>
    <dgm:cxn modelId="{2F0983FA-09F6-476E-A0AB-D2365D09DC6E}" type="presParOf" srcId="{629CE135-CC25-46F5-86EC-B4BFB65AD6B5}" destId="{42B0105A-82A1-4276-A818-21FB194EF48D}" srcOrd="0" destOrd="0" presId="urn:microsoft.com/office/officeart/2005/8/layout/hList1"/>
    <dgm:cxn modelId="{342B2518-6746-40F0-9986-4B1B6C7BF29E}" type="presParOf" srcId="{629CE135-CC25-46F5-86EC-B4BFB65AD6B5}" destId="{D895A525-ACBA-43D2-94CF-DED36485F016}" srcOrd="1" destOrd="0" presId="urn:microsoft.com/office/officeart/2005/8/layout/hList1"/>
    <dgm:cxn modelId="{0A1BFA4E-1E98-467A-AEAD-F7D97119BC31}" type="presParOf" srcId="{517FA3FC-1F02-409C-A902-7E9BEB1B9525}" destId="{40AEC72F-C114-4BFA-BC2B-1FF1E83CD41C}" srcOrd="5" destOrd="0" presId="urn:microsoft.com/office/officeart/2005/8/layout/hList1"/>
    <dgm:cxn modelId="{84325848-0492-4AB1-B61A-EC0F3CECA11E}" type="presParOf" srcId="{517FA3FC-1F02-409C-A902-7E9BEB1B9525}" destId="{A3A89EF8-6D03-48FC-96F9-3F5FC5D14F2D}" srcOrd="6" destOrd="0" presId="urn:microsoft.com/office/officeart/2005/8/layout/hList1"/>
    <dgm:cxn modelId="{29D86FAA-17E0-4882-A619-564DDC8D8ECF}" type="presParOf" srcId="{A3A89EF8-6D03-48FC-96F9-3F5FC5D14F2D}" destId="{5079A7BD-B35B-4814-ADE1-27F65EBFEEEF}" srcOrd="0" destOrd="0" presId="urn:microsoft.com/office/officeart/2005/8/layout/hList1"/>
    <dgm:cxn modelId="{F79636B5-AEFB-4FA3-873C-60027E61F645}" type="presParOf" srcId="{A3A89EF8-6D03-48FC-96F9-3F5FC5D14F2D}" destId="{98FB3218-3FE8-47B6-ABAA-2E4126334A9D}" srcOrd="1" destOrd="0" presId="urn:microsoft.com/office/officeart/2005/8/layout/hList1"/>
    <dgm:cxn modelId="{34C92007-D4FE-4962-AF5E-3276861250EC}" type="presParOf" srcId="{517FA3FC-1F02-409C-A902-7E9BEB1B9525}" destId="{32F80650-B6DA-4235-8700-957F26992C55}" srcOrd="7" destOrd="0" presId="urn:microsoft.com/office/officeart/2005/8/layout/hList1"/>
    <dgm:cxn modelId="{3EA3697A-E857-4FE2-9DFA-1A489D531E42}" type="presParOf" srcId="{517FA3FC-1F02-409C-A902-7E9BEB1B9525}" destId="{2416C454-36B2-404C-9540-BF6E0F769315}" srcOrd="8" destOrd="0" presId="urn:microsoft.com/office/officeart/2005/8/layout/hList1"/>
    <dgm:cxn modelId="{77BDB875-3F1F-4650-A3CA-039C59F99283}" type="presParOf" srcId="{2416C454-36B2-404C-9540-BF6E0F769315}" destId="{3B1EB312-8C3C-4B53-A6F4-1AFEA45C0FA1}" srcOrd="0" destOrd="0" presId="urn:microsoft.com/office/officeart/2005/8/layout/hList1"/>
    <dgm:cxn modelId="{1DB13E98-0F3B-4950-84AF-A18250B9555B}" type="presParOf" srcId="{2416C454-36B2-404C-9540-BF6E0F769315}" destId="{A051E9A0-DD3A-4F86-A3C4-79810E6F93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389BE-A714-4681-B84B-8C7198AA982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C6267C8D-D853-483B-86BD-D642376F6C3F}">
      <dgm:prSet phldrT="[Texto]"/>
      <dgm:spPr/>
      <dgm:t>
        <a:bodyPr/>
        <a:lstStyle/>
        <a:p>
          <a:r>
            <a:rPr lang="en-US" b="1" dirty="0" err="1" smtClean="0"/>
            <a:t>Transparencia</a:t>
          </a:r>
          <a:r>
            <a:rPr lang="en-US" b="1" dirty="0" smtClean="0"/>
            <a:t>  </a:t>
          </a:r>
          <a:r>
            <a:rPr lang="en-US" b="1" dirty="0" err="1" smtClean="0"/>
            <a:t>aduanera</a:t>
          </a:r>
          <a:endParaRPr lang="es-PE" dirty="0"/>
        </a:p>
      </dgm:t>
    </dgm:pt>
    <dgm:pt modelId="{83B7CA48-E836-4795-8CAC-FD16078F10CA}" type="parTrans" cxnId="{DFD8F472-F360-4A08-B82A-AEC3092598D0}">
      <dgm:prSet/>
      <dgm:spPr/>
      <dgm:t>
        <a:bodyPr/>
        <a:lstStyle/>
        <a:p>
          <a:endParaRPr lang="es-PE"/>
        </a:p>
      </dgm:t>
    </dgm:pt>
    <dgm:pt modelId="{5A9D8EC1-F51B-4A10-9501-F96782BF1037}" type="sibTrans" cxnId="{DFD8F472-F360-4A08-B82A-AEC3092598D0}">
      <dgm:prSet/>
      <dgm:spPr/>
      <dgm:t>
        <a:bodyPr/>
        <a:lstStyle/>
        <a:p>
          <a:endParaRPr lang="es-PE"/>
        </a:p>
      </dgm:t>
    </dgm:pt>
    <dgm:pt modelId="{55BF248C-0C04-4406-8B20-0773910AEF0A}">
      <dgm:prSet phldrT="[Texto]"/>
      <dgm:spPr/>
      <dgm:t>
        <a:bodyPr/>
        <a:lstStyle/>
        <a:p>
          <a:r>
            <a:rPr lang="es-PE" dirty="0" smtClean="0"/>
            <a:t>Ofrece, acceso a los formularios de trámites y sus indicaciones, e información y la posibilidad de descarga del software del Sistema de Con- </a:t>
          </a:r>
          <a:r>
            <a:rPr lang="es-PE" dirty="0" err="1" smtClean="0"/>
            <a:t>frontación</a:t>
          </a:r>
          <a:r>
            <a:rPr lang="es-PE" dirty="0" smtClean="0"/>
            <a:t> de Operaciones </a:t>
          </a:r>
          <a:r>
            <a:rPr lang="es-PE" dirty="0" err="1" smtClean="0"/>
            <a:t>Autodeclaradas</a:t>
          </a:r>
          <a:r>
            <a:rPr lang="es-PE" dirty="0" smtClean="0"/>
            <a:t> (COAS).</a:t>
          </a:r>
          <a:endParaRPr lang="es-PE" dirty="0"/>
        </a:p>
      </dgm:t>
    </dgm:pt>
    <dgm:pt modelId="{B98B7DD7-C9F2-40DA-A9DE-3504B439906C}" type="parTrans" cxnId="{F5F8F93C-FBFB-45DB-8B18-D79FC07EFA0D}">
      <dgm:prSet/>
      <dgm:spPr/>
      <dgm:t>
        <a:bodyPr/>
        <a:lstStyle/>
        <a:p>
          <a:endParaRPr lang="es-PE"/>
        </a:p>
      </dgm:t>
    </dgm:pt>
    <dgm:pt modelId="{05EF862A-90EF-4A06-A282-11D98AD6F0A3}" type="sibTrans" cxnId="{F5F8F93C-FBFB-45DB-8B18-D79FC07EFA0D}">
      <dgm:prSet/>
      <dgm:spPr/>
      <dgm:t>
        <a:bodyPr/>
        <a:lstStyle/>
        <a:p>
          <a:endParaRPr lang="es-PE"/>
        </a:p>
      </dgm:t>
    </dgm:pt>
    <dgm:pt modelId="{E2A139BA-374F-4588-92BC-FB7360F96054}">
      <dgm:prSet phldrT="[Texto]"/>
      <dgm:spPr/>
      <dgm:t>
        <a:bodyPr/>
        <a:lstStyle/>
        <a:p>
          <a:r>
            <a:rPr lang="en-US" b="1" dirty="0" smtClean="0"/>
            <a:t>Info- </a:t>
          </a:r>
          <a:r>
            <a:rPr lang="en-US" b="1" dirty="0" err="1" smtClean="0"/>
            <a:t>Aduanas</a:t>
          </a:r>
          <a:endParaRPr lang="es-PE" dirty="0"/>
        </a:p>
      </dgm:t>
    </dgm:pt>
    <dgm:pt modelId="{2496EAA5-59FF-48FA-8328-AF3165935F3E}" type="parTrans" cxnId="{E3087C10-33E8-4E97-8FB2-AC7AE45BF8FD}">
      <dgm:prSet/>
      <dgm:spPr/>
      <dgm:t>
        <a:bodyPr/>
        <a:lstStyle/>
        <a:p>
          <a:endParaRPr lang="es-PE"/>
        </a:p>
      </dgm:t>
    </dgm:pt>
    <dgm:pt modelId="{214146E0-6754-4C1D-A6C1-926468521DE4}" type="sibTrans" cxnId="{E3087C10-33E8-4E97-8FB2-AC7AE45BF8FD}">
      <dgm:prSet/>
      <dgm:spPr/>
      <dgm:t>
        <a:bodyPr/>
        <a:lstStyle/>
        <a:p>
          <a:endParaRPr lang="es-PE"/>
        </a:p>
      </dgm:t>
    </dgm:pt>
    <dgm:pt modelId="{E1970B31-74A0-422B-BDBC-5D5B8B86B398}">
      <dgm:prSet phldrT="[Texto]"/>
      <dgm:spPr/>
      <dgm:t>
        <a:bodyPr/>
        <a:lstStyle/>
        <a:p>
          <a:r>
            <a:rPr lang="es-PE" dirty="0" smtClean="0"/>
            <a:t>Brinda información sobre el comercio exterior peruano y las actividades de </a:t>
          </a:r>
          <a:r>
            <a:rPr lang="es-PE" dirty="0" err="1" smtClean="0"/>
            <a:t>Adua</a:t>
          </a:r>
          <a:r>
            <a:rPr lang="es-PE" dirty="0" smtClean="0"/>
            <a:t>- </a:t>
          </a:r>
          <a:r>
            <a:rPr lang="es-PE" dirty="0" err="1" smtClean="0"/>
            <a:t>nas</a:t>
          </a:r>
          <a:r>
            <a:rPr lang="es-PE" dirty="0" smtClean="0"/>
            <a:t>.</a:t>
          </a:r>
          <a:endParaRPr lang="es-PE" dirty="0"/>
        </a:p>
      </dgm:t>
    </dgm:pt>
    <dgm:pt modelId="{2B11F4EA-6D4F-4955-A22A-CCFCFA867A96}" type="parTrans" cxnId="{21DCE3E3-F007-4AD9-A3EB-E9848ABDCDBC}">
      <dgm:prSet/>
      <dgm:spPr/>
      <dgm:t>
        <a:bodyPr/>
        <a:lstStyle/>
        <a:p>
          <a:endParaRPr lang="es-PE"/>
        </a:p>
      </dgm:t>
    </dgm:pt>
    <dgm:pt modelId="{EC649D16-F8B8-4EB9-89E2-A05404FF0EF2}" type="sibTrans" cxnId="{21DCE3E3-F007-4AD9-A3EB-E9848ABDCDBC}">
      <dgm:prSet/>
      <dgm:spPr/>
      <dgm:t>
        <a:bodyPr/>
        <a:lstStyle/>
        <a:p>
          <a:endParaRPr lang="es-PE"/>
        </a:p>
      </dgm:t>
    </dgm:pt>
    <dgm:pt modelId="{EC7E21EF-8495-48C9-8C10-B35CC8398DAC}">
      <dgm:prSet phldrT="[Texto]"/>
      <dgm:spPr/>
      <dgm:t>
        <a:bodyPr/>
        <a:lstStyle/>
        <a:p>
          <a:r>
            <a:rPr lang="en-US" b="1" dirty="0" err="1" smtClean="0"/>
            <a:t>Compras</a:t>
          </a:r>
          <a:r>
            <a:rPr lang="en-US" b="1" dirty="0" smtClean="0"/>
            <a:t> de </a:t>
          </a:r>
          <a:r>
            <a:rPr lang="en-US" b="1" dirty="0" err="1" smtClean="0"/>
            <a:t>Aduanas</a:t>
          </a:r>
          <a:endParaRPr lang="es-PE" dirty="0"/>
        </a:p>
      </dgm:t>
    </dgm:pt>
    <dgm:pt modelId="{49256B0A-A9D5-4228-8DA9-D625ECE19A6A}" type="parTrans" cxnId="{7C134A24-1C33-4A35-92C2-B16D594105F4}">
      <dgm:prSet/>
      <dgm:spPr/>
      <dgm:t>
        <a:bodyPr/>
        <a:lstStyle/>
        <a:p>
          <a:endParaRPr lang="es-PE"/>
        </a:p>
      </dgm:t>
    </dgm:pt>
    <dgm:pt modelId="{B9B30B70-5DED-4FEF-B092-74812C5CA1EB}" type="sibTrans" cxnId="{7C134A24-1C33-4A35-92C2-B16D594105F4}">
      <dgm:prSet/>
      <dgm:spPr/>
      <dgm:t>
        <a:bodyPr/>
        <a:lstStyle/>
        <a:p>
          <a:endParaRPr lang="es-PE"/>
        </a:p>
      </dgm:t>
    </dgm:pt>
    <dgm:pt modelId="{DB212FEC-A0F7-419B-AD30-90D9D4878D51}">
      <dgm:prSet phldrT="[Texto]"/>
      <dgm:spPr/>
      <dgm:t>
        <a:bodyPr/>
        <a:lstStyle/>
        <a:p>
          <a:r>
            <a:rPr lang="es-PE" dirty="0" smtClean="0"/>
            <a:t>Ofrece información sobre categorías de ad- </a:t>
          </a:r>
          <a:r>
            <a:rPr lang="es-PE" dirty="0" err="1" smtClean="0"/>
            <a:t>quisiciones</a:t>
          </a:r>
          <a:r>
            <a:rPr lang="es-PE" dirty="0" smtClean="0"/>
            <a:t>, procesos recientes y estadísticas de compras, plan de adquisiciones, publica- </a:t>
          </a:r>
          <a:r>
            <a:rPr lang="es-PE" dirty="0" err="1" smtClean="0"/>
            <a:t>ción</a:t>
          </a:r>
          <a:r>
            <a:rPr lang="es-PE" dirty="0" smtClean="0"/>
            <a:t> de bases y de variaciones, propuestas, resoluciones y finanzas públicas.</a:t>
          </a:r>
          <a:endParaRPr lang="es-PE" dirty="0"/>
        </a:p>
      </dgm:t>
    </dgm:pt>
    <dgm:pt modelId="{0EE7F3FC-BE47-409D-88D5-121A9554FC9E}" type="parTrans" cxnId="{BA390B31-3D64-45D2-8F40-B67930352166}">
      <dgm:prSet/>
      <dgm:spPr/>
      <dgm:t>
        <a:bodyPr/>
        <a:lstStyle/>
        <a:p>
          <a:endParaRPr lang="es-PE"/>
        </a:p>
      </dgm:t>
    </dgm:pt>
    <dgm:pt modelId="{6AAA24F9-30E6-47F1-84C8-E288AA07AE1C}" type="sibTrans" cxnId="{BA390B31-3D64-45D2-8F40-B67930352166}">
      <dgm:prSet/>
      <dgm:spPr/>
      <dgm:t>
        <a:bodyPr/>
        <a:lstStyle/>
        <a:p>
          <a:endParaRPr lang="es-PE"/>
        </a:p>
      </dgm:t>
    </dgm:pt>
    <dgm:pt modelId="{6A833DE7-8EA6-4DEE-9B4D-1E1CCB2706AE}">
      <dgm:prSet phldrT="[Texto]"/>
      <dgm:spPr/>
      <dgm:t>
        <a:bodyPr/>
        <a:lstStyle/>
        <a:p>
          <a:r>
            <a:rPr lang="en-US" b="0" i="0" dirty="0" err="1" smtClean="0"/>
            <a:t>Consulta</a:t>
          </a:r>
          <a:r>
            <a:rPr lang="en-US" b="0" i="0" dirty="0" smtClean="0"/>
            <a:t> de </a:t>
          </a:r>
          <a:r>
            <a:rPr lang="en-US" b="0" i="0" dirty="0" err="1" smtClean="0"/>
            <a:t>documentos</a:t>
          </a:r>
          <a:endParaRPr lang="es-PE" b="0" i="0" dirty="0"/>
        </a:p>
      </dgm:t>
    </dgm:pt>
    <dgm:pt modelId="{800FADD0-0C48-4797-B29E-10D2E5C257AE}" type="parTrans" cxnId="{FE8D4C70-B454-4A25-8CE0-83ED89396BC3}">
      <dgm:prSet/>
      <dgm:spPr/>
      <dgm:t>
        <a:bodyPr/>
        <a:lstStyle/>
        <a:p>
          <a:endParaRPr lang="es-PE"/>
        </a:p>
      </dgm:t>
    </dgm:pt>
    <dgm:pt modelId="{6D66FC94-420A-46C8-9B23-2FBED9594F77}" type="sibTrans" cxnId="{FE8D4C70-B454-4A25-8CE0-83ED89396BC3}">
      <dgm:prSet/>
      <dgm:spPr/>
      <dgm:t>
        <a:bodyPr/>
        <a:lstStyle/>
        <a:p>
          <a:endParaRPr lang="es-PE"/>
        </a:p>
      </dgm:t>
    </dgm:pt>
    <dgm:pt modelId="{3D567043-E068-408E-816B-FC49248F4EB7}">
      <dgm:prSet phldrT="[Texto]"/>
      <dgm:spPr/>
      <dgm:t>
        <a:bodyPr/>
        <a:lstStyle/>
        <a:p>
          <a:r>
            <a:rPr lang="en-US" b="1" dirty="0" err="1" smtClean="0"/>
            <a:t>Remate</a:t>
          </a:r>
          <a:r>
            <a:rPr lang="en-US" b="1" dirty="0" smtClean="0"/>
            <a:t> de </a:t>
          </a:r>
          <a:r>
            <a:rPr lang="en-US" b="1" dirty="0" err="1" smtClean="0"/>
            <a:t>Aduanas</a:t>
          </a:r>
          <a:endParaRPr lang="es-PE" dirty="0"/>
        </a:p>
      </dgm:t>
    </dgm:pt>
    <dgm:pt modelId="{2D41DF59-C2A4-4B39-946E-319C3E48DD14}" type="parTrans" cxnId="{5F290A7F-285E-4283-B122-000B606A2FD1}">
      <dgm:prSet/>
      <dgm:spPr/>
      <dgm:t>
        <a:bodyPr/>
        <a:lstStyle/>
        <a:p>
          <a:endParaRPr lang="es-PE"/>
        </a:p>
      </dgm:t>
    </dgm:pt>
    <dgm:pt modelId="{EAC5379C-C886-4CF6-88C1-EA3E4670B7AD}" type="sibTrans" cxnId="{5F290A7F-285E-4283-B122-000B606A2FD1}">
      <dgm:prSet/>
      <dgm:spPr/>
      <dgm:t>
        <a:bodyPr/>
        <a:lstStyle/>
        <a:p>
          <a:endParaRPr lang="es-PE"/>
        </a:p>
      </dgm:t>
    </dgm:pt>
    <dgm:pt modelId="{3039F5ED-256F-421D-A122-8CB001A2A74F}">
      <dgm:prSet phldrT="[Texto]"/>
      <dgm:spPr/>
      <dgm:t>
        <a:bodyPr/>
        <a:lstStyle/>
        <a:p>
          <a:r>
            <a:rPr lang="es-PE" dirty="0" smtClean="0"/>
            <a:t>Es un servicio del orientado al público en ge- </a:t>
          </a:r>
          <a:r>
            <a:rPr lang="es-PE" dirty="0" err="1" smtClean="0"/>
            <a:t>neral</a:t>
          </a:r>
          <a:r>
            <a:rPr lang="es-PE" dirty="0" smtClean="0"/>
            <a:t> y creado con la finalidad de lograr </a:t>
          </a:r>
          <a:r>
            <a:rPr lang="es-PE" dirty="0" err="1" smtClean="0"/>
            <a:t>ma</a:t>
          </a:r>
          <a:r>
            <a:rPr lang="es-PE" dirty="0" smtClean="0"/>
            <a:t>- </a:t>
          </a:r>
          <a:r>
            <a:rPr lang="es-PE" dirty="0" err="1" smtClean="0"/>
            <a:t>yor</a:t>
          </a:r>
          <a:r>
            <a:rPr lang="es-PE" dirty="0" smtClean="0"/>
            <a:t> agilidad y transparencia en los procesos de remate y adjudicación de mercancías en situación de abandono legal. </a:t>
          </a:r>
          <a:endParaRPr lang="es-PE" dirty="0"/>
        </a:p>
      </dgm:t>
    </dgm:pt>
    <dgm:pt modelId="{1A43CD27-2BA4-45AC-966A-39C0D5BECFFC}" type="parTrans" cxnId="{4C855407-1558-4123-8BD3-8CBB17E42C29}">
      <dgm:prSet/>
      <dgm:spPr/>
      <dgm:t>
        <a:bodyPr/>
        <a:lstStyle/>
        <a:p>
          <a:endParaRPr lang="es-PE"/>
        </a:p>
      </dgm:t>
    </dgm:pt>
    <dgm:pt modelId="{69F3A70F-7D33-4D5B-B177-366FA33F8D2F}" type="sibTrans" cxnId="{4C855407-1558-4123-8BD3-8CBB17E42C29}">
      <dgm:prSet/>
      <dgm:spPr/>
      <dgm:t>
        <a:bodyPr/>
        <a:lstStyle/>
        <a:p>
          <a:endParaRPr lang="es-PE"/>
        </a:p>
      </dgm:t>
    </dgm:pt>
    <dgm:pt modelId="{6BC12200-721F-4F2A-8028-3CCCDD6D5304}">
      <dgm:prSet phldrT="[Texto]"/>
      <dgm:spPr/>
      <dgm:t>
        <a:bodyPr/>
        <a:lstStyle/>
        <a:p>
          <a:r>
            <a:rPr lang="en-US" b="1" dirty="0" err="1" smtClean="0"/>
            <a:t>Operatividad</a:t>
          </a:r>
          <a:endParaRPr lang="es-PE" dirty="0"/>
        </a:p>
      </dgm:t>
    </dgm:pt>
    <dgm:pt modelId="{7908468A-3CAE-432E-88AA-9285350CC8CF}" type="parTrans" cxnId="{89060630-F50A-480B-B47B-4775586EC0FC}">
      <dgm:prSet/>
      <dgm:spPr/>
      <dgm:t>
        <a:bodyPr/>
        <a:lstStyle/>
        <a:p>
          <a:endParaRPr lang="es-PE"/>
        </a:p>
      </dgm:t>
    </dgm:pt>
    <dgm:pt modelId="{B0BF2CF4-C231-4F7E-9F7C-24E0F42673A8}" type="sibTrans" cxnId="{89060630-F50A-480B-B47B-4775586EC0FC}">
      <dgm:prSet/>
      <dgm:spPr/>
      <dgm:t>
        <a:bodyPr/>
        <a:lstStyle/>
        <a:p>
          <a:endParaRPr lang="es-PE"/>
        </a:p>
      </dgm:t>
    </dgm:pt>
    <dgm:pt modelId="{764CC27A-4AD3-419F-811B-BBCDA6078927}">
      <dgm:prSet phldrT="[Texto]"/>
      <dgm:spPr/>
      <dgm:t>
        <a:bodyPr/>
        <a:lstStyle/>
        <a:p>
          <a:r>
            <a:rPr lang="en-US" b="0" i="0" dirty="0" smtClean="0"/>
            <a:t>Pago de </a:t>
          </a:r>
          <a:r>
            <a:rPr lang="en-US" b="0" i="0" dirty="0" err="1" smtClean="0"/>
            <a:t>documentos</a:t>
          </a:r>
          <a:endParaRPr lang="es-PE" b="0" i="0" dirty="0"/>
        </a:p>
      </dgm:t>
    </dgm:pt>
    <dgm:pt modelId="{8006FAF2-0992-4DC3-B3E9-948D069D2FD0}" type="parTrans" cxnId="{2BEBB341-2DF4-486E-9366-860167C51160}">
      <dgm:prSet/>
      <dgm:spPr/>
      <dgm:t>
        <a:bodyPr/>
        <a:lstStyle/>
        <a:p>
          <a:endParaRPr lang="es-PE"/>
        </a:p>
      </dgm:t>
    </dgm:pt>
    <dgm:pt modelId="{33516481-AB9E-417C-86FE-DD250BD4D221}" type="sibTrans" cxnId="{2BEBB341-2DF4-486E-9366-860167C51160}">
      <dgm:prSet/>
      <dgm:spPr/>
      <dgm:t>
        <a:bodyPr/>
        <a:lstStyle/>
        <a:p>
          <a:endParaRPr lang="es-PE"/>
        </a:p>
      </dgm:t>
    </dgm:pt>
    <dgm:pt modelId="{F0FC724E-C776-4D80-99C8-D1E081098B01}">
      <dgm:prSet phldrT="[Texto]"/>
      <dgm:spPr/>
      <dgm:t>
        <a:bodyPr/>
        <a:lstStyle/>
        <a:p>
          <a:r>
            <a:rPr lang="en-US" b="0" i="0" dirty="0" err="1" smtClean="0"/>
            <a:t>Servicio</a:t>
          </a:r>
          <a:r>
            <a:rPr lang="en-US" b="0" i="0" dirty="0" smtClean="0"/>
            <a:t> de “</a:t>
          </a:r>
          <a:r>
            <a:rPr lang="en-US" b="0" i="0" dirty="0" err="1" smtClean="0"/>
            <a:t>Teledespacho</a:t>
          </a:r>
          <a:r>
            <a:rPr lang="en-US" b="0" i="0" dirty="0" smtClean="0"/>
            <a:t> web”</a:t>
          </a:r>
          <a:endParaRPr lang="es-PE" b="0" i="0" dirty="0"/>
        </a:p>
      </dgm:t>
    </dgm:pt>
    <dgm:pt modelId="{9E1E8E12-26BE-4508-9C36-C94A3EE57D17}" type="parTrans" cxnId="{0E6AACA9-BADA-4A9A-84B0-BDC841DA38C6}">
      <dgm:prSet/>
      <dgm:spPr/>
      <dgm:t>
        <a:bodyPr/>
        <a:lstStyle/>
        <a:p>
          <a:endParaRPr lang="es-PE"/>
        </a:p>
      </dgm:t>
    </dgm:pt>
    <dgm:pt modelId="{D113BB29-1D8D-4F96-A775-D73B106BE364}" type="sibTrans" cxnId="{0E6AACA9-BADA-4A9A-84B0-BDC841DA38C6}">
      <dgm:prSet/>
      <dgm:spPr/>
      <dgm:t>
        <a:bodyPr/>
        <a:lstStyle/>
        <a:p>
          <a:endParaRPr lang="es-PE"/>
        </a:p>
      </dgm:t>
    </dgm:pt>
    <dgm:pt modelId="{8870F5AE-4EC7-4339-8AB3-92FC00B7EC6D}">
      <dgm:prSet phldrT="[Texto]"/>
      <dgm:spPr/>
      <dgm:t>
        <a:bodyPr/>
        <a:lstStyle/>
        <a:p>
          <a:r>
            <a:rPr lang="en-US" smtClean="0"/>
            <a:t>Notas de prensa.</a:t>
          </a:r>
          <a:endParaRPr lang="es-PE" dirty="0"/>
        </a:p>
      </dgm:t>
    </dgm:pt>
    <dgm:pt modelId="{06EA2C1A-501D-41B7-B571-89CF5B0E6F2A}" type="parTrans" cxnId="{6846F73C-A5F6-469A-9705-22AFB156F47C}">
      <dgm:prSet/>
      <dgm:spPr/>
      <dgm:t>
        <a:bodyPr/>
        <a:lstStyle/>
        <a:p>
          <a:endParaRPr lang="es-PE"/>
        </a:p>
      </dgm:t>
    </dgm:pt>
    <dgm:pt modelId="{B8293CF1-2AA2-41E0-9B01-9356BDA95628}" type="sibTrans" cxnId="{6846F73C-A5F6-469A-9705-22AFB156F47C}">
      <dgm:prSet/>
      <dgm:spPr/>
      <dgm:t>
        <a:bodyPr/>
        <a:lstStyle/>
        <a:p>
          <a:endParaRPr lang="es-PE"/>
        </a:p>
      </dgm:t>
    </dgm:pt>
    <dgm:pt modelId="{5E9A8F87-EEF9-4E18-A46C-0E759AF6B1CD}">
      <dgm:prSet phldrT="[Texto]"/>
      <dgm:spPr/>
      <dgm:t>
        <a:bodyPr/>
        <a:lstStyle/>
        <a:p>
          <a:r>
            <a:rPr lang="en-US" dirty="0" smtClean="0"/>
            <a:t>Agenda legal</a:t>
          </a:r>
          <a:endParaRPr lang="es-PE" dirty="0"/>
        </a:p>
      </dgm:t>
    </dgm:pt>
    <dgm:pt modelId="{06CBBD42-97F6-45E5-9CB8-BC0E3394F281}" type="parTrans" cxnId="{3552CDEE-D04F-4D4F-BFC0-4D98AA04D16E}">
      <dgm:prSet/>
      <dgm:spPr/>
      <dgm:t>
        <a:bodyPr/>
        <a:lstStyle/>
        <a:p>
          <a:endParaRPr lang="es-PE"/>
        </a:p>
      </dgm:t>
    </dgm:pt>
    <dgm:pt modelId="{3402A2C9-3147-42B0-98D4-16402BE8B865}" type="sibTrans" cxnId="{3552CDEE-D04F-4D4F-BFC0-4D98AA04D16E}">
      <dgm:prSet/>
      <dgm:spPr/>
      <dgm:t>
        <a:bodyPr/>
        <a:lstStyle/>
        <a:p>
          <a:endParaRPr lang="es-PE"/>
        </a:p>
      </dgm:t>
    </dgm:pt>
    <dgm:pt modelId="{C48B6375-A22B-424C-9F0E-CD14062D91BD}">
      <dgm:prSet phldrT="[Texto]"/>
      <dgm:spPr/>
      <dgm:t>
        <a:bodyPr/>
        <a:lstStyle/>
        <a:p>
          <a:r>
            <a:rPr lang="es-PE" dirty="0" smtClean="0"/>
            <a:t>Itinerarios</a:t>
          </a:r>
          <a:endParaRPr lang="es-PE" dirty="0"/>
        </a:p>
      </dgm:t>
    </dgm:pt>
    <dgm:pt modelId="{5FE648AA-16DB-4042-8A2A-3B9065FFEC04}" type="parTrans" cxnId="{E1280F68-2263-45E7-9D80-8B5989E11BDA}">
      <dgm:prSet/>
      <dgm:spPr/>
      <dgm:t>
        <a:bodyPr/>
        <a:lstStyle/>
        <a:p>
          <a:endParaRPr lang="es-PE"/>
        </a:p>
      </dgm:t>
    </dgm:pt>
    <dgm:pt modelId="{4C905B47-020B-4317-BC41-55B63E481067}" type="sibTrans" cxnId="{E1280F68-2263-45E7-9D80-8B5989E11BDA}">
      <dgm:prSet/>
      <dgm:spPr/>
      <dgm:t>
        <a:bodyPr/>
        <a:lstStyle/>
        <a:p>
          <a:endParaRPr lang="es-PE"/>
        </a:p>
      </dgm:t>
    </dgm:pt>
    <dgm:pt modelId="{81D7832D-FBC7-449B-880F-756B171547D7}">
      <dgm:prSet phldrT="[Texto]"/>
      <dgm:spPr/>
      <dgm:t>
        <a:bodyPr/>
        <a:lstStyle/>
        <a:p>
          <a:r>
            <a:rPr lang="es-PE" dirty="0" smtClean="0"/>
            <a:t>Orientación al ciudadano </a:t>
          </a:r>
          <a:endParaRPr lang="es-PE" dirty="0"/>
        </a:p>
      </dgm:t>
    </dgm:pt>
    <dgm:pt modelId="{6458C591-4640-45E0-AAAE-1857537473FF}" type="parTrans" cxnId="{38E95184-1371-4B27-9F02-8EB71665BD1E}">
      <dgm:prSet/>
      <dgm:spPr/>
      <dgm:t>
        <a:bodyPr/>
        <a:lstStyle/>
        <a:p>
          <a:endParaRPr lang="es-PE"/>
        </a:p>
      </dgm:t>
    </dgm:pt>
    <dgm:pt modelId="{8EB0D995-9F8B-4AEA-A0F1-01B4B3665592}" type="sibTrans" cxnId="{38E95184-1371-4B27-9F02-8EB71665BD1E}">
      <dgm:prSet/>
      <dgm:spPr/>
      <dgm:t>
        <a:bodyPr/>
        <a:lstStyle/>
        <a:p>
          <a:endParaRPr lang="es-PE"/>
        </a:p>
      </dgm:t>
    </dgm:pt>
    <dgm:pt modelId="{EA8C6545-860C-4C15-8572-59812ED3CF40}">
      <dgm:prSet phldrT="[Texto]"/>
      <dgm:spPr/>
      <dgm:t>
        <a:bodyPr/>
        <a:lstStyle/>
        <a:p>
          <a:r>
            <a:rPr lang="es-PE" dirty="0" smtClean="0"/>
            <a:t>Contacto vía correo electrónico con   la </a:t>
          </a:r>
          <a:r>
            <a:rPr lang="en-US" dirty="0" err="1" smtClean="0"/>
            <a:t>institución</a:t>
          </a:r>
          <a:r>
            <a:rPr lang="en-US" dirty="0" smtClean="0"/>
            <a:t>.</a:t>
          </a:r>
          <a:endParaRPr lang="es-PE" dirty="0"/>
        </a:p>
      </dgm:t>
    </dgm:pt>
    <dgm:pt modelId="{2243E452-90AE-40C3-8568-1D21FEBDBE9C}" type="parTrans" cxnId="{7E4BF84D-E6B9-4097-BAD2-BC5FCAD94BEC}">
      <dgm:prSet/>
      <dgm:spPr/>
      <dgm:t>
        <a:bodyPr/>
        <a:lstStyle/>
        <a:p>
          <a:endParaRPr lang="es-PE"/>
        </a:p>
      </dgm:t>
    </dgm:pt>
    <dgm:pt modelId="{DB691710-C373-4303-A1A5-C3325D556935}" type="sibTrans" cxnId="{7E4BF84D-E6B9-4097-BAD2-BC5FCAD94BEC}">
      <dgm:prSet/>
      <dgm:spPr/>
      <dgm:t>
        <a:bodyPr/>
        <a:lstStyle/>
        <a:p>
          <a:endParaRPr lang="es-PE"/>
        </a:p>
      </dgm:t>
    </dgm:pt>
    <dgm:pt modelId="{517FA3FC-1F02-409C-A902-7E9BEB1B9525}" type="pres">
      <dgm:prSet presAssocID="{8F4389BE-A714-4681-B84B-8C7198AA982D}" presName="Name0" presStyleCnt="0">
        <dgm:presLayoutVars>
          <dgm:dir/>
          <dgm:animLvl val="lvl"/>
          <dgm:resizeHandles val="exact"/>
        </dgm:presLayoutVars>
      </dgm:prSet>
      <dgm:spPr/>
      <dgm:t>
        <a:bodyPr/>
        <a:lstStyle/>
        <a:p>
          <a:endParaRPr lang="es-PE"/>
        </a:p>
      </dgm:t>
    </dgm:pt>
    <dgm:pt modelId="{02C4CBD7-9283-465E-9F83-B865A8F338E1}" type="pres">
      <dgm:prSet presAssocID="{C6267C8D-D853-483B-86BD-D642376F6C3F}" presName="composite" presStyleCnt="0"/>
      <dgm:spPr/>
    </dgm:pt>
    <dgm:pt modelId="{9885BB1D-C565-40F8-9EB5-1149AF9A56BD}" type="pres">
      <dgm:prSet presAssocID="{C6267C8D-D853-483B-86BD-D642376F6C3F}" presName="parTx" presStyleLbl="alignNode1" presStyleIdx="0" presStyleCnt="5" custLinFactNeighborY="-15958">
        <dgm:presLayoutVars>
          <dgm:chMax val="0"/>
          <dgm:chPref val="0"/>
          <dgm:bulletEnabled val="1"/>
        </dgm:presLayoutVars>
      </dgm:prSet>
      <dgm:spPr/>
      <dgm:t>
        <a:bodyPr/>
        <a:lstStyle/>
        <a:p>
          <a:endParaRPr lang="es-PE"/>
        </a:p>
      </dgm:t>
    </dgm:pt>
    <dgm:pt modelId="{F654F4E0-AF25-4093-BB43-0628D0FC64AC}" type="pres">
      <dgm:prSet presAssocID="{C6267C8D-D853-483B-86BD-D642376F6C3F}" presName="desTx" presStyleLbl="alignAccFollowNode1" presStyleIdx="0" presStyleCnt="5" custScaleY="99135" custLinFactNeighborX="-261" custLinFactNeighborY="-4180">
        <dgm:presLayoutVars>
          <dgm:bulletEnabled val="1"/>
        </dgm:presLayoutVars>
      </dgm:prSet>
      <dgm:spPr/>
      <dgm:t>
        <a:bodyPr/>
        <a:lstStyle/>
        <a:p>
          <a:endParaRPr lang="es-PE"/>
        </a:p>
      </dgm:t>
    </dgm:pt>
    <dgm:pt modelId="{FDC0F944-72BA-44A8-A126-DA73B2B04113}" type="pres">
      <dgm:prSet presAssocID="{5A9D8EC1-F51B-4A10-9501-F96782BF1037}" presName="space" presStyleCnt="0"/>
      <dgm:spPr/>
    </dgm:pt>
    <dgm:pt modelId="{DFC4E6FA-1CEB-46D5-8CCA-8E8067E5B80F}" type="pres">
      <dgm:prSet presAssocID="{E2A139BA-374F-4588-92BC-FB7360F96054}" presName="composite" presStyleCnt="0"/>
      <dgm:spPr/>
    </dgm:pt>
    <dgm:pt modelId="{80A916BA-6B26-4952-A263-BEC8C7DB7AC6}" type="pres">
      <dgm:prSet presAssocID="{E2A139BA-374F-4588-92BC-FB7360F96054}" presName="parTx" presStyleLbl="alignNode1" presStyleIdx="1" presStyleCnt="5" custLinFactNeighborY="-15958">
        <dgm:presLayoutVars>
          <dgm:chMax val="0"/>
          <dgm:chPref val="0"/>
          <dgm:bulletEnabled val="1"/>
        </dgm:presLayoutVars>
      </dgm:prSet>
      <dgm:spPr/>
      <dgm:t>
        <a:bodyPr/>
        <a:lstStyle/>
        <a:p>
          <a:endParaRPr lang="es-PE"/>
        </a:p>
      </dgm:t>
    </dgm:pt>
    <dgm:pt modelId="{644EC298-3ADC-41C4-A356-0B0086CEF63B}" type="pres">
      <dgm:prSet presAssocID="{E2A139BA-374F-4588-92BC-FB7360F96054}" presName="desTx" presStyleLbl="alignAccFollowNode1" presStyleIdx="1" presStyleCnt="5" custScaleY="99135" custLinFactNeighborX="-261" custLinFactNeighborY="-4180">
        <dgm:presLayoutVars>
          <dgm:bulletEnabled val="1"/>
        </dgm:presLayoutVars>
      </dgm:prSet>
      <dgm:spPr/>
      <dgm:t>
        <a:bodyPr/>
        <a:lstStyle/>
        <a:p>
          <a:endParaRPr lang="es-PE"/>
        </a:p>
      </dgm:t>
    </dgm:pt>
    <dgm:pt modelId="{FFDDEF45-8222-441E-B1CB-9728ECA4F6CB}" type="pres">
      <dgm:prSet presAssocID="{214146E0-6754-4C1D-A6C1-926468521DE4}" presName="space" presStyleCnt="0"/>
      <dgm:spPr/>
    </dgm:pt>
    <dgm:pt modelId="{629CE135-CC25-46F5-86EC-B4BFB65AD6B5}" type="pres">
      <dgm:prSet presAssocID="{EC7E21EF-8495-48C9-8C10-B35CC8398DAC}" presName="composite" presStyleCnt="0"/>
      <dgm:spPr/>
    </dgm:pt>
    <dgm:pt modelId="{42B0105A-82A1-4276-A818-21FB194EF48D}" type="pres">
      <dgm:prSet presAssocID="{EC7E21EF-8495-48C9-8C10-B35CC8398DAC}" presName="parTx" presStyleLbl="alignNode1" presStyleIdx="2" presStyleCnt="5" custLinFactNeighborY="-15958">
        <dgm:presLayoutVars>
          <dgm:chMax val="0"/>
          <dgm:chPref val="0"/>
          <dgm:bulletEnabled val="1"/>
        </dgm:presLayoutVars>
      </dgm:prSet>
      <dgm:spPr/>
      <dgm:t>
        <a:bodyPr/>
        <a:lstStyle/>
        <a:p>
          <a:endParaRPr lang="es-PE"/>
        </a:p>
      </dgm:t>
    </dgm:pt>
    <dgm:pt modelId="{D895A525-ACBA-43D2-94CF-DED36485F016}" type="pres">
      <dgm:prSet presAssocID="{EC7E21EF-8495-48C9-8C10-B35CC8398DAC}" presName="desTx" presStyleLbl="alignAccFollowNode1" presStyleIdx="2" presStyleCnt="5" custScaleY="96158" custLinFactNeighborX="-1097" custLinFactNeighborY="-4165">
        <dgm:presLayoutVars>
          <dgm:bulletEnabled val="1"/>
        </dgm:presLayoutVars>
      </dgm:prSet>
      <dgm:spPr/>
      <dgm:t>
        <a:bodyPr/>
        <a:lstStyle/>
        <a:p>
          <a:endParaRPr lang="es-PE"/>
        </a:p>
      </dgm:t>
    </dgm:pt>
    <dgm:pt modelId="{40AEC72F-C114-4BFA-BC2B-1FF1E83CD41C}" type="pres">
      <dgm:prSet presAssocID="{B9B30B70-5DED-4FEF-B092-74812C5CA1EB}" presName="space" presStyleCnt="0"/>
      <dgm:spPr/>
    </dgm:pt>
    <dgm:pt modelId="{A3A89EF8-6D03-48FC-96F9-3F5FC5D14F2D}" type="pres">
      <dgm:prSet presAssocID="{3D567043-E068-408E-816B-FC49248F4EB7}" presName="composite" presStyleCnt="0"/>
      <dgm:spPr/>
    </dgm:pt>
    <dgm:pt modelId="{5079A7BD-B35B-4814-ADE1-27F65EBFEEEF}" type="pres">
      <dgm:prSet presAssocID="{3D567043-E068-408E-816B-FC49248F4EB7}" presName="parTx" presStyleLbl="alignNode1" presStyleIdx="3" presStyleCnt="5" custLinFactNeighborY="-15958">
        <dgm:presLayoutVars>
          <dgm:chMax val="0"/>
          <dgm:chPref val="0"/>
          <dgm:bulletEnabled val="1"/>
        </dgm:presLayoutVars>
      </dgm:prSet>
      <dgm:spPr/>
      <dgm:t>
        <a:bodyPr/>
        <a:lstStyle/>
        <a:p>
          <a:endParaRPr lang="es-PE"/>
        </a:p>
      </dgm:t>
    </dgm:pt>
    <dgm:pt modelId="{98FB3218-3FE8-47B6-ABAA-2E4126334A9D}" type="pres">
      <dgm:prSet presAssocID="{3D567043-E068-408E-816B-FC49248F4EB7}" presName="desTx" presStyleLbl="alignAccFollowNode1" presStyleIdx="3" presStyleCnt="5" custScaleY="99135" custLinFactNeighborX="-261" custLinFactNeighborY="-4180">
        <dgm:presLayoutVars>
          <dgm:bulletEnabled val="1"/>
        </dgm:presLayoutVars>
      </dgm:prSet>
      <dgm:spPr/>
      <dgm:t>
        <a:bodyPr/>
        <a:lstStyle/>
        <a:p>
          <a:endParaRPr lang="es-PE"/>
        </a:p>
      </dgm:t>
    </dgm:pt>
    <dgm:pt modelId="{32F80650-B6DA-4235-8700-957F26992C55}" type="pres">
      <dgm:prSet presAssocID="{EAC5379C-C886-4CF6-88C1-EA3E4670B7AD}" presName="space" presStyleCnt="0"/>
      <dgm:spPr/>
    </dgm:pt>
    <dgm:pt modelId="{2416C454-36B2-404C-9540-BF6E0F769315}" type="pres">
      <dgm:prSet presAssocID="{6BC12200-721F-4F2A-8028-3CCCDD6D5304}" presName="composite" presStyleCnt="0"/>
      <dgm:spPr/>
    </dgm:pt>
    <dgm:pt modelId="{3B1EB312-8C3C-4B53-A6F4-1AFEA45C0FA1}" type="pres">
      <dgm:prSet presAssocID="{6BC12200-721F-4F2A-8028-3CCCDD6D5304}" presName="parTx" presStyleLbl="alignNode1" presStyleIdx="4" presStyleCnt="5" custLinFactNeighborY="-15958">
        <dgm:presLayoutVars>
          <dgm:chMax val="0"/>
          <dgm:chPref val="0"/>
          <dgm:bulletEnabled val="1"/>
        </dgm:presLayoutVars>
      </dgm:prSet>
      <dgm:spPr/>
      <dgm:t>
        <a:bodyPr/>
        <a:lstStyle/>
        <a:p>
          <a:endParaRPr lang="es-PE"/>
        </a:p>
      </dgm:t>
    </dgm:pt>
    <dgm:pt modelId="{A051E9A0-DD3A-4F86-A3C4-79810E6F9349}" type="pres">
      <dgm:prSet presAssocID="{6BC12200-721F-4F2A-8028-3CCCDD6D5304}" presName="desTx" presStyleLbl="alignAccFollowNode1" presStyleIdx="4" presStyleCnt="5" custScaleY="99135" custLinFactNeighborX="-261" custLinFactNeighborY="-4180">
        <dgm:presLayoutVars>
          <dgm:bulletEnabled val="1"/>
        </dgm:presLayoutVars>
      </dgm:prSet>
      <dgm:spPr/>
      <dgm:t>
        <a:bodyPr/>
        <a:lstStyle/>
        <a:p>
          <a:endParaRPr lang="es-PE"/>
        </a:p>
      </dgm:t>
    </dgm:pt>
  </dgm:ptLst>
  <dgm:cxnLst>
    <dgm:cxn modelId="{E1280F68-2263-45E7-9D80-8B5989E11BDA}" srcId="{E1970B31-74A0-422B-BDBC-5D5B8B86B398}" destId="{C48B6375-A22B-424C-9F0E-CD14062D91BD}" srcOrd="3" destOrd="0" parTransId="{5FE648AA-16DB-4042-8A2A-3B9065FFEC04}" sibTransId="{4C905B47-020B-4317-BC41-55B63E481067}"/>
    <dgm:cxn modelId="{FE8D4C70-B454-4A25-8CE0-83ED89396BC3}" srcId="{6BC12200-721F-4F2A-8028-3CCCDD6D5304}" destId="{6A833DE7-8EA6-4DEE-9B4D-1E1CCB2706AE}" srcOrd="0" destOrd="0" parTransId="{800FADD0-0C48-4797-B29E-10D2E5C257AE}" sibTransId="{6D66FC94-420A-46C8-9B23-2FBED9594F77}"/>
    <dgm:cxn modelId="{7826D403-E255-467F-B63C-C40F5F0FF7E4}" type="presOf" srcId="{E2A139BA-374F-4588-92BC-FB7360F96054}" destId="{80A916BA-6B26-4952-A263-BEC8C7DB7AC6}" srcOrd="0" destOrd="0" presId="urn:microsoft.com/office/officeart/2005/8/layout/hList1"/>
    <dgm:cxn modelId="{E3087C10-33E8-4E97-8FB2-AC7AE45BF8FD}" srcId="{8F4389BE-A714-4681-B84B-8C7198AA982D}" destId="{E2A139BA-374F-4588-92BC-FB7360F96054}" srcOrd="1" destOrd="0" parTransId="{2496EAA5-59FF-48FA-8328-AF3165935F3E}" sibTransId="{214146E0-6754-4C1D-A6C1-926468521DE4}"/>
    <dgm:cxn modelId="{90BD59FE-AA1D-41E4-8C98-E8B73A19070F}" type="presOf" srcId="{F0FC724E-C776-4D80-99C8-D1E081098B01}" destId="{A051E9A0-DD3A-4F86-A3C4-79810E6F9349}" srcOrd="0" destOrd="2" presId="urn:microsoft.com/office/officeart/2005/8/layout/hList1"/>
    <dgm:cxn modelId="{CEAC11E7-9640-4A48-9903-A9A574A8B815}" type="presOf" srcId="{6A833DE7-8EA6-4DEE-9B4D-1E1CCB2706AE}" destId="{A051E9A0-DD3A-4F86-A3C4-79810E6F9349}" srcOrd="0" destOrd="0" presId="urn:microsoft.com/office/officeart/2005/8/layout/hList1"/>
    <dgm:cxn modelId="{626DC554-DF58-43AE-AE9C-D29CA88CB039}" type="presOf" srcId="{8870F5AE-4EC7-4339-8AB3-92FC00B7EC6D}" destId="{644EC298-3ADC-41C4-A356-0B0086CEF63B}" srcOrd="0" destOrd="1" presId="urn:microsoft.com/office/officeart/2005/8/layout/hList1"/>
    <dgm:cxn modelId="{5F290A7F-285E-4283-B122-000B606A2FD1}" srcId="{8F4389BE-A714-4681-B84B-8C7198AA982D}" destId="{3D567043-E068-408E-816B-FC49248F4EB7}" srcOrd="3" destOrd="0" parTransId="{2D41DF59-C2A4-4B39-946E-319C3E48DD14}" sibTransId="{EAC5379C-C886-4CF6-88C1-EA3E4670B7AD}"/>
    <dgm:cxn modelId="{149D9357-63ED-47C5-BF5A-F91738FCAB00}" type="presOf" srcId="{81D7832D-FBC7-449B-880F-756B171547D7}" destId="{644EC298-3ADC-41C4-A356-0B0086CEF63B}" srcOrd="0" destOrd="3" presId="urn:microsoft.com/office/officeart/2005/8/layout/hList1"/>
    <dgm:cxn modelId="{F5F8F93C-FBFB-45DB-8B18-D79FC07EFA0D}" srcId="{C6267C8D-D853-483B-86BD-D642376F6C3F}" destId="{55BF248C-0C04-4406-8B20-0773910AEF0A}" srcOrd="0" destOrd="0" parTransId="{B98B7DD7-C9F2-40DA-A9DE-3504B439906C}" sibTransId="{05EF862A-90EF-4A06-A282-11D98AD6F0A3}"/>
    <dgm:cxn modelId="{3552CDEE-D04F-4D4F-BFC0-4D98AA04D16E}" srcId="{E1970B31-74A0-422B-BDBC-5D5B8B86B398}" destId="{5E9A8F87-EEF9-4E18-A46C-0E759AF6B1CD}" srcOrd="1" destOrd="0" parTransId="{06CBBD42-97F6-45E5-9CB8-BC0E3394F281}" sibTransId="{3402A2C9-3147-42B0-98D4-16402BE8B865}"/>
    <dgm:cxn modelId="{7E8F80C9-4618-4AF2-9F24-D76DD4637DDF}" type="presOf" srcId="{6BC12200-721F-4F2A-8028-3CCCDD6D5304}" destId="{3B1EB312-8C3C-4B53-A6F4-1AFEA45C0FA1}" srcOrd="0" destOrd="0" presId="urn:microsoft.com/office/officeart/2005/8/layout/hList1"/>
    <dgm:cxn modelId="{6846F73C-A5F6-469A-9705-22AFB156F47C}" srcId="{E1970B31-74A0-422B-BDBC-5D5B8B86B398}" destId="{8870F5AE-4EC7-4339-8AB3-92FC00B7EC6D}" srcOrd="0" destOrd="0" parTransId="{06EA2C1A-501D-41B7-B571-89CF5B0E6F2A}" sibTransId="{B8293CF1-2AA2-41E0-9B01-9356BDA95628}"/>
    <dgm:cxn modelId="{A7487CC6-5C41-4BE2-B138-28F38DF34154}" type="presOf" srcId="{3D567043-E068-408E-816B-FC49248F4EB7}" destId="{5079A7BD-B35B-4814-ADE1-27F65EBFEEEF}" srcOrd="0" destOrd="0" presId="urn:microsoft.com/office/officeart/2005/8/layout/hList1"/>
    <dgm:cxn modelId="{2BEBB341-2DF4-486E-9366-860167C51160}" srcId="{6BC12200-721F-4F2A-8028-3CCCDD6D5304}" destId="{764CC27A-4AD3-419F-811B-BBCDA6078927}" srcOrd="1" destOrd="0" parTransId="{8006FAF2-0992-4DC3-B3E9-948D069D2FD0}" sibTransId="{33516481-AB9E-417C-86FE-DD250BD4D221}"/>
    <dgm:cxn modelId="{7E4BF84D-E6B9-4097-BAD2-BC5FCAD94BEC}" srcId="{E1970B31-74A0-422B-BDBC-5D5B8B86B398}" destId="{EA8C6545-860C-4C15-8572-59812ED3CF40}" srcOrd="4" destOrd="0" parTransId="{2243E452-90AE-40C3-8568-1D21FEBDBE9C}" sibTransId="{DB691710-C373-4303-A1A5-C3325D556935}"/>
    <dgm:cxn modelId="{34732E9B-D111-4A5A-BDBC-08A9ED255F41}" type="presOf" srcId="{EA8C6545-860C-4C15-8572-59812ED3CF40}" destId="{644EC298-3ADC-41C4-A356-0B0086CEF63B}" srcOrd="0" destOrd="5" presId="urn:microsoft.com/office/officeart/2005/8/layout/hList1"/>
    <dgm:cxn modelId="{7C134A24-1C33-4A35-92C2-B16D594105F4}" srcId="{8F4389BE-A714-4681-B84B-8C7198AA982D}" destId="{EC7E21EF-8495-48C9-8C10-B35CC8398DAC}" srcOrd="2" destOrd="0" parTransId="{49256B0A-A9D5-4228-8DA9-D625ECE19A6A}" sibTransId="{B9B30B70-5DED-4FEF-B092-74812C5CA1EB}"/>
    <dgm:cxn modelId="{D51E4C09-39CE-48F0-B883-C452FE7868D1}" type="presOf" srcId="{C6267C8D-D853-483B-86BD-D642376F6C3F}" destId="{9885BB1D-C565-40F8-9EB5-1149AF9A56BD}" srcOrd="0" destOrd="0" presId="urn:microsoft.com/office/officeart/2005/8/layout/hList1"/>
    <dgm:cxn modelId="{0E6AACA9-BADA-4A9A-84B0-BDC841DA38C6}" srcId="{6BC12200-721F-4F2A-8028-3CCCDD6D5304}" destId="{F0FC724E-C776-4D80-99C8-D1E081098B01}" srcOrd="2" destOrd="0" parTransId="{9E1E8E12-26BE-4508-9C36-C94A3EE57D17}" sibTransId="{D113BB29-1D8D-4F96-A775-D73B106BE364}"/>
    <dgm:cxn modelId="{89060630-F50A-480B-B47B-4775586EC0FC}" srcId="{8F4389BE-A714-4681-B84B-8C7198AA982D}" destId="{6BC12200-721F-4F2A-8028-3CCCDD6D5304}" srcOrd="4" destOrd="0" parTransId="{7908468A-3CAE-432E-88AA-9285350CC8CF}" sibTransId="{B0BF2CF4-C231-4F7E-9F7C-24E0F42673A8}"/>
    <dgm:cxn modelId="{38E95184-1371-4B27-9F02-8EB71665BD1E}" srcId="{E1970B31-74A0-422B-BDBC-5D5B8B86B398}" destId="{81D7832D-FBC7-449B-880F-756B171547D7}" srcOrd="2" destOrd="0" parTransId="{6458C591-4640-45E0-AAAE-1857537473FF}" sibTransId="{8EB0D995-9F8B-4AEA-A0F1-01B4B3665592}"/>
    <dgm:cxn modelId="{5D9E1A9F-D496-472C-BE90-150CC32ABFC5}" type="presOf" srcId="{5E9A8F87-EEF9-4E18-A46C-0E759AF6B1CD}" destId="{644EC298-3ADC-41C4-A356-0B0086CEF63B}" srcOrd="0" destOrd="2" presId="urn:microsoft.com/office/officeart/2005/8/layout/hList1"/>
    <dgm:cxn modelId="{EAA8997C-0C24-436F-A599-5E9796A21085}" type="presOf" srcId="{55BF248C-0C04-4406-8B20-0773910AEF0A}" destId="{F654F4E0-AF25-4093-BB43-0628D0FC64AC}" srcOrd="0" destOrd="0" presId="urn:microsoft.com/office/officeart/2005/8/layout/hList1"/>
    <dgm:cxn modelId="{4C855407-1558-4123-8BD3-8CBB17E42C29}" srcId="{3D567043-E068-408E-816B-FC49248F4EB7}" destId="{3039F5ED-256F-421D-A122-8CB001A2A74F}" srcOrd="0" destOrd="0" parTransId="{1A43CD27-2BA4-45AC-966A-39C0D5BECFFC}" sibTransId="{69F3A70F-7D33-4D5B-B177-366FA33F8D2F}"/>
    <dgm:cxn modelId="{DFD8F472-F360-4A08-B82A-AEC3092598D0}" srcId="{8F4389BE-A714-4681-B84B-8C7198AA982D}" destId="{C6267C8D-D853-483B-86BD-D642376F6C3F}" srcOrd="0" destOrd="0" parTransId="{83B7CA48-E836-4795-8CAC-FD16078F10CA}" sibTransId="{5A9D8EC1-F51B-4A10-9501-F96782BF1037}"/>
    <dgm:cxn modelId="{BA390B31-3D64-45D2-8F40-B67930352166}" srcId="{EC7E21EF-8495-48C9-8C10-B35CC8398DAC}" destId="{DB212FEC-A0F7-419B-AD30-90D9D4878D51}" srcOrd="0" destOrd="0" parTransId="{0EE7F3FC-BE47-409D-88D5-121A9554FC9E}" sibTransId="{6AAA24F9-30E6-47F1-84C8-E288AA07AE1C}"/>
    <dgm:cxn modelId="{6B0B053A-C93D-425D-9B31-2D0ABF9E2360}" type="presOf" srcId="{3039F5ED-256F-421D-A122-8CB001A2A74F}" destId="{98FB3218-3FE8-47B6-ABAA-2E4126334A9D}" srcOrd="0" destOrd="0" presId="urn:microsoft.com/office/officeart/2005/8/layout/hList1"/>
    <dgm:cxn modelId="{FA945B58-866F-45E8-9950-3225B919455C}" type="presOf" srcId="{DB212FEC-A0F7-419B-AD30-90D9D4878D51}" destId="{D895A525-ACBA-43D2-94CF-DED36485F016}" srcOrd="0" destOrd="0" presId="urn:microsoft.com/office/officeart/2005/8/layout/hList1"/>
    <dgm:cxn modelId="{EC5ECB97-D3ED-4677-8157-C96E5B74B124}" type="presOf" srcId="{764CC27A-4AD3-419F-811B-BBCDA6078927}" destId="{A051E9A0-DD3A-4F86-A3C4-79810E6F9349}" srcOrd="0" destOrd="1" presId="urn:microsoft.com/office/officeart/2005/8/layout/hList1"/>
    <dgm:cxn modelId="{5F39248F-2E16-42E3-BEAE-AFB47501DE26}" type="presOf" srcId="{8F4389BE-A714-4681-B84B-8C7198AA982D}" destId="{517FA3FC-1F02-409C-A902-7E9BEB1B9525}" srcOrd="0" destOrd="0" presId="urn:microsoft.com/office/officeart/2005/8/layout/hList1"/>
    <dgm:cxn modelId="{76242AB1-748D-4F6C-80F6-5AC380EBBC90}" type="presOf" srcId="{E1970B31-74A0-422B-BDBC-5D5B8B86B398}" destId="{644EC298-3ADC-41C4-A356-0B0086CEF63B}" srcOrd="0" destOrd="0" presId="urn:microsoft.com/office/officeart/2005/8/layout/hList1"/>
    <dgm:cxn modelId="{4FEC7B86-E68E-437C-A308-FBDC22748532}" type="presOf" srcId="{C48B6375-A22B-424C-9F0E-CD14062D91BD}" destId="{644EC298-3ADC-41C4-A356-0B0086CEF63B}" srcOrd="0" destOrd="4" presId="urn:microsoft.com/office/officeart/2005/8/layout/hList1"/>
    <dgm:cxn modelId="{96CD9DBB-D601-42C9-991D-28D0E8CFBC5B}" type="presOf" srcId="{EC7E21EF-8495-48C9-8C10-B35CC8398DAC}" destId="{42B0105A-82A1-4276-A818-21FB194EF48D}" srcOrd="0" destOrd="0" presId="urn:microsoft.com/office/officeart/2005/8/layout/hList1"/>
    <dgm:cxn modelId="{21DCE3E3-F007-4AD9-A3EB-E9848ABDCDBC}" srcId="{E2A139BA-374F-4588-92BC-FB7360F96054}" destId="{E1970B31-74A0-422B-BDBC-5D5B8B86B398}" srcOrd="0" destOrd="0" parTransId="{2B11F4EA-6D4F-4955-A22A-CCFCFA867A96}" sibTransId="{EC649D16-F8B8-4EB9-89E2-A05404FF0EF2}"/>
    <dgm:cxn modelId="{59184554-C979-4772-89FB-F62DFB7E22F0}" type="presParOf" srcId="{517FA3FC-1F02-409C-A902-7E9BEB1B9525}" destId="{02C4CBD7-9283-465E-9F83-B865A8F338E1}" srcOrd="0" destOrd="0" presId="urn:microsoft.com/office/officeart/2005/8/layout/hList1"/>
    <dgm:cxn modelId="{E2B80BF0-9070-467A-9B46-61B30DA136E8}" type="presParOf" srcId="{02C4CBD7-9283-465E-9F83-B865A8F338E1}" destId="{9885BB1D-C565-40F8-9EB5-1149AF9A56BD}" srcOrd="0" destOrd="0" presId="urn:microsoft.com/office/officeart/2005/8/layout/hList1"/>
    <dgm:cxn modelId="{C299A47C-BBD8-4A22-B6B1-CB03B6B61C67}" type="presParOf" srcId="{02C4CBD7-9283-465E-9F83-B865A8F338E1}" destId="{F654F4E0-AF25-4093-BB43-0628D0FC64AC}" srcOrd="1" destOrd="0" presId="urn:microsoft.com/office/officeart/2005/8/layout/hList1"/>
    <dgm:cxn modelId="{DD378212-104C-48B0-ACC6-D1FF28FB826A}" type="presParOf" srcId="{517FA3FC-1F02-409C-A902-7E9BEB1B9525}" destId="{FDC0F944-72BA-44A8-A126-DA73B2B04113}" srcOrd="1" destOrd="0" presId="urn:microsoft.com/office/officeart/2005/8/layout/hList1"/>
    <dgm:cxn modelId="{27CA3D66-D200-43FC-A939-22B231593A8D}" type="presParOf" srcId="{517FA3FC-1F02-409C-A902-7E9BEB1B9525}" destId="{DFC4E6FA-1CEB-46D5-8CCA-8E8067E5B80F}" srcOrd="2" destOrd="0" presId="urn:microsoft.com/office/officeart/2005/8/layout/hList1"/>
    <dgm:cxn modelId="{F4F5B886-6074-4AF7-997A-8BFA2A35070B}" type="presParOf" srcId="{DFC4E6FA-1CEB-46D5-8CCA-8E8067E5B80F}" destId="{80A916BA-6B26-4952-A263-BEC8C7DB7AC6}" srcOrd="0" destOrd="0" presId="urn:microsoft.com/office/officeart/2005/8/layout/hList1"/>
    <dgm:cxn modelId="{AD649BBD-BE82-4691-AA38-2F44DFF2D572}" type="presParOf" srcId="{DFC4E6FA-1CEB-46D5-8CCA-8E8067E5B80F}" destId="{644EC298-3ADC-41C4-A356-0B0086CEF63B}" srcOrd="1" destOrd="0" presId="urn:microsoft.com/office/officeart/2005/8/layout/hList1"/>
    <dgm:cxn modelId="{FAA4026C-B9E2-454C-8912-E211AC1082A5}" type="presParOf" srcId="{517FA3FC-1F02-409C-A902-7E9BEB1B9525}" destId="{FFDDEF45-8222-441E-B1CB-9728ECA4F6CB}" srcOrd="3" destOrd="0" presId="urn:microsoft.com/office/officeart/2005/8/layout/hList1"/>
    <dgm:cxn modelId="{44E75B9E-98AC-425C-A7FA-0A489071B5B2}" type="presParOf" srcId="{517FA3FC-1F02-409C-A902-7E9BEB1B9525}" destId="{629CE135-CC25-46F5-86EC-B4BFB65AD6B5}" srcOrd="4" destOrd="0" presId="urn:microsoft.com/office/officeart/2005/8/layout/hList1"/>
    <dgm:cxn modelId="{9E162908-E5D4-4CE5-BD43-1218EA7D806A}" type="presParOf" srcId="{629CE135-CC25-46F5-86EC-B4BFB65AD6B5}" destId="{42B0105A-82A1-4276-A818-21FB194EF48D}" srcOrd="0" destOrd="0" presId="urn:microsoft.com/office/officeart/2005/8/layout/hList1"/>
    <dgm:cxn modelId="{1EE24217-AF51-4466-82DA-EB140BCA0073}" type="presParOf" srcId="{629CE135-CC25-46F5-86EC-B4BFB65AD6B5}" destId="{D895A525-ACBA-43D2-94CF-DED36485F016}" srcOrd="1" destOrd="0" presId="urn:microsoft.com/office/officeart/2005/8/layout/hList1"/>
    <dgm:cxn modelId="{2ED46399-EAFF-4A61-B90F-338B318AF165}" type="presParOf" srcId="{517FA3FC-1F02-409C-A902-7E9BEB1B9525}" destId="{40AEC72F-C114-4BFA-BC2B-1FF1E83CD41C}" srcOrd="5" destOrd="0" presId="urn:microsoft.com/office/officeart/2005/8/layout/hList1"/>
    <dgm:cxn modelId="{671EC04B-903B-4172-B70A-3B5E1DEF10E3}" type="presParOf" srcId="{517FA3FC-1F02-409C-A902-7E9BEB1B9525}" destId="{A3A89EF8-6D03-48FC-96F9-3F5FC5D14F2D}" srcOrd="6" destOrd="0" presId="urn:microsoft.com/office/officeart/2005/8/layout/hList1"/>
    <dgm:cxn modelId="{88707B48-1A91-41E4-BA23-5A8BA538D0DB}" type="presParOf" srcId="{A3A89EF8-6D03-48FC-96F9-3F5FC5D14F2D}" destId="{5079A7BD-B35B-4814-ADE1-27F65EBFEEEF}" srcOrd="0" destOrd="0" presId="urn:microsoft.com/office/officeart/2005/8/layout/hList1"/>
    <dgm:cxn modelId="{A735FAC3-2D64-4568-B084-2654A390450E}" type="presParOf" srcId="{A3A89EF8-6D03-48FC-96F9-3F5FC5D14F2D}" destId="{98FB3218-3FE8-47B6-ABAA-2E4126334A9D}" srcOrd="1" destOrd="0" presId="urn:microsoft.com/office/officeart/2005/8/layout/hList1"/>
    <dgm:cxn modelId="{487EE6C7-E3F6-471D-B5BC-42A4CAD73A21}" type="presParOf" srcId="{517FA3FC-1F02-409C-A902-7E9BEB1B9525}" destId="{32F80650-B6DA-4235-8700-957F26992C55}" srcOrd="7" destOrd="0" presId="urn:microsoft.com/office/officeart/2005/8/layout/hList1"/>
    <dgm:cxn modelId="{5B83B66B-95E2-492C-A68D-CB96EAA5A5FC}" type="presParOf" srcId="{517FA3FC-1F02-409C-A902-7E9BEB1B9525}" destId="{2416C454-36B2-404C-9540-BF6E0F769315}" srcOrd="8" destOrd="0" presId="urn:microsoft.com/office/officeart/2005/8/layout/hList1"/>
    <dgm:cxn modelId="{E8FB2E2D-8E73-4203-9966-C978CB9D4713}" type="presParOf" srcId="{2416C454-36B2-404C-9540-BF6E0F769315}" destId="{3B1EB312-8C3C-4B53-A6F4-1AFEA45C0FA1}" srcOrd="0" destOrd="0" presId="urn:microsoft.com/office/officeart/2005/8/layout/hList1"/>
    <dgm:cxn modelId="{C9D07CBE-8F01-436B-94D7-32ADA78BA3D2}" type="presParOf" srcId="{2416C454-36B2-404C-9540-BF6E0F769315}" destId="{A051E9A0-DD3A-4F86-A3C4-79810E6F93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5BB1D-C565-40F8-9EB5-1149AF9A56BD}">
      <dsp:nvSpPr>
        <dsp:cNvPr id="0" name=""/>
        <dsp:cNvSpPr/>
      </dsp:nvSpPr>
      <dsp:spPr>
        <a:xfrm>
          <a:off x="5008" y="90817"/>
          <a:ext cx="1919802" cy="75414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s-PE" sz="1400" kern="1200" dirty="0" smtClean="0"/>
            <a:t>Orientación e Información</a:t>
          </a:r>
          <a:endParaRPr lang="es-PE" sz="1400" kern="1200" dirty="0"/>
        </a:p>
      </dsp:txBody>
      <dsp:txXfrm>
        <a:off x="5008" y="90817"/>
        <a:ext cx="1919802" cy="754143"/>
      </dsp:txXfrm>
    </dsp:sp>
    <dsp:sp modelId="{F654F4E0-AF25-4093-BB43-0628D0FC64AC}">
      <dsp:nvSpPr>
        <dsp:cNvPr id="0" name=""/>
        <dsp:cNvSpPr/>
      </dsp:nvSpPr>
      <dsp:spPr>
        <a:xfrm>
          <a:off x="0" y="842856"/>
          <a:ext cx="1919802" cy="324654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Ofrece, acceso a los formularios de trámites y sus indicaciones, e información y la posibilidad de descarga del software del Sistema de Con- </a:t>
          </a:r>
          <a:r>
            <a:rPr lang="es-PE" sz="1400" kern="1200" dirty="0" err="1" smtClean="0"/>
            <a:t>frontación</a:t>
          </a:r>
          <a:r>
            <a:rPr lang="es-PE" sz="1400" kern="1200" dirty="0" smtClean="0"/>
            <a:t> de Operaciones </a:t>
          </a:r>
          <a:r>
            <a:rPr lang="es-PE" sz="1400" kern="1200" dirty="0" err="1" smtClean="0"/>
            <a:t>Autodeclaradas</a:t>
          </a:r>
          <a:r>
            <a:rPr lang="es-PE" sz="1400" kern="1200" dirty="0" smtClean="0"/>
            <a:t> (COAS).</a:t>
          </a:r>
          <a:endParaRPr lang="es-PE" sz="1400" kern="1200" dirty="0"/>
        </a:p>
      </dsp:txBody>
      <dsp:txXfrm>
        <a:off x="0" y="842856"/>
        <a:ext cx="1919802" cy="3246546"/>
      </dsp:txXfrm>
    </dsp:sp>
    <dsp:sp modelId="{80A916BA-6B26-4952-A263-BEC8C7DB7AC6}">
      <dsp:nvSpPr>
        <dsp:cNvPr id="0" name=""/>
        <dsp:cNvSpPr/>
      </dsp:nvSpPr>
      <dsp:spPr>
        <a:xfrm>
          <a:off x="2193583" y="90817"/>
          <a:ext cx="1919802" cy="75414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err="1" smtClean="0"/>
            <a:t>Gestión</a:t>
          </a:r>
          <a:r>
            <a:rPr lang="en-US" sz="1400" b="1" kern="1200" dirty="0" smtClean="0"/>
            <a:t> </a:t>
          </a:r>
          <a:r>
            <a:rPr lang="en-US" sz="1400" b="1" kern="1200" dirty="0" err="1" smtClean="0"/>
            <a:t>transparente</a:t>
          </a:r>
          <a:endParaRPr lang="es-PE" sz="1400" kern="1200" dirty="0"/>
        </a:p>
      </dsp:txBody>
      <dsp:txXfrm>
        <a:off x="2193583" y="90817"/>
        <a:ext cx="1919802" cy="754143"/>
      </dsp:txXfrm>
    </dsp:sp>
    <dsp:sp modelId="{644EC298-3ADC-41C4-A356-0B0086CEF63B}">
      <dsp:nvSpPr>
        <dsp:cNvPr id="0" name=""/>
        <dsp:cNvSpPr/>
      </dsp:nvSpPr>
      <dsp:spPr>
        <a:xfrm>
          <a:off x="2188572" y="842856"/>
          <a:ext cx="1919802" cy="324654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Brinda información sobre el manejo institucional y presupuestal de la </a:t>
          </a:r>
          <a:r>
            <a:rPr lang="es-PE" sz="1400" kern="1200" dirty="0" err="1" smtClean="0"/>
            <a:t>Sunat</a:t>
          </a:r>
          <a:r>
            <a:rPr lang="es-PE" sz="1400" kern="1200" dirty="0" smtClean="0"/>
            <a:t>.</a:t>
          </a:r>
          <a:endParaRPr lang="es-PE" sz="1400" kern="1200" dirty="0"/>
        </a:p>
      </dsp:txBody>
      <dsp:txXfrm>
        <a:off x="2188572" y="842856"/>
        <a:ext cx="1919802" cy="3246546"/>
      </dsp:txXfrm>
    </dsp:sp>
    <dsp:sp modelId="{42B0105A-82A1-4276-A818-21FB194EF48D}">
      <dsp:nvSpPr>
        <dsp:cNvPr id="0" name=""/>
        <dsp:cNvSpPr/>
      </dsp:nvSpPr>
      <dsp:spPr>
        <a:xfrm>
          <a:off x="4382158" y="115186"/>
          <a:ext cx="1919802" cy="75414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s-PE" sz="1400" b="1" kern="1200" dirty="0" smtClean="0"/>
            <a:t>Defensoría del Contribuyente </a:t>
          </a:r>
          <a:endParaRPr lang="es-PE" sz="1400" kern="1200" dirty="0"/>
        </a:p>
      </dsp:txBody>
      <dsp:txXfrm>
        <a:off x="4382158" y="115186"/>
        <a:ext cx="1919802" cy="754143"/>
      </dsp:txXfrm>
    </dsp:sp>
    <dsp:sp modelId="{D895A525-ACBA-43D2-94CF-DED36485F016}">
      <dsp:nvSpPr>
        <dsp:cNvPr id="0" name=""/>
        <dsp:cNvSpPr/>
      </dsp:nvSpPr>
      <dsp:spPr>
        <a:xfrm>
          <a:off x="4361098" y="916477"/>
          <a:ext cx="1919802" cy="314907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Permite entonces acceder a la descripción de la Defensoría del Contribuyente, ámbitos de aplicación y requisitos mínimos.</a:t>
          </a:r>
          <a:endParaRPr lang="es-PE" sz="1400" kern="1200" dirty="0"/>
        </a:p>
        <a:p>
          <a:pPr marL="114300" lvl="1" indent="-114300" algn="l" defTabSz="622300">
            <a:lnSpc>
              <a:spcPct val="90000"/>
            </a:lnSpc>
            <a:spcBef>
              <a:spcPct val="0"/>
            </a:spcBef>
            <a:spcAft>
              <a:spcPct val="15000"/>
            </a:spcAft>
            <a:buChar char="••"/>
          </a:pPr>
          <a:r>
            <a:rPr lang="es-PE" sz="1400" kern="1200" smtClean="0"/>
            <a:t>Defensoría en línea y unidades recepto- ras en el ámbito nacional.</a:t>
          </a:r>
          <a:endParaRPr lang="es-PE" sz="1400" kern="1200"/>
        </a:p>
      </dsp:txBody>
      <dsp:txXfrm>
        <a:off x="4361098" y="916477"/>
        <a:ext cx="1919802" cy="3149070"/>
      </dsp:txXfrm>
    </dsp:sp>
    <dsp:sp modelId="{5079A7BD-B35B-4814-ADE1-27F65EBFEEEF}">
      <dsp:nvSpPr>
        <dsp:cNvPr id="0" name=""/>
        <dsp:cNvSpPr/>
      </dsp:nvSpPr>
      <dsp:spPr>
        <a:xfrm>
          <a:off x="6570733" y="90817"/>
          <a:ext cx="1919802" cy="75414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err="1" smtClean="0"/>
            <a:t>Operaciones</a:t>
          </a:r>
          <a:r>
            <a:rPr lang="en-US" sz="1400" kern="1200" dirty="0" smtClean="0"/>
            <a:t> en </a:t>
          </a:r>
          <a:r>
            <a:rPr lang="en-US" sz="1400" kern="1200" dirty="0" err="1" smtClean="0"/>
            <a:t>línea</a:t>
          </a:r>
          <a:endParaRPr lang="es-PE" sz="1400" kern="1200" dirty="0"/>
        </a:p>
      </dsp:txBody>
      <dsp:txXfrm>
        <a:off x="6570733" y="90817"/>
        <a:ext cx="1919802" cy="754143"/>
      </dsp:txXfrm>
    </dsp:sp>
    <dsp:sp modelId="{98FB3218-3FE8-47B6-ABAA-2E4126334A9D}">
      <dsp:nvSpPr>
        <dsp:cNvPr id="0" name=""/>
        <dsp:cNvSpPr/>
      </dsp:nvSpPr>
      <dsp:spPr>
        <a:xfrm>
          <a:off x="6565723" y="842856"/>
          <a:ext cx="1919802" cy="324654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smtClean="0"/>
            <a:t>Presentación</a:t>
          </a:r>
          <a:r>
            <a:rPr lang="en-US" sz="1400" kern="1200" dirty="0" smtClean="0"/>
            <a:t>  de  </a:t>
          </a:r>
          <a:r>
            <a:rPr lang="en-US" sz="1400" kern="1200" dirty="0" err="1" smtClean="0"/>
            <a:t>declaraciones</a:t>
          </a:r>
          <a:r>
            <a:rPr lang="en-US" sz="1400" kern="1200" dirty="0" smtClean="0"/>
            <a:t> </a:t>
          </a:r>
          <a:r>
            <a:rPr lang="en-US" sz="1400" kern="1200" dirty="0" err="1" smtClean="0"/>
            <a:t>juradas</a:t>
          </a:r>
          <a:r>
            <a:rPr lang="en-US" sz="1400" kern="1200" dirty="0" smtClean="0"/>
            <a:t> </a:t>
          </a:r>
          <a:r>
            <a:rPr lang="en-US" sz="1400" kern="1200" dirty="0" err="1" smtClean="0"/>
            <a:t>determinativas</a:t>
          </a:r>
          <a:r>
            <a:rPr lang="en-US" sz="1400" kern="1200" dirty="0" smtClean="0"/>
            <a:t>.</a:t>
          </a:r>
          <a:endParaRPr lang="es-PE" sz="1400" kern="1200" dirty="0"/>
        </a:p>
        <a:p>
          <a:pPr marL="114300" lvl="1" indent="-114300" algn="l" defTabSz="622300">
            <a:lnSpc>
              <a:spcPct val="90000"/>
            </a:lnSpc>
            <a:spcBef>
              <a:spcPct val="0"/>
            </a:spcBef>
            <a:spcAft>
              <a:spcPct val="15000"/>
            </a:spcAft>
            <a:buChar char="••"/>
          </a:pPr>
          <a:r>
            <a:rPr lang="es-PE" sz="1400" kern="1200" dirty="0" smtClean="0"/>
            <a:t>Pago de tributos internos (solo para me- </a:t>
          </a:r>
          <a:r>
            <a:rPr lang="es-PE" sz="1400" kern="1200" dirty="0" err="1" smtClean="0"/>
            <a:t>dianos</a:t>
          </a:r>
          <a:r>
            <a:rPr lang="es-PE" sz="1400" kern="1200" dirty="0" smtClean="0"/>
            <a:t> y pequeños contribuyentes).</a:t>
          </a:r>
          <a:endParaRPr lang="es-PE" sz="1400" kern="1200" dirty="0"/>
        </a:p>
        <a:p>
          <a:pPr marL="114300" lvl="1" indent="-114300" algn="l" defTabSz="622300">
            <a:lnSpc>
              <a:spcPct val="90000"/>
            </a:lnSpc>
            <a:spcBef>
              <a:spcPct val="0"/>
            </a:spcBef>
            <a:spcAft>
              <a:spcPct val="15000"/>
            </a:spcAft>
            <a:buChar char="••"/>
          </a:pPr>
          <a:r>
            <a:rPr lang="en-US" sz="1400" kern="1200" dirty="0" err="1" smtClean="0"/>
            <a:t>Solicitud</a:t>
          </a:r>
          <a:r>
            <a:rPr lang="en-US" sz="1400" kern="1200" dirty="0" smtClean="0"/>
            <a:t> de </a:t>
          </a:r>
          <a:r>
            <a:rPr lang="en-US" sz="1400" kern="1200" dirty="0" err="1" smtClean="0"/>
            <a:t>autorización</a:t>
          </a:r>
          <a:r>
            <a:rPr lang="en-US" sz="1400" kern="1200" dirty="0" smtClean="0"/>
            <a:t> de  impression de </a:t>
          </a:r>
          <a:r>
            <a:rPr lang="en-US" sz="1400" kern="1200" dirty="0" err="1" smtClean="0"/>
            <a:t>comprobantes</a:t>
          </a:r>
          <a:r>
            <a:rPr lang="en-US" sz="1400" kern="1200" dirty="0" smtClean="0"/>
            <a:t> de </a:t>
          </a:r>
          <a:r>
            <a:rPr lang="en-US" sz="1400" kern="1200" dirty="0" err="1" smtClean="0"/>
            <a:t>pago</a:t>
          </a:r>
          <a:r>
            <a:rPr lang="en-US" sz="1400" kern="1200" dirty="0" smtClean="0"/>
            <a:t>.</a:t>
          </a:r>
          <a:endParaRPr lang="es-PE" sz="1400" kern="1200" dirty="0"/>
        </a:p>
      </dsp:txBody>
      <dsp:txXfrm>
        <a:off x="6565723" y="842856"/>
        <a:ext cx="1919802" cy="3246546"/>
      </dsp:txXfrm>
    </dsp:sp>
    <dsp:sp modelId="{3B1EB312-8C3C-4B53-A6F4-1AFEA45C0FA1}">
      <dsp:nvSpPr>
        <dsp:cNvPr id="0" name=""/>
        <dsp:cNvSpPr/>
      </dsp:nvSpPr>
      <dsp:spPr>
        <a:xfrm>
          <a:off x="8759309" y="90817"/>
          <a:ext cx="1919802" cy="75414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err="1" smtClean="0"/>
            <a:t>Medios</a:t>
          </a:r>
          <a:r>
            <a:rPr lang="en-US" sz="1400" kern="1200" dirty="0" smtClean="0"/>
            <a:t> de </a:t>
          </a:r>
          <a:r>
            <a:rPr lang="en-US" sz="1400" kern="1200" dirty="0" err="1" smtClean="0"/>
            <a:t>Declaración</a:t>
          </a:r>
          <a:r>
            <a:rPr lang="en-US" sz="1400" kern="1200" dirty="0" smtClean="0"/>
            <a:t> y </a:t>
          </a:r>
          <a:r>
            <a:rPr lang="en-US" sz="1400" kern="1200" dirty="0" err="1" smtClean="0"/>
            <a:t>pago</a:t>
          </a:r>
          <a:endParaRPr lang="es-PE" sz="1400" kern="1200" dirty="0"/>
        </a:p>
      </dsp:txBody>
      <dsp:txXfrm>
        <a:off x="8759309" y="90817"/>
        <a:ext cx="1919802" cy="754143"/>
      </dsp:txXfrm>
    </dsp:sp>
    <dsp:sp modelId="{A051E9A0-DD3A-4F86-A3C4-79810E6F9349}">
      <dsp:nvSpPr>
        <dsp:cNvPr id="0" name=""/>
        <dsp:cNvSpPr/>
      </dsp:nvSpPr>
      <dsp:spPr>
        <a:xfrm>
          <a:off x="8754298" y="842856"/>
          <a:ext cx="1919802" cy="324654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b="0" i="0" kern="1200" dirty="0" smtClean="0"/>
            <a:t>Formularios</a:t>
          </a:r>
          <a:endParaRPr lang="es-PE" sz="1400" b="0" i="0" kern="1200" dirty="0"/>
        </a:p>
        <a:p>
          <a:pPr marL="114300" lvl="1" indent="-114300" algn="l" defTabSz="622300">
            <a:lnSpc>
              <a:spcPct val="90000"/>
            </a:lnSpc>
            <a:spcBef>
              <a:spcPct val="0"/>
            </a:spcBef>
            <a:spcAft>
              <a:spcPct val="15000"/>
            </a:spcAft>
            <a:buChar char="••"/>
          </a:pPr>
          <a:r>
            <a:rPr lang="es-PE" sz="1400" b="0" i="0" kern="1200" dirty="0" smtClean="0"/>
            <a:t>Programa de Declaración Telemática (PDT)</a:t>
          </a:r>
          <a:endParaRPr lang="es-PE" sz="1400" b="0" i="0" kern="1200" dirty="0"/>
        </a:p>
        <a:p>
          <a:pPr marL="114300" lvl="1" indent="-114300" algn="l" defTabSz="622300">
            <a:lnSpc>
              <a:spcPct val="90000"/>
            </a:lnSpc>
            <a:spcBef>
              <a:spcPct val="0"/>
            </a:spcBef>
            <a:spcAft>
              <a:spcPct val="15000"/>
            </a:spcAft>
            <a:buChar char="••"/>
          </a:pPr>
          <a:r>
            <a:rPr lang="es-PE" sz="1400" b="0" i="0" kern="1200" dirty="0" smtClean="0"/>
            <a:t>Pago Fácil</a:t>
          </a:r>
          <a:endParaRPr lang="es-PE" sz="1400" b="0" i="0" kern="1200" dirty="0"/>
        </a:p>
      </dsp:txBody>
      <dsp:txXfrm>
        <a:off x="8754298" y="842856"/>
        <a:ext cx="1919802" cy="3246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5BB1D-C565-40F8-9EB5-1149AF9A56BD}">
      <dsp:nvSpPr>
        <dsp:cNvPr id="0" name=""/>
        <dsp:cNvSpPr/>
      </dsp:nvSpPr>
      <dsp:spPr>
        <a:xfrm>
          <a:off x="5008" y="257082"/>
          <a:ext cx="1919802" cy="5171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err="1" smtClean="0"/>
            <a:t>Transparencia</a:t>
          </a:r>
          <a:r>
            <a:rPr lang="en-US" sz="1400" b="1" kern="1200" dirty="0" smtClean="0"/>
            <a:t>  </a:t>
          </a:r>
          <a:r>
            <a:rPr lang="en-US" sz="1400" b="1" kern="1200" dirty="0" err="1" smtClean="0"/>
            <a:t>aduanera</a:t>
          </a:r>
          <a:endParaRPr lang="es-PE" sz="1400" kern="1200" dirty="0"/>
        </a:p>
      </dsp:txBody>
      <dsp:txXfrm>
        <a:off x="5008" y="257082"/>
        <a:ext cx="1919802" cy="517175"/>
      </dsp:txXfrm>
    </dsp:sp>
    <dsp:sp modelId="{F654F4E0-AF25-4093-BB43-0628D0FC64AC}">
      <dsp:nvSpPr>
        <dsp:cNvPr id="0" name=""/>
        <dsp:cNvSpPr/>
      </dsp:nvSpPr>
      <dsp:spPr>
        <a:xfrm>
          <a:off x="0" y="737201"/>
          <a:ext cx="1919802" cy="31635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Ofrece, acceso a los formularios de trámites y sus indicaciones, e información y la posibilidad de descarga del software del Sistema de Con- </a:t>
          </a:r>
          <a:r>
            <a:rPr lang="es-PE" sz="1400" kern="1200" dirty="0" err="1" smtClean="0"/>
            <a:t>frontación</a:t>
          </a:r>
          <a:r>
            <a:rPr lang="es-PE" sz="1400" kern="1200" dirty="0" smtClean="0"/>
            <a:t> de Operaciones </a:t>
          </a:r>
          <a:r>
            <a:rPr lang="es-PE" sz="1400" kern="1200" dirty="0" err="1" smtClean="0"/>
            <a:t>Autodeclaradas</a:t>
          </a:r>
          <a:r>
            <a:rPr lang="es-PE" sz="1400" kern="1200" dirty="0" smtClean="0"/>
            <a:t> (COAS).</a:t>
          </a:r>
          <a:endParaRPr lang="es-PE" sz="1400" kern="1200" dirty="0"/>
        </a:p>
      </dsp:txBody>
      <dsp:txXfrm>
        <a:off x="0" y="737201"/>
        <a:ext cx="1919802" cy="3163500"/>
      </dsp:txXfrm>
    </dsp:sp>
    <dsp:sp modelId="{80A916BA-6B26-4952-A263-BEC8C7DB7AC6}">
      <dsp:nvSpPr>
        <dsp:cNvPr id="0" name=""/>
        <dsp:cNvSpPr/>
      </dsp:nvSpPr>
      <dsp:spPr>
        <a:xfrm>
          <a:off x="2193583" y="257082"/>
          <a:ext cx="1919802" cy="5171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t>Info- </a:t>
          </a:r>
          <a:r>
            <a:rPr lang="en-US" sz="1400" b="1" kern="1200" dirty="0" err="1" smtClean="0"/>
            <a:t>Aduanas</a:t>
          </a:r>
          <a:endParaRPr lang="es-PE" sz="1400" kern="1200" dirty="0"/>
        </a:p>
      </dsp:txBody>
      <dsp:txXfrm>
        <a:off x="2193583" y="257082"/>
        <a:ext cx="1919802" cy="517175"/>
      </dsp:txXfrm>
    </dsp:sp>
    <dsp:sp modelId="{644EC298-3ADC-41C4-A356-0B0086CEF63B}">
      <dsp:nvSpPr>
        <dsp:cNvPr id="0" name=""/>
        <dsp:cNvSpPr/>
      </dsp:nvSpPr>
      <dsp:spPr>
        <a:xfrm>
          <a:off x="2188572" y="737201"/>
          <a:ext cx="1919802" cy="31635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Brinda información sobre el comercio exterior peruano y las actividades de </a:t>
          </a:r>
          <a:r>
            <a:rPr lang="es-PE" sz="1400" kern="1200" dirty="0" err="1" smtClean="0"/>
            <a:t>Adua</a:t>
          </a:r>
          <a:r>
            <a:rPr lang="es-PE" sz="1400" kern="1200" dirty="0" smtClean="0"/>
            <a:t>- </a:t>
          </a:r>
          <a:r>
            <a:rPr lang="es-PE" sz="1400" kern="1200" dirty="0" err="1" smtClean="0"/>
            <a:t>nas</a:t>
          </a:r>
          <a:r>
            <a:rPr lang="es-PE" sz="1400" kern="1200" dirty="0" smtClean="0"/>
            <a:t>.</a:t>
          </a:r>
          <a:endParaRPr lang="es-PE" sz="1400" kern="1200" dirty="0"/>
        </a:p>
        <a:p>
          <a:pPr marL="228600" lvl="2" indent="-114300" algn="l" defTabSz="622300">
            <a:lnSpc>
              <a:spcPct val="90000"/>
            </a:lnSpc>
            <a:spcBef>
              <a:spcPct val="0"/>
            </a:spcBef>
            <a:spcAft>
              <a:spcPct val="15000"/>
            </a:spcAft>
            <a:buChar char="••"/>
          </a:pPr>
          <a:r>
            <a:rPr lang="en-US" sz="1400" kern="1200" smtClean="0"/>
            <a:t>Notas de prensa.</a:t>
          </a:r>
          <a:endParaRPr lang="es-PE" sz="1400" kern="1200" dirty="0"/>
        </a:p>
        <a:p>
          <a:pPr marL="228600" lvl="2" indent="-114300" algn="l" defTabSz="622300">
            <a:lnSpc>
              <a:spcPct val="90000"/>
            </a:lnSpc>
            <a:spcBef>
              <a:spcPct val="0"/>
            </a:spcBef>
            <a:spcAft>
              <a:spcPct val="15000"/>
            </a:spcAft>
            <a:buChar char="••"/>
          </a:pPr>
          <a:r>
            <a:rPr lang="en-US" sz="1400" kern="1200" dirty="0" smtClean="0"/>
            <a:t>Agenda legal</a:t>
          </a:r>
          <a:endParaRPr lang="es-PE" sz="1400" kern="1200" dirty="0"/>
        </a:p>
        <a:p>
          <a:pPr marL="228600" lvl="2" indent="-114300" algn="l" defTabSz="622300">
            <a:lnSpc>
              <a:spcPct val="90000"/>
            </a:lnSpc>
            <a:spcBef>
              <a:spcPct val="0"/>
            </a:spcBef>
            <a:spcAft>
              <a:spcPct val="15000"/>
            </a:spcAft>
            <a:buChar char="••"/>
          </a:pPr>
          <a:r>
            <a:rPr lang="es-PE" sz="1400" kern="1200" dirty="0" smtClean="0"/>
            <a:t>Orientación al ciudadano </a:t>
          </a:r>
          <a:endParaRPr lang="es-PE" sz="1400" kern="1200" dirty="0"/>
        </a:p>
        <a:p>
          <a:pPr marL="228600" lvl="2" indent="-114300" algn="l" defTabSz="622300">
            <a:lnSpc>
              <a:spcPct val="90000"/>
            </a:lnSpc>
            <a:spcBef>
              <a:spcPct val="0"/>
            </a:spcBef>
            <a:spcAft>
              <a:spcPct val="15000"/>
            </a:spcAft>
            <a:buChar char="••"/>
          </a:pPr>
          <a:r>
            <a:rPr lang="es-PE" sz="1400" kern="1200" dirty="0" smtClean="0"/>
            <a:t>Itinerarios</a:t>
          </a:r>
          <a:endParaRPr lang="es-PE" sz="1400" kern="1200" dirty="0"/>
        </a:p>
        <a:p>
          <a:pPr marL="228600" lvl="2" indent="-114300" algn="l" defTabSz="622300">
            <a:lnSpc>
              <a:spcPct val="90000"/>
            </a:lnSpc>
            <a:spcBef>
              <a:spcPct val="0"/>
            </a:spcBef>
            <a:spcAft>
              <a:spcPct val="15000"/>
            </a:spcAft>
            <a:buChar char="••"/>
          </a:pPr>
          <a:r>
            <a:rPr lang="es-PE" sz="1400" kern="1200" dirty="0" smtClean="0"/>
            <a:t>Contacto vía correo electrónico con   la </a:t>
          </a:r>
          <a:r>
            <a:rPr lang="en-US" sz="1400" kern="1200" dirty="0" err="1" smtClean="0"/>
            <a:t>institución</a:t>
          </a:r>
          <a:r>
            <a:rPr lang="en-US" sz="1400" kern="1200" dirty="0" smtClean="0"/>
            <a:t>.</a:t>
          </a:r>
          <a:endParaRPr lang="es-PE" sz="1400" kern="1200" dirty="0"/>
        </a:p>
      </dsp:txBody>
      <dsp:txXfrm>
        <a:off x="2188572" y="737201"/>
        <a:ext cx="1919802" cy="3163500"/>
      </dsp:txXfrm>
    </dsp:sp>
    <dsp:sp modelId="{42B0105A-82A1-4276-A818-21FB194EF48D}">
      <dsp:nvSpPr>
        <dsp:cNvPr id="0" name=""/>
        <dsp:cNvSpPr/>
      </dsp:nvSpPr>
      <dsp:spPr>
        <a:xfrm>
          <a:off x="4382158" y="280831"/>
          <a:ext cx="1919802" cy="5171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err="1" smtClean="0"/>
            <a:t>Compras</a:t>
          </a:r>
          <a:r>
            <a:rPr lang="en-US" sz="1400" b="1" kern="1200" dirty="0" smtClean="0"/>
            <a:t> de </a:t>
          </a:r>
          <a:r>
            <a:rPr lang="en-US" sz="1400" b="1" kern="1200" dirty="0" err="1" smtClean="0"/>
            <a:t>Aduanas</a:t>
          </a:r>
          <a:endParaRPr lang="es-PE" sz="1400" kern="1200" dirty="0"/>
        </a:p>
      </dsp:txBody>
      <dsp:txXfrm>
        <a:off x="4382158" y="280831"/>
        <a:ext cx="1919802" cy="517175"/>
      </dsp:txXfrm>
    </dsp:sp>
    <dsp:sp modelId="{D895A525-ACBA-43D2-94CF-DED36485F016}">
      <dsp:nvSpPr>
        <dsp:cNvPr id="0" name=""/>
        <dsp:cNvSpPr/>
      </dsp:nvSpPr>
      <dsp:spPr>
        <a:xfrm>
          <a:off x="4361098" y="808929"/>
          <a:ext cx="1919802" cy="30685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Ofrece información sobre categorías de ad- </a:t>
          </a:r>
          <a:r>
            <a:rPr lang="es-PE" sz="1400" kern="1200" dirty="0" err="1" smtClean="0"/>
            <a:t>quisiciones</a:t>
          </a:r>
          <a:r>
            <a:rPr lang="es-PE" sz="1400" kern="1200" dirty="0" smtClean="0"/>
            <a:t>, procesos recientes y estadísticas de compras, plan de adquisiciones, publica- </a:t>
          </a:r>
          <a:r>
            <a:rPr lang="es-PE" sz="1400" kern="1200" dirty="0" err="1" smtClean="0"/>
            <a:t>ción</a:t>
          </a:r>
          <a:r>
            <a:rPr lang="es-PE" sz="1400" kern="1200" dirty="0" smtClean="0"/>
            <a:t> de bases y de variaciones, propuestas, resoluciones y finanzas públicas.</a:t>
          </a:r>
          <a:endParaRPr lang="es-PE" sz="1400" kern="1200" dirty="0"/>
        </a:p>
      </dsp:txBody>
      <dsp:txXfrm>
        <a:off x="4361098" y="808929"/>
        <a:ext cx="1919802" cy="3068500"/>
      </dsp:txXfrm>
    </dsp:sp>
    <dsp:sp modelId="{5079A7BD-B35B-4814-ADE1-27F65EBFEEEF}">
      <dsp:nvSpPr>
        <dsp:cNvPr id="0" name=""/>
        <dsp:cNvSpPr/>
      </dsp:nvSpPr>
      <dsp:spPr>
        <a:xfrm>
          <a:off x="6570733" y="257082"/>
          <a:ext cx="1919802" cy="5171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err="1" smtClean="0"/>
            <a:t>Remate</a:t>
          </a:r>
          <a:r>
            <a:rPr lang="en-US" sz="1400" b="1" kern="1200" dirty="0" smtClean="0"/>
            <a:t> de </a:t>
          </a:r>
          <a:r>
            <a:rPr lang="en-US" sz="1400" b="1" kern="1200" dirty="0" err="1" smtClean="0"/>
            <a:t>Aduanas</a:t>
          </a:r>
          <a:endParaRPr lang="es-PE" sz="1400" kern="1200" dirty="0"/>
        </a:p>
      </dsp:txBody>
      <dsp:txXfrm>
        <a:off x="6570733" y="257082"/>
        <a:ext cx="1919802" cy="517175"/>
      </dsp:txXfrm>
    </dsp:sp>
    <dsp:sp modelId="{98FB3218-3FE8-47B6-ABAA-2E4126334A9D}">
      <dsp:nvSpPr>
        <dsp:cNvPr id="0" name=""/>
        <dsp:cNvSpPr/>
      </dsp:nvSpPr>
      <dsp:spPr>
        <a:xfrm>
          <a:off x="6565723" y="737201"/>
          <a:ext cx="1919802" cy="31635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kern="1200" dirty="0" smtClean="0"/>
            <a:t>Es un servicio del orientado al público en ge- </a:t>
          </a:r>
          <a:r>
            <a:rPr lang="es-PE" sz="1400" kern="1200" dirty="0" err="1" smtClean="0"/>
            <a:t>neral</a:t>
          </a:r>
          <a:r>
            <a:rPr lang="es-PE" sz="1400" kern="1200" dirty="0" smtClean="0"/>
            <a:t> y creado con la finalidad de lograr </a:t>
          </a:r>
          <a:r>
            <a:rPr lang="es-PE" sz="1400" kern="1200" dirty="0" err="1" smtClean="0"/>
            <a:t>ma</a:t>
          </a:r>
          <a:r>
            <a:rPr lang="es-PE" sz="1400" kern="1200" dirty="0" smtClean="0"/>
            <a:t>- </a:t>
          </a:r>
          <a:r>
            <a:rPr lang="es-PE" sz="1400" kern="1200" dirty="0" err="1" smtClean="0"/>
            <a:t>yor</a:t>
          </a:r>
          <a:r>
            <a:rPr lang="es-PE" sz="1400" kern="1200" dirty="0" smtClean="0"/>
            <a:t> agilidad y transparencia en los procesos de remate y adjudicación de mercancías en situación de abandono legal. </a:t>
          </a:r>
          <a:endParaRPr lang="es-PE" sz="1400" kern="1200" dirty="0"/>
        </a:p>
      </dsp:txBody>
      <dsp:txXfrm>
        <a:off x="6565723" y="737201"/>
        <a:ext cx="1919802" cy="3163500"/>
      </dsp:txXfrm>
    </dsp:sp>
    <dsp:sp modelId="{3B1EB312-8C3C-4B53-A6F4-1AFEA45C0FA1}">
      <dsp:nvSpPr>
        <dsp:cNvPr id="0" name=""/>
        <dsp:cNvSpPr/>
      </dsp:nvSpPr>
      <dsp:spPr>
        <a:xfrm>
          <a:off x="8759309" y="257082"/>
          <a:ext cx="1919802" cy="5171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err="1" smtClean="0"/>
            <a:t>Operatividad</a:t>
          </a:r>
          <a:endParaRPr lang="es-PE" sz="1400" kern="1200" dirty="0"/>
        </a:p>
      </dsp:txBody>
      <dsp:txXfrm>
        <a:off x="8759309" y="257082"/>
        <a:ext cx="1919802" cy="517175"/>
      </dsp:txXfrm>
    </dsp:sp>
    <dsp:sp modelId="{A051E9A0-DD3A-4F86-A3C4-79810E6F9349}">
      <dsp:nvSpPr>
        <dsp:cNvPr id="0" name=""/>
        <dsp:cNvSpPr/>
      </dsp:nvSpPr>
      <dsp:spPr>
        <a:xfrm>
          <a:off x="8754298" y="737201"/>
          <a:ext cx="1919802" cy="31635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err="1" smtClean="0"/>
            <a:t>Consulta</a:t>
          </a:r>
          <a:r>
            <a:rPr lang="en-US" sz="1400" b="0" i="0" kern="1200" dirty="0" smtClean="0"/>
            <a:t> de </a:t>
          </a:r>
          <a:r>
            <a:rPr lang="en-US" sz="1400" b="0" i="0" kern="1200" dirty="0" err="1" smtClean="0"/>
            <a:t>documentos</a:t>
          </a:r>
          <a:endParaRPr lang="es-PE" sz="1400" b="0" i="0" kern="1200" dirty="0"/>
        </a:p>
        <a:p>
          <a:pPr marL="114300" lvl="1" indent="-114300" algn="l" defTabSz="622300">
            <a:lnSpc>
              <a:spcPct val="90000"/>
            </a:lnSpc>
            <a:spcBef>
              <a:spcPct val="0"/>
            </a:spcBef>
            <a:spcAft>
              <a:spcPct val="15000"/>
            </a:spcAft>
            <a:buChar char="••"/>
          </a:pPr>
          <a:r>
            <a:rPr lang="en-US" sz="1400" b="0" i="0" kern="1200" dirty="0" smtClean="0"/>
            <a:t>Pago de </a:t>
          </a:r>
          <a:r>
            <a:rPr lang="en-US" sz="1400" b="0" i="0" kern="1200" dirty="0" err="1" smtClean="0"/>
            <a:t>documentos</a:t>
          </a:r>
          <a:endParaRPr lang="es-PE" sz="1400" b="0" i="0" kern="1200" dirty="0"/>
        </a:p>
        <a:p>
          <a:pPr marL="114300" lvl="1" indent="-114300" algn="l" defTabSz="622300">
            <a:lnSpc>
              <a:spcPct val="90000"/>
            </a:lnSpc>
            <a:spcBef>
              <a:spcPct val="0"/>
            </a:spcBef>
            <a:spcAft>
              <a:spcPct val="15000"/>
            </a:spcAft>
            <a:buChar char="••"/>
          </a:pPr>
          <a:r>
            <a:rPr lang="en-US" sz="1400" b="0" i="0" kern="1200" dirty="0" err="1" smtClean="0"/>
            <a:t>Servicio</a:t>
          </a:r>
          <a:r>
            <a:rPr lang="en-US" sz="1400" b="0" i="0" kern="1200" dirty="0" smtClean="0"/>
            <a:t> de “</a:t>
          </a:r>
          <a:r>
            <a:rPr lang="en-US" sz="1400" b="0" i="0" kern="1200" dirty="0" err="1" smtClean="0"/>
            <a:t>Teledespacho</a:t>
          </a:r>
          <a:r>
            <a:rPr lang="en-US" sz="1400" b="0" i="0" kern="1200" dirty="0" smtClean="0"/>
            <a:t> web”</a:t>
          </a:r>
          <a:endParaRPr lang="es-PE" sz="1400" b="0" i="0" kern="1200" dirty="0"/>
        </a:p>
      </dsp:txBody>
      <dsp:txXfrm>
        <a:off x="8754298" y="737201"/>
        <a:ext cx="1919802" cy="31635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77049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C9E1DD-927B-44EB-8491-6571A12A065F}" type="datetimeFigureOut">
              <a:rPr lang="es-MX" smtClean="0"/>
              <a:t>21/12/2016</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373756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221600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655229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4264089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C9E1DD-927B-44EB-8491-6571A12A065F}" type="datetimeFigureOut">
              <a:rPr lang="es-MX" smtClean="0"/>
              <a:t>21/12/2016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123618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C9E1DD-927B-44EB-8491-6571A12A065F}" type="datetimeFigureOut">
              <a:rPr lang="es-MX" smtClean="0"/>
              <a:t>21/12/2016</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83913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424960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39593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267135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C9E1DD-927B-44EB-8491-6571A12A065F}" type="datetimeFigureOut">
              <a:rPr lang="es-MX" smtClean="0"/>
              <a:t>21/12/2016</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204738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C9E1DD-927B-44EB-8491-6571A12A065F}" type="datetimeFigureOut">
              <a:rPr lang="es-MX" smtClean="0"/>
              <a:t>21/12/2016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33783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C9E1DD-927B-44EB-8491-6571A12A065F}" type="datetimeFigureOut">
              <a:rPr lang="es-MX" smtClean="0"/>
              <a:t>21/12/2016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182118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C9E1DD-927B-44EB-8491-6571A12A065F}" type="datetimeFigureOut">
              <a:rPr lang="es-MX" smtClean="0"/>
              <a:t>21/12/2016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261133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9E1DD-927B-44EB-8491-6571A12A065F}" type="datetimeFigureOut">
              <a:rPr lang="es-MX" smtClean="0"/>
              <a:t>21/12/2016</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165441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C9E1DD-927B-44EB-8491-6571A12A065F}" type="datetimeFigureOut">
              <a:rPr lang="es-MX" smtClean="0"/>
              <a:t>21/12/2016</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9196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C9E1DD-927B-44EB-8491-6571A12A065F}" type="datetimeFigureOut">
              <a:rPr lang="es-MX" smtClean="0"/>
              <a:t>21/12/2016</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B0927A-8595-4B1C-8284-369BBDB4396A}" type="slidenum">
              <a:rPr lang="es-MX" smtClean="0"/>
              <a:t>‹Nº›</a:t>
            </a:fld>
            <a:endParaRPr lang="es-MX"/>
          </a:p>
        </p:txBody>
      </p:sp>
    </p:spTree>
    <p:extLst>
      <p:ext uri="{BB962C8B-B14F-4D97-AF65-F5344CB8AC3E}">
        <p14:creationId xmlns:p14="http://schemas.microsoft.com/office/powerpoint/2010/main" val="412855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DC9E1DD-927B-44EB-8491-6571A12A065F}" type="datetimeFigureOut">
              <a:rPr lang="es-MX" smtClean="0"/>
              <a:t>21/12/2016</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B0927A-8595-4B1C-8284-369BBDB4396A}" type="slidenum">
              <a:rPr lang="es-MX" smtClean="0"/>
              <a:t>‹Nº›</a:t>
            </a:fld>
            <a:endParaRPr lang="es-MX"/>
          </a:p>
        </p:txBody>
      </p:sp>
    </p:spTree>
    <p:extLst>
      <p:ext uri="{BB962C8B-B14F-4D97-AF65-F5344CB8AC3E}">
        <p14:creationId xmlns:p14="http://schemas.microsoft.com/office/powerpoint/2010/main" val="2110337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a:spLocks noGrp="1"/>
          </p:cNvSpPr>
          <p:nvPr>
            <p:ph type="subTitle" idx="1"/>
          </p:nvPr>
        </p:nvSpPr>
        <p:spPr>
          <a:xfrm>
            <a:off x="1870297" y="3916263"/>
            <a:ext cx="8683138" cy="2213944"/>
          </a:xfrm>
        </p:spPr>
        <p:txBody>
          <a:bodyPr>
            <a:noAutofit/>
          </a:bodyPr>
          <a:lstStyle/>
          <a:p>
            <a:r>
              <a:rPr lang="pt-BR" sz="2000" b="1" dirty="0" smtClean="0">
                <a:solidFill>
                  <a:schemeClr val="bg1">
                    <a:lumMod val="85000"/>
                  </a:schemeClr>
                </a:solidFill>
              </a:rPr>
              <a:t>DOCENTE: 			</a:t>
            </a:r>
            <a:r>
              <a:rPr lang="pt-BR" sz="2000" cap="none" dirty="0" smtClean="0">
                <a:solidFill>
                  <a:schemeClr val="bg1">
                    <a:lumMod val="85000"/>
                  </a:schemeClr>
                </a:solidFill>
              </a:rPr>
              <a:t>Ing. </a:t>
            </a:r>
            <a:r>
              <a:rPr lang="es-PE" sz="2000" cap="none" dirty="0" smtClean="0">
                <a:solidFill>
                  <a:schemeClr val="bg1">
                    <a:lumMod val="85000"/>
                  </a:schemeClr>
                </a:solidFill>
              </a:rPr>
              <a:t>Villafuerte Barreto </a:t>
            </a:r>
          </a:p>
          <a:p>
            <a:r>
              <a:rPr lang="es-ES" sz="2000" b="1" dirty="0" smtClean="0">
                <a:solidFill>
                  <a:schemeClr val="bg1">
                    <a:lumMod val="85000"/>
                  </a:schemeClr>
                </a:solidFill>
              </a:rPr>
              <a:t>INTEGRANTES:		</a:t>
            </a:r>
            <a:r>
              <a:rPr lang="es-ES" sz="2000" dirty="0" smtClean="0">
                <a:solidFill>
                  <a:schemeClr val="bg1">
                    <a:lumMod val="85000"/>
                  </a:schemeClr>
                </a:solidFill>
              </a:rPr>
              <a:t>-</a:t>
            </a:r>
            <a:r>
              <a:rPr lang="es-ES" sz="2000" b="1" dirty="0" smtClean="0">
                <a:solidFill>
                  <a:schemeClr val="bg1">
                    <a:lumMod val="85000"/>
                  </a:schemeClr>
                </a:solidFill>
              </a:rPr>
              <a:t> </a:t>
            </a:r>
            <a:r>
              <a:rPr lang="es-ES" sz="2000" cap="none" dirty="0" smtClean="0">
                <a:solidFill>
                  <a:schemeClr val="bg1">
                    <a:lumMod val="85000"/>
                  </a:schemeClr>
                </a:solidFill>
              </a:rPr>
              <a:t>García Bravo, Diego</a:t>
            </a:r>
          </a:p>
          <a:p>
            <a:r>
              <a:rPr lang="es-ES" sz="2000" cap="none" dirty="0">
                <a:solidFill>
                  <a:schemeClr val="bg1">
                    <a:lumMod val="85000"/>
                  </a:schemeClr>
                </a:solidFill>
              </a:rPr>
              <a:t>	</a:t>
            </a:r>
            <a:r>
              <a:rPr lang="es-ES" sz="2000" cap="none" dirty="0" smtClean="0">
                <a:solidFill>
                  <a:schemeClr val="bg1">
                    <a:lumMod val="85000"/>
                  </a:schemeClr>
                </a:solidFill>
              </a:rPr>
              <a:t>				- Soriano Estrada, Henry</a:t>
            </a:r>
          </a:p>
          <a:p>
            <a:pPr lvl="0"/>
            <a:r>
              <a:rPr lang="es-ES" sz="2000" cap="none" dirty="0" smtClean="0">
                <a:solidFill>
                  <a:schemeClr val="bg1">
                    <a:lumMod val="85000"/>
                  </a:schemeClr>
                </a:solidFill>
              </a:rPr>
              <a:t>					- </a:t>
            </a:r>
            <a:r>
              <a:rPr lang="es-ES" sz="2000" cap="none" dirty="0">
                <a:solidFill>
                  <a:schemeClr val="bg1">
                    <a:lumMod val="85000"/>
                  </a:schemeClr>
                </a:solidFill>
              </a:rPr>
              <a:t>Talavera Chauca, </a:t>
            </a:r>
            <a:r>
              <a:rPr lang="es-ES" sz="2000" cap="none" dirty="0" smtClean="0">
                <a:solidFill>
                  <a:schemeClr val="bg1">
                    <a:lumMod val="85000"/>
                  </a:schemeClr>
                </a:solidFill>
              </a:rPr>
              <a:t>Miluska</a:t>
            </a:r>
            <a:endParaRPr lang="es-PE" sz="2000" cap="none" dirty="0" smtClean="0">
              <a:solidFill>
                <a:schemeClr val="bg1">
                  <a:lumMod val="85000"/>
                </a:schemeClr>
              </a:solidFill>
            </a:endParaRPr>
          </a:p>
          <a:p>
            <a:pPr lvl="0"/>
            <a:r>
              <a:rPr lang="es-ES" sz="2000" cap="none" dirty="0" smtClean="0">
                <a:solidFill>
                  <a:schemeClr val="bg1">
                    <a:lumMod val="85000"/>
                  </a:schemeClr>
                </a:solidFill>
              </a:rPr>
              <a:t>					</a:t>
            </a:r>
            <a:endParaRPr lang="es-PE" sz="2000" cap="none" dirty="0">
              <a:solidFill>
                <a:schemeClr val="bg1">
                  <a:lumMod val="85000"/>
                </a:schemeClr>
              </a:solidFill>
            </a:endParaRPr>
          </a:p>
        </p:txBody>
      </p:sp>
      <p:pic>
        <p:nvPicPr>
          <p:cNvPr id="5" name="Picture 2" descr="http://www.encuentrocientificointernacional.org/logos/logo_UNFV.jpg"/>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7108" y="804343"/>
            <a:ext cx="3275009" cy="11432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964889" y="2235740"/>
            <a:ext cx="8493953" cy="1122601"/>
          </a:xfrm>
          <a:prstGeom prst="rect">
            <a:avLst/>
          </a:prstGeom>
        </p:spPr>
        <p:txBody>
          <a:bodyPr vert="horz" lIns="91440" tIns="45720" rIns="91440" bIns="45720" rtlCol="0" anchor="b">
            <a:noAutofit/>
          </a:bodyPr>
          <a:lstStyle/>
          <a:p>
            <a:pPr algn="ctr" defTabSz="457200">
              <a:spcBef>
                <a:spcPct val="0"/>
              </a:spcBef>
            </a:pPr>
            <a:r>
              <a:rPr lang="es-ES" sz="4800" b="1" dirty="0" smtClean="0">
                <a:solidFill>
                  <a:schemeClr val="accent1">
                    <a:lumMod val="60000"/>
                    <a:lumOff val="40000"/>
                  </a:schemeClr>
                </a:solidFill>
                <a:latin typeface="+mj-lt"/>
                <a:ea typeface="+mj-ea"/>
                <a:cs typeface="+mj-cs"/>
              </a:rPr>
              <a:t>Tributación y </a:t>
            </a:r>
            <a:r>
              <a:rPr lang="es-ES" sz="4800" b="1" dirty="0" err="1" smtClean="0">
                <a:solidFill>
                  <a:schemeClr val="accent1">
                    <a:lumMod val="60000"/>
                    <a:lumOff val="40000"/>
                  </a:schemeClr>
                </a:solidFill>
                <a:latin typeface="+mj-lt"/>
                <a:ea typeface="+mj-ea"/>
                <a:cs typeface="+mj-cs"/>
              </a:rPr>
              <a:t>TICs</a:t>
            </a:r>
            <a:endParaRPr lang="es-ES" sz="4800" b="1" dirty="0">
              <a:solidFill>
                <a:schemeClr val="accent1">
                  <a:lumMod val="60000"/>
                  <a:lumOff val="40000"/>
                </a:schemeClr>
              </a:solidFill>
              <a:latin typeface="+mj-lt"/>
              <a:ea typeface="+mj-ea"/>
              <a:cs typeface="+mj-cs"/>
            </a:endParaRPr>
          </a:p>
        </p:txBody>
      </p:sp>
    </p:spTree>
    <p:extLst>
      <p:ext uri="{BB962C8B-B14F-4D97-AF65-F5344CB8AC3E}">
        <p14:creationId xmlns:p14="http://schemas.microsoft.com/office/powerpoint/2010/main" val="3265029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200" dirty="0" smtClean="0">
                <a:latin typeface="Arial" panose="020B0604020202020204" pitchFamily="34" charset="0"/>
                <a:cs typeface="Arial" panose="020B0604020202020204" pitchFamily="34" charset="0"/>
              </a:rPr>
              <a:t>Pago de Tributos Mediante Transferencias Electrónicas</a:t>
            </a:r>
            <a:endParaRPr lang="es-PE" sz="32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657725" y="2454442"/>
            <a:ext cx="10700085" cy="4074695"/>
          </a:xfrm>
        </p:spPr>
        <p:txBody>
          <a:bodyPr vert="horz" lIns="91440" tIns="45720" rIns="91440" bIns="45720" rtlCol="0">
            <a:normAutofit/>
          </a:bodyPr>
          <a:lstStyle/>
          <a:p>
            <a:pPr algn="just">
              <a:buFont typeface="+mj-lt"/>
              <a:buAutoNum type="arabicPeriod"/>
            </a:pPr>
            <a:r>
              <a:rPr lang="es-PE" dirty="0"/>
              <a:t>El pago de tributos administrados por la SUNAT debe realizarse mediante transferencias electrónicas procesadas a través del SIAF SP. En esta primera etapa se han considerado 9 tributos.</a:t>
            </a:r>
          </a:p>
          <a:p>
            <a:pPr algn="just">
              <a:buFont typeface="+mj-lt"/>
              <a:buAutoNum type="arabicPeriod"/>
            </a:pPr>
            <a:r>
              <a:rPr lang="es-PE" dirty="0"/>
              <a:t>Están comprendidos las unidades ejecutoras del Gobierno Nacional y Gobierno Regional, así como las Municipalidades, Mancomunidades Locales y Regionales, en su condición de contribuyentes y/o agentes de retención.</a:t>
            </a:r>
          </a:p>
          <a:p>
            <a:pPr algn="just">
              <a:buFont typeface="+mj-lt"/>
              <a:buAutoNum type="arabicPeriod"/>
            </a:pPr>
            <a:r>
              <a:rPr lang="es-PE" dirty="0"/>
              <a:t>Utilizar el Tipo de Giro “P” y el código de documento 081 del documento “B” en el Gasto Girado.</a:t>
            </a:r>
          </a:p>
          <a:p>
            <a:pPr algn="just">
              <a:buFont typeface="+mj-lt"/>
              <a:buAutoNum type="arabicPeriod"/>
            </a:pPr>
            <a:r>
              <a:rPr lang="es-PE" dirty="0"/>
              <a:t>Los Tipos de Giro “C” Cobranza Coactiva, “D” Detracciones, “F” Fraccionamiento SUNAT, “S” Pago deuda corriente SUNAT, NO entran al esquema de pagos electrónicos. En ese sentido para los pagos de los citados conceptos seguirán utilizando «CHEQUES».</a:t>
            </a:r>
          </a:p>
          <a:p>
            <a:pPr algn="just">
              <a:buFont typeface="+mj-lt"/>
              <a:buAutoNum type="arabicPeriod"/>
            </a:pPr>
            <a:endParaRPr lang="es-PE" dirty="0"/>
          </a:p>
          <a:p>
            <a:pPr algn="just">
              <a:buFont typeface="+mj-lt"/>
              <a:buAutoNum type="arabicPeriod"/>
            </a:pPr>
            <a:endParaRPr lang="es-PE" dirty="0"/>
          </a:p>
        </p:txBody>
      </p:sp>
    </p:spTree>
    <p:extLst>
      <p:ext uri="{BB962C8B-B14F-4D97-AF65-F5344CB8AC3E}">
        <p14:creationId xmlns:p14="http://schemas.microsoft.com/office/powerpoint/2010/main" val="420800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70021" y="862956"/>
            <a:ext cx="9272336" cy="1844842"/>
          </a:xfrm>
        </p:spPr>
        <p:txBody>
          <a:bodyPr vert="horz" lIns="91440" tIns="45720" rIns="91440" bIns="45720" rtlCol="0">
            <a:normAutofit lnSpcReduction="10000"/>
          </a:bodyPr>
          <a:lstStyle/>
          <a:p>
            <a:pPr algn="just">
              <a:buFont typeface="+mj-lt"/>
              <a:buAutoNum type="arabicPeriod" startAt="5"/>
            </a:pPr>
            <a:r>
              <a:rPr lang="es-PE" dirty="0"/>
              <a:t>Las entidades deben considerar los términos, condiciones, cronogramas y plazos establecidos por SUNAT. El ente rector indica que no se aplica los topes para las transferencia electrónicas fijadas por el BCRP (código 081</a:t>
            </a:r>
            <a:r>
              <a:rPr lang="es-PE" dirty="0" smtClean="0"/>
              <a:t>).</a:t>
            </a:r>
          </a:p>
          <a:p>
            <a:pPr algn="just">
              <a:buFont typeface="+mj-lt"/>
              <a:buAutoNum type="arabicPeriod" startAt="5"/>
            </a:pPr>
            <a:r>
              <a:rPr lang="es-PE" dirty="0" smtClean="0"/>
              <a:t>La </a:t>
            </a:r>
            <a:r>
              <a:rPr lang="es-PE" dirty="0"/>
              <a:t>implementación del Pago de Tributos mediante Transferencias Electrónicas en las Unidades Ejecutoras, Municipalidades, Mancomunidades Municipales y Mancomunidades Regionales es de la siguiente manera :</a:t>
            </a:r>
          </a:p>
          <a:p>
            <a:pPr algn="just">
              <a:buFont typeface="+mj-lt"/>
              <a:buAutoNum type="arabicPeriod" startAt="5"/>
            </a:pPr>
            <a:endParaRPr lang="es-PE" dirty="0"/>
          </a:p>
        </p:txBody>
      </p:sp>
      <p:graphicFrame>
        <p:nvGraphicFramePr>
          <p:cNvPr id="4" name="3 Tabla"/>
          <p:cNvGraphicFramePr>
            <a:graphicFrameLocks noGrp="1"/>
          </p:cNvGraphicFramePr>
          <p:nvPr>
            <p:extLst>
              <p:ext uri="{D42A27DB-BD31-4B8C-83A1-F6EECF244321}">
                <p14:modId xmlns:p14="http://schemas.microsoft.com/office/powerpoint/2010/main" val="1362927338"/>
              </p:ext>
            </p:extLst>
          </p:nvPr>
        </p:nvGraphicFramePr>
        <p:xfrm>
          <a:off x="1686912" y="3127381"/>
          <a:ext cx="8119239" cy="2667000"/>
        </p:xfrm>
        <a:graphic>
          <a:graphicData uri="http://schemas.openxmlformats.org/drawingml/2006/table">
            <a:tbl>
              <a:tblPr firstRow="1" bandRow="1">
                <a:tableStyleId>{5C22544A-7EE6-4342-B048-85BDC9FD1C3A}</a:tableStyleId>
              </a:tblPr>
              <a:tblGrid>
                <a:gridCol w="2706413"/>
                <a:gridCol w="2706413"/>
                <a:gridCol w="2706413"/>
              </a:tblGrid>
              <a:tr h="838200">
                <a:tc>
                  <a:txBody>
                    <a:bodyPr/>
                    <a:lstStyle/>
                    <a:p>
                      <a:pPr algn="ctr"/>
                      <a:r>
                        <a:rPr lang="es-PE" dirty="0" smtClean="0"/>
                        <a:t>Grupos de Entidades</a:t>
                      </a:r>
                      <a:endParaRPr lang="es-PE" dirty="0"/>
                    </a:p>
                  </a:txBody>
                  <a:tcPr/>
                </a:tc>
                <a:tc>
                  <a:txBody>
                    <a:bodyPr/>
                    <a:lstStyle/>
                    <a:p>
                      <a:pPr algn="ctr"/>
                      <a:r>
                        <a:rPr lang="es-PE" dirty="0" smtClean="0"/>
                        <a:t>Facultativo</a:t>
                      </a:r>
                      <a:endParaRPr lang="es-PE" dirty="0"/>
                    </a:p>
                  </a:txBody>
                  <a:tcPr/>
                </a:tc>
                <a:tc>
                  <a:txBody>
                    <a:bodyPr/>
                    <a:lstStyle/>
                    <a:p>
                      <a:pPr algn="ctr"/>
                      <a:r>
                        <a:rPr lang="es-PE" dirty="0" smtClean="0"/>
                        <a:t>Obligatorio</a:t>
                      </a:r>
                      <a:endParaRPr lang="es-PE" dirty="0"/>
                    </a:p>
                  </a:txBody>
                  <a:tcPr/>
                </a:tc>
              </a:tr>
              <a:tr h="838200">
                <a:tc>
                  <a:txBody>
                    <a:bodyPr/>
                    <a:lstStyle/>
                    <a:p>
                      <a:pPr algn="ctr"/>
                      <a:r>
                        <a:rPr lang="es-PE" dirty="0" smtClean="0"/>
                        <a:t>Medianos y</a:t>
                      </a:r>
                      <a:r>
                        <a:rPr lang="es-PE" baseline="0" dirty="0" smtClean="0"/>
                        <a:t> Pequeños Contribuyentes (MEPECOS)</a:t>
                      </a:r>
                      <a:endParaRPr lang="es-PE" dirty="0"/>
                    </a:p>
                  </a:txBody>
                  <a:tcPr/>
                </a:tc>
                <a:tc>
                  <a:txBody>
                    <a:bodyPr/>
                    <a:lstStyle/>
                    <a:p>
                      <a:pPr algn="ctr"/>
                      <a:r>
                        <a:rPr lang="es-PE" dirty="0" smtClean="0"/>
                        <a:t>A partir</a:t>
                      </a:r>
                      <a:r>
                        <a:rPr lang="es-PE" baseline="0" dirty="0" smtClean="0"/>
                        <a:t> de la norma vigente: 09 abril 2016</a:t>
                      </a:r>
                      <a:endParaRPr lang="es-PE" dirty="0"/>
                    </a:p>
                  </a:txBody>
                  <a:tcPr/>
                </a:tc>
                <a:tc>
                  <a:txBody>
                    <a:bodyPr/>
                    <a:lstStyle/>
                    <a:p>
                      <a:pPr algn="ctr"/>
                      <a:r>
                        <a:rPr lang="es-PE" dirty="0" smtClean="0"/>
                        <a:t>A partir del 1 junio 2016</a:t>
                      </a:r>
                      <a:r>
                        <a:rPr lang="es-PE" baseline="0" dirty="0" smtClean="0"/>
                        <a:t> (*)</a:t>
                      </a:r>
                      <a:endParaRPr lang="es-PE" dirty="0"/>
                    </a:p>
                  </a:txBody>
                  <a:tcPr/>
                </a:tc>
              </a:tr>
              <a:tr h="838200">
                <a:tc>
                  <a:txBody>
                    <a:bodyPr/>
                    <a:lstStyle/>
                    <a:p>
                      <a:pPr algn="ctr"/>
                      <a:r>
                        <a:rPr lang="es-PE" dirty="0" smtClean="0"/>
                        <a:t>Principales Contribuyentes (PRICOS)</a:t>
                      </a:r>
                      <a:endParaRPr lang="es-PE" dirty="0"/>
                    </a:p>
                  </a:txBody>
                  <a:tcPr/>
                </a:tc>
                <a:tc>
                  <a:txBody>
                    <a:bodyPr/>
                    <a:lstStyle/>
                    <a:p>
                      <a:pPr algn="ctr"/>
                      <a:r>
                        <a:rPr lang="es-PE" dirty="0" smtClean="0"/>
                        <a:t>…………</a:t>
                      </a:r>
                      <a:endParaRPr lang="es-PE" dirty="0"/>
                    </a:p>
                  </a:txBody>
                  <a:tcPr/>
                </a:tc>
                <a:tc>
                  <a:txBody>
                    <a:bodyPr/>
                    <a:lstStyle/>
                    <a:p>
                      <a:pPr algn="ctr"/>
                      <a:r>
                        <a:rPr lang="es-PE" dirty="0" smtClean="0"/>
                        <a:t>A</a:t>
                      </a:r>
                      <a:r>
                        <a:rPr lang="es-PE" baseline="0" dirty="0" smtClean="0"/>
                        <a:t> partir del 1 junio 2016 (*)</a:t>
                      </a:r>
                      <a:endParaRPr lang="es-PE" dirty="0"/>
                    </a:p>
                  </a:txBody>
                  <a:tcPr/>
                </a:tc>
              </a:tr>
            </a:tbl>
          </a:graphicData>
        </a:graphic>
      </p:graphicFrame>
    </p:spTree>
    <p:extLst>
      <p:ext uri="{BB962C8B-B14F-4D97-AF65-F5344CB8AC3E}">
        <p14:creationId xmlns:p14="http://schemas.microsoft.com/office/powerpoint/2010/main" val="355087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54954" y="989710"/>
            <a:ext cx="8761413" cy="706964"/>
          </a:xfrm>
        </p:spPr>
        <p:txBody>
          <a:bodyPr>
            <a:noAutofit/>
          </a:bodyPr>
          <a:lstStyle/>
          <a:p>
            <a:pPr algn="ctr"/>
            <a:r>
              <a:rPr lang="es-PE" sz="2800" dirty="0" smtClean="0">
                <a:latin typeface="Arial" panose="020B0604020202020204" pitchFamily="34" charset="0"/>
                <a:cs typeface="Arial" panose="020B0604020202020204" pitchFamily="34" charset="0"/>
              </a:rPr>
              <a:t>Procedimiento de Registro SIAF SP - Pago De Tributos Electrónicos</a:t>
            </a:r>
            <a:endParaRPr lang="es-PE" sz="2800"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866274" y="2860173"/>
            <a:ext cx="9948871" cy="3027279"/>
          </a:xfrm>
        </p:spPr>
        <p:txBody>
          <a:bodyPr>
            <a:normAutofit/>
          </a:bodyPr>
          <a:lstStyle/>
          <a:p>
            <a:pPr marL="514350" indent="-514350" algn="just">
              <a:buFont typeface="+mj-lt"/>
              <a:buAutoNum type="arabicPeriod"/>
            </a:pPr>
            <a:r>
              <a:rPr lang="es-PE" sz="2000" dirty="0"/>
              <a:t>En el momento de registrar una nueva fase de Girado o Recaudado, se debe seleccionar el Tipo de Giro “P” (Pago Electrónico de Impuestos).</a:t>
            </a:r>
          </a:p>
          <a:p>
            <a:pPr marL="514350" indent="-514350" algn="just">
              <a:buFont typeface="+mj-lt"/>
              <a:buAutoNum type="arabicPeriod"/>
            </a:pPr>
            <a:r>
              <a:rPr lang="es-PE" sz="2000" dirty="0"/>
              <a:t>Luego de seleccionar el Tipo de Giro “P”, el sistema mostrará las opciones disponibles en el documento B :</a:t>
            </a:r>
          </a:p>
          <a:p>
            <a:pPr lvl="2" algn="just"/>
            <a:r>
              <a:rPr lang="es-PE" sz="1800" dirty="0" smtClean="0"/>
              <a:t>El código de Documento B será 081- TRANSFERENCIA A CUENTA DE TERCEROS (CCI)</a:t>
            </a:r>
          </a:p>
          <a:p>
            <a:pPr lvl="2" algn="just"/>
            <a:r>
              <a:rPr lang="es-PE" sz="1800" dirty="0" smtClean="0"/>
              <a:t>El nombre en el documento B será “SUNAT/BANCO DE LA NACION”</a:t>
            </a:r>
          </a:p>
          <a:p>
            <a:pPr lvl="2" algn="just"/>
            <a:r>
              <a:rPr lang="es-PE" sz="1800" dirty="0" smtClean="0"/>
              <a:t>El monto será por el total del Girado o Recaudado.</a:t>
            </a:r>
            <a:endParaRPr lang="es-PE" sz="1800" dirty="0"/>
          </a:p>
        </p:txBody>
      </p:sp>
    </p:spTree>
    <p:extLst>
      <p:ext uri="{BB962C8B-B14F-4D97-AF65-F5344CB8AC3E}">
        <p14:creationId xmlns:p14="http://schemas.microsoft.com/office/powerpoint/2010/main" val="7564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21895" y="951163"/>
            <a:ext cx="9512968" cy="3416300"/>
          </a:xfrm>
        </p:spPr>
        <p:txBody>
          <a:bodyPr>
            <a:noAutofit/>
          </a:bodyPr>
          <a:lstStyle/>
          <a:p>
            <a:pPr marL="514350" indent="-514350" algn="just">
              <a:buFont typeface="+mj-lt"/>
              <a:buAutoNum type="arabicPeriod" startAt="3"/>
            </a:pPr>
            <a:r>
              <a:rPr lang="es-PE" sz="2000" dirty="0"/>
              <a:t>Adicionalmente, se deberá completar el detalle del impuesto que se pagará, para ello se debe indicar :</a:t>
            </a:r>
          </a:p>
          <a:p>
            <a:pPr lvl="2" algn="just"/>
            <a:r>
              <a:rPr lang="es-PE" sz="1600" dirty="0"/>
              <a:t>El código del impuesto.</a:t>
            </a:r>
          </a:p>
          <a:p>
            <a:pPr lvl="2" algn="just"/>
            <a:r>
              <a:rPr lang="es-PE" sz="1600" dirty="0"/>
              <a:t>El periodo al que corresponda el pago.</a:t>
            </a:r>
          </a:p>
          <a:p>
            <a:pPr marL="514350" indent="-514350" algn="just">
              <a:buFont typeface="+mj-lt"/>
              <a:buAutoNum type="arabicPeriod" startAt="4"/>
            </a:pPr>
            <a:r>
              <a:rPr lang="es-PE" sz="2000" dirty="0"/>
              <a:t>Siendo el Documento “B” : “081 – Transferencia a Cuentas de Terceros”, requiere de la firma de dos funcionarios responsables de manejo de cuentas bancarias de la entidad.</a:t>
            </a:r>
          </a:p>
          <a:p>
            <a:pPr marL="514350" indent="-514350" algn="just">
              <a:buFont typeface="+mj-lt"/>
              <a:buAutoNum type="arabicPeriod" startAt="4"/>
            </a:pPr>
            <a:r>
              <a:rPr lang="es-PE" sz="2000" dirty="0"/>
              <a:t>Una vez que el girado o recaudado ha sido transmitido y se cuenta con respuesta de aprobación, se debe esperar la recepción del Número de Operación (generado por el Banco de la Nación), y el Número de Orden (generado por SUNAT).</a:t>
            </a:r>
          </a:p>
          <a:p>
            <a:pPr marL="514350" indent="-514350" algn="just">
              <a:buFont typeface="+mj-lt"/>
              <a:buAutoNum type="arabicPeriod" startAt="4"/>
            </a:pPr>
            <a:r>
              <a:rPr lang="es-PE" sz="2000" dirty="0"/>
              <a:t>A partir de la aprobación girado o recaudado, se puede consultar con el Reporte “SUNAT / Pago Electrónico de Impuestos” del módulo administrativo.</a:t>
            </a:r>
          </a:p>
        </p:txBody>
      </p:sp>
    </p:spTree>
    <p:extLst>
      <p:ext uri="{BB962C8B-B14F-4D97-AF65-F5344CB8AC3E}">
        <p14:creationId xmlns:p14="http://schemas.microsoft.com/office/powerpoint/2010/main" val="411184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8110" y="342805"/>
            <a:ext cx="4724370" cy="584775"/>
          </a:xfrm>
          <a:prstGeom prst="rect">
            <a:avLst/>
          </a:prstGeom>
        </p:spPr>
        <p:txBody>
          <a:bodyPr vert="horz" lIns="91440" tIns="45720" rIns="91440" bIns="45720" rtlCol="0" anchor="ctr">
            <a:noAutofit/>
          </a:bodyPr>
          <a:lstStyle/>
          <a:p>
            <a:pPr algn="ctr" defTabSz="457200">
              <a:spcBef>
                <a:spcPct val="0"/>
              </a:spcBef>
            </a:pPr>
            <a:r>
              <a:rPr lang="es-PE" sz="3200" dirty="0">
                <a:solidFill>
                  <a:schemeClr val="accent1"/>
                </a:solidFill>
                <a:latin typeface="+mj-lt"/>
                <a:ea typeface="+mj-ea"/>
                <a:cs typeface="+mj-cs"/>
              </a:rPr>
              <a:t>REGISTRO EN EL SIAF SP</a:t>
            </a:r>
          </a:p>
        </p:txBody>
      </p:sp>
      <p:pic>
        <p:nvPicPr>
          <p:cNvPr id="3" name="Imagen 2"/>
          <p:cNvPicPr>
            <a:picLocks noChangeAspect="1"/>
          </p:cNvPicPr>
          <p:nvPr/>
        </p:nvPicPr>
        <p:blipFill>
          <a:blip r:embed="rId2"/>
          <a:stretch>
            <a:fillRect/>
          </a:stretch>
        </p:blipFill>
        <p:spPr>
          <a:xfrm>
            <a:off x="1945607" y="1579395"/>
            <a:ext cx="8172450" cy="4886325"/>
          </a:xfrm>
          <a:prstGeom prst="rect">
            <a:avLst/>
          </a:prstGeom>
        </p:spPr>
      </p:pic>
      <p:sp>
        <p:nvSpPr>
          <p:cNvPr id="4" name="Rectángulo 3"/>
          <p:cNvSpPr/>
          <p:nvPr/>
        </p:nvSpPr>
        <p:spPr>
          <a:xfrm>
            <a:off x="798110" y="1021741"/>
            <a:ext cx="8518358" cy="369332"/>
          </a:xfrm>
          <a:prstGeom prst="rect">
            <a:avLst/>
          </a:prstGeom>
        </p:spPr>
        <p:txBody>
          <a:bodyPr wrap="square">
            <a:spAutoFit/>
          </a:bodyPr>
          <a:lstStyle/>
          <a:p>
            <a:pPr marL="342900" indent="-342900">
              <a:buClr>
                <a:schemeClr val="accent1"/>
              </a:buClr>
              <a:buFont typeface="+mj-lt"/>
              <a:buAutoNum type="arabicPeriod"/>
            </a:pPr>
            <a:r>
              <a:rPr lang="es-PE" dirty="0" smtClean="0"/>
              <a:t>Registro </a:t>
            </a:r>
            <a:r>
              <a:rPr lang="es-PE" dirty="0"/>
              <a:t>del Giro, documento “B” : 081, </a:t>
            </a:r>
            <a:r>
              <a:rPr lang="es-PE" dirty="0" err="1"/>
              <a:t>click</a:t>
            </a:r>
            <a:r>
              <a:rPr lang="es-PE" dirty="0"/>
              <a:t> en botón “Tributo a Pagar”</a:t>
            </a:r>
          </a:p>
        </p:txBody>
      </p:sp>
    </p:spTree>
    <p:extLst>
      <p:ext uri="{BB962C8B-B14F-4D97-AF65-F5344CB8AC3E}">
        <p14:creationId xmlns:p14="http://schemas.microsoft.com/office/powerpoint/2010/main" val="220327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37774" y="1135730"/>
            <a:ext cx="8610600" cy="5324475"/>
          </a:xfrm>
          <a:prstGeom prst="rect">
            <a:avLst/>
          </a:prstGeom>
        </p:spPr>
      </p:pic>
      <p:sp>
        <p:nvSpPr>
          <p:cNvPr id="3" name="Rectángulo 2"/>
          <p:cNvSpPr/>
          <p:nvPr/>
        </p:nvSpPr>
        <p:spPr>
          <a:xfrm>
            <a:off x="609599" y="489399"/>
            <a:ext cx="8710863" cy="369332"/>
          </a:xfrm>
          <a:prstGeom prst="rect">
            <a:avLst/>
          </a:prstGeom>
        </p:spPr>
        <p:txBody>
          <a:bodyPr wrap="square">
            <a:spAutoFit/>
          </a:bodyPr>
          <a:lstStyle/>
          <a:p>
            <a:pPr marL="342900" indent="-342900">
              <a:buClr>
                <a:schemeClr val="accent1"/>
              </a:buClr>
              <a:buFont typeface="+mj-lt"/>
              <a:buAutoNum type="arabicPeriod" startAt="2"/>
            </a:pPr>
            <a:r>
              <a:rPr lang="es-PE" dirty="0" smtClean="0"/>
              <a:t>Registro </a:t>
            </a:r>
            <a:r>
              <a:rPr lang="es-PE" dirty="0"/>
              <a:t>del Tributo, consignar el periodo y el concepto del tributo</a:t>
            </a:r>
          </a:p>
        </p:txBody>
      </p:sp>
    </p:spTree>
    <p:extLst>
      <p:ext uri="{BB962C8B-B14F-4D97-AF65-F5344CB8AC3E}">
        <p14:creationId xmlns:p14="http://schemas.microsoft.com/office/powerpoint/2010/main" val="354565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88845" y="1292141"/>
            <a:ext cx="8963025" cy="5172075"/>
          </a:xfrm>
          <a:prstGeom prst="rect">
            <a:avLst/>
          </a:prstGeom>
        </p:spPr>
      </p:pic>
      <p:sp>
        <p:nvSpPr>
          <p:cNvPr id="3" name="Rectángulo 2"/>
          <p:cNvSpPr/>
          <p:nvPr/>
        </p:nvSpPr>
        <p:spPr>
          <a:xfrm>
            <a:off x="988845" y="384557"/>
            <a:ext cx="8780797" cy="646331"/>
          </a:xfrm>
          <a:prstGeom prst="rect">
            <a:avLst/>
          </a:prstGeom>
        </p:spPr>
        <p:txBody>
          <a:bodyPr wrap="square">
            <a:spAutoFit/>
          </a:bodyPr>
          <a:lstStyle/>
          <a:p>
            <a:pPr marL="342900" indent="-342900">
              <a:buClr>
                <a:schemeClr val="accent1"/>
              </a:buClr>
              <a:buFont typeface="+mj-lt"/>
              <a:buAutoNum type="arabicPeriod" startAt="3"/>
            </a:pPr>
            <a:r>
              <a:rPr lang="es-PE" dirty="0"/>
              <a:t>Finalmente realizar la firma electrónica seleccionando la opción: Transferencia a Cuenta de Terceros (CCI)</a:t>
            </a:r>
          </a:p>
        </p:txBody>
      </p:sp>
    </p:spTree>
    <p:extLst>
      <p:ext uri="{BB962C8B-B14F-4D97-AF65-F5344CB8AC3E}">
        <p14:creationId xmlns:p14="http://schemas.microsoft.com/office/powerpoint/2010/main" val="99627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25642" y="443749"/>
            <a:ext cx="8761413" cy="708025"/>
          </a:xfrm>
        </p:spPr>
        <p:txBody>
          <a:bodyPr/>
          <a:lstStyle/>
          <a:p>
            <a:r>
              <a:rPr lang="es-PE" sz="3200" dirty="0">
                <a:solidFill>
                  <a:schemeClr val="accent1"/>
                </a:solidFill>
              </a:rPr>
              <a:t>Vista del Reporte</a:t>
            </a:r>
          </a:p>
        </p:txBody>
      </p:sp>
      <p:pic>
        <p:nvPicPr>
          <p:cNvPr id="4" name="Imagen 3"/>
          <p:cNvPicPr/>
          <p:nvPr/>
        </p:nvPicPr>
        <p:blipFill rotWithShape="1">
          <a:blip r:embed="rId2">
            <a:extLst>
              <a:ext uri="{28A0092B-C50C-407E-A947-70E740481C1C}">
                <a14:useLocalDpi xmlns:a14="http://schemas.microsoft.com/office/drawing/2010/main" val="0"/>
              </a:ext>
            </a:extLst>
          </a:blip>
          <a:srcRect t="-618" r="31991" b="77751"/>
          <a:stretch/>
        </p:blipFill>
        <p:spPr bwMode="auto">
          <a:xfrm>
            <a:off x="2775123" y="1447616"/>
            <a:ext cx="5886784" cy="1347905"/>
          </a:xfrm>
          <a:prstGeom prst="rect">
            <a:avLst/>
          </a:prstGeom>
          <a:ln>
            <a:noFill/>
          </a:ln>
          <a:extLst>
            <a:ext uri="{53640926-AAD7-44D8-BBD7-CCE9431645EC}">
              <a14:shadowObscured xmlns:a14="http://schemas.microsoft.com/office/drawing/2010/main"/>
            </a:ext>
          </a:extLst>
        </p:spPr>
      </p:pic>
      <p:pic>
        <p:nvPicPr>
          <p:cNvPr id="3" name="Imagen 2"/>
          <p:cNvPicPr>
            <a:picLocks noChangeAspect="1"/>
          </p:cNvPicPr>
          <p:nvPr/>
        </p:nvPicPr>
        <p:blipFill>
          <a:blip r:embed="rId3"/>
          <a:stretch>
            <a:fillRect/>
          </a:stretch>
        </p:blipFill>
        <p:spPr>
          <a:xfrm>
            <a:off x="823411" y="3091363"/>
            <a:ext cx="10881182" cy="3020679"/>
          </a:xfrm>
          <a:prstGeom prst="rect">
            <a:avLst/>
          </a:prstGeom>
        </p:spPr>
      </p:pic>
    </p:spTree>
    <p:extLst>
      <p:ext uri="{BB962C8B-B14F-4D97-AF65-F5344CB8AC3E}">
        <p14:creationId xmlns:p14="http://schemas.microsoft.com/office/powerpoint/2010/main" val="288353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sz="2800" dirty="0" smtClean="0">
                <a:latin typeface="Arial" panose="020B0604020202020204" pitchFamily="34" charset="0"/>
                <a:cs typeface="Arial" panose="020B0604020202020204" pitchFamily="34" charset="0"/>
              </a:rPr>
              <a:t>Validaciones en el Proceso de Pago de Tributos – Giros Electrónicos</a:t>
            </a:r>
            <a:endParaRPr lang="es-PE" sz="2800" dirty="0">
              <a:latin typeface="Arial" panose="020B0604020202020204" pitchFamily="34" charset="0"/>
              <a:cs typeface="Arial" panose="020B0604020202020204" pitchFamily="34" charset="0"/>
            </a:endParaRPr>
          </a:p>
        </p:txBody>
      </p:sp>
      <p:sp>
        <p:nvSpPr>
          <p:cNvPr id="5" name="4 CuadroTexto"/>
          <p:cNvSpPr txBox="1"/>
          <p:nvPr/>
        </p:nvSpPr>
        <p:spPr>
          <a:xfrm>
            <a:off x="1154953" y="2821216"/>
            <a:ext cx="9930141"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PE" b="1" dirty="0"/>
              <a:t>0718 – “EL RUC NO PERTENECE A LA UNIDAD EJECUTORA</a:t>
            </a:r>
            <a:r>
              <a:rPr lang="es-PE" b="1" dirty="0" smtClean="0"/>
              <a:t>”</a:t>
            </a:r>
            <a:endParaRPr lang="es-PE" dirty="0"/>
          </a:p>
          <a:p>
            <a:r>
              <a:rPr lang="es-PE" dirty="0"/>
              <a:t>Este mensaje de rechazo es cuando intenta pagar el RUC de otra unidad ejecutora.</a:t>
            </a:r>
          </a:p>
        </p:txBody>
      </p:sp>
      <p:sp>
        <p:nvSpPr>
          <p:cNvPr id="6" name="5 CuadroTexto"/>
          <p:cNvSpPr txBox="1"/>
          <p:nvPr/>
        </p:nvSpPr>
        <p:spPr>
          <a:xfrm>
            <a:off x="1154952" y="3859942"/>
            <a:ext cx="9930141"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PE" b="1" dirty="0"/>
              <a:t>0719 – “CÓDIGO DE TRIBUTO ERRRADO</a:t>
            </a:r>
            <a:r>
              <a:rPr lang="es-PE" b="1" dirty="0" smtClean="0"/>
              <a:t>”</a:t>
            </a:r>
            <a:endParaRPr lang="es-PE" dirty="0"/>
          </a:p>
          <a:p>
            <a:r>
              <a:rPr lang="es-PE" dirty="0"/>
              <a:t>Este mensaje de rechazo es cuando se intenta pagar con un código de tributo que no está dentro la relación establecida en esta primera etapa.</a:t>
            </a:r>
          </a:p>
        </p:txBody>
      </p:sp>
      <p:sp>
        <p:nvSpPr>
          <p:cNvPr id="7" name="6 CuadroTexto"/>
          <p:cNvSpPr txBox="1"/>
          <p:nvPr/>
        </p:nvSpPr>
        <p:spPr>
          <a:xfrm>
            <a:off x="1154952" y="5175668"/>
            <a:ext cx="9930141"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PE" b="1" dirty="0"/>
              <a:t>0720 – “PERIODO TRIBUTARIO ERRADO</a:t>
            </a:r>
            <a:r>
              <a:rPr lang="es-PE" b="1" dirty="0" smtClean="0"/>
              <a:t>”</a:t>
            </a:r>
            <a:endParaRPr lang="es-PE" dirty="0"/>
          </a:p>
          <a:p>
            <a:r>
              <a:rPr lang="es-PE" dirty="0"/>
              <a:t>Este mensaje de rechazo es cuando se intenta pagar con un periodo que está fuera del rango del 01 al 12.</a:t>
            </a:r>
          </a:p>
        </p:txBody>
      </p:sp>
    </p:spTree>
    <p:extLst>
      <p:ext uri="{BB962C8B-B14F-4D97-AF65-F5344CB8AC3E}">
        <p14:creationId xmlns:p14="http://schemas.microsoft.com/office/powerpoint/2010/main" val="418863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bwMode="gray">
          <a:xfrm>
            <a:off x="1491838" y="1841277"/>
            <a:ext cx="8825660" cy="1822514"/>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b="1" dirty="0"/>
              <a:t>USO DE LAS TIC EN WEBSITE LA SUNAT Y ADUANAS</a:t>
            </a:r>
          </a:p>
        </p:txBody>
      </p:sp>
    </p:spTree>
    <p:extLst>
      <p:ext uri="{BB962C8B-B14F-4D97-AF65-F5344CB8AC3E}">
        <p14:creationId xmlns:p14="http://schemas.microsoft.com/office/powerpoint/2010/main" val="365621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Tributación y </a:t>
            </a:r>
            <a:r>
              <a:rPr lang="es-PE" dirty="0" err="1" smtClean="0"/>
              <a:t>TICs</a:t>
            </a:r>
            <a:endParaRPr lang="es-PE" dirty="0"/>
          </a:p>
        </p:txBody>
      </p:sp>
      <p:sp>
        <p:nvSpPr>
          <p:cNvPr id="3" name="Marcador de contenido 2"/>
          <p:cNvSpPr>
            <a:spLocks noGrp="1"/>
          </p:cNvSpPr>
          <p:nvPr>
            <p:ph idx="1"/>
          </p:nvPr>
        </p:nvSpPr>
        <p:spPr>
          <a:xfrm>
            <a:off x="1154954" y="2983230"/>
            <a:ext cx="9513046" cy="2913073"/>
          </a:xfrm>
        </p:spPr>
        <p:txBody>
          <a:bodyPr>
            <a:normAutofit/>
          </a:bodyPr>
          <a:lstStyle/>
          <a:p>
            <a:pPr algn="just"/>
            <a:r>
              <a:rPr lang="es-ES" sz="2200" dirty="0"/>
              <a:t>El gran impacto de las tecnologías de información está cambiando la manera tradicional de hacer las cosas que diariamente hacemos, pero también ha dado un salto a acciones un poco más grandes podremos hablar de acciones gubernamentales, una de estas acciones es la tributación, este desempeño que se da en las municipalidades de nuestro país, está sufriendo un cambio debido a las </a:t>
            </a:r>
            <a:r>
              <a:rPr lang="es-ES" sz="2200" dirty="0" err="1" smtClean="0"/>
              <a:t>TICs</a:t>
            </a:r>
            <a:r>
              <a:rPr lang="es-ES" sz="2200" dirty="0" smtClean="0"/>
              <a:t>.</a:t>
            </a:r>
            <a:endParaRPr lang="es-PE" sz="2200" dirty="0"/>
          </a:p>
        </p:txBody>
      </p:sp>
    </p:spTree>
    <p:extLst>
      <p:ext uri="{BB962C8B-B14F-4D97-AF65-F5344CB8AC3E}">
        <p14:creationId xmlns:p14="http://schemas.microsoft.com/office/powerpoint/2010/main" val="1357946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Introducción</a:t>
            </a:r>
            <a:endParaRPr lang="es-PE" b="1" dirty="0"/>
          </a:p>
        </p:txBody>
      </p:sp>
      <p:sp>
        <p:nvSpPr>
          <p:cNvPr id="3" name="Marcador de contenido 2"/>
          <p:cNvSpPr>
            <a:spLocks noGrp="1"/>
          </p:cNvSpPr>
          <p:nvPr>
            <p:ph idx="1"/>
          </p:nvPr>
        </p:nvSpPr>
        <p:spPr>
          <a:xfrm>
            <a:off x="1315375" y="2683711"/>
            <a:ext cx="9336583" cy="3416300"/>
          </a:xfrm>
        </p:spPr>
        <p:txBody>
          <a:bodyPr/>
          <a:lstStyle/>
          <a:p>
            <a:pPr algn="just"/>
            <a:r>
              <a:rPr lang="es-PE" dirty="0"/>
              <a:t>Actualmente vivimos en la era de la Información donde las Instituciones Públicas y Privadas están utilizando las nuevas Tecnologías de Información y Comunicación (TIC), </a:t>
            </a:r>
            <a:r>
              <a:rPr lang="es-PE" dirty="0" smtClean="0"/>
              <a:t>con las cuales entran en un </a:t>
            </a:r>
            <a:r>
              <a:rPr lang="es-PE" dirty="0"/>
              <a:t>proceso de modernización de diversos servicios </a:t>
            </a:r>
            <a:r>
              <a:rPr lang="es-PE" dirty="0" smtClean="0"/>
              <a:t>on-line </a:t>
            </a:r>
            <a:r>
              <a:rPr lang="es-PE" dirty="0"/>
              <a:t>que ofrecen al contribuyente el uso de estas nuevas herramientas tecnológicas. En el caso de Perú, la </a:t>
            </a:r>
            <a:r>
              <a:rPr lang="es-PE" dirty="0" err="1"/>
              <a:t>Sunat</a:t>
            </a:r>
            <a:r>
              <a:rPr lang="es-PE" dirty="0"/>
              <a:t> cuenta con un portal tributario (tributos internos), que está fusionado desde el 2002 con Aduanas y en la que para ofrecer mayor comodidad al usuario actualmente se puede pagar impuestos desde la comodidad de su casa, oficina, o empresa. </a:t>
            </a:r>
            <a:endParaRPr lang="es-PE" dirty="0" smtClean="0"/>
          </a:p>
          <a:p>
            <a:pPr algn="just"/>
            <a:r>
              <a:rPr lang="es-PE" dirty="0"/>
              <a:t>El portal de la </a:t>
            </a:r>
            <a:r>
              <a:rPr lang="es-PE" dirty="0" err="1"/>
              <a:t>Sunat</a:t>
            </a:r>
            <a:r>
              <a:rPr lang="es-PE" dirty="0"/>
              <a:t> se subdivide, a su vez, en dos portales: el portal tributario y el portal </a:t>
            </a:r>
            <a:r>
              <a:rPr lang="es-PE" dirty="0" smtClean="0"/>
              <a:t>aduanero</a:t>
            </a:r>
            <a:r>
              <a:rPr lang="es-PE" dirty="0"/>
              <a:t>.</a:t>
            </a:r>
          </a:p>
        </p:txBody>
      </p:sp>
    </p:spTree>
    <p:extLst>
      <p:ext uri="{BB962C8B-B14F-4D97-AF65-F5344CB8AC3E}">
        <p14:creationId xmlns:p14="http://schemas.microsoft.com/office/powerpoint/2010/main" val="291662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Portal Tributario</a:t>
            </a:r>
            <a:endParaRPr lang="es-PE" b="1" dirty="0"/>
          </a:p>
        </p:txBody>
      </p:sp>
      <p:sp>
        <p:nvSpPr>
          <p:cNvPr id="3" name="Marcador de contenido 2"/>
          <p:cNvSpPr>
            <a:spLocks noGrp="1"/>
          </p:cNvSpPr>
          <p:nvPr>
            <p:ph idx="1"/>
          </p:nvPr>
        </p:nvSpPr>
        <p:spPr>
          <a:xfrm>
            <a:off x="930364" y="2454442"/>
            <a:ext cx="10395362" cy="4251158"/>
          </a:xfrm>
        </p:spPr>
        <p:txBody>
          <a:bodyPr>
            <a:normAutofit lnSpcReduction="10000"/>
          </a:bodyPr>
          <a:lstStyle/>
          <a:p>
            <a:pPr algn="just"/>
            <a:r>
              <a:rPr lang="es-PE" dirty="0" smtClean="0"/>
              <a:t>Forma </a:t>
            </a:r>
            <a:r>
              <a:rPr lang="es-PE" dirty="0"/>
              <a:t>parte de la estrategia institucional destinada a facilitar el cumplimiento tributario de los contribuyentes haciendo uso de las </a:t>
            </a:r>
            <a:r>
              <a:rPr lang="es-PE" dirty="0" err="1" smtClean="0"/>
              <a:t>TICs</a:t>
            </a:r>
            <a:endParaRPr lang="es-PE" dirty="0" smtClean="0"/>
          </a:p>
          <a:p>
            <a:pPr algn="just"/>
            <a:r>
              <a:rPr lang="es-PE" dirty="0"/>
              <a:t>Sus principales objetivos son</a:t>
            </a:r>
            <a:r>
              <a:rPr lang="es-PE" dirty="0" smtClean="0"/>
              <a:t>:</a:t>
            </a:r>
          </a:p>
          <a:p>
            <a:pPr lvl="1" algn="just">
              <a:buFont typeface="Arial" panose="020B0604020202020204" pitchFamily="34" charset="0"/>
              <a:buChar char="•"/>
            </a:pPr>
            <a:r>
              <a:rPr lang="es-PE" dirty="0"/>
              <a:t>Facilitar a los contribuyentes una herramienta de información para mejorar su cumplimiento tributario, a través de una serie de consultas. </a:t>
            </a:r>
          </a:p>
          <a:p>
            <a:pPr lvl="1" algn="just">
              <a:buFont typeface="Arial" panose="020B0604020202020204" pitchFamily="34" charset="0"/>
              <a:buChar char="•"/>
            </a:pPr>
            <a:r>
              <a:rPr lang="es-PE" dirty="0" smtClean="0"/>
              <a:t>Llenado </a:t>
            </a:r>
            <a:r>
              <a:rPr lang="es-PE" dirty="0"/>
              <a:t>de declaraciones de tributos asistida por computadora. </a:t>
            </a:r>
            <a:endParaRPr lang="es-PE" dirty="0" smtClean="0"/>
          </a:p>
          <a:p>
            <a:pPr lvl="1" algn="just">
              <a:buFont typeface="Arial" panose="020B0604020202020204" pitchFamily="34" charset="0"/>
              <a:buChar char="•"/>
            </a:pPr>
            <a:r>
              <a:rPr lang="es-PE" dirty="0" smtClean="0"/>
              <a:t>Pago </a:t>
            </a:r>
            <a:r>
              <a:rPr lang="es-PE" dirty="0"/>
              <a:t>de obligaciones tributarias por medio de transferencia electrónica de fondos. </a:t>
            </a:r>
            <a:endParaRPr lang="es-PE" dirty="0" smtClean="0"/>
          </a:p>
          <a:p>
            <a:pPr lvl="1" algn="just">
              <a:buFont typeface="Arial" panose="020B0604020202020204" pitchFamily="34" charset="0"/>
              <a:buChar char="•"/>
            </a:pPr>
            <a:r>
              <a:rPr lang="es-PE" dirty="0" smtClean="0"/>
              <a:t>Presentación </a:t>
            </a:r>
            <a:r>
              <a:rPr lang="es-PE" dirty="0"/>
              <a:t>y pago de declaraciones de tributos por Internet. </a:t>
            </a:r>
          </a:p>
          <a:p>
            <a:pPr lvl="1" algn="just">
              <a:buFont typeface="Arial" panose="020B0604020202020204" pitchFamily="34" charset="0"/>
              <a:buChar char="•"/>
            </a:pPr>
            <a:r>
              <a:rPr lang="es-PE" dirty="0" smtClean="0"/>
              <a:t>Formularios </a:t>
            </a:r>
            <a:r>
              <a:rPr lang="es-PE" dirty="0"/>
              <a:t>en línea para efectuar declaraciones juradas y pagos. </a:t>
            </a:r>
          </a:p>
          <a:p>
            <a:pPr lvl="1" algn="just">
              <a:buFont typeface="Arial" panose="020B0604020202020204" pitchFamily="34" charset="0"/>
              <a:buChar char="•"/>
            </a:pPr>
            <a:r>
              <a:rPr lang="es-PE" dirty="0" smtClean="0"/>
              <a:t>Realización </a:t>
            </a:r>
            <a:r>
              <a:rPr lang="es-PE" dirty="0"/>
              <a:t>de trámites administrativos a través de Internet. </a:t>
            </a:r>
          </a:p>
          <a:p>
            <a:pPr lvl="1" algn="just">
              <a:buFont typeface="Arial" panose="020B0604020202020204" pitchFamily="34" charset="0"/>
              <a:buChar char="•"/>
            </a:pPr>
            <a:r>
              <a:rPr lang="es-PE" dirty="0" smtClean="0"/>
              <a:t>Disponibilidad </a:t>
            </a:r>
            <a:r>
              <a:rPr lang="es-PE" dirty="0"/>
              <a:t>de consultas personalizadas en Internet. </a:t>
            </a:r>
          </a:p>
          <a:p>
            <a:pPr lvl="1" algn="just">
              <a:buFont typeface="Arial" panose="020B0604020202020204" pitchFamily="34" charset="0"/>
              <a:buChar char="•"/>
            </a:pPr>
            <a:r>
              <a:rPr lang="es-PE" dirty="0" smtClean="0"/>
              <a:t>Transmisión </a:t>
            </a:r>
            <a:r>
              <a:rPr lang="es-PE" dirty="0"/>
              <a:t>de información a través de correo electrónico.</a:t>
            </a:r>
          </a:p>
        </p:txBody>
      </p:sp>
    </p:spTree>
    <p:extLst>
      <p:ext uri="{BB962C8B-B14F-4D97-AF65-F5344CB8AC3E}">
        <p14:creationId xmlns:p14="http://schemas.microsoft.com/office/powerpoint/2010/main" val="265179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Portal Aduanero</a:t>
            </a:r>
            <a:endParaRPr lang="es-PE" b="1" dirty="0"/>
          </a:p>
        </p:txBody>
      </p:sp>
      <p:sp>
        <p:nvSpPr>
          <p:cNvPr id="3" name="Marcador de contenido 2"/>
          <p:cNvSpPr>
            <a:spLocks noGrp="1"/>
          </p:cNvSpPr>
          <p:nvPr>
            <p:ph idx="1"/>
          </p:nvPr>
        </p:nvSpPr>
        <p:spPr>
          <a:xfrm>
            <a:off x="1010575" y="2566737"/>
            <a:ext cx="9833888" cy="3501189"/>
          </a:xfrm>
        </p:spPr>
        <p:txBody>
          <a:bodyPr/>
          <a:lstStyle/>
          <a:p>
            <a:pPr algn="just"/>
            <a:r>
              <a:rPr lang="es-PE" dirty="0" smtClean="0"/>
              <a:t>Es </a:t>
            </a:r>
            <a:r>
              <a:rPr lang="es-PE" dirty="0"/>
              <a:t>un conjunto de </a:t>
            </a:r>
            <a:r>
              <a:rPr lang="es-PE" dirty="0" smtClean="0"/>
              <a:t>productos </a:t>
            </a:r>
            <a:r>
              <a:rPr lang="es-PE" dirty="0"/>
              <a:t>y servicios, creado para facilitar el comercio exterior, mediante el uso intensivo de tecnología de la información y de comunicaciones. </a:t>
            </a:r>
            <a:endParaRPr lang="es-PE" dirty="0" smtClean="0"/>
          </a:p>
          <a:p>
            <a:pPr algn="just"/>
            <a:r>
              <a:rPr lang="es-PE" dirty="0"/>
              <a:t>Tiene como objetivos: </a:t>
            </a:r>
          </a:p>
          <a:p>
            <a:pPr lvl="1" algn="just">
              <a:buFont typeface="Arial" panose="020B0604020202020204" pitchFamily="34" charset="0"/>
              <a:buChar char="•"/>
            </a:pPr>
            <a:r>
              <a:rPr lang="es-PE" dirty="0" smtClean="0"/>
              <a:t>Optimizar </a:t>
            </a:r>
            <a:r>
              <a:rPr lang="es-PE" dirty="0"/>
              <a:t>los servicios de Aduanas mediante el uso del Internet. </a:t>
            </a:r>
          </a:p>
          <a:p>
            <a:pPr lvl="1" algn="just">
              <a:buFont typeface="Arial" panose="020B0604020202020204" pitchFamily="34" charset="0"/>
              <a:buChar char="•"/>
            </a:pPr>
            <a:r>
              <a:rPr lang="es-PE" dirty="0" smtClean="0"/>
              <a:t>Ingresar </a:t>
            </a:r>
            <a:r>
              <a:rPr lang="es-PE" dirty="0"/>
              <a:t>a la “Sociedad Global de la Información” mediante la aplicación y uso masivo de las tecnologías de la información. </a:t>
            </a:r>
          </a:p>
          <a:p>
            <a:pPr lvl="1" algn="just">
              <a:buFont typeface="Arial" panose="020B0604020202020204" pitchFamily="34" charset="0"/>
              <a:buChar char="•"/>
            </a:pPr>
            <a:r>
              <a:rPr lang="es-PE" dirty="0" smtClean="0"/>
              <a:t>Fomentar </a:t>
            </a:r>
            <a:r>
              <a:rPr lang="es-PE" dirty="0"/>
              <a:t>una cultura de transparencia en el Estado y en la sociedad peruana. </a:t>
            </a:r>
          </a:p>
          <a:p>
            <a:pPr lvl="1" algn="just">
              <a:buFont typeface="Arial" panose="020B0604020202020204" pitchFamily="34" charset="0"/>
              <a:buChar char="•"/>
            </a:pPr>
            <a:r>
              <a:rPr lang="es-PE" dirty="0" smtClean="0"/>
              <a:t>Reducir </a:t>
            </a:r>
            <a:r>
              <a:rPr lang="es-PE" dirty="0"/>
              <a:t>riesgos de corrupción en la gestión pública. </a:t>
            </a:r>
          </a:p>
          <a:p>
            <a:pPr lvl="1" algn="just">
              <a:buFont typeface="Arial" panose="020B0604020202020204" pitchFamily="34" charset="0"/>
              <a:buChar char="•"/>
            </a:pPr>
            <a:r>
              <a:rPr lang="es-PE" dirty="0" smtClean="0"/>
              <a:t>Democratizar </a:t>
            </a:r>
            <a:r>
              <a:rPr lang="es-PE" dirty="0"/>
              <a:t>las decisiones del gobierno mediante una mayor y mejor participación de los usuarios. </a:t>
            </a:r>
          </a:p>
        </p:txBody>
      </p:sp>
    </p:spTree>
    <p:extLst>
      <p:ext uri="{BB962C8B-B14F-4D97-AF65-F5344CB8AC3E}">
        <p14:creationId xmlns:p14="http://schemas.microsoft.com/office/powerpoint/2010/main" val="129404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PE" b="1" dirty="0"/>
              <a:t>Descripción detallada de los servicios ofrecidos</a:t>
            </a:r>
          </a:p>
        </p:txBody>
      </p:sp>
      <p:sp>
        <p:nvSpPr>
          <p:cNvPr id="3" name="Marcador de contenido 2"/>
          <p:cNvSpPr>
            <a:spLocks noGrp="1"/>
          </p:cNvSpPr>
          <p:nvPr>
            <p:ph idx="1"/>
          </p:nvPr>
        </p:nvSpPr>
        <p:spPr>
          <a:xfrm>
            <a:off x="850076" y="2170363"/>
            <a:ext cx="9882092" cy="428458"/>
          </a:xfrm>
        </p:spPr>
        <p:txBody>
          <a:bodyPr/>
          <a:lstStyle/>
          <a:p>
            <a:r>
              <a:rPr lang="es-PE" b="1" dirty="0"/>
              <a:t>Portal </a:t>
            </a:r>
            <a:r>
              <a:rPr lang="es-PE" b="1" dirty="0" smtClean="0"/>
              <a:t>tributario</a:t>
            </a:r>
            <a:endParaRPr lang="es-PE" b="1" dirty="0"/>
          </a:p>
        </p:txBody>
      </p:sp>
      <p:graphicFrame>
        <p:nvGraphicFramePr>
          <p:cNvPr id="4" name="Diagrama 3"/>
          <p:cNvGraphicFramePr/>
          <p:nvPr>
            <p:extLst>
              <p:ext uri="{D42A27DB-BD31-4B8C-83A1-F6EECF244321}">
                <p14:modId xmlns:p14="http://schemas.microsoft.com/office/powerpoint/2010/main" val="1808994955"/>
              </p:ext>
            </p:extLst>
          </p:nvPr>
        </p:nvGraphicFramePr>
        <p:xfrm>
          <a:off x="962371" y="2630905"/>
          <a:ext cx="10684120" cy="4373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20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PE" b="1" dirty="0"/>
              <a:t>Descripción detallada de los servicios ofrecidos</a:t>
            </a:r>
          </a:p>
        </p:txBody>
      </p:sp>
      <p:sp>
        <p:nvSpPr>
          <p:cNvPr id="3" name="Marcador de contenido 2"/>
          <p:cNvSpPr>
            <a:spLocks noGrp="1"/>
          </p:cNvSpPr>
          <p:nvPr>
            <p:ph idx="1"/>
          </p:nvPr>
        </p:nvSpPr>
        <p:spPr>
          <a:xfrm>
            <a:off x="850076" y="2170363"/>
            <a:ext cx="9882092" cy="428458"/>
          </a:xfrm>
        </p:spPr>
        <p:txBody>
          <a:bodyPr/>
          <a:lstStyle/>
          <a:p>
            <a:r>
              <a:rPr lang="es-PE" b="1" dirty="0"/>
              <a:t>Portal </a:t>
            </a:r>
            <a:r>
              <a:rPr lang="es-PE" b="1" dirty="0" smtClean="0"/>
              <a:t>aduanero</a:t>
            </a:r>
            <a:endParaRPr lang="es-PE" b="1" dirty="0"/>
          </a:p>
        </p:txBody>
      </p:sp>
      <p:graphicFrame>
        <p:nvGraphicFramePr>
          <p:cNvPr id="4" name="Diagrama 3"/>
          <p:cNvGraphicFramePr/>
          <p:nvPr>
            <p:extLst>
              <p:ext uri="{D42A27DB-BD31-4B8C-83A1-F6EECF244321}">
                <p14:modId xmlns:p14="http://schemas.microsoft.com/office/powerpoint/2010/main" val="3495527428"/>
              </p:ext>
            </p:extLst>
          </p:nvPr>
        </p:nvGraphicFramePr>
        <p:xfrm>
          <a:off x="962371" y="2630905"/>
          <a:ext cx="10684120" cy="4373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054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CONCLUSIONES</a:t>
            </a:r>
            <a:endParaRPr lang="es-PE" dirty="0"/>
          </a:p>
        </p:txBody>
      </p:sp>
      <p:sp>
        <p:nvSpPr>
          <p:cNvPr id="3" name="Marcador de contenido 2"/>
          <p:cNvSpPr>
            <a:spLocks noGrp="1"/>
          </p:cNvSpPr>
          <p:nvPr>
            <p:ph idx="1"/>
          </p:nvPr>
        </p:nvSpPr>
        <p:spPr>
          <a:xfrm>
            <a:off x="850233" y="2518612"/>
            <a:ext cx="10427368" cy="4042610"/>
          </a:xfrm>
        </p:spPr>
        <p:txBody>
          <a:bodyPr>
            <a:normAutofit fontScale="92500" lnSpcReduction="20000"/>
          </a:bodyPr>
          <a:lstStyle/>
          <a:p>
            <a:pPr lvl="0" algn="just"/>
            <a:r>
              <a:rPr lang="es-PE" dirty="0"/>
              <a:t>El proyecto de uso de las TIC se inicia en un entorno de reforma administrativa que, como herramientas estratégicas, utiliza la reorganización institucional y el desarrollo de un proyecto de modernización de la gestión. </a:t>
            </a:r>
            <a:endParaRPr lang="es-PE" dirty="0" smtClean="0"/>
          </a:p>
          <a:p>
            <a:pPr lvl="0" algn="just"/>
            <a:r>
              <a:rPr lang="es-PE" dirty="0" smtClean="0"/>
              <a:t>Hay </a:t>
            </a:r>
            <a:r>
              <a:rPr lang="es-PE" dirty="0"/>
              <a:t>desde un comienzo un fuerte apoyo por parte del Poder Ejecutivo y el Congreso para iniciar un proceso de reforma y modernización de la administración tributaria utilizando las TIC en el Portal Tributario y Aduanero. </a:t>
            </a:r>
          </a:p>
          <a:p>
            <a:pPr lvl="0" algn="just"/>
            <a:r>
              <a:rPr lang="es-PE" dirty="0" smtClean="0"/>
              <a:t>La </a:t>
            </a:r>
            <a:r>
              <a:rPr lang="es-PE" dirty="0"/>
              <a:t>reforma estructural de la Administración Tributaria y Aduanera peruana se inició en el contexto en el cual el Perú atravesaba la más grave crisis económica de su historia republicana. </a:t>
            </a:r>
          </a:p>
          <a:p>
            <a:pPr lvl="0" algn="just"/>
            <a:r>
              <a:rPr lang="es-PE" dirty="0" smtClean="0"/>
              <a:t>En </a:t>
            </a:r>
            <a:r>
              <a:rPr lang="es-PE" dirty="0"/>
              <a:t>este escenario, la autonomía efectiva, el personal altamente capacitado, el RUC en vez de la Libreta Tributaria, el Sistema de Control de la Recaudación, el Sistema de Comprobantes de Pago y el Sistema de Control de los Principales Contribuyentes se crearon para revertir el colapso administrativo tributario usando las TIC. </a:t>
            </a:r>
          </a:p>
          <a:p>
            <a:pPr lvl="0" algn="just"/>
            <a:r>
              <a:rPr lang="es-PE" dirty="0" smtClean="0"/>
              <a:t>También </a:t>
            </a:r>
            <a:r>
              <a:rPr lang="es-PE" dirty="0"/>
              <a:t>se han consolidado importantes avances en la reducción de la evasión debido a una mayor efectividad de la fiscalización utilizando diversos sistemas de control mediante las TIC.</a:t>
            </a:r>
          </a:p>
        </p:txBody>
      </p:sp>
    </p:spTree>
    <p:extLst>
      <p:ext uri="{BB962C8B-B14F-4D97-AF65-F5344CB8AC3E}">
        <p14:creationId xmlns:p14="http://schemas.microsoft.com/office/powerpoint/2010/main" val="2290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Tributación</a:t>
            </a:r>
            <a:endParaRPr lang="es-PE" dirty="0"/>
          </a:p>
        </p:txBody>
      </p:sp>
      <p:sp>
        <p:nvSpPr>
          <p:cNvPr id="3" name="Marcador de contenido 2"/>
          <p:cNvSpPr>
            <a:spLocks noGrp="1"/>
          </p:cNvSpPr>
          <p:nvPr>
            <p:ph idx="1"/>
          </p:nvPr>
        </p:nvSpPr>
        <p:spPr>
          <a:xfrm>
            <a:off x="1010575" y="2825296"/>
            <a:ext cx="6946309" cy="3416300"/>
          </a:xfrm>
        </p:spPr>
        <p:txBody>
          <a:bodyPr>
            <a:normAutofit/>
          </a:bodyPr>
          <a:lstStyle/>
          <a:p>
            <a:pPr algn="just"/>
            <a:r>
              <a:rPr lang="es-ES" sz="2000" dirty="0"/>
              <a:t>Tributación significa tanto el tributar, o pagar Impuestos, como el sistema o régimen tributario existente en una nación. La tributación tiene por objeto recaudar los fondos que el Estado necesita para su funcionamiento pero, según la orientación ideológica que se siga, puede dirigirse también hacia otros objetivos: desarrollar ciertas ramas productivas, redistribuir la Riqueza, etc.</a:t>
            </a:r>
            <a:endParaRPr lang="es-PE" sz="2000" dirty="0"/>
          </a:p>
          <a:p>
            <a:pPr algn="just"/>
            <a:endParaRPr lang="es-PE" sz="2000" dirty="0"/>
          </a:p>
        </p:txBody>
      </p:sp>
      <p:pic>
        <p:nvPicPr>
          <p:cNvPr id="4" name="Picture 2" descr="https://s3-eu-west-1.amazonaws.com/abante-web-wp/wp-content/uploads/2014/09/abante-icons-Dos-colores-44.png"/>
          <p:cNvPicPr>
            <a:picLocks noChangeAspect="1" noChangeArrowheads="1"/>
          </p:cNvPicPr>
          <p:nvPr/>
        </p:nvPicPr>
        <p:blipFill rotWithShape="1">
          <a:blip r:embed="rId2">
            <a:extLst>
              <a:ext uri="{28A0092B-C50C-407E-A947-70E740481C1C}">
                <a14:useLocalDpi xmlns:a14="http://schemas.microsoft.com/office/drawing/2010/main" val="0"/>
              </a:ext>
            </a:extLst>
          </a:blip>
          <a:srcRect l="22237" t="16930" r="17028" b="15646"/>
          <a:stretch/>
        </p:blipFill>
        <p:spPr bwMode="auto">
          <a:xfrm>
            <a:off x="8241178" y="3216440"/>
            <a:ext cx="3350377" cy="263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04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err="1" smtClean="0"/>
              <a:t>TICs</a:t>
            </a:r>
            <a:endParaRPr lang="es-PE" dirty="0"/>
          </a:p>
        </p:txBody>
      </p:sp>
      <p:sp>
        <p:nvSpPr>
          <p:cNvPr id="3" name="Marcador de contenido 2"/>
          <p:cNvSpPr>
            <a:spLocks noGrp="1"/>
          </p:cNvSpPr>
          <p:nvPr>
            <p:ph idx="1"/>
          </p:nvPr>
        </p:nvSpPr>
        <p:spPr>
          <a:xfrm>
            <a:off x="882238" y="2763921"/>
            <a:ext cx="6898183" cy="3416300"/>
          </a:xfrm>
        </p:spPr>
        <p:txBody>
          <a:bodyPr>
            <a:normAutofit/>
          </a:bodyPr>
          <a:lstStyle/>
          <a:p>
            <a:pPr algn="just"/>
            <a:r>
              <a:rPr lang="es-ES" sz="2000" dirty="0"/>
              <a:t>Las </a:t>
            </a:r>
            <a:r>
              <a:rPr lang="es-ES" sz="2000" dirty="0" err="1"/>
              <a:t>TICs</a:t>
            </a:r>
            <a:r>
              <a:rPr lang="es-ES" sz="2000" dirty="0"/>
              <a:t> pueden ser definidas en dos sentidos: Como las tecnologías tradicionales de la comunicación, constituidas principalmente por la radio, la televisión y la telefonía convencional, y por las tecnologías modernas de la información caracterizadas por la digitalización de las tecnologías de registros de contenidos como la informática, de las comunicaciones, telemática y de las interfaces.</a:t>
            </a:r>
            <a:endParaRPr lang="es-PE" sz="2000" dirty="0"/>
          </a:p>
          <a:p>
            <a:pPr algn="just"/>
            <a:endParaRPr lang="es-PE" sz="2000" dirty="0"/>
          </a:p>
        </p:txBody>
      </p:sp>
      <p:pic>
        <p:nvPicPr>
          <p:cNvPr id="2050" name="Picture 2" descr="https://userscontent2.emaze.com/images/36f55f0c-455f-4b16-8ff3-69d78faea349/d00a9d2e-7b85-4b56-9f8b-cf221e26600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154" y="3025148"/>
            <a:ext cx="3618425" cy="257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48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Tributación en el Perú</a:t>
            </a:r>
            <a:endParaRPr lang="es-PE" dirty="0"/>
          </a:p>
        </p:txBody>
      </p:sp>
      <p:sp>
        <p:nvSpPr>
          <p:cNvPr id="3" name="Marcador de contenido 2"/>
          <p:cNvSpPr>
            <a:spLocks noGrp="1"/>
          </p:cNvSpPr>
          <p:nvPr>
            <p:ph idx="1"/>
          </p:nvPr>
        </p:nvSpPr>
        <p:spPr>
          <a:xfrm>
            <a:off x="850232" y="2534653"/>
            <a:ext cx="10443410" cy="3946357"/>
          </a:xfrm>
        </p:spPr>
        <p:txBody>
          <a:bodyPr>
            <a:normAutofit/>
          </a:bodyPr>
          <a:lstStyle/>
          <a:p>
            <a:pPr algn="just"/>
            <a:r>
              <a:rPr lang="es-ES" dirty="0"/>
              <a:t>La Tributación en el Perú se rige por los principios de reserva de la ley, el de igualdad, respeto de los derechos fundamentales de la persona. La reserva de ley consiste en señalar, que sólo por ley se pueden crear, regular, modificar y extinguir tributos; así como designar los sujetos, el hecho imponible, la base imponible, la tasa etc.</a:t>
            </a:r>
            <a:endParaRPr lang="es-PE" dirty="0"/>
          </a:p>
          <a:p>
            <a:pPr algn="just"/>
            <a:r>
              <a:rPr lang="es-ES" dirty="0"/>
              <a:t>El principio de igualdad, consiste en dar el mismo trato legal y administrativo a los contribuyentes que tienen similar capacidad contributiva.</a:t>
            </a:r>
            <a:endParaRPr lang="es-PE" dirty="0"/>
          </a:p>
          <a:p>
            <a:pPr algn="just"/>
            <a:r>
              <a:rPr lang="es-ES" dirty="0"/>
              <a:t>El respeto a los derechos fundamentales, es un límite al ejercicio de la potestad tributaria para que esta sea legítima.</a:t>
            </a:r>
            <a:endParaRPr lang="es-PE" dirty="0"/>
          </a:p>
          <a:p>
            <a:pPr algn="just"/>
            <a:r>
              <a:rPr lang="es-ES" dirty="0"/>
              <a:t>La no </a:t>
            </a:r>
            <a:r>
              <a:rPr lang="es-ES" dirty="0" err="1"/>
              <a:t>confiscatoriedad</a:t>
            </a:r>
            <a:r>
              <a:rPr lang="es-ES" dirty="0"/>
              <a:t>, consiste en no exceder la capacidad contributiva del contribuyente, es decir que defiende el derecho de propiedad, ya que no se puede utilizar la tributación para apropiarse indirectamente de los bienes del contribuyente.</a:t>
            </a:r>
            <a:endParaRPr lang="es-PE" dirty="0"/>
          </a:p>
          <a:p>
            <a:pPr algn="just"/>
            <a:endParaRPr lang="es-PE" dirty="0"/>
          </a:p>
        </p:txBody>
      </p:sp>
    </p:spTree>
    <p:extLst>
      <p:ext uri="{BB962C8B-B14F-4D97-AF65-F5344CB8AC3E}">
        <p14:creationId xmlns:p14="http://schemas.microsoft.com/office/powerpoint/2010/main" val="304148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4954" y="2807368"/>
            <a:ext cx="9486770" cy="3212432"/>
          </a:xfrm>
        </p:spPr>
        <p:txBody>
          <a:bodyPr>
            <a:normAutofit/>
          </a:bodyPr>
          <a:lstStyle/>
          <a:p>
            <a:pPr algn="just"/>
            <a:r>
              <a:rPr lang="es-PE" sz="2200" dirty="0"/>
              <a:t>La Dirección General de Endeudamiento y Tesoro Público (DGETP) en coordinación con el Banco de Nación (B.N.), la SUNAT y la Oficina General de Tecnologías de la Información (OGTI) del MEF, en un esfuerzo para reducir el uso de cheques, simplificar las tareas administrativas y facilitar el pago de impuestos, han implementado el mecanismo para el pago electrónico de impuestos a través del SIAF. </a:t>
            </a:r>
          </a:p>
          <a:p>
            <a:pPr algn="just"/>
            <a:endParaRPr lang="es-PE" sz="2200" dirty="0"/>
          </a:p>
        </p:txBody>
      </p:sp>
      <p:sp>
        <p:nvSpPr>
          <p:cNvPr id="4" name="Título 1"/>
          <p:cNvSpPr>
            <a:spLocks noGrp="1"/>
          </p:cNvSpPr>
          <p:nvPr>
            <p:ph type="title"/>
          </p:nvPr>
        </p:nvSpPr>
        <p:spPr>
          <a:xfrm>
            <a:off x="1154954" y="973668"/>
            <a:ext cx="8761413" cy="706964"/>
          </a:xfrm>
        </p:spPr>
        <p:txBody>
          <a:bodyPr/>
          <a:lstStyle/>
          <a:p>
            <a:pPr algn="ctr"/>
            <a:r>
              <a:rPr lang="es-PE" dirty="0"/>
              <a:t>Pago </a:t>
            </a:r>
            <a:r>
              <a:rPr lang="es-PE" dirty="0" smtClean="0"/>
              <a:t>Electrónico</a:t>
            </a:r>
            <a:endParaRPr lang="es-PE" dirty="0"/>
          </a:p>
        </p:txBody>
      </p:sp>
    </p:spTree>
    <p:extLst>
      <p:ext uri="{BB962C8B-B14F-4D97-AF65-F5344CB8AC3E}">
        <p14:creationId xmlns:p14="http://schemas.microsoft.com/office/powerpoint/2010/main" val="208375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Pago </a:t>
            </a:r>
            <a:r>
              <a:rPr lang="es-PE" dirty="0" smtClean="0"/>
              <a:t>Electrónico</a:t>
            </a:r>
            <a:endParaRPr lang="es-PE" dirty="0"/>
          </a:p>
        </p:txBody>
      </p:sp>
      <p:sp>
        <p:nvSpPr>
          <p:cNvPr id="3" name="Marcador de contenido 2"/>
          <p:cNvSpPr>
            <a:spLocks noGrp="1"/>
          </p:cNvSpPr>
          <p:nvPr>
            <p:ph idx="1"/>
          </p:nvPr>
        </p:nvSpPr>
        <p:spPr>
          <a:xfrm>
            <a:off x="1154954" y="2603500"/>
            <a:ext cx="9641383" cy="3416300"/>
          </a:xfrm>
        </p:spPr>
        <p:txBody>
          <a:bodyPr>
            <a:normAutofit/>
          </a:bodyPr>
          <a:lstStyle/>
          <a:p>
            <a:pPr algn="just"/>
            <a:r>
              <a:rPr lang="es-PE" dirty="0"/>
              <a:t>El  pago electrónico es la manera más cómoda y segura de pagar tus tributos</a:t>
            </a:r>
            <a:r>
              <a:rPr lang="es-PE" dirty="0" smtClean="0"/>
              <a:t>.</a:t>
            </a:r>
          </a:p>
          <a:p>
            <a:pPr algn="just"/>
            <a:r>
              <a:rPr lang="es-PE" dirty="0" smtClean="0"/>
              <a:t>El </a:t>
            </a:r>
            <a:r>
              <a:rPr lang="es-PE" dirty="0"/>
              <a:t>Pago electrónico te permite realizar tus pagos de tributos por internet y conceptos declarados con el Programa de Declaración Telemática – PDT o con la Declaración Simplificada.</a:t>
            </a:r>
          </a:p>
          <a:p>
            <a:pPr algn="just"/>
            <a:r>
              <a:rPr lang="es-PE" dirty="0"/>
              <a:t>Algunas ventajas: Permite pagar tus deudas pendientes, órdenes de pago y resoluciones de multa y puedes realizar los pagos desde la comodidad de tu hogar, oficina o lugar que tú desees.</a:t>
            </a:r>
          </a:p>
          <a:p>
            <a:pPr algn="just"/>
            <a:r>
              <a:rPr lang="es-PE" dirty="0"/>
              <a:t>Para efectuar el  pago electrónico, cuentas con 4 modalidades: (con cargo en cuenta en bancos afiliados, con cargo en la cuenta de detracciones, vía tarjetas de crédito o débito VISA y vía NPS): </a:t>
            </a:r>
          </a:p>
          <a:p>
            <a:pPr algn="just"/>
            <a:endParaRPr lang="es-PE" dirty="0"/>
          </a:p>
        </p:txBody>
      </p:sp>
    </p:spTree>
    <p:extLst>
      <p:ext uri="{BB962C8B-B14F-4D97-AF65-F5344CB8AC3E}">
        <p14:creationId xmlns:p14="http://schemas.microsoft.com/office/powerpoint/2010/main" val="38888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54155696"/>
              </p:ext>
            </p:extLst>
          </p:nvPr>
        </p:nvGraphicFramePr>
        <p:xfrm>
          <a:off x="1315450" y="1839481"/>
          <a:ext cx="8887328" cy="4101084"/>
        </p:xfrm>
        <a:graphic>
          <a:graphicData uri="http://schemas.openxmlformats.org/drawingml/2006/table">
            <a:tbl>
              <a:tblPr firstRow="1" firstCol="1" bandRow="1">
                <a:tableStyleId>{5C22544A-7EE6-4342-B048-85BDC9FD1C3A}</a:tableStyleId>
              </a:tblPr>
              <a:tblGrid>
                <a:gridCol w="1106907"/>
                <a:gridCol w="1436171"/>
                <a:gridCol w="1422779"/>
                <a:gridCol w="4921471"/>
              </a:tblGrid>
              <a:tr h="190500">
                <a:tc>
                  <a:txBody>
                    <a:bodyPr/>
                    <a:lstStyle/>
                    <a:p>
                      <a:pPr algn="ctr">
                        <a:lnSpc>
                          <a:spcPct val="115000"/>
                        </a:lnSpc>
                        <a:spcAft>
                          <a:spcPts val="0"/>
                        </a:spcAft>
                      </a:pPr>
                      <a:r>
                        <a:rPr lang="es-PE" sz="1800" dirty="0">
                          <a:effectLst/>
                        </a:rPr>
                        <a:t>CICLO</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PE" sz="1800">
                          <a:effectLst/>
                        </a:rPr>
                        <a:t>FORMULARIO SUNAT</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PE" sz="1800" dirty="0">
                          <a:effectLst/>
                        </a:rPr>
                        <a:t>CODIGO TRIBUTO</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PE" sz="1800">
                          <a:effectLst/>
                        </a:rPr>
                        <a:t>DESCRIPCION</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1011</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IGV - OPER. INT. - CTA. PROPIA</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I</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1011</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IGV - OPER. INT. - CTA. PROPIA</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1032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IGV-REG.PROVEEDOR.-RETENCIONES</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3042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RENTA 4TA. CATEG. RETENCIONES</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3052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RENTA 5TA. CATEG. RETENCIONES</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5210</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SALUD  ESSALUD SEG REGULAR TRABAJADOR</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5211</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pt-BR" sz="1800">
                          <a:effectLst/>
                        </a:rPr>
                        <a:t>SCTR   ESSALUD S.C.T.R</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5214</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ESSALUD +VIDA</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a:effectLst/>
                        </a:rPr>
                        <a:t>G</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5310</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SNP - LEY 19990</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90500">
                <a:tc>
                  <a:txBody>
                    <a:bodyPr/>
                    <a:lstStyle/>
                    <a:p>
                      <a:pPr algn="ctr">
                        <a:lnSpc>
                          <a:spcPct val="115000"/>
                        </a:lnSpc>
                        <a:spcAft>
                          <a:spcPts val="0"/>
                        </a:spcAft>
                      </a:pPr>
                      <a:r>
                        <a:rPr lang="es-PE" sz="1800" dirty="0">
                          <a:effectLst/>
                        </a:rPr>
                        <a:t>G</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a:effectLst/>
                        </a:rPr>
                        <a:t>1662</a:t>
                      </a:r>
                      <a:endParaRPr lang="es-PE"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dirty="0">
                          <a:effectLst/>
                        </a:rPr>
                        <a:t>5621</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s-PE" sz="1800" dirty="0">
                          <a:effectLst/>
                        </a:rPr>
                        <a:t>SNP-ASEGURA TU PENSION - PRIMA</a:t>
                      </a:r>
                      <a:endParaRPr lang="es-PE"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3" name="Rectángulo 2"/>
          <p:cNvSpPr/>
          <p:nvPr/>
        </p:nvSpPr>
        <p:spPr>
          <a:xfrm>
            <a:off x="718133" y="688906"/>
            <a:ext cx="4623888" cy="646331"/>
          </a:xfrm>
          <a:prstGeom prst="rect">
            <a:avLst/>
          </a:prstGeom>
        </p:spPr>
        <p:txBody>
          <a:bodyPr vert="horz" lIns="91440" tIns="45720" rIns="91440" bIns="45720" rtlCol="0" anchor="ctr">
            <a:noAutofit/>
          </a:bodyPr>
          <a:lstStyle/>
          <a:p>
            <a:pPr algn="ctr" defTabSz="457200">
              <a:spcBef>
                <a:spcPct val="0"/>
              </a:spcBef>
            </a:pPr>
            <a:r>
              <a:rPr lang="es-ES" sz="3600" dirty="0" smtClean="0">
                <a:solidFill>
                  <a:schemeClr val="accent1"/>
                </a:solidFill>
                <a:latin typeface="+mj-lt"/>
                <a:ea typeface="+mj-ea"/>
                <a:cs typeface="+mj-cs"/>
              </a:rPr>
              <a:t>Listado de Tributos </a:t>
            </a:r>
            <a:endParaRPr lang="es-PE" sz="3600" dirty="0">
              <a:solidFill>
                <a:schemeClr val="accent1"/>
              </a:solidFill>
              <a:latin typeface="+mj-lt"/>
              <a:ea typeface="+mj-ea"/>
              <a:cs typeface="+mj-cs"/>
            </a:endParaRPr>
          </a:p>
        </p:txBody>
      </p:sp>
    </p:spTree>
    <p:extLst>
      <p:ext uri="{BB962C8B-B14F-4D97-AF65-F5344CB8AC3E}">
        <p14:creationId xmlns:p14="http://schemas.microsoft.com/office/powerpoint/2010/main" val="280973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730740758"/>
              </p:ext>
            </p:extLst>
          </p:nvPr>
        </p:nvGraphicFramePr>
        <p:xfrm>
          <a:off x="2301833" y="2470316"/>
          <a:ext cx="7243220" cy="1682496"/>
        </p:xfrm>
        <a:graphic>
          <a:graphicData uri="http://schemas.openxmlformats.org/drawingml/2006/table">
            <a:tbl>
              <a:tblPr>
                <a:tableStyleId>{5C22544A-7EE6-4342-B048-85BDC9FD1C3A}</a:tableStyleId>
              </a:tblPr>
              <a:tblGrid>
                <a:gridCol w="842567"/>
                <a:gridCol w="6400653"/>
              </a:tblGrid>
              <a:tr h="193675">
                <a:tc gridSpan="2">
                  <a:txBody>
                    <a:bodyPr/>
                    <a:lstStyle/>
                    <a:p>
                      <a:pPr algn="ctr">
                        <a:lnSpc>
                          <a:spcPct val="115000"/>
                        </a:lnSpc>
                        <a:spcAft>
                          <a:spcPts val="0"/>
                        </a:spcAft>
                      </a:pPr>
                      <a:r>
                        <a:rPr lang="es-PE" sz="1600" dirty="0">
                          <a:effectLst>
                            <a:outerShdw blurRad="38100" dist="38100" dir="2700000" algn="tl">
                              <a:srgbClr val="000000">
                                <a:alpha val="43137"/>
                              </a:srgbClr>
                            </a:outerShdw>
                          </a:effectLst>
                        </a:rPr>
                        <a:t>TIPOS DE OPERACIÓN DISPONIBLES PARA EL PAGO ELECTRONICO DE IMPUESTOS</a:t>
                      </a:r>
                      <a:endParaRPr lang="es-PE"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PE"/>
                    </a:p>
                  </a:txBody>
                  <a:tcPr/>
                </a:tc>
              </a:tr>
              <a:tr h="198120">
                <a:tc>
                  <a:txBody>
                    <a:bodyPr/>
                    <a:lstStyle/>
                    <a:p>
                      <a:pPr algn="ctr">
                        <a:lnSpc>
                          <a:spcPct val="115000"/>
                        </a:lnSpc>
                        <a:spcAft>
                          <a:spcPts val="0"/>
                        </a:spcAft>
                      </a:pPr>
                      <a:r>
                        <a:rPr lang="es-PE" sz="1600" b="1">
                          <a:effectLst/>
                        </a:rPr>
                        <a:t>N</a:t>
                      </a:r>
                      <a:endParaRPr lang="es-PE"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s-PE" sz="1600" dirty="0">
                          <a:effectLst/>
                        </a:rPr>
                        <a:t>GASTO - ADQUISICION DE BIENES Y SERVICIOS </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182880">
                <a:tc>
                  <a:txBody>
                    <a:bodyPr/>
                    <a:lstStyle/>
                    <a:p>
                      <a:pPr algn="ctr">
                        <a:lnSpc>
                          <a:spcPct val="115000"/>
                        </a:lnSpc>
                        <a:spcAft>
                          <a:spcPts val="0"/>
                        </a:spcAft>
                      </a:pPr>
                      <a:r>
                        <a:rPr lang="es-PE" sz="1600" b="1">
                          <a:effectLst/>
                        </a:rPr>
                        <a:t>OG</a:t>
                      </a:r>
                      <a:endParaRPr lang="es-PE"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s-PE" sz="1600">
                          <a:effectLst/>
                        </a:rPr>
                        <a:t>GASTO - OTROS GASTOS DEFINITIVOS (SIN PROVEEDOR) </a:t>
                      </a:r>
                      <a:endParaRPr lang="es-P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167640">
                <a:tc>
                  <a:txBody>
                    <a:bodyPr/>
                    <a:lstStyle/>
                    <a:p>
                      <a:pPr algn="ctr">
                        <a:lnSpc>
                          <a:spcPct val="115000"/>
                        </a:lnSpc>
                        <a:spcAft>
                          <a:spcPts val="0"/>
                        </a:spcAft>
                      </a:pPr>
                      <a:r>
                        <a:rPr lang="es-PE" sz="1600" b="1">
                          <a:effectLst/>
                        </a:rPr>
                        <a:t>ON</a:t>
                      </a:r>
                      <a:endParaRPr lang="es-PE"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s-PE" sz="1600">
                          <a:effectLst/>
                        </a:rPr>
                        <a:t>GASTO-PLANILLAS </a:t>
                      </a:r>
                      <a:endParaRPr lang="es-P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r h="179070">
                <a:tc>
                  <a:txBody>
                    <a:bodyPr/>
                    <a:lstStyle/>
                    <a:p>
                      <a:pPr algn="ctr">
                        <a:lnSpc>
                          <a:spcPct val="115000"/>
                        </a:lnSpc>
                        <a:spcAft>
                          <a:spcPts val="0"/>
                        </a:spcAft>
                      </a:pPr>
                      <a:r>
                        <a:rPr lang="es-PE" sz="1600" b="1" dirty="0">
                          <a:effectLst/>
                        </a:rPr>
                        <a:t>YV</a:t>
                      </a:r>
                      <a:endParaRPr lang="es-PE"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s-PE" sz="1600" dirty="0">
                          <a:effectLst/>
                        </a:rPr>
                        <a:t>IGV - REBAJA INGRESOS X PAGO A SUNAT </a:t>
                      </a:r>
                      <a:endParaRPr lang="es-PE"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
        <p:nvSpPr>
          <p:cNvPr id="5" name="Rectangle 1"/>
          <p:cNvSpPr>
            <a:spLocks noChangeArrowheads="1"/>
          </p:cNvSpPr>
          <p:nvPr/>
        </p:nvSpPr>
        <p:spPr bwMode="auto">
          <a:xfrm>
            <a:off x="1218289" y="1330330"/>
            <a:ext cx="8634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
                <a:schemeClr val="accent1"/>
              </a:buClr>
              <a:buSzTx/>
              <a:buFontTx/>
              <a:buChar char="•"/>
              <a:tabLst/>
            </a:pPr>
            <a:r>
              <a:rPr kumimoji="0" lang="es-PE" b="0" i="0" u="none" strike="noStrike" cap="none" normalizeH="0" baseline="0" dirty="0" smtClean="0">
                <a:ln>
                  <a:noFill/>
                </a:ln>
                <a:solidFill>
                  <a:schemeClr val="tx1"/>
                </a:solidFill>
                <a:effectLst/>
                <a:latin typeface="+mj-lt"/>
                <a:ea typeface="Times New Roman" panose="02020603050405020304" pitchFamily="18" charset="0"/>
                <a:cs typeface="Calibri" panose="020F0502020204030204" pitchFamily="34" charset="0"/>
              </a:rPr>
              <a:t>Esta modalidad de pago solo está disponible para los Tipo de Operación :</a:t>
            </a:r>
          </a:p>
        </p:txBody>
      </p:sp>
      <p:sp>
        <p:nvSpPr>
          <p:cNvPr id="6" name="Rectangle 1"/>
          <p:cNvSpPr>
            <a:spLocks noChangeArrowheads="1"/>
          </p:cNvSpPr>
          <p:nvPr/>
        </p:nvSpPr>
        <p:spPr bwMode="auto">
          <a:xfrm>
            <a:off x="1218289" y="4757129"/>
            <a:ext cx="86347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
                <a:schemeClr val="accent1"/>
              </a:buClr>
              <a:buSzTx/>
              <a:buFontTx/>
              <a:buChar char="•"/>
              <a:tabLst/>
            </a:pPr>
            <a:r>
              <a:rPr kumimoji="0" lang="es-PE" b="0" i="0" u="none" strike="noStrike" cap="none" normalizeH="0" baseline="0" dirty="0" smtClean="0">
                <a:ln>
                  <a:noFill/>
                </a:ln>
                <a:solidFill>
                  <a:schemeClr val="tx1"/>
                </a:solidFill>
                <a:effectLst/>
                <a:latin typeface="+mj-lt"/>
                <a:ea typeface="Times New Roman" panose="02020603050405020304" pitchFamily="18" charset="0"/>
                <a:cs typeface="Calibri" panose="020F0502020204030204" pitchFamily="34" charset="0"/>
              </a:rPr>
              <a:t>Esta modalidad de pago no está disponible para los Principales Contribuyentes (PRICOS), debido a que este tipo de contribuyentes ya cuenta con una plataforma electrónica para realizar sus pagos.</a:t>
            </a:r>
            <a:endParaRPr kumimoji="0" lang="es-PE" sz="40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320555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667</TotalTime>
  <Words>2058</Words>
  <Application>Microsoft Office PowerPoint</Application>
  <PresentationFormat>Panorámica</PresentationFormat>
  <Paragraphs>185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Century Gothic</vt:lpstr>
      <vt:lpstr>Times New Roman</vt:lpstr>
      <vt:lpstr>Wingdings 3</vt:lpstr>
      <vt:lpstr>Sala de reuniones Ion</vt:lpstr>
      <vt:lpstr>Presentación de PowerPoint</vt:lpstr>
      <vt:lpstr>Tributación y TICs</vt:lpstr>
      <vt:lpstr>Tributación</vt:lpstr>
      <vt:lpstr>TICs</vt:lpstr>
      <vt:lpstr>Tributación en el Perú</vt:lpstr>
      <vt:lpstr>Pago Electrónico</vt:lpstr>
      <vt:lpstr>Pago Electrónico</vt:lpstr>
      <vt:lpstr>Presentación de PowerPoint</vt:lpstr>
      <vt:lpstr>Presentación de PowerPoint</vt:lpstr>
      <vt:lpstr>Pago de Tributos Mediante Transferencias Electrónicas</vt:lpstr>
      <vt:lpstr>Presentación de PowerPoint</vt:lpstr>
      <vt:lpstr>Procedimiento de Registro SIAF SP - Pago De Tributos Electrónicos</vt:lpstr>
      <vt:lpstr>Presentación de PowerPoint</vt:lpstr>
      <vt:lpstr>Presentación de PowerPoint</vt:lpstr>
      <vt:lpstr>Presentación de PowerPoint</vt:lpstr>
      <vt:lpstr>Presentación de PowerPoint</vt:lpstr>
      <vt:lpstr>Vista del Reporte</vt:lpstr>
      <vt:lpstr>Validaciones en el Proceso de Pago de Tributos – Giros Electrónicos</vt:lpstr>
      <vt:lpstr>Presentación de PowerPoint</vt:lpstr>
      <vt:lpstr>Introducción</vt:lpstr>
      <vt:lpstr>Portal Tributario</vt:lpstr>
      <vt:lpstr>Portal Aduanero</vt:lpstr>
      <vt:lpstr>Descripción detallada de los servicios ofrecidos</vt:lpstr>
      <vt:lpstr>Descripción detallada de los servicios ofrecidos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RECURSOS COMPARTIDOS</dc:title>
  <dc:creator>christian luigui ocaña mendoza</dc:creator>
  <cp:lastModifiedBy>pc</cp:lastModifiedBy>
  <cp:revision>53</cp:revision>
  <dcterms:created xsi:type="dcterms:W3CDTF">2016-12-04T21:36:44Z</dcterms:created>
  <dcterms:modified xsi:type="dcterms:W3CDTF">2016-12-21T20:20:48Z</dcterms:modified>
</cp:coreProperties>
</file>