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68" r:id="rId3"/>
    <p:sldId id="258" r:id="rId4"/>
    <p:sldId id="267" r:id="rId5"/>
    <p:sldId id="266" r:id="rId6"/>
    <p:sldId id="265" r:id="rId7"/>
    <p:sldId id="293" r:id="rId8"/>
    <p:sldId id="294" r:id="rId9"/>
    <p:sldId id="295" r:id="rId10"/>
    <p:sldId id="296" r:id="rId11"/>
    <p:sldId id="297" r:id="rId12"/>
    <p:sldId id="298" r:id="rId13"/>
    <p:sldId id="279" r:id="rId14"/>
    <p:sldId id="280" r:id="rId15"/>
    <p:sldId id="269" r:id="rId16"/>
    <p:sldId id="264" r:id="rId17"/>
    <p:sldId id="259" r:id="rId18"/>
    <p:sldId id="260" r:id="rId19"/>
    <p:sldId id="291" r:id="rId20"/>
    <p:sldId id="299" r:id="rId21"/>
    <p:sldId id="300" r:id="rId22"/>
    <p:sldId id="301" r:id="rId23"/>
    <p:sldId id="261" r:id="rId24"/>
    <p:sldId id="263" r:id="rId25"/>
    <p:sldId id="290" r:id="rId26"/>
    <p:sldId id="283" r:id="rId27"/>
    <p:sldId id="285" r:id="rId28"/>
    <p:sldId id="286" r:id="rId29"/>
    <p:sldId id="287" r:id="rId30"/>
    <p:sldId id="270" r:id="rId31"/>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EA183-CB89-4856-9931-112FC43C3B4A}" type="datetimeFigureOut">
              <a:rPr lang="es-PE" smtClean="0"/>
              <a:t>21/12/2016</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5C124-C45E-4967-8EC6-199D203AB05F}" type="slidenum">
              <a:rPr lang="es-PE" smtClean="0"/>
              <a:t>‹Nº›</a:t>
            </a:fld>
            <a:endParaRPr lang="es-PE"/>
          </a:p>
        </p:txBody>
      </p:sp>
    </p:spTree>
    <p:extLst>
      <p:ext uri="{BB962C8B-B14F-4D97-AF65-F5344CB8AC3E}">
        <p14:creationId xmlns:p14="http://schemas.microsoft.com/office/powerpoint/2010/main" val="2049527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A965C124-C45E-4967-8EC6-199D203AB05F}" type="slidenum">
              <a:rPr lang="es-PE" smtClean="0"/>
              <a:t>19</a:t>
            </a:fld>
            <a:endParaRPr lang="es-PE"/>
          </a:p>
        </p:txBody>
      </p:sp>
    </p:spTree>
    <p:extLst>
      <p:ext uri="{BB962C8B-B14F-4D97-AF65-F5344CB8AC3E}">
        <p14:creationId xmlns:p14="http://schemas.microsoft.com/office/powerpoint/2010/main" val="3150197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1C076ABE-3F29-480B-82F6-0713B804402E}" type="datetimeFigureOut">
              <a:rPr lang="es-PE" smtClean="0"/>
              <a:t>21/12/2016</a:t>
            </a:fld>
            <a:endParaRPr lang="es-PE"/>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s-PE"/>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38FB0011-1165-490F-BBEA-07D3F55A0B78}" type="slidenum">
              <a:rPr lang="es-PE" smtClean="0"/>
              <a:t>‹Nº›</a:t>
            </a:fld>
            <a:endParaRPr lang="es-PE"/>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C076ABE-3F29-480B-82F6-0713B804402E}" type="datetimeFigureOut">
              <a:rPr lang="es-PE" smtClean="0"/>
              <a:t>21/12/2016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8FB0011-1165-490F-BBEA-07D3F55A0B78}"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C076ABE-3F29-480B-82F6-0713B804402E}" type="datetimeFigureOut">
              <a:rPr lang="es-PE" smtClean="0"/>
              <a:t>21/12/2016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8FB0011-1165-490F-BBEA-07D3F55A0B78}"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C076ABE-3F29-480B-82F6-0713B804402E}" type="datetimeFigureOut">
              <a:rPr lang="es-PE" smtClean="0"/>
              <a:t>21/12/2016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8FB0011-1165-490F-BBEA-07D3F55A0B78}"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C076ABE-3F29-480B-82F6-0713B804402E}" type="datetimeFigureOut">
              <a:rPr lang="es-PE" smtClean="0"/>
              <a:t>21/12/2016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8FB0011-1165-490F-BBEA-07D3F55A0B78}"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1C076ABE-3F29-480B-82F6-0713B804402E}" type="datetimeFigureOut">
              <a:rPr lang="es-PE" smtClean="0"/>
              <a:t>21/12/2016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8FB0011-1165-490F-BBEA-07D3F55A0B78}" type="slidenum">
              <a:rPr lang="es-PE" smtClean="0"/>
              <a:t>‹Nº›</a:t>
            </a:fld>
            <a:endParaRPr lang="es-PE"/>
          </a:p>
        </p:txBody>
      </p:sp>
      <p:sp>
        <p:nvSpPr>
          <p:cNvPr id="9" name="Content Placeholder 8"/>
          <p:cNvSpPr>
            <a:spLocks noGrp="1"/>
          </p:cNvSpPr>
          <p:nvPr>
            <p:ph sz="quarter" idx="13"/>
          </p:nvPr>
        </p:nvSpPr>
        <p:spPr>
          <a:xfrm>
            <a:off x="841248" y="2039112"/>
            <a:ext cx="3657600" cy="39502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1C076ABE-3F29-480B-82F6-0713B804402E}" type="datetimeFigureOut">
              <a:rPr lang="es-PE" smtClean="0"/>
              <a:t>21/12/2016</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8FB0011-1165-490F-BBEA-07D3F55A0B78}" type="slidenum">
              <a:rPr lang="es-PE" smtClean="0"/>
              <a:t>‹Nº›</a:t>
            </a:fld>
            <a:endParaRPr lang="es-PE"/>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1C076ABE-3F29-480B-82F6-0713B804402E}" type="datetimeFigureOut">
              <a:rPr lang="es-PE" smtClean="0"/>
              <a:t>21/12/2016</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8FB0011-1165-490F-BBEA-07D3F55A0B78}"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76ABE-3F29-480B-82F6-0713B804402E}" type="datetimeFigureOut">
              <a:rPr lang="es-PE" smtClean="0"/>
              <a:t>21/12/2016</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8FB0011-1165-490F-BBEA-07D3F55A0B78}"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C076ABE-3F29-480B-82F6-0713B804402E}" type="datetimeFigureOut">
              <a:rPr lang="es-PE" smtClean="0"/>
              <a:t>21/12/2016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8FB0011-1165-490F-BBEA-07D3F55A0B78}"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C076ABE-3F29-480B-82F6-0713B804402E}" type="datetimeFigureOut">
              <a:rPr lang="es-PE" smtClean="0"/>
              <a:t>21/12/2016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8FB0011-1165-490F-BBEA-07D3F55A0B78}"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4">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1C076ABE-3F29-480B-82F6-0713B804402E}" type="datetimeFigureOut">
              <a:rPr lang="es-PE" smtClean="0"/>
              <a:t>21/12/2016</a:t>
            </a:fld>
            <a:endParaRPr lang="es-PE"/>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s-PE"/>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38FB0011-1165-490F-BBEA-07D3F55A0B78}"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saccec.com/descargas/" TargetMode="Externa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hyperlink" Target="http://www.google.com.pe/url?sa=i&amp;rct=j&amp;q=&amp;esrc=s&amp;source=images&amp;cd=&amp;cad=rja&amp;uact=8&amp;ved=0ahUKEwjD8fXP4fbQAhVFJCYKHWcGD4EQjRwIBw&amp;url=http://elcomerciante2016.blogspot.com/2015/10/comercio-electronico.html&amp;bvm=bv.141536425,d.eWE&amp;psig=AFQjCNGZLGWxdFm6i8XbAdGAOyb4oaJfjg&amp;ust=1481909057257455"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saccec.com/descargas/" TargetMode="Externa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hyperlink" Target="http://www.suespacio.net/blog/2016/01/08/estrategias-para-mejorar-la-experiencia-de-usuario-online/" TargetMode="Externa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saccec.com/descargas/" TargetMode="External"/><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hyperlink" Target="http://www.google.com.pe/url?sa=i&amp;rct=j&amp;q=&amp;esrc=s&amp;source=images&amp;cd=&amp;cad=rja&amp;uact=8&amp;ved=0ahUKEwiqndap-vbQAhXC7iYKHcd4AmIQjRwIBw&amp;url=http://jeffvv95.blogspot.com/2012/09/llegada-del-comercio-electronico-en-el.html&amp;bvm=bv.141536425,d.cGc&amp;psig=AFQjCNEF4Y_f72I32azQMj4jsYjcP8svuw&amp;ust=1481917295860443" TargetMode="Externa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saccec.com/descargas/" TargetMode="External"/><Relationship Id="rId1" Type="http://schemas.openxmlformats.org/officeDocument/2006/relationships/slideLayout" Target="../slideLayouts/slideLayout2.xml"/><Relationship Id="rId5" Type="http://schemas.openxmlformats.org/officeDocument/2006/relationships/image" Target="../media/image22.jpe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saccec.com/descargas/"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www.google.com.pe/url?sa=i&amp;rct=j&amp;q=&amp;esrc=s&amp;source=images&amp;cd=&amp;cad=rja&amp;uact=8&amp;ved=0ahUKEwjny_bz8fbQAhXDOCYKHZHuAPIQjRwIBw&amp;url=https://www.xolido.com/lang/productosxolidosign/xolidosignescritorio/modulo/?refbol%3Dxolidosign-escritorio%26refsec%3Dxolidosign-escritorio_firmar&amp;bvm=bv.141536425,d.eWE&amp;psig=AFQjCNE7nQaJycPKWgJv1FA_6w6fh_0uLA&amp;ust=1481915005232708" TargetMode="Externa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saccec.com/descargas/"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saccec.com/descargas/" TargetMode="Externa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hyperlink" Target="http://www.google.com.pe/url?sa=i&amp;rct=j&amp;q=&amp;esrc=s&amp;source=images&amp;cd=&amp;cad=rja&amp;uact=8&amp;ved=0ahUKEwj4gdmD8_bQAhUFQSYKHc9vBd8QjRwIBw&amp;url=http://www.google.com.pe/url?sa%3Di%26rct%3Dj%26q%3D%26esrc%3Ds%26source%3Dimages%26cd%3D%26ved%3D%26url%3Dhttp://leydedatos.blogspot.com/2012/10/ley-de-proteccion-de-datos-personales.html%26bvm%3Dbv.141536425,d.eWE%26psig%3DAFQjCNEn8ZniNpvCySyF9laMlh4wyUEmug%26ust%3D1481915332739698&amp;bvm=bv.141536425,d.eWE&amp;psig=AFQjCNEn8ZniNpvCySyF9laMlh4wyUEmug&amp;ust=1481915332739698" TargetMode="Externa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saccec.com/descargas/" TargetMode="External"/><Relationship Id="rId1" Type="http://schemas.openxmlformats.org/officeDocument/2006/relationships/slideLayout" Target="../slideLayouts/slideLayout2.xml"/><Relationship Id="rId5" Type="http://schemas.openxmlformats.org/officeDocument/2006/relationships/image" Target="../media/image12.jpe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saccec.com/descargas/"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saccec.com/descargas/"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saccec.com/descargas/"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saccec.com/descargas/"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hyperlink" Target="http://www.saccec.com/descargas/" TargetMode="External"/><Relationship Id="rId1" Type="http://schemas.openxmlformats.org/officeDocument/2006/relationships/slideLayout" Target="../slideLayouts/slideLayout2.xml"/><Relationship Id="rId6" Type="http://schemas.openxmlformats.org/officeDocument/2006/relationships/hyperlink" Target="http://www.derechotk.com/dtk/wp-content/uploads/2013/11/acceso_contenido_2.jpg" TargetMode="External"/><Relationship Id="rId5" Type="http://schemas.openxmlformats.org/officeDocument/2006/relationships/image" Target="../media/image13.jpe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saccec.com/descargas/" TargetMode="External"/><Relationship Id="rId1" Type="http://schemas.openxmlformats.org/officeDocument/2006/relationships/slideLayout" Target="../slideLayouts/slideLayout2.xml"/><Relationship Id="rId5" Type="http://schemas.openxmlformats.org/officeDocument/2006/relationships/image" Target="../media/image15.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saccec.com/descargas/" TargetMode="Externa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hyperlink" Target="http://www.google.com.pe/url?sa=i&amp;rct=j&amp;q=&amp;esrc=s&amp;source=images&amp;cd=&amp;cad=rja&amp;uact=8&amp;ved=0ahUKEwi0-dP87fbQAhWC5SYKHRhBAHcQjRwIBw&amp;url=http://blog.formaciongerencial.com/2014/12/28/musicaonline/&amp;bvm=bv.141536425,d.cGc&amp;psig=AFQjCNFis9iK_mV-LH4D7BqmrN-zlRtYwg&amp;ust=1481913989401977" TargetMode="Externa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descr="Resultado de imagen para fondos ppt comercio electronico">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582" y="-3837"/>
            <a:ext cx="9131633" cy="6848725"/>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redondeado"/>
          <p:cNvSpPr/>
          <p:nvPr/>
        </p:nvSpPr>
        <p:spPr>
          <a:xfrm>
            <a:off x="894986" y="1094001"/>
            <a:ext cx="7416824" cy="79208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sz="2400" b="1" dirty="0" smtClean="0"/>
              <a:t>UNIVERSIDAD NACIONAL FEDERICO VILLARREAL</a:t>
            </a:r>
            <a:endParaRPr lang="es-PE" sz="2400" b="1" dirty="0"/>
          </a:p>
        </p:txBody>
      </p:sp>
      <p:sp>
        <p:nvSpPr>
          <p:cNvPr id="5" name="4 Rectángulo redondeado"/>
          <p:cNvSpPr/>
          <p:nvPr/>
        </p:nvSpPr>
        <p:spPr>
          <a:xfrm>
            <a:off x="323528" y="2205430"/>
            <a:ext cx="5261190" cy="38164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sz="2000" b="1" dirty="0" smtClean="0">
              <a:solidFill>
                <a:schemeClr val="tx1"/>
              </a:solidFill>
            </a:endParaRPr>
          </a:p>
          <a:p>
            <a:pPr algn="ctr"/>
            <a:r>
              <a:rPr lang="es-PE" sz="2000" b="1" dirty="0" smtClean="0">
                <a:solidFill>
                  <a:schemeClr val="tx1"/>
                </a:solidFill>
              </a:rPr>
              <a:t>CURSO: DERECHO INFORMATICO</a:t>
            </a:r>
          </a:p>
          <a:p>
            <a:pPr algn="ctr"/>
            <a:r>
              <a:rPr lang="es-PE" sz="2000" b="1" dirty="0" smtClean="0">
                <a:solidFill>
                  <a:schemeClr val="tx1"/>
                </a:solidFill>
              </a:rPr>
              <a:t>PROFESOR: HERNAN VILLAFUERTE</a:t>
            </a:r>
          </a:p>
          <a:p>
            <a:pPr algn="ctr"/>
            <a:endParaRPr lang="es-PE" sz="2000" b="1" dirty="0">
              <a:solidFill>
                <a:schemeClr val="tx1"/>
              </a:solidFill>
            </a:endParaRPr>
          </a:p>
          <a:p>
            <a:pPr algn="ctr"/>
            <a:r>
              <a:rPr lang="es-PE" sz="2000" b="1" dirty="0" smtClean="0">
                <a:solidFill>
                  <a:schemeClr val="tx1"/>
                </a:solidFill>
              </a:rPr>
              <a:t>TEMA : E-COMMERCE</a:t>
            </a:r>
          </a:p>
          <a:p>
            <a:r>
              <a:rPr lang="es-PE" sz="2000" b="1" dirty="0" smtClean="0">
                <a:solidFill>
                  <a:schemeClr val="tx1"/>
                </a:solidFill>
              </a:rPr>
              <a:t>INTEGRANTES</a:t>
            </a:r>
          </a:p>
          <a:p>
            <a:pPr marL="285750" indent="-285750">
              <a:buFont typeface="Wingdings" panose="05000000000000000000" pitchFamily="2" charset="2"/>
              <a:buChar char="ü"/>
            </a:pPr>
            <a:r>
              <a:rPr lang="es-PE" sz="2000" b="1" dirty="0" smtClean="0">
                <a:solidFill>
                  <a:schemeClr val="tx1"/>
                </a:solidFill>
              </a:rPr>
              <a:t>CABRERA OJEDA, RUSSEL</a:t>
            </a:r>
          </a:p>
          <a:p>
            <a:pPr marL="285750" indent="-285750">
              <a:buFont typeface="Wingdings" panose="05000000000000000000" pitchFamily="2" charset="2"/>
              <a:buChar char="ü"/>
            </a:pPr>
            <a:r>
              <a:rPr lang="es-PE" sz="2000" b="1" dirty="0" smtClean="0">
                <a:solidFill>
                  <a:schemeClr val="tx1"/>
                </a:solidFill>
              </a:rPr>
              <a:t>CAMPOS QUISPE, SARA IRIS</a:t>
            </a:r>
          </a:p>
          <a:p>
            <a:pPr marL="285750" indent="-285750">
              <a:buFont typeface="Wingdings" panose="05000000000000000000" pitchFamily="2" charset="2"/>
              <a:buChar char="ü"/>
            </a:pPr>
            <a:r>
              <a:rPr lang="es-PE" sz="2000" b="1" dirty="0" smtClean="0">
                <a:solidFill>
                  <a:schemeClr val="tx1"/>
                </a:solidFill>
              </a:rPr>
              <a:t>CHACON MALLQUI, LILIANA DAYSI</a:t>
            </a:r>
          </a:p>
          <a:p>
            <a:endParaRPr lang="es-PE" dirty="0"/>
          </a:p>
        </p:txBody>
      </p:sp>
      <p:pic>
        <p:nvPicPr>
          <p:cNvPr id="1028" name="Picture 4" descr="Resultado de imagen para comercio electronico FONDOS">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6112" y="2421454"/>
            <a:ext cx="3114359" cy="33843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288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3074" name="Picture 2" descr="https://www.infospyware.com/images/2012/Qu-es-el-Phishing_E4F5/Phising04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1746"/>
            <a:ext cx="9128420" cy="595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968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832648"/>
          </a:xfrm>
          <a:solidFill>
            <a:schemeClr val="accent3">
              <a:lumMod val="60000"/>
              <a:lumOff val="40000"/>
            </a:schemeClr>
          </a:solidFill>
          <a:ln>
            <a:noFill/>
          </a:ln>
        </p:spPr>
        <p:txBody>
          <a:bodyPr>
            <a:normAutofit fontScale="70000" lnSpcReduction="20000"/>
          </a:bodyPr>
          <a:lstStyle/>
          <a:p>
            <a:pPr marL="0" indent="0">
              <a:buNone/>
            </a:pPr>
            <a:r>
              <a:rPr lang="es-PE" sz="3400" b="1" u="sng" dirty="0" smtClean="0">
                <a:solidFill>
                  <a:schemeClr val="tx1"/>
                </a:solidFill>
                <a:latin typeface="+mj-lt"/>
              </a:rPr>
              <a:t>SPOOFING</a:t>
            </a:r>
            <a:endParaRPr lang="es-PE" b="1" u="sng" dirty="0" smtClean="0">
              <a:solidFill>
                <a:schemeClr val="tx1"/>
              </a:solidFill>
              <a:latin typeface="+mj-lt"/>
            </a:endParaRPr>
          </a:p>
          <a:p>
            <a:pPr fontAlgn="base"/>
            <a:endParaRPr lang="es-PE" dirty="0" smtClean="0">
              <a:solidFill>
                <a:schemeClr val="tx1"/>
              </a:solidFill>
            </a:endParaRPr>
          </a:p>
          <a:p>
            <a:pPr fontAlgn="base"/>
            <a:r>
              <a:rPr lang="es-PE" sz="3300" dirty="0" smtClean="0">
                <a:solidFill>
                  <a:schemeClr val="tx1"/>
                </a:solidFill>
              </a:rPr>
              <a:t>En </a:t>
            </a:r>
            <a:r>
              <a:rPr lang="es-PE" sz="3300" dirty="0">
                <a:solidFill>
                  <a:schemeClr val="tx1"/>
                </a:solidFill>
              </a:rPr>
              <a:t>términos de seguridad de redes hace referencia al uso de técnicas de suplantación de identidad generalmente con usos maliciosos o de investigación, es decir, un atacante falsea el origen de los paquetes haciendo que la víctima piense que estos son de un host de confianza o autorizado para evitar la víctima lo detecte. </a:t>
            </a:r>
            <a:endParaRPr lang="es-PE" sz="3300" dirty="0" smtClean="0">
              <a:solidFill>
                <a:schemeClr val="tx1"/>
              </a:solidFill>
            </a:endParaRPr>
          </a:p>
          <a:p>
            <a:pPr fontAlgn="base"/>
            <a:r>
              <a:rPr lang="es-PE" sz="3300" dirty="0" smtClean="0">
                <a:solidFill>
                  <a:schemeClr val="tx1"/>
                </a:solidFill>
              </a:rPr>
              <a:t>Por </a:t>
            </a:r>
            <a:r>
              <a:rPr lang="es-PE" sz="3300" dirty="0">
                <a:solidFill>
                  <a:schemeClr val="tx1"/>
                </a:solidFill>
              </a:rPr>
              <a:t>ejemplo, cuando nos comunicarnos con un determinado host, la dirección de ese host ocupa un lugar determinado en la cadena de datos, al igual que nuestra propia dirección también ocupa otra posición determinada, pues si conseguimos “manipular” la información de ese lugar, podremos falsear el origen de datos y hacer creer al host destino que somos quien realmente no somos, esto es SPOOFING</a:t>
            </a:r>
            <a:r>
              <a:rPr lang="es-PE" sz="3300" dirty="0" smtClean="0">
                <a:solidFill>
                  <a:schemeClr val="tx1"/>
                </a:solidFill>
              </a:rPr>
              <a:t>.</a:t>
            </a:r>
          </a:p>
          <a:p>
            <a:pPr fontAlgn="base"/>
            <a:r>
              <a:rPr lang="es-PE" sz="3300" dirty="0" smtClean="0">
                <a:solidFill>
                  <a:schemeClr val="tx1"/>
                </a:solidFill>
              </a:rPr>
              <a:t>En el </a:t>
            </a:r>
            <a:r>
              <a:rPr lang="es-PE" sz="3300" dirty="0" err="1" smtClean="0">
                <a:solidFill>
                  <a:schemeClr val="tx1"/>
                </a:solidFill>
              </a:rPr>
              <a:t>spoofing</a:t>
            </a:r>
            <a:r>
              <a:rPr lang="es-PE" sz="3300" dirty="0" smtClean="0">
                <a:solidFill>
                  <a:schemeClr val="tx1"/>
                </a:solidFill>
              </a:rPr>
              <a:t> entran en juego tres máquinas o hosts: un atacante, un atacado, y un sistema suplantado que tiene cierta relación con el atacado.</a:t>
            </a:r>
          </a:p>
          <a:p>
            <a:pPr marL="0" indent="0" fontAlgn="base">
              <a:buNone/>
            </a:pPr>
            <a:endParaRPr lang="es-PE" dirty="0"/>
          </a:p>
          <a:p>
            <a:pPr marL="0" indent="0">
              <a:buNone/>
            </a:pPr>
            <a:endParaRPr lang="es-PE" dirty="0">
              <a:latin typeface="+mj-lt"/>
            </a:endParaRPr>
          </a:p>
        </p:txBody>
      </p:sp>
    </p:spTree>
    <p:extLst>
      <p:ext uri="{BB962C8B-B14F-4D97-AF65-F5344CB8AC3E}">
        <p14:creationId xmlns:p14="http://schemas.microsoft.com/office/powerpoint/2010/main" val="1664498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577483"/>
          </a:xfrm>
          <a:solidFill>
            <a:schemeClr val="accent3">
              <a:lumMod val="60000"/>
              <a:lumOff val="40000"/>
            </a:schemeClr>
          </a:solidFill>
        </p:spPr>
        <p:txBody>
          <a:bodyPr>
            <a:normAutofit fontScale="92500"/>
          </a:bodyPr>
          <a:lstStyle/>
          <a:p>
            <a:pPr marL="0" indent="0">
              <a:buNone/>
            </a:pPr>
            <a:r>
              <a:rPr lang="es-PE" sz="2400" b="1" u="sng" dirty="0" smtClean="0">
                <a:solidFill>
                  <a:schemeClr val="tx1"/>
                </a:solidFill>
                <a:latin typeface="+mj-lt"/>
              </a:rPr>
              <a:t>PHARMING</a:t>
            </a:r>
          </a:p>
          <a:p>
            <a:endParaRPr lang="es-PE" sz="2800" dirty="0" smtClean="0">
              <a:solidFill>
                <a:schemeClr val="tx1"/>
              </a:solidFill>
            </a:endParaRPr>
          </a:p>
          <a:p>
            <a:r>
              <a:rPr lang="es-PE" sz="2800" dirty="0" smtClean="0">
                <a:solidFill>
                  <a:schemeClr val="tx1"/>
                </a:solidFill>
              </a:rPr>
              <a:t>Los </a:t>
            </a:r>
            <a:r>
              <a:rPr lang="es-PE" sz="2800" dirty="0" err="1">
                <a:solidFill>
                  <a:schemeClr val="tx1"/>
                </a:solidFill>
              </a:rPr>
              <a:t>pharmers</a:t>
            </a:r>
            <a:r>
              <a:rPr lang="es-PE" sz="2800" dirty="0">
                <a:solidFill>
                  <a:schemeClr val="tx1"/>
                </a:solidFill>
              </a:rPr>
              <a:t> </a:t>
            </a:r>
            <a:r>
              <a:rPr lang="es-PE" sz="2800" dirty="0" smtClean="0">
                <a:solidFill>
                  <a:schemeClr val="tx1"/>
                </a:solidFill>
              </a:rPr>
              <a:t>utilizan </a:t>
            </a:r>
            <a:r>
              <a:rPr lang="es-PE" sz="2800" dirty="0">
                <a:solidFill>
                  <a:schemeClr val="tx1"/>
                </a:solidFill>
              </a:rPr>
              <a:t>los mismos sitios Web falsos y el robo de información confidencial para perpetrar estafas en línea, pero, en muchos sentidos, es mucho más difícil detectarlos, ya que no necesitan que la víctima acepte un mensaje "señuelo". </a:t>
            </a:r>
            <a:endParaRPr lang="es-PE" sz="2800" dirty="0" smtClean="0">
              <a:solidFill>
                <a:schemeClr val="tx1"/>
              </a:solidFill>
            </a:endParaRPr>
          </a:p>
          <a:p>
            <a:r>
              <a:rPr lang="es-PE" sz="2800" dirty="0" smtClean="0">
                <a:solidFill>
                  <a:schemeClr val="tx1"/>
                </a:solidFill>
              </a:rPr>
              <a:t>En </a:t>
            </a:r>
            <a:r>
              <a:rPr lang="es-PE" sz="2800" dirty="0">
                <a:solidFill>
                  <a:schemeClr val="tx1"/>
                </a:solidFill>
              </a:rPr>
              <a:t>lugar de depender por completo de que los usuarios hagan clic en los vínculos engañosos que se incluyen en mensajes de correo electrónico falsos, el </a:t>
            </a:r>
            <a:r>
              <a:rPr lang="es-PE" sz="2800" dirty="0" err="1">
                <a:solidFill>
                  <a:schemeClr val="tx1"/>
                </a:solidFill>
              </a:rPr>
              <a:t>pharming</a:t>
            </a:r>
            <a:r>
              <a:rPr lang="es-PE" sz="2800" dirty="0">
                <a:solidFill>
                  <a:schemeClr val="tx1"/>
                </a:solidFill>
              </a:rPr>
              <a:t> redirige a sus víctimas al sitio Web falso, incluso si escriben correctamente la dirección Web de su banco o de otro servicio en línea en el explorador de Internet.</a:t>
            </a:r>
            <a:endParaRPr lang="es-PE" sz="2800" b="1" u="sng" dirty="0">
              <a:solidFill>
                <a:schemeClr val="tx1"/>
              </a:solidFill>
              <a:latin typeface="+mj-lt"/>
            </a:endParaRPr>
          </a:p>
        </p:txBody>
      </p:sp>
    </p:spTree>
    <p:extLst>
      <p:ext uri="{BB962C8B-B14F-4D97-AF65-F5344CB8AC3E}">
        <p14:creationId xmlns:p14="http://schemas.microsoft.com/office/powerpoint/2010/main" val="104018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Resultado de imagen para fondos ppt comercio electronico">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582" y="-3837"/>
            <a:ext cx="9131633" cy="6848725"/>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redondeado"/>
          <p:cNvSpPr/>
          <p:nvPr/>
        </p:nvSpPr>
        <p:spPr>
          <a:xfrm>
            <a:off x="467544" y="697957"/>
            <a:ext cx="7632848" cy="79208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PE" sz="2400" b="1" dirty="0" smtClean="0"/>
              <a:t>RECOMENDACIONES PARA LA SEGURIDAD DEL USUARIO</a:t>
            </a:r>
            <a:endParaRPr lang="es-PE" sz="2400" b="1" dirty="0"/>
          </a:p>
        </p:txBody>
      </p:sp>
      <p:sp>
        <p:nvSpPr>
          <p:cNvPr id="4" name="3 Rectángulo redondeado"/>
          <p:cNvSpPr/>
          <p:nvPr/>
        </p:nvSpPr>
        <p:spPr>
          <a:xfrm>
            <a:off x="467544" y="1916832"/>
            <a:ext cx="6829350" cy="2736304"/>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nSpc>
                <a:spcPct val="150000"/>
              </a:lnSpc>
            </a:pPr>
            <a:endParaRPr lang="es-PE" sz="1400" dirty="0"/>
          </a:p>
          <a:p>
            <a:pPr marL="342900" indent="-342900">
              <a:lnSpc>
                <a:spcPct val="150000"/>
              </a:lnSpc>
              <a:buFont typeface="+mj-lt"/>
              <a:buAutoNum type="arabicPeriod"/>
            </a:pPr>
            <a:r>
              <a:rPr lang="es-PE" sz="1600" b="1" dirty="0">
                <a:solidFill>
                  <a:schemeClr val="tx1"/>
                </a:solidFill>
              </a:rPr>
              <a:t>Comprar en comercios que el consumidor conozca </a:t>
            </a:r>
            <a:endParaRPr lang="es-PE" sz="1600" dirty="0">
              <a:solidFill>
                <a:schemeClr val="tx1"/>
              </a:solidFill>
            </a:endParaRPr>
          </a:p>
          <a:p>
            <a:pPr marL="457200" indent="-457200">
              <a:lnSpc>
                <a:spcPct val="150000"/>
              </a:lnSpc>
              <a:buFont typeface="+mj-lt"/>
              <a:buAutoNum type="arabicPeriod"/>
            </a:pPr>
            <a:r>
              <a:rPr lang="es-PE" sz="1600" b="1" dirty="0">
                <a:solidFill>
                  <a:schemeClr val="tx1"/>
                </a:solidFill>
              </a:rPr>
              <a:t>Llevar un registro </a:t>
            </a:r>
            <a:endParaRPr lang="es-PE" sz="1600" dirty="0">
              <a:solidFill>
                <a:schemeClr val="tx1"/>
              </a:solidFill>
            </a:endParaRPr>
          </a:p>
          <a:p>
            <a:pPr marL="457200" indent="-457200">
              <a:lnSpc>
                <a:spcPct val="150000"/>
              </a:lnSpc>
              <a:buFont typeface="+mj-lt"/>
              <a:buAutoNum type="arabicPeriod"/>
            </a:pPr>
            <a:r>
              <a:rPr lang="es-PE" sz="1600" b="1" dirty="0">
                <a:solidFill>
                  <a:schemeClr val="tx1"/>
                </a:solidFill>
              </a:rPr>
              <a:t>Leer las políticas y condiciones de las transacciones</a:t>
            </a:r>
            <a:r>
              <a:rPr lang="es-PE" sz="1600" dirty="0">
                <a:solidFill>
                  <a:schemeClr val="tx1"/>
                </a:solidFill>
              </a:rPr>
              <a:t>. </a:t>
            </a:r>
          </a:p>
          <a:p>
            <a:pPr marL="457200" indent="-457200">
              <a:lnSpc>
                <a:spcPct val="150000"/>
              </a:lnSpc>
              <a:buFont typeface="+mj-lt"/>
              <a:buAutoNum type="arabicPeriod"/>
            </a:pPr>
            <a:r>
              <a:rPr lang="es-PE" sz="1600" b="1" dirty="0">
                <a:solidFill>
                  <a:schemeClr val="tx1"/>
                </a:solidFill>
              </a:rPr>
              <a:t>Buscar datos de la tienda online </a:t>
            </a:r>
            <a:endParaRPr lang="es-PE" sz="1600" dirty="0" smtClean="0">
              <a:solidFill>
                <a:schemeClr val="tx1"/>
              </a:solidFill>
            </a:endParaRPr>
          </a:p>
          <a:p>
            <a:pPr marL="457200" indent="-457200">
              <a:lnSpc>
                <a:spcPct val="150000"/>
              </a:lnSpc>
              <a:buFont typeface="+mj-lt"/>
              <a:buAutoNum type="arabicPeriod"/>
            </a:pPr>
            <a:r>
              <a:rPr lang="es-PE" sz="1600" b="1" dirty="0" smtClean="0">
                <a:solidFill>
                  <a:schemeClr val="tx1"/>
                </a:solidFill>
              </a:rPr>
              <a:t>Utilizar </a:t>
            </a:r>
            <a:r>
              <a:rPr lang="es-PE" sz="1600" b="1" dirty="0">
                <a:solidFill>
                  <a:schemeClr val="tx1"/>
                </a:solidFill>
              </a:rPr>
              <a:t>la última versión del navegador </a:t>
            </a:r>
            <a:endParaRPr lang="es-PE" sz="1600" dirty="0" smtClean="0">
              <a:solidFill>
                <a:schemeClr val="tx1"/>
              </a:solidFill>
            </a:endParaRPr>
          </a:p>
          <a:p>
            <a:pPr marL="457200" indent="-457200">
              <a:lnSpc>
                <a:spcPct val="150000"/>
              </a:lnSpc>
              <a:buFont typeface="+mj-lt"/>
              <a:buAutoNum type="arabicPeriod"/>
            </a:pPr>
            <a:r>
              <a:rPr lang="es-PE" sz="1600" dirty="0" smtClean="0">
                <a:solidFill>
                  <a:schemeClr val="tx1"/>
                </a:solidFill>
              </a:rPr>
              <a:t>A</a:t>
            </a:r>
            <a:r>
              <a:rPr lang="es-PE" sz="1600" b="1" dirty="0" smtClean="0">
                <a:solidFill>
                  <a:schemeClr val="tx1"/>
                </a:solidFill>
              </a:rPr>
              <a:t>segurarse </a:t>
            </a:r>
            <a:r>
              <a:rPr lang="es-PE" sz="1600" b="1" dirty="0">
                <a:solidFill>
                  <a:schemeClr val="tx1"/>
                </a:solidFill>
              </a:rPr>
              <a:t>de desconectarse de todas las cuentas </a:t>
            </a:r>
            <a:endParaRPr lang="es-PE" sz="1600" dirty="0">
              <a:solidFill>
                <a:schemeClr val="tx1"/>
              </a:solidFill>
            </a:endParaRPr>
          </a:p>
          <a:p>
            <a:pPr marL="457200" indent="-457200">
              <a:buFont typeface="+mj-lt"/>
              <a:buAutoNum type="arabicPeriod"/>
            </a:pPr>
            <a:endParaRPr lang="es-PE" sz="2000" dirty="0"/>
          </a:p>
          <a:p>
            <a:pPr algn="just"/>
            <a:endParaRPr lang="es-PE" sz="2000" dirty="0">
              <a:solidFill>
                <a:schemeClr val="tx1"/>
              </a:solidFill>
            </a:endParaRPr>
          </a:p>
          <a:p>
            <a:pPr marL="342900" indent="-342900" algn="ctr">
              <a:buFont typeface="+mj-lt"/>
              <a:buAutoNum type="arabicPeriod"/>
            </a:pPr>
            <a:endParaRPr lang="es-PE" b="1" dirty="0">
              <a:solidFill>
                <a:schemeClr val="tx1"/>
              </a:solidFill>
            </a:endParaRPr>
          </a:p>
        </p:txBody>
      </p:sp>
      <p:pic>
        <p:nvPicPr>
          <p:cNvPr id="18434" name="Picture 2" descr="Resultado de imagen para seguridad del usuario ecommerc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9712" y="4005064"/>
            <a:ext cx="3829608" cy="255307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705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Resultado de imagen para fondos ppt comercio electronico">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582" y="-3837"/>
            <a:ext cx="9131633" cy="6848725"/>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redondeado"/>
          <p:cNvSpPr/>
          <p:nvPr/>
        </p:nvSpPr>
        <p:spPr>
          <a:xfrm>
            <a:off x="467544" y="697957"/>
            <a:ext cx="7632848" cy="79208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PE" sz="2400" b="1" dirty="0" smtClean="0"/>
              <a:t>COMERCIO ELECTRONICO EN EL PERU</a:t>
            </a:r>
            <a:endParaRPr lang="es-PE" sz="2400" b="1" dirty="0"/>
          </a:p>
        </p:txBody>
      </p:sp>
      <p:sp>
        <p:nvSpPr>
          <p:cNvPr id="4" name="3 Rectángulo redondeado"/>
          <p:cNvSpPr/>
          <p:nvPr/>
        </p:nvSpPr>
        <p:spPr>
          <a:xfrm>
            <a:off x="142884" y="2295713"/>
            <a:ext cx="6120680" cy="338483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s-PE" dirty="0" smtClean="0">
                <a:solidFill>
                  <a:schemeClr val="bg1"/>
                </a:solidFill>
              </a:rPr>
              <a:t>En </a:t>
            </a:r>
            <a:r>
              <a:rPr lang="es-PE" dirty="0">
                <a:solidFill>
                  <a:schemeClr val="bg1"/>
                </a:solidFill>
              </a:rPr>
              <a:t>el Perú solo un 7% de la población mayor a 18 años realiza compras por internet (cerca de 1 millón y medio de personas</a:t>
            </a:r>
            <a:r>
              <a:rPr lang="es-PE" dirty="0" smtClean="0">
                <a:solidFill>
                  <a:schemeClr val="bg1"/>
                </a:solidFill>
              </a:rPr>
              <a:t>)</a:t>
            </a:r>
          </a:p>
          <a:p>
            <a:pPr algn="just"/>
            <a:r>
              <a:rPr lang="es-PE" dirty="0">
                <a:solidFill>
                  <a:schemeClr val="bg1"/>
                </a:solidFill>
              </a:rPr>
              <a:t>El 79% del público que realiza compras online adquiere productos (lo más comprado es ropa, calzado y accesorios). Un 33% adquiere servicios; un 8% cupones de descuento y un 7% aplicaciones para dispositivos móviles (celulares o </a:t>
            </a:r>
            <a:r>
              <a:rPr lang="es-PE" dirty="0" err="1">
                <a:solidFill>
                  <a:schemeClr val="bg1"/>
                </a:solidFill>
              </a:rPr>
              <a:t>tablets</a:t>
            </a:r>
            <a:r>
              <a:rPr lang="es-PE" dirty="0">
                <a:solidFill>
                  <a:schemeClr val="bg1"/>
                </a:solidFill>
              </a:rPr>
              <a:t>). 56% de los compradores llega a las páginas de ventas vía las redes sociales </a:t>
            </a:r>
            <a:r>
              <a:rPr lang="es-PE" dirty="0" smtClean="0">
                <a:solidFill>
                  <a:schemeClr val="bg1"/>
                </a:solidFill>
              </a:rPr>
              <a:t>.</a:t>
            </a:r>
            <a:endParaRPr lang="es-PE" b="1" dirty="0">
              <a:solidFill>
                <a:schemeClr val="bg1"/>
              </a:solidFill>
            </a:endParaRPr>
          </a:p>
        </p:txBody>
      </p:sp>
      <p:pic>
        <p:nvPicPr>
          <p:cNvPr id="21506" name="Picture 2" descr="Resultado de imagen para comercio electronico en peru">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00" y="2526820"/>
            <a:ext cx="2448272" cy="29226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110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5" name="Picture 2" descr="Resultado de imagen para fondos ppt comercio electronico">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582" y="-3837"/>
            <a:ext cx="9131633" cy="6848725"/>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redondeado"/>
          <p:cNvSpPr/>
          <p:nvPr/>
        </p:nvSpPr>
        <p:spPr>
          <a:xfrm>
            <a:off x="467544" y="697957"/>
            <a:ext cx="8136904" cy="79208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PE" sz="2400" b="1" dirty="0" smtClean="0"/>
              <a:t>NORMAS APLICABLES AL COMERCIO ELECTRONICO EN EL PERU</a:t>
            </a:r>
            <a:endParaRPr lang="es-PE" sz="2400" b="1" dirty="0"/>
          </a:p>
        </p:txBody>
      </p:sp>
      <p:sp>
        <p:nvSpPr>
          <p:cNvPr id="8" name="7 Rectángulo redondeado"/>
          <p:cNvSpPr/>
          <p:nvPr/>
        </p:nvSpPr>
        <p:spPr>
          <a:xfrm>
            <a:off x="323528" y="2204864"/>
            <a:ext cx="6204520" cy="309634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marL="342900" indent="-342900">
              <a:buAutoNum type="arabicPeriod"/>
            </a:pPr>
            <a:endParaRPr lang="es-PE" b="1" dirty="0" smtClean="0">
              <a:solidFill>
                <a:schemeClr val="tx1"/>
              </a:solidFill>
            </a:endParaRPr>
          </a:p>
          <a:p>
            <a:pPr marL="342900" indent="-342900">
              <a:buAutoNum type="arabicPeriod"/>
            </a:pPr>
            <a:endParaRPr lang="es-PE" b="1" dirty="0">
              <a:solidFill>
                <a:schemeClr val="tx1"/>
              </a:solidFill>
            </a:endParaRPr>
          </a:p>
          <a:p>
            <a:pPr marL="342900" indent="-342900">
              <a:buAutoNum type="arabicPeriod"/>
            </a:pPr>
            <a:endParaRPr lang="es-PE" b="1" dirty="0" smtClean="0">
              <a:solidFill>
                <a:schemeClr val="tx1"/>
              </a:solidFill>
            </a:endParaRPr>
          </a:p>
          <a:p>
            <a:pPr marL="342900" indent="-342900">
              <a:buAutoNum type="arabicPeriod"/>
            </a:pPr>
            <a:r>
              <a:rPr lang="es-PE" b="1" dirty="0" smtClean="0">
                <a:solidFill>
                  <a:schemeClr val="tx1"/>
                </a:solidFill>
              </a:rPr>
              <a:t>LEY DE FIRMAS Y CERTIFICADOS DIGITALES</a:t>
            </a:r>
          </a:p>
          <a:p>
            <a:r>
              <a:rPr lang="es-PE" b="1" dirty="0" smtClean="0">
                <a:solidFill>
                  <a:schemeClr val="tx1"/>
                </a:solidFill>
              </a:rPr>
              <a:t>N° 27269</a:t>
            </a:r>
          </a:p>
          <a:p>
            <a:endParaRPr lang="es-PE" b="1" dirty="0">
              <a:solidFill>
                <a:schemeClr val="tx1"/>
              </a:solidFill>
            </a:endParaRPr>
          </a:p>
          <a:p>
            <a:r>
              <a:rPr lang="es-PE" b="1" dirty="0" smtClean="0">
                <a:solidFill>
                  <a:schemeClr val="tx1"/>
                </a:solidFill>
              </a:rPr>
              <a:t>  1.1FIRMA DIGITAL</a:t>
            </a:r>
          </a:p>
          <a:p>
            <a:pPr algn="just"/>
            <a:r>
              <a:rPr lang="es-PE" dirty="0">
                <a:solidFill>
                  <a:schemeClr val="tx1"/>
                </a:solidFill>
              </a:rPr>
              <a:t>La Ley describe a la firma digital como aquella que consiste en la utilización de una técnica criptográfica asimétrica, basada en el uso de un par de claves únicas, por la cual se asocia una clave privada a otra pública, pero relacionadas matemáticamente entre sí, en tal forma que las personas que conocen la clave pública no pueden derivar de ella la clave privada. </a:t>
            </a:r>
          </a:p>
          <a:p>
            <a:endParaRPr lang="es-PE" dirty="0">
              <a:solidFill>
                <a:schemeClr val="tx1"/>
              </a:solidFill>
            </a:endParaRPr>
          </a:p>
          <a:p>
            <a:pPr algn="just"/>
            <a:r>
              <a:rPr lang="es-ES" sz="2000" dirty="0" smtClean="0">
                <a:solidFill>
                  <a:schemeClr val="tx1"/>
                </a:solidFill>
              </a:rPr>
              <a:t>.</a:t>
            </a:r>
            <a:endParaRPr lang="es-PE" sz="2000" dirty="0">
              <a:solidFill>
                <a:schemeClr val="tx1"/>
              </a:solidFill>
            </a:endParaRPr>
          </a:p>
          <a:p>
            <a:pPr algn="ctr"/>
            <a:endParaRPr lang="es-PE" b="1" dirty="0">
              <a:solidFill>
                <a:schemeClr val="tx1"/>
              </a:solidFill>
            </a:endParaRPr>
          </a:p>
        </p:txBody>
      </p:sp>
      <p:pic>
        <p:nvPicPr>
          <p:cNvPr id="15364" name="Picture 4" descr="Firma Digital Que es y para que sirve?"/>
          <p:cNvPicPr>
            <a:picLocks noChangeAspect="1" noChangeArrowheads="1"/>
          </p:cNvPicPr>
          <p:nvPr/>
        </p:nvPicPr>
        <p:blipFill rotWithShape="1">
          <a:blip r:embed="rId5">
            <a:extLst>
              <a:ext uri="{28A0092B-C50C-407E-A947-70E740481C1C}">
                <a14:useLocalDpi xmlns:a14="http://schemas.microsoft.com/office/drawing/2010/main" val="0"/>
              </a:ext>
            </a:extLst>
          </a:blip>
          <a:srcRect l="16994"/>
          <a:stretch/>
        </p:blipFill>
        <p:spPr bwMode="auto">
          <a:xfrm>
            <a:off x="6528048" y="2510485"/>
            <a:ext cx="2552952" cy="248510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160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4" name="Picture 2" descr="Resultado de imagen para fondos ppt comercio electronico">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582" y="-3837"/>
            <a:ext cx="9131633" cy="6848725"/>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redondeado"/>
          <p:cNvSpPr/>
          <p:nvPr/>
        </p:nvSpPr>
        <p:spPr>
          <a:xfrm>
            <a:off x="611560" y="656692"/>
            <a:ext cx="6204520" cy="309634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marL="342900" indent="-342900">
              <a:buAutoNum type="arabicPeriod"/>
            </a:pPr>
            <a:endParaRPr lang="es-PE" b="1" dirty="0" smtClean="0">
              <a:solidFill>
                <a:schemeClr val="tx1"/>
              </a:solidFill>
            </a:endParaRPr>
          </a:p>
          <a:p>
            <a:pPr algn="just"/>
            <a:r>
              <a:rPr lang="es-PE" b="1" dirty="0" smtClean="0">
                <a:solidFill>
                  <a:schemeClr val="tx1"/>
                </a:solidFill>
              </a:rPr>
              <a:t>1.2 CERTIFICADOS DIGITALES</a:t>
            </a:r>
          </a:p>
          <a:p>
            <a:pPr algn="just"/>
            <a:r>
              <a:rPr lang="es-PE" b="1" dirty="0">
                <a:solidFill>
                  <a:schemeClr val="tx1"/>
                </a:solidFill>
              </a:rPr>
              <a:t>En esta Ley se estipula que los certificados digitales, es decir, los documentos electrónicos generados y firmados digitalmente por una entidad de certificación</a:t>
            </a:r>
          </a:p>
          <a:p>
            <a:pPr algn="just"/>
            <a:r>
              <a:rPr lang="es-ES" sz="2000" dirty="0" smtClean="0">
                <a:solidFill>
                  <a:schemeClr val="tx1"/>
                </a:solidFill>
              </a:rPr>
              <a:t>.</a:t>
            </a:r>
            <a:endParaRPr lang="es-PE" sz="2000" dirty="0">
              <a:solidFill>
                <a:schemeClr val="tx1"/>
              </a:solidFill>
            </a:endParaRPr>
          </a:p>
          <a:p>
            <a:pPr algn="ctr"/>
            <a:endParaRPr lang="es-PE" b="1" dirty="0">
              <a:solidFill>
                <a:schemeClr val="tx1"/>
              </a:solidFill>
            </a:endParaRPr>
          </a:p>
        </p:txBody>
      </p:sp>
      <p:pic>
        <p:nvPicPr>
          <p:cNvPr id="9218" name="Picture 2" descr="Imagen relacionada">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881"/>
          <a:stretch/>
        </p:blipFill>
        <p:spPr bwMode="auto">
          <a:xfrm>
            <a:off x="1284249" y="3737368"/>
            <a:ext cx="7486650" cy="254603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96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4" name="Picture 2" descr="Resultado de imagen para fondos ppt comercio electronico">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582" y="-3837"/>
            <a:ext cx="9131633" cy="6848725"/>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redondeado"/>
          <p:cNvSpPr/>
          <p:nvPr/>
        </p:nvSpPr>
        <p:spPr>
          <a:xfrm>
            <a:off x="611560" y="656692"/>
            <a:ext cx="6204520" cy="309634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marL="342900" indent="-342900">
              <a:buAutoNum type="arabicPeriod"/>
            </a:pPr>
            <a:endParaRPr lang="es-PE" dirty="0" smtClean="0">
              <a:solidFill>
                <a:schemeClr val="tx1"/>
              </a:solidFill>
            </a:endParaRPr>
          </a:p>
          <a:p>
            <a:pPr algn="just"/>
            <a:r>
              <a:rPr lang="es-PE" b="1" dirty="0" smtClean="0">
                <a:solidFill>
                  <a:schemeClr val="tx1"/>
                </a:solidFill>
              </a:rPr>
              <a:t>2.CÓDIGO DE PROTECCION Y DEFENSA AL CONSUMIDOR</a:t>
            </a:r>
          </a:p>
          <a:p>
            <a:pPr algn="just"/>
            <a:r>
              <a:rPr lang="es-PE" sz="2000" b="1" dirty="0" smtClean="0">
                <a:solidFill>
                  <a:schemeClr val="tx1"/>
                </a:solidFill>
              </a:rPr>
              <a:t>N°29571</a:t>
            </a:r>
          </a:p>
          <a:p>
            <a:pPr algn="just"/>
            <a:r>
              <a:rPr lang="es-PE" sz="2000" dirty="0" smtClean="0">
                <a:solidFill>
                  <a:schemeClr val="tx1"/>
                </a:solidFill>
              </a:rPr>
              <a:t>Derecho </a:t>
            </a:r>
            <a:r>
              <a:rPr lang="es-PE" sz="2000" dirty="0">
                <a:solidFill>
                  <a:schemeClr val="tx1"/>
                </a:solidFill>
              </a:rPr>
              <a:t>de todo consumidor a la protección contra los métodos comerciales agresivos o engañosos implica que los proveedores no pueden llevar a cabo prácticas que mermen de forma significativa la libertad de elección del consumidor</a:t>
            </a:r>
          </a:p>
          <a:p>
            <a:pPr algn="ctr"/>
            <a:endParaRPr lang="es-PE" dirty="0">
              <a:solidFill>
                <a:schemeClr val="tx1"/>
              </a:solidFill>
            </a:endParaRPr>
          </a:p>
        </p:txBody>
      </p:sp>
      <p:pic>
        <p:nvPicPr>
          <p:cNvPr id="3076" name="Picture 4" descr="Monografias.c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8624" y="3225009"/>
            <a:ext cx="3905824" cy="342041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734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5" name="Picture 2" descr="Resultado de imagen para fondos ppt comercio electronico">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582" y="-3837"/>
            <a:ext cx="9131633" cy="6848725"/>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redondeado"/>
          <p:cNvSpPr/>
          <p:nvPr/>
        </p:nvSpPr>
        <p:spPr>
          <a:xfrm>
            <a:off x="611560" y="656692"/>
            <a:ext cx="6204520" cy="309634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marL="342900" indent="-342900">
              <a:buAutoNum type="arabicPeriod"/>
            </a:pPr>
            <a:endParaRPr lang="es-PE" b="1" dirty="0" smtClean="0">
              <a:solidFill>
                <a:schemeClr val="tx1"/>
              </a:solidFill>
            </a:endParaRPr>
          </a:p>
          <a:p>
            <a:pPr algn="just"/>
            <a:r>
              <a:rPr lang="es-PE" b="1" dirty="0" smtClean="0">
                <a:solidFill>
                  <a:schemeClr val="tx1"/>
                </a:solidFill>
              </a:rPr>
              <a:t>3. LEY DE PROTECCION DE DATOS PERSONALES N°29733</a:t>
            </a:r>
          </a:p>
          <a:p>
            <a:pPr algn="just"/>
            <a:endParaRPr lang="es-PE" sz="2000" b="1" dirty="0" smtClean="0">
              <a:solidFill>
                <a:schemeClr val="tx1"/>
              </a:solidFill>
            </a:endParaRPr>
          </a:p>
          <a:p>
            <a:pPr algn="just"/>
            <a:r>
              <a:rPr lang="es-PE" sz="1600" dirty="0">
                <a:solidFill>
                  <a:schemeClr val="tx1"/>
                </a:solidFill>
              </a:rPr>
              <a:t>Cuando un comprador ya identifica y elige el producto o servicio que pretende adquirir, brinda información personal en la página web donde se ofrece dicho producto o </a:t>
            </a:r>
            <a:r>
              <a:rPr lang="es-PE" sz="1600" dirty="0" smtClean="0">
                <a:solidFill>
                  <a:schemeClr val="tx1"/>
                </a:solidFill>
              </a:rPr>
              <a:t>servicio.</a:t>
            </a:r>
          </a:p>
          <a:p>
            <a:pPr algn="just"/>
            <a:r>
              <a:rPr lang="es-PE" sz="1600" dirty="0">
                <a:solidFill>
                  <a:schemeClr val="tx1"/>
                </a:solidFill>
              </a:rPr>
              <a:t>Quienes </a:t>
            </a:r>
            <a:r>
              <a:rPr lang="es-PE" sz="1600" dirty="0" smtClean="0">
                <a:solidFill>
                  <a:schemeClr val="tx1"/>
                </a:solidFill>
              </a:rPr>
              <a:t>den tratamiento a dichos datos personales deben </a:t>
            </a:r>
            <a:r>
              <a:rPr lang="es-PE" sz="1600" dirty="0">
                <a:solidFill>
                  <a:schemeClr val="tx1"/>
                </a:solidFill>
              </a:rPr>
              <a:t>adoptar medidas técnicas</a:t>
            </a:r>
            <a:r>
              <a:rPr lang="es-PE" sz="1600" dirty="0" smtClean="0">
                <a:solidFill>
                  <a:schemeClr val="tx1"/>
                </a:solidFill>
              </a:rPr>
              <a:t>, </a:t>
            </a:r>
            <a:r>
              <a:rPr lang="es-PE" sz="1600" dirty="0">
                <a:solidFill>
                  <a:schemeClr val="tx1"/>
                </a:solidFill>
              </a:rPr>
              <a:t>y legales que garanticen su seguridad y eviten su alteración, pérdida, tratamiento o acceso no autorizado. </a:t>
            </a:r>
          </a:p>
          <a:p>
            <a:pPr algn="ctr"/>
            <a:endParaRPr lang="es-PE" b="1" dirty="0">
              <a:solidFill>
                <a:schemeClr val="tx1"/>
              </a:solidFill>
            </a:endParaRPr>
          </a:p>
        </p:txBody>
      </p:sp>
      <p:pic>
        <p:nvPicPr>
          <p:cNvPr id="2050" name="Picture 2" descr="Resultado de imagen para ley de proteccion de datos personales">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1080" y="3753036"/>
            <a:ext cx="3810000" cy="25336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183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 Rectángulo redondeado"/>
          <p:cNvSpPr/>
          <p:nvPr/>
        </p:nvSpPr>
        <p:spPr>
          <a:xfrm>
            <a:off x="251520" y="692695"/>
            <a:ext cx="8640960" cy="57521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PE" sz="2400" b="1" dirty="0" smtClean="0"/>
              <a:t>¿Cómo </a:t>
            </a:r>
            <a:r>
              <a:rPr lang="es-PE" sz="2400" b="1" dirty="0"/>
              <a:t>podemos identificar el grado de confianza que nos ofrece un portal de e-</a:t>
            </a:r>
            <a:r>
              <a:rPr lang="es-PE" sz="2400" b="1" dirty="0" err="1"/>
              <a:t>commerce</a:t>
            </a:r>
            <a:r>
              <a:rPr lang="es-PE" sz="2400" b="1" dirty="0" smtClean="0"/>
              <a:t>?</a:t>
            </a:r>
          </a:p>
          <a:p>
            <a:endParaRPr lang="es-PE" dirty="0" smtClean="0"/>
          </a:p>
          <a:p>
            <a:pPr fontAlgn="base"/>
            <a:r>
              <a:rPr lang="es-PE" dirty="0" smtClean="0"/>
              <a:t>Que el proceso </a:t>
            </a:r>
            <a:r>
              <a:rPr lang="es-PE" dirty="0"/>
              <a:t>de compra se </a:t>
            </a:r>
            <a:r>
              <a:rPr lang="es-PE" dirty="0" smtClean="0"/>
              <a:t>realice a </a:t>
            </a:r>
            <a:r>
              <a:rPr lang="es-PE" dirty="0"/>
              <a:t>través de mecanismos que incluyan </a:t>
            </a:r>
            <a:r>
              <a:rPr lang="es-PE" b="1" dirty="0"/>
              <a:t>sistemas de</a:t>
            </a:r>
            <a:r>
              <a:rPr lang="es-PE" dirty="0"/>
              <a:t> </a:t>
            </a:r>
            <a:r>
              <a:rPr lang="es-PE" b="1" dirty="0"/>
              <a:t>identificación y autenticación radicados en criptografía </a:t>
            </a:r>
            <a:r>
              <a:rPr lang="es-PE" b="1" dirty="0" smtClean="0"/>
              <a:t>asimétrica (llave publica)</a:t>
            </a:r>
            <a:endParaRPr lang="es-PE" dirty="0" smtClean="0"/>
          </a:p>
          <a:p>
            <a:pPr fontAlgn="base"/>
            <a:endParaRPr lang="es-PE" dirty="0"/>
          </a:p>
          <a:p>
            <a:pPr fontAlgn="base"/>
            <a:r>
              <a:rPr lang="es-PE" dirty="0" smtClean="0"/>
              <a:t>La</a:t>
            </a:r>
            <a:r>
              <a:rPr lang="es-PE" dirty="0"/>
              <a:t> </a:t>
            </a:r>
            <a:r>
              <a:rPr lang="es-PE" b="1" dirty="0"/>
              <a:t>firma digital segura</a:t>
            </a:r>
            <a:r>
              <a:rPr lang="es-PE" dirty="0"/>
              <a:t>, radicada en un </a:t>
            </a:r>
            <a:r>
              <a:rPr lang="es-PE" b="1" dirty="0"/>
              <a:t>certificado digital</a:t>
            </a:r>
            <a:r>
              <a:rPr lang="es-PE" dirty="0"/>
              <a:t>, ofrece un </a:t>
            </a:r>
            <a:r>
              <a:rPr lang="es-PE" b="1" dirty="0"/>
              <a:t>entorno confiable</a:t>
            </a:r>
            <a:r>
              <a:rPr lang="es-PE" dirty="0"/>
              <a:t> en el que llevar a cabo esta operación de compra y sin riesgo de que </a:t>
            </a:r>
            <a:r>
              <a:rPr lang="es-PE" b="1" dirty="0"/>
              <a:t>nadie usurpe nuestra identidad digital o altere el contenido de lo firmado </a:t>
            </a:r>
            <a:r>
              <a:rPr lang="es-PE" dirty="0"/>
              <a:t>gracias al no repudio y la opción de poder ser auditada, lo que le confiere a </a:t>
            </a:r>
            <a:r>
              <a:rPr lang="es-PE" dirty="0" smtClean="0"/>
              <a:t>su </a:t>
            </a:r>
            <a:r>
              <a:rPr lang="es-PE" dirty="0"/>
              <a:t>vez </a:t>
            </a:r>
            <a:r>
              <a:rPr lang="es-PE" b="1" dirty="0"/>
              <a:t>validez legal</a:t>
            </a:r>
            <a:r>
              <a:rPr lang="es-PE" dirty="0"/>
              <a:t>. </a:t>
            </a:r>
          </a:p>
        </p:txBody>
      </p:sp>
    </p:spTree>
    <p:extLst>
      <p:ext uri="{BB962C8B-B14F-4D97-AF65-F5344CB8AC3E}">
        <p14:creationId xmlns:p14="http://schemas.microsoft.com/office/powerpoint/2010/main" val="4217245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Resultado de imagen para fondos ppt comercio electronico">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582" y="-3837"/>
            <a:ext cx="9131633" cy="6848725"/>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redondeado"/>
          <p:cNvSpPr/>
          <p:nvPr/>
        </p:nvSpPr>
        <p:spPr>
          <a:xfrm>
            <a:off x="2267744" y="697957"/>
            <a:ext cx="4253078" cy="79208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PE" sz="2400" b="1" dirty="0" smtClean="0"/>
              <a:t>E-COMMERCE</a:t>
            </a:r>
            <a:endParaRPr lang="es-PE" sz="2400" b="1" dirty="0"/>
          </a:p>
        </p:txBody>
      </p:sp>
      <p:sp>
        <p:nvSpPr>
          <p:cNvPr id="6" name="5 Rectángulo redondeado"/>
          <p:cNvSpPr/>
          <p:nvPr/>
        </p:nvSpPr>
        <p:spPr>
          <a:xfrm>
            <a:off x="539552" y="2276872"/>
            <a:ext cx="4248472" cy="367240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ES" sz="2000" b="1" dirty="0" smtClean="0">
                <a:solidFill>
                  <a:schemeClr val="tx1"/>
                </a:solidFill>
              </a:rPr>
              <a:t>Es </a:t>
            </a:r>
            <a:r>
              <a:rPr lang="es-ES" sz="2000" b="1" dirty="0">
                <a:solidFill>
                  <a:schemeClr val="tx1"/>
                </a:solidFill>
              </a:rPr>
              <a:t>un método de compraventa de bienes, productos o servicios valiéndose de internet como medio, es decir, comerciar de manera online.</a:t>
            </a:r>
            <a:endParaRPr lang="es-PE" sz="2000" b="1" dirty="0">
              <a:solidFill>
                <a:schemeClr val="tx1"/>
              </a:solidFill>
            </a:endParaRPr>
          </a:p>
          <a:p>
            <a:pPr algn="ctr"/>
            <a:endParaRPr lang="es-PE" b="1" dirty="0">
              <a:solidFill>
                <a:schemeClr val="tx1"/>
              </a:solidFill>
            </a:endParaRPr>
          </a:p>
        </p:txBody>
      </p:sp>
      <p:pic>
        <p:nvPicPr>
          <p:cNvPr id="5128" name="Picture 8" descr="Ecommerce 20% ventas 2018 Ebusinessho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2920500"/>
            <a:ext cx="3574935" cy="23851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96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 Rectángulo redondeado"/>
          <p:cNvSpPr/>
          <p:nvPr/>
        </p:nvSpPr>
        <p:spPr>
          <a:xfrm>
            <a:off x="251520" y="692695"/>
            <a:ext cx="8640960" cy="57521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PE" sz="2400" b="1" dirty="0" smtClean="0"/>
              <a:t>TLC </a:t>
            </a:r>
            <a:r>
              <a:rPr lang="es-ES" dirty="0" smtClean="0"/>
              <a:t>(TRATADO </a:t>
            </a:r>
            <a:r>
              <a:rPr lang="es-ES" dirty="0"/>
              <a:t>DE LIBRE COMERCIO</a:t>
            </a:r>
            <a:r>
              <a:rPr lang="es-ES" dirty="0" smtClean="0"/>
              <a:t>)</a:t>
            </a:r>
          </a:p>
          <a:p>
            <a:r>
              <a:rPr lang="es-ES" dirty="0"/>
              <a:t/>
            </a:r>
            <a:br>
              <a:rPr lang="es-ES" dirty="0"/>
            </a:br>
            <a:r>
              <a:rPr lang="es-ES" dirty="0"/>
              <a:t>un TLC es una circunstancia que amplia los horizontes del comercio electrónico de bienes y servicios </a:t>
            </a:r>
            <a:endParaRPr lang="es-ES" dirty="0" smtClean="0"/>
          </a:p>
          <a:p>
            <a:pPr fontAlgn="base"/>
            <a:r>
              <a:rPr lang="es-ES" dirty="0"/>
              <a:t/>
            </a:r>
            <a:br>
              <a:rPr lang="es-ES" dirty="0"/>
            </a:br>
            <a:r>
              <a:rPr lang="es-ES" b="1" dirty="0"/>
              <a:t>VENTAJAS</a:t>
            </a:r>
            <a:r>
              <a:rPr lang="es-ES" dirty="0"/>
              <a:t/>
            </a:r>
            <a:br>
              <a:rPr lang="es-ES" dirty="0"/>
            </a:br>
            <a:r>
              <a:rPr lang="es-ES" dirty="0"/>
              <a:t>acceso a mercados mas amplios</a:t>
            </a:r>
            <a:r>
              <a:rPr lang="es-ES" dirty="0"/>
              <a:t/>
            </a:r>
            <a:br>
              <a:rPr lang="es-ES" dirty="0"/>
            </a:br>
            <a:r>
              <a:rPr lang="es-ES" dirty="0"/>
              <a:t>acceso a productos de mayor calidad y menor precio</a:t>
            </a:r>
            <a:r>
              <a:rPr lang="es-ES" dirty="0"/>
              <a:t/>
            </a:r>
            <a:br>
              <a:rPr lang="es-ES" dirty="0"/>
            </a:br>
            <a:r>
              <a:rPr lang="es-ES" dirty="0"/>
              <a:t>mejores sueldos y calidad de empleo</a:t>
            </a:r>
            <a:r>
              <a:rPr lang="es-ES" dirty="0"/>
              <a:t/>
            </a:r>
            <a:br>
              <a:rPr lang="es-ES" dirty="0"/>
            </a:br>
            <a:r>
              <a:rPr lang="es-ES" dirty="0"/>
              <a:t>contactos con avances tecnológicos y </a:t>
            </a:r>
            <a:r>
              <a:rPr lang="es-ES" dirty="0" smtClean="0"/>
              <a:t>científicos</a:t>
            </a:r>
          </a:p>
          <a:p>
            <a:pPr fontAlgn="base"/>
            <a:endParaRPr lang="es-ES" dirty="0" smtClean="0"/>
          </a:p>
          <a:p>
            <a:pPr fontAlgn="base"/>
            <a:r>
              <a:rPr lang="es-ES" b="1" dirty="0" smtClean="0"/>
              <a:t>DESVENTAJAS</a:t>
            </a:r>
            <a:r>
              <a:rPr lang="es-ES" dirty="0"/>
              <a:t/>
            </a:r>
            <a:br>
              <a:rPr lang="es-ES" dirty="0"/>
            </a:br>
            <a:r>
              <a:rPr lang="es-ES" dirty="0"/>
              <a:t>Desequilibrio en la economía interna y desprotección de sectores productivos pocos beneficiados </a:t>
            </a:r>
            <a:r>
              <a:rPr lang="es-ES" dirty="0"/>
              <a:t/>
            </a:r>
            <a:br>
              <a:rPr lang="es-ES" dirty="0"/>
            </a:br>
            <a:r>
              <a:rPr lang="es-ES" dirty="0"/>
              <a:t>poca capacidad de adaptación en las empresas nacionales frente a estándares internacionales de producción</a:t>
            </a:r>
            <a:r>
              <a:rPr lang="es-ES" dirty="0"/>
              <a:t/>
            </a:r>
            <a:br>
              <a:rPr lang="es-ES" dirty="0"/>
            </a:br>
            <a:endParaRPr lang="es-PE" dirty="0"/>
          </a:p>
        </p:txBody>
      </p:sp>
    </p:spTree>
    <p:extLst>
      <p:ext uri="{BB962C8B-B14F-4D97-AF65-F5344CB8AC3E}">
        <p14:creationId xmlns:p14="http://schemas.microsoft.com/office/powerpoint/2010/main" val="2280721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4 Rectángulo redondeado"/>
          <p:cNvSpPr/>
          <p:nvPr/>
        </p:nvSpPr>
        <p:spPr>
          <a:xfrm>
            <a:off x="251520" y="692695"/>
            <a:ext cx="8640960" cy="57521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fontAlgn="base"/>
            <a:r>
              <a:rPr lang="es-ES" b="1" dirty="0" smtClean="0"/>
              <a:t>CARACTERISTICAS</a:t>
            </a:r>
          </a:p>
          <a:p>
            <a:pPr fontAlgn="base"/>
            <a:endParaRPr lang="es-ES" b="1" dirty="0" smtClean="0"/>
          </a:p>
          <a:p>
            <a:pPr marL="285750" indent="-285750" fontAlgn="base">
              <a:buFont typeface="Arial" panose="020B0604020202020204" pitchFamily="34" charset="0"/>
              <a:buChar char="•"/>
            </a:pPr>
            <a:r>
              <a:rPr lang="es-ES" dirty="0"/>
              <a:t>R</a:t>
            </a:r>
            <a:r>
              <a:rPr lang="es-ES" dirty="0" smtClean="0"/>
              <a:t>eglas </a:t>
            </a:r>
            <a:r>
              <a:rPr lang="es-ES" dirty="0"/>
              <a:t>de </a:t>
            </a:r>
            <a:r>
              <a:rPr lang="es-ES" dirty="0" smtClean="0"/>
              <a:t>origen</a:t>
            </a:r>
          </a:p>
          <a:p>
            <a:pPr marL="285750" indent="-285750" fontAlgn="base">
              <a:buFont typeface="Arial" panose="020B0604020202020204" pitchFamily="34" charset="0"/>
              <a:buChar char="•"/>
            </a:pPr>
            <a:r>
              <a:rPr lang="es-ES" dirty="0"/>
              <a:t>T</a:t>
            </a:r>
            <a:r>
              <a:rPr lang="es-ES" dirty="0" smtClean="0"/>
              <a:t>rato </a:t>
            </a:r>
            <a:r>
              <a:rPr lang="es-ES" dirty="0"/>
              <a:t>nacional y acceso de bienes a mercado </a:t>
            </a:r>
            <a:endParaRPr lang="es-ES" dirty="0" smtClean="0"/>
          </a:p>
          <a:p>
            <a:pPr marL="285750" indent="-285750" fontAlgn="base">
              <a:buFont typeface="Arial" panose="020B0604020202020204" pitchFamily="34" charset="0"/>
              <a:buChar char="•"/>
            </a:pPr>
            <a:r>
              <a:rPr lang="es-ES" dirty="0" smtClean="0"/>
              <a:t>sector agropecuario</a:t>
            </a:r>
          </a:p>
          <a:p>
            <a:pPr marL="285750" indent="-285750" fontAlgn="base">
              <a:buFont typeface="Arial" panose="020B0604020202020204" pitchFamily="34" charset="0"/>
              <a:buChar char="•"/>
            </a:pPr>
            <a:r>
              <a:rPr lang="es-ES" dirty="0" smtClean="0"/>
              <a:t>medidas </a:t>
            </a:r>
            <a:r>
              <a:rPr lang="es-ES" dirty="0"/>
              <a:t>de emergencia </a:t>
            </a:r>
            <a:endParaRPr lang="es-ES" dirty="0" smtClean="0"/>
          </a:p>
          <a:p>
            <a:pPr marL="285750" indent="-285750" fontAlgn="base">
              <a:buFont typeface="Arial" panose="020B0604020202020204" pitchFamily="34" charset="0"/>
              <a:buChar char="•"/>
            </a:pPr>
            <a:r>
              <a:rPr lang="es-ES" dirty="0" smtClean="0"/>
              <a:t>procedimientos </a:t>
            </a:r>
            <a:r>
              <a:rPr lang="es-ES" dirty="0"/>
              <a:t>aduaneros </a:t>
            </a:r>
            <a:endParaRPr lang="es-ES" dirty="0" smtClean="0"/>
          </a:p>
          <a:p>
            <a:pPr marL="285750" indent="-285750" fontAlgn="base">
              <a:buFont typeface="Arial" panose="020B0604020202020204" pitchFamily="34" charset="0"/>
              <a:buChar char="•"/>
            </a:pPr>
            <a:r>
              <a:rPr lang="es-ES" dirty="0" smtClean="0"/>
              <a:t>compras </a:t>
            </a:r>
            <a:r>
              <a:rPr lang="es-ES" dirty="0"/>
              <a:t>del sector publico </a:t>
            </a:r>
            <a:endParaRPr lang="es-ES" dirty="0" smtClean="0"/>
          </a:p>
          <a:p>
            <a:pPr marL="285750" indent="-285750" fontAlgn="base">
              <a:buFont typeface="Arial" panose="020B0604020202020204" pitchFamily="34" charset="0"/>
              <a:buChar char="•"/>
            </a:pPr>
            <a:r>
              <a:rPr lang="es-ES" dirty="0" smtClean="0"/>
              <a:t>energía </a:t>
            </a:r>
            <a:r>
              <a:rPr lang="es-ES" dirty="0"/>
              <a:t>y petroquímica </a:t>
            </a:r>
            <a:r>
              <a:rPr lang="es-ES" dirty="0" smtClean="0"/>
              <a:t>básica</a:t>
            </a:r>
          </a:p>
          <a:p>
            <a:pPr marL="285750" indent="-285750" fontAlgn="base">
              <a:buFont typeface="Arial" panose="020B0604020202020204" pitchFamily="34" charset="0"/>
              <a:buChar char="•"/>
            </a:pPr>
            <a:endParaRPr lang="es-ES" b="1" dirty="0"/>
          </a:p>
          <a:p>
            <a:pPr fontAlgn="base"/>
            <a:r>
              <a:rPr lang="es-ES" b="1" dirty="0" smtClean="0"/>
              <a:t>MODALIDADES </a:t>
            </a:r>
            <a:r>
              <a:rPr lang="es-ES" b="1" dirty="0"/>
              <a:t>DE COMERCIO </a:t>
            </a:r>
            <a:r>
              <a:rPr lang="es-ES" b="1" dirty="0" smtClean="0"/>
              <a:t>ELECTRONICO</a:t>
            </a:r>
          </a:p>
          <a:p>
            <a:pPr fontAlgn="base"/>
            <a:r>
              <a:rPr lang="es-ES" dirty="0"/>
              <a:t/>
            </a:r>
            <a:br>
              <a:rPr lang="es-ES" dirty="0"/>
            </a:br>
            <a:r>
              <a:rPr lang="es-ES" dirty="0"/>
              <a:t>Existen diferentes modelos de comercio electrónico en donde los enfoques varían dependiendo de lo que ofrece la empresa, si son productos tangibles o intangibles, si busca proveedores para la compra de sus materias primas</a:t>
            </a:r>
            <a:br>
              <a:rPr lang="es-ES" dirty="0"/>
            </a:br>
            <a:endParaRPr lang="es-PE" dirty="0"/>
          </a:p>
        </p:txBody>
      </p:sp>
    </p:spTree>
    <p:extLst>
      <p:ext uri="{BB962C8B-B14F-4D97-AF65-F5344CB8AC3E}">
        <p14:creationId xmlns:p14="http://schemas.microsoft.com/office/powerpoint/2010/main" val="1525234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4 Rectángulo redondeado"/>
          <p:cNvSpPr/>
          <p:nvPr/>
        </p:nvSpPr>
        <p:spPr>
          <a:xfrm>
            <a:off x="251520" y="548680"/>
            <a:ext cx="8640960" cy="57521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fontAlgn="base"/>
            <a:r>
              <a:rPr lang="es-ES" b="1" dirty="0"/>
              <a:t>ASPECTOS </a:t>
            </a:r>
            <a:endParaRPr lang="es-ES" b="1" dirty="0" smtClean="0"/>
          </a:p>
          <a:p>
            <a:pPr fontAlgn="base"/>
            <a:r>
              <a:rPr lang="es-ES" dirty="0"/>
              <a:t/>
            </a:r>
            <a:br>
              <a:rPr lang="es-ES" dirty="0"/>
            </a:br>
            <a:r>
              <a:rPr lang="es-ES" dirty="0"/>
              <a:t>- El tipo de cliente, indica si se va a realizar una actividad entre empresas, o con consumidores finales, o con empleados.</a:t>
            </a:r>
            <a:br>
              <a:rPr lang="es-ES" dirty="0"/>
            </a:br>
            <a:r>
              <a:rPr lang="es-ES" dirty="0"/>
              <a:t>- El tipo de producto, que se ofrece si es información, si es un tangible de una tienda tradicional, si son bienes o servicios.</a:t>
            </a:r>
            <a:br>
              <a:rPr lang="es-ES" dirty="0"/>
            </a:br>
            <a:r>
              <a:rPr lang="es-ES" dirty="0"/>
              <a:t>- El tipo de mercado, para describir las variables que afectan al consumidor y a la competencia, hacia el cual se dirigen los esfuerzos.</a:t>
            </a:r>
            <a:br>
              <a:rPr lang="es-ES" dirty="0"/>
            </a:br>
            <a:r>
              <a:rPr lang="es-ES" dirty="0"/>
              <a:t>- El tipo de empresa, que indica como está conformada, y cuales son sus objetivos estratégicos, para poner en marcha el comercio electrónico</a:t>
            </a:r>
            <a:endParaRPr lang="es-PE" dirty="0"/>
          </a:p>
        </p:txBody>
      </p:sp>
    </p:spTree>
    <p:extLst>
      <p:ext uri="{BB962C8B-B14F-4D97-AF65-F5344CB8AC3E}">
        <p14:creationId xmlns:p14="http://schemas.microsoft.com/office/powerpoint/2010/main" val="165225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4" name="Picture 2" descr="Resultado de imagen para fondos ppt comercio electronico">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582" y="-3837"/>
            <a:ext cx="9131633" cy="6848725"/>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redondeado"/>
          <p:cNvSpPr/>
          <p:nvPr/>
        </p:nvSpPr>
        <p:spPr>
          <a:xfrm>
            <a:off x="251520" y="396189"/>
            <a:ext cx="8640960" cy="604867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PE" sz="2000" b="1" dirty="0" smtClean="0">
                <a:solidFill>
                  <a:srgbClr val="00B050"/>
                </a:solidFill>
              </a:rPr>
              <a:t>DETENCION POR ESTAFA EN SUBASTAS ONLINE DE COMPONENTES INFORMÁTICOS</a:t>
            </a:r>
          </a:p>
          <a:p>
            <a:pPr algn="ctr"/>
            <a:r>
              <a:rPr lang="es-PE" sz="2000" b="1" dirty="0" smtClean="0">
                <a:solidFill>
                  <a:srgbClr val="00B050"/>
                </a:solidFill>
              </a:rPr>
              <a:t> </a:t>
            </a:r>
          </a:p>
          <a:p>
            <a:endParaRPr lang="es-PE" i="1" dirty="0" smtClean="0"/>
          </a:p>
          <a:p>
            <a:pPr algn="just"/>
            <a:r>
              <a:rPr lang="es-PE" i="1" dirty="0" smtClean="0">
                <a:solidFill>
                  <a:schemeClr val="tx1"/>
                </a:solidFill>
              </a:rPr>
              <a:t>La </a:t>
            </a:r>
            <a:r>
              <a:rPr lang="es-PE" i="1" dirty="0">
                <a:solidFill>
                  <a:schemeClr val="tx1"/>
                </a:solidFill>
              </a:rPr>
              <a:t>detenida, M.D.R.B de 38 años, </a:t>
            </a:r>
            <a:r>
              <a:rPr lang="es-PE" i="1" dirty="0" err="1">
                <a:solidFill>
                  <a:schemeClr val="tx1"/>
                </a:solidFill>
              </a:rPr>
              <a:t>vendia</a:t>
            </a:r>
            <a:r>
              <a:rPr lang="es-PE" i="1" dirty="0">
                <a:solidFill>
                  <a:schemeClr val="tx1"/>
                </a:solidFill>
              </a:rPr>
              <a:t> material </a:t>
            </a:r>
            <a:r>
              <a:rPr lang="es-PE" i="1" dirty="0" err="1">
                <a:solidFill>
                  <a:schemeClr val="tx1"/>
                </a:solidFill>
              </a:rPr>
              <a:t>informatico</a:t>
            </a:r>
            <a:r>
              <a:rPr lang="es-PE" i="1" dirty="0">
                <a:solidFill>
                  <a:schemeClr val="tx1"/>
                </a:solidFill>
              </a:rPr>
              <a:t> como procesadores, placas base, </a:t>
            </a:r>
            <a:r>
              <a:rPr lang="es-PE" i="1" dirty="0" err="1">
                <a:solidFill>
                  <a:schemeClr val="tx1"/>
                </a:solidFill>
              </a:rPr>
              <a:t>DVD’s</a:t>
            </a:r>
            <a:r>
              <a:rPr lang="es-PE" i="1" dirty="0">
                <a:solidFill>
                  <a:schemeClr val="tx1"/>
                </a:solidFill>
              </a:rPr>
              <a:t> y otros componentes a </a:t>
            </a:r>
            <a:r>
              <a:rPr lang="es-PE" i="1" dirty="0" err="1">
                <a:solidFill>
                  <a:schemeClr val="tx1"/>
                </a:solidFill>
              </a:rPr>
              <a:t>traves</a:t>
            </a:r>
            <a:r>
              <a:rPr lang="es-PE" i="1" dirty="0">
                <a:solidFill>
                  <a:schemeClr val="tx1"/>
                </a:solidFill>
              </a:rPr>
              <a:t> de un portal de compras en Internet a un precio muy bajo y llamativo, que incitaba a poder pujar en la subasta. </a:t>
            </a:r>
            <a:endParaRPr lang="es-PE" i="1" dirty="0" smtClean="0">
              <a:solidFill>
                <a:schemeClr val="tx1"/>
              </a:solidFill>
            </a:endParaRPr>
          </a:p>
          <a:p>
            <a:pPr algn="just"/>
            <a:r>
              <a:rPr lang="es-PE" i="1" dirty="0" smtClean="0">
                <a:solidFill>
                  <a:schemeClr val="tx1"/>
                </a:solidFill>
              </a:rPr>
              <a:t>Para </a:t>
            </a:r>
            <a:r>
              <a:rPr lang="es-PE" i="1" dirty="0">
                <a:solidFill>
                  <a:schemeClr val="tx1"/>
                </a:solidFill>
              </a:rPr>
              <a:t>ello y con la </a:t>
            </a:r>
            <a:r>
              <a:rPr lang="es-PE" i="1" dirty="0" err="1">
                <a:solidFill>
                  <a:schemeClr val="tx1"/>
                </a:solidFill>
              </a:rPr>
              <a:t>colaboracion</a:t>
            </a:r>
            <a:r>
              <a:rPr lang="es-PE" i="1" dirty="0">
                <a:solidFill>
                  <a:schemeClr val="tx1"/>
                </a:solidFill>
              </a:rPr>
              <a:t> de otra persona, utilizaba el portal de Internet dedicado a subastas, Ebay.com, donde usaba datos falsos para no poder ser identificada, suplantando la identidad de otras personas , tipificadas dentro de la </a:t>
            </a:r>
            <a:r>
              <a:rPr lang="es-PE" i="1" dirty="0" smtClean="0">
                <a:solidFill>
                  <a:schemeClr val="tx1"/>
                </a:solidFill>
              </a:rPr>
              <a:t>web. La </a:t>
            </a:r>
            <a:r>
              <a:rPr lang="es-PE" i="1" dirty="0">
                <a:solidFill>
                  <a:schemeClr val="tx1"/>
                </a:solidFill>
              </a:rPr>
              <a:t>detenida contactaba a </a:t>
            </a:r>
            <a:r>
              <a:rPr lang="es-PE" i="1" dirty="0" err="1">
                <a:solidFill>
                  <a:schemeClr val="tx1"/>
                </a:solidFill>
              </a:rPr>
              <a:t>traves</a:t>
            </a:r>
            <a:r>
              <a:rPr lang="es-PE" i="1" dirty="0">
                <a:solidFill>
                  <a:schemeClr val="tx1"/>
                </a:solidFill>
              </a:rPr>
              <a:t> de una cuenta de correo con los compradores, tras realizar la puja sobre el producto ofertado. </a:t>
            </a:r>
            <a:endParaRPr lang="es-PE" i="1" dirty="0" smtClean="0">
              <a:solidFill>
                <a:schemeClr val="tx1"/>
              </a:solidFill>
            </a:endParaRPr>
          </a:p>
          <a:p>
            <a:pPr algn="just"/>
            <a:r>
              <a:rPr lang="es-PE" i="1" dirty="0" smtClean="0">
                <a:solidFill>
                  <a:schemeClr val="tx1"/>
                </a:solidFill>
              </a:rPr>
              <a:t>En </a:t>
            </a:r>
            <a:r>
              <a:rPr lang="es-PE" i="1" dirty="0">
                <a:solidFill>
                  <a:schemeClr val="tx1"/>
                </a:solidFill>
              </a:rPr>
              <a:t>este contacto la detenida le facilitaba la cuenta corriente donde efectuar el </a:t>
            </a:r>
            <a:r>
              <a:rPr lang="es-PE" i="1" dirty="0" err="1" smtClean="0">
                <a:solidFill>
                  <a:schemeClr val="tx1"/>
                </a:solidFill>
              </a:rPr>
              <a:t>ingreso.Una</a:t>
            </a:r>
            <a:r>
              <a:rPr lang="es-PE" i="1" dirty="0" smtClean="0">
                <a:solidFill>
                  <a:schemeClr val="tx1"/>
                </a:solidFill>
              </a:rPr>
              <a:t> </a:t>
            </a:r>
            <a:r>
              <a:rPr lang="es-PE" i="1" dirty="0">
                <a:solidFill>
                  <a:schemeClr val="tx1"/>
                </a:solidFill>
              </a:rPr>
              <a:t>vez que era comprobada el ingreso los estafadores enviaban el paquete que </a:t>
            </a:r>
            <a:r>
              <a:rPr lang="es-PE" i="1" dirty="0" err="1">
                <a:solidFill>
                  <a:schemeClr val="tx1"/>
                </a:solidFill>
              </a:rPr>
              <a:t>contenia</a:t>
            </a:r>
            <a:r>
              <a:rPr lang="es-PE" i="1" dirty="0">
                <a:solidFill>
                  <a:schemeClr val="tx1"/>
                </a:solidFill>
              </a:rPr>
              <a:t> recortes de </a:t>
            </a:r>
            <a:r>
              <a:rPr lang="es-PE" i="1" dirty="0" err="1">
                <a:solidFill>
                  <a:schemeClr val="tx1"/>
                </a:solidFill>
              </a:rPr>
              <a:t>periodicos</a:t>
            </a:r>
            <a:r>
              <a:rPr lang="es-PE" i="1" dirty="0">
                <a:solidFill>
                  <a:schemeClr val="tx1"/>
                </a:solidFill>
              </a:rPr>
              <a:t> u otros objetos de relleno, que no tenga </a:t>
            </a:r>
            <a:r>
              <a:rPr lang="es-PE" i="1" dirty="0" err="1">
                <a:solidFill>
                  <a:schemeClr val="tx1"/>
                </a:solidFill>
              </a:rPr>
              <a:t>relacion</a:t>
            </a:r>
            <a:r>
              <a:rPr lang="es-PE" i="1" dirty="0">
                <a:solidFill>
                  <a:schemeClr val="tx1"/>
                </a:solidFill>
              </a:rPr>
              <a:t> alguna con los </a:t>
            </a:r>
            <a:r>
              <a:rPr lang="es-PE" i="1" dirty="0" err="1">
                <a:solidFill>
                  <a:schemeClr val="tx1"/>
                </a:solidFill>
              </a:rPr>
              <a:t>articulos</a:t>
            </a:r>
            <a:r>
              <a:rPr lang="es-PE" i="1" dirty="0">
                <a:solidFill>
                  <a:schemeClr val="tx1"/>
                </a:solidFill>
              </a:rPr>
              <a:t> solicitados por los compradores. </a:t>
            </a:r>
            <a:br>
              <a:rPr lang="es-PE" i="1" dirty="0">
                <a:solidFill>
                  <a:schemeClr val="tx1"/>
                </a:solidFill>
              </a:rPr>
            </a:br>
            <a:r>
              <a:rPr lang="es-PE" i="1" dirty="0" smtClean="0">
                <a:solidFill>
                  <a:schemeClr val="tx1"/>
                </a:solidFill>
              </a:rPr>
              <a:t>Se </a:t>
            </a:r>
            <a:r>
              <a:rPr lang="es-PE" i="1" dirty="0">
                <a:solidFill>
                  <a:schemeClr val="tx1"/>
                </a:solidFill>
              </a:rPr>
              <a:t>desconoce el número de personas afectadas por esta actividad delictiva, ya que la </a:t>
            </a:r>
            <a:r>
              <a:rPr lang="es-PE" i="1" dirty="0" err="1">
                <a:solidFill>
                  <a:schemeClr val="tx1"/>
                </a:solidFill>
              </a:rPr>
              <a:t>mayoria</a:t>
            </a:r>
            <a:r>
              <a:rPr lang="es-PE" i="1" dirty="0">
                <a:solidFill>
                  <a:schemeClr val="tx1"/>
                </a:solidFill>
              </a:rPr>
              <a:t> de las personas estafadas no han presentado denuncia.</a:t>
            </a:r>
            <a:endParaRPr lang="es-PE" dirty="0">
              <a:solidFill>
                <a:schemeClr val="tx1"/>
              </a:solidFill>
            </a:endParaRPr>
          </a:p>
        </p:txBody>
      </p:sp>
    </p:spTree>
    <p:extLst>
      <p:ext uri="{BB962C8B-B14F-4D97-AF65-F5344CB8AC3E}">
        <p14:creationId xmlns:p14="http://schemas.microsoft.com/office/powerpoint/2010/main" val="33333615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Resultado de imagen para fondos ppt comercio electronico">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582" y="-3837"/>
            <a:ext cx="9131633" cy="6848725"/>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redondeado"/>
          <p:cNvSpPr/>
          <p:nvPr/>
        </p:nvSpPr>
        <p:spPr>
          <a:xfrm>
            <a:off x="611560" y="1196752"/>
            <a:ext cx="8064896" cy="48150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s-PE" i="1" dirty="0"/>
              <a:t> </a:t>
            </a:r>
            <a:endParaRPr lang="es-PE" dirty="0"/>
          </a:p>
          <a:p>
            <a:endParaRPr lang="es-PE" b="1" i="1" dirty="0" smtClean="0"/>
          </a:p>
          <a:p>
            <a:pPr algn="just"/>
            <a:r>
              <a:rPr lang="es-PE" b="1" i="1" dirty="0" smtClean="0"/>
              <a:t>DE </a:t>
            </a:r>
            <a:r>
              <a:rPr lang="es-PE" b="1" i="1" dirty="0"/>
              <a:t>LOS DELITOS INFORMÁTICOS EN LA LEY N° 30096</a:t>
            </a:r>
            <a:endParaRPr lang="es-PE" dirty="0"/>
          </a:p>
          <a:p>
            <a:pPr algn="just"/>
            <a:r>
              <a:rPr lang="es-PE" i="1" dirty="0"/>
              <a:t> </a:t>
            </a:r>
            <a:endParaRPr lang="es-PE" dirty="0"/>
          </a:p>
          <a:p>
            <a:pPr algn="just"/>
            <a:r>
              <a:rPr lang="es-PE" b="1" i="1" dirty="0"/>
              <a:t>DELITOS INFORMÁTICOS CONTRA LA FE PÚBLICA (CAP. VI)</a:t>
            </a:r>
            <a:endParaRPr lang="es-PE" dirty="0"/>
          </a:p>
          <a:p>
            <a:pPr algn="just"/>
            <a:r>
              <a:rPr lang="es-PE" dirty="0"/>
              <a:t> </a:t>
            </a:r>
          </a:p>
          <a:p>
            <a:pPr algn="just"/>
            <a:r>
              <a:rPr lang="es-PE" dirty="0"/>
              <a:t>El Art. 9º de la ley (</a:t>
            </a:r>
            <a:r>
              <a:rPr lang="es-PE" i="1" dirty="0"/>
              <a:t>suplantación de identidad</a:t>
            </a:r>
            <a:r>
              <a:rPr lang="es-PE" dirty="0"/>
              <a:t>), sanciona la suplantación de identidad de una persona natural o jurídica, siempre que de esto resulte algún perjuicio.</a:t>
            </a:r>
          </a:p>
          <a:p>
            <a:pPr algn="just"/>
            <a:r>
              <a:rPr lang="es-PE" i="1" dirty="0"/>
              <a:t> </a:t>
            </a:r>
            <a:endParaRPr lang="es-PE" dirty="0"/>
          </a:p>
          <a:p>
            <a:pPr algn="just"/>
            <a:r>
              <a:rPr lang="es-PE" i="1" dirty="0"/>
              <a:t>Art. 9°.- “El que, mediante las tecnologías de la información o de la comunicación suplanta la identidad de una persona natural o jurídica, siempre que de dicha conducta resulte algún perjuicio, será reprimido con pena privativa de libertad no menor de tres ni mayor de cinco años”.</a:t>
            </a:r>
            <a:endParaRPr lang="es-PE" dirty="0"/>
          </a:p>
          <a:p>
            <a:pPr algn="just"/>
            <a:r>
              <a:rPr lang="es-PE" i="1" dirty="0"/>
              <a:t> </a:t>
            </a:r>
            <a:endParaRPr lang="es-PE" dirty="0"/>
          </a:p>
          <a:p>
            <a:pPr algn="just"/>
            <a:r>
              <a:rPr lang="es-PE" dirty="0"/>
              <a:t>Este tipo penal sanciona el hecho se suplantar </a:t>
            </a:r>
            <a:r>
              <a:rPr lang="es-PE" i="1" dirty="0"/>
              <a:t>(ocupar con malas artes el lugar de alguien, defraudándole el derecho, empleo o favor que disfrutaba) </a:t>
            </a:r>
            <a:r>
              <a:rPr lang="es-PE" dirty="0"/>
              <a:t>la identidad de una persona</a:t>
            </a:r>
            <a:r>
              <a:rPr lang="es-PE" i="1" dirty="0"/>
              <a:t> </a:t>
            </a:r>
            <a:r>
              <a:rPr lang="es-PE" dirty="0"/>
              <a:t>natural o jurídica causando algún perjuicio.</a:t>
            </a:r>
          </a:p>
          <a:p>
            <a:pPr algn="just"/>
            <a:r>
              <a:rPr lang="es-PE" i="1" dirty="0"/>
              <a:t> </a:t>
            </a:r>
            <a:endParaRPr lang="es-PE" dirty="0"/>
          </a:p>
          <a:p>
            <a:pPr algn="just"/>
            <a:endParaRPr lang="es-PE" b="1" dirty="0">
              <a:solidFill>
                <a:schemeClr val="tx1"/>
              </a:solidFill>
            </a:endParaRPr>
          </a:p>
        </p:txBody>
      </p:sp>
    </p:spTree>
    <p:extLst>
      <p:ext uri="{BB962C8B-B14F-4D97-AF65-F5344CB8AC3E}">
        <p14:creationId xmlns:p14="http://schemas.microsoft.com/office/powerpoint/2010/main" val="378247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 Rectángulo redondeado"/>
          <p:cNvSpPr/>
          <p:nvPr/>
        </p:nvSpPr>
        <p:spPr>
          <a:xfrm>
            <a:off x="251520" y="692695"/>
            <a:ext cx="8640960" cy="57521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endParaRPr lang="es-PE" b="1" dirty="0" smtClean="0">
              <a:solidFill>
                <a:schemeClr val="accent2"/>
              </a:solidFill>
            </a:endParaRPr>
          </a:p>
          <a:p>
            <a:r>
              <a:rPr lang="es-PE" sz="2400" dirty="0">
                <a:solidFill>
                  <a:schemeClr val="bg2">
                    <a:lumMod val="10000"/>
                  </a:schemeClr>
                </a:solidFill>
              </a:rPr>
              <a:t>Caso : PAYU </a:t>
            </a:r>
            <a:r>
              <a:rPr lang="es-PE" sz="2400" dirty="0" smtClean="0">
                <a:solidFill>
                  <a:schemeClr val="bg2">
                    <a:lumMod val="10000"/>
                  </a:schemeClr>
                </a:solidFill>
              </a:rPr>
              <a:t>BIZ</a:t>
            </a:r>
          </a:p>
          <a:p>
            <a:endParaRPr lang="es-PE" dirty="0" smtClean="0"/>
          </a:p>
          <a:p>
            <a:r>
              <a:rPr lang="es-PE" dirty="0" smtClean="0"/>
              <a:t>Es  </a:t>
            </a:r>
            <a:r>
              <a:rPr lang="es-PE" dirty="0"/>
              <a:t>la plataforma de pagos en América Latina para </a:t>
            </a:r>
            <a:r>
              <a:rPr lang="es-PE" dirty="0" err="1"/>
              <a:t>PayU</a:t>
            </a:r>
            <a:r>
              <a:rPr lang="es-PE" dirty="0"/>
              <a:t>, una empresa que ofrece plataformas de pagos online en más de 16 países alrededor del mundo.</a:t>
            </a:r>
          </a:p>
          <a:p>
            <a:endParaRPr lang="es-PE" b="1" dirty="0" smtClean="0">
              <a:solidFill>
                <a:schemeClr val="accent2"/>
              </a:solidFill>
            </a:endParaRPr>
          </a:p>
          <a:p>
            <a:r>
              <a:rPr lang="es-PE" b="1" dirty="0" smtClean="0">
                <a:solidFill>
                  <a:schemeClr val="accent2"/>
                </a:solidFill>
              </a:rPr>
              <a:t>POLÍTICA </a:t>
            </a:r>
            <a:r>
              <a:rPr lang="es-PE" b="1" dirty="0">
                <a:solidFill>
                  <a:schemeClr val="accent2"/>
                </a:solidFill>
              </a:rPr>
              <a:t>DE TRATAMIENTO DE DATOS PERSONALES</a:t>
            </a:r>
          </a:p>
          <a:p>
            <a:r>
              <a:rPr lang="es-PE" b="1" dirty="0">
                <a:solidFill>
                  <a:schemeClr val="accent2"/>
                </a:solidFill>
              </a:rPr>
              <a:t> DE PAGOSONLINE.NET S.A.S</a:t>
            </a:r>
            <a:endParaRPr lang="es-PE" b="1" dirty="0"/>
          </a:p>
          <a:p>
            <a:endParaRPr lang="es-PE" dirty="0" smtClean="0"/>
          </a:p>
          <a:p>
            <a:r>
              <a:rPr lang="es-PE" dirty="0" smtClean="0"/>
              <a:t>Con </a:t>
            </a:r>
            <a:r>
              <a:rPr lang="es-PE" dirty="0"/>
              <a:t>la expedición de la Ley 1581 de 2012 y el Decreto 1377 de 2013, se desarrolló el derecho constitucional que tienen todas las personas a conocer, actualizar y rectificar las informaciones que se hayan recogido sobre ellas en bases de datos o archivos. </a:t>
            </a:r>
          </a:p>
          <a:p>
            <a:r>
              <a:rPr lang="es-PE" dirty="0"/>
              <a:t>En cumplimiento de las anteriores disposiciones, PagosOnline.net S.A.S. (en adelante “</a:t>
            </a:r>
            <a:r>
              <a:rPr lang="es-PE" dirty="0" err="1"/>
              <a:t>PayU</a:t>
            </a:r>
            <a:r>
              <a:rPr lang="es-PE" dirty="0"/>
              <a:t>”), ha formulado la siguiente política de protección de datos personales la cual contiene los lineamientos bajo los cuales, en adelante, realizará el Tratamiento de los Datos Personales de los Comercios, Pagadores, Compradores, proveedores, aliados, entre otros. </a:t>
            </a:r>
          </a:p>
        </p:txBody>
      </p:sp>
    </p:spTree>
    <p:extLst>
      <p:ext uri="{BB962C8B-B14F-4D97-AF65-F5344CB8AC3E}">
        <p14:creationId xmlns:p14="http://schemas.microsoft.com/office/powerpoint/2010/main" val="2865044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smtClean="0"/>
              <a:t/>
            </a:r>
            <a:br>
              <a:rPr lang="es-PE" dirty="0" smtClean="0"/>
            </a:br>
            <a:endParaRPr lang="es-PE" dirty="0"/>
          </a:p>
        </p:txBody>
      </p:sp>
      <p:sp>
        <p:nvSpPr>
          <p:cNvPr id="3" name="Marcador de contenido 2"/>
          <p:cNvSpPr>
            <a:spLocks noGrp="1"/>
          </p:cNvSpPr>
          <p:nvPr>
            <p:ph idx="1"/>
          </p:nvPr>
        </p:nvSpPr>
        <p:spPr>
          <a:xfrm>
            <a:off x="508001" y="2516329"/>
            <a:ext cx="6447501" cy="2910580"/>
          </a:xfrm>
        </p:spPr>
        <p:txBody>
          <a:bodyPr>
            <a:normAutofit/>
          </a:bodyPr>
          <a:lstStyle/>
          <a:p>
            <a:endParaRPr lang="es-PE" dirty="0"/>
          </a:p>
        </p:txBody>
      </p:sp>
      <p:sp>
        <p:nvSpPr>
          <p:cNvPr id="4" name="4 Rectángulo redondeado"/>
          <p:cNvSpPr/>
          <p:nvPr/>
        </p:nvSpPr>
        <p:spPr>
          <a:xfrm>
            <a:off x="251520" y="764704"/>
            <a:ext cx="8640960" cy="57521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PE" sz="2400" b="1" dirty="0"/>
              <a:t>Finalidades del </a:t>
            </a:r>
            <a:r>
              <a:rPr lang="es-PE" sz="2400" b="1" dirty="0" smtClean="0"/>
              <a:t>tratamiento</a:t>
            </a:r>
          </a:p>
          <a:p>
            <a:pPr marL="342900" indent="-342900">
              <a:buFont typeface="Arial" panose="020B0604020202020204" pitchFamily="34" charset="0"/>
              <a:buChar char="•"/>
            </a:pPr>
            <a:endParaRPr lang="es-PE" sz="2400" dirty="0"/>
          </a:p>
          <a:p>
            <a:r>
              <a:rPr lang="es-PE" dirty="0" smtClean="0"/>
              <a:t>El </a:t>
            </a:r>
            <a:r>
              <a:rPr lang="es-PE" dirty="0"/>
              <a:t>Tratamiento que </a:t>
            </a:r>
            <a:r>
              <a:rPr lang="es-PE" dirty="0" err="1"/>
              <a:t>PayU</a:t>
            </a:r>
            <a:r>
              <a:rPr lang="es-PE" dirty="0"/>
              <a:t> realice sobre los Datos Personales de los Titulares en sus Bases de Datos, tendrá las siguientes finalidades: </a:t>
            </a:r>
          </a:p>
          <a:p>
            <a:pPr marL="285750" indent="-285750">
              <a:buFont typeface="Arial" panose="020B0604020202020204" pitchFamily="34" charset="0"/>
              <a:buChar char="•"/>
            </a:pPr>
            <a:r>
              <a:rPr lang="es-PE" dirty="0"/>
              <a:t>El mantenimiento, desarrollo y/o control de la relación comercial y contractual entre el Titular y </a:t>
            </a:r>
            <a:r>
              <a:rPr lang="es-PE" dirty="0" err="1"/>
              <a:t>PayU</a:t>
            </a:r>
            <a:r>
              <a:rPr lang="es-PE" dirty="0"/>
              <a:t>.</a:t>
            </a:r>
          </a:p>
          <a:p>
            <a:pPr marL="285750" indent="-285750">
              <a:buFont typeface="Arial" panose="020B0604020202020204" pitchFamily="34" charset="0"/>
              <a:buChar char="•"/>
            </a:pPr>
            <a:r>
              <a:rPr lang="es-PE" dirty="0"/>
              <a:t>El Procesamiento de transacciones a través del Sistema y hacer validaciones de las mismas en aras de mitigar el riesgo de fraude por suplantación de identidad en el comercio electrónico;</a:t>
            </a:r>
          </a:p>
          <a:p>
            <a:pPr marL="285750" indent="-285750">
              <a:buFont typeface="Arial" panose="020B0604020202020204" pitchFamily="34" charset="0"/>
              <a:buChar char="•"/>
            </a:pPr>
            <a:r>
              <a:rPr lang="es-PE" dirty="0"/>
              <a:t>El uso de los Datos Personales mediante mecanismos tales como el de la “</a:t>
            </a:r>
            <a:r>
              <a:rPr lang="es-PE" dirty="0" err="1"/>
              <a:t>tokenización</a:t>
            </a:r>
            <a:r>
              <a:rPr lang="es-PE" dirty="0"/>
              <a:t>”, el cual permite reconocer de manera automática los datos de un tarjeta-habiente al momento en que este realice compras en cualquier Comercio al que </a:t>
            </a:r>
            <a:r>
              <a:rPr lang="es-PE" dirty="0" err="1"/>
              <a:t>PayU</a:t>
            </a:r>
            <a:r>
              <a:rPr lang="es-PE" dirty="0"/>
              <a:t> le preste sus Servicios;</a:t>
            </a:r>
          </a:p>
          <a:p>
            <a:pPr marL="285750" indent="-285750">
              <a:buFont typeface="Arial" panose="020B0604020202020204" pitchFamily="34" charset="0"/>
              <a:buChar char="•"/>
            </a:pPr>
            <a:r>
              <a:rPr lang="es-PE" dirty="0"/>
              <a:t>La Transmisión o Transferencia de los Datos Personales a terceras personas en calidad de responsables o Encargadas de la Información, para que realicen el Tratamiento</a:t>
            </a:r>
          </a:p>
        </p:txBody>
      </p:sp>
    </p:spTree>
    <p:extLst>
      <p:ext uri="{BB962C8B-B14F-4D97-AF65-F5344CB8AC3E}">
        <p14:creationId xmlns:p14="http://schemas.microsoft.com/office/powerpoint/2010/main" val="4023761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4 Rectángulo redondeado"/>
          <p:cNvSpPr/>
          <p:nvPr/>
        </p:nvSpPr>
        <p:spPr>
          <a:xfrm>
            <a:off x="251520" y="764704"/>
            <a:ext cx="8640960" cy="57521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PE" sz="2400" b="1" dirty="0"/>
              <a:t>Derechos de los </a:t>
            </a:r>
            <a:r>
              <a:rPr lang="es-PE" sz="2400" b="1" dirty="0" smtClean="0"/>
              <a:t>titulares</a:t>
            </a:r>
          </a:p>
          <a:p>
            <a:endParaRPr lang="es-PE" sz="2400" dirty="0"/>
          </a:p>
          <a:p>
            <a:pPr marL="285750" indent="-285750">
              <a:buFont typeface="Arial" panose="020B0604020202020204" pitchFamily="34" charset="0"/>
              <a:buChar char="•"/>
            </a:pPr>
            <a:r>
              <a:rPr lang="es-PE" dirty="0"/>
              <a:t>Conocer, actualizar y rectificar sus Datos Personales frente al Responsable o Encargado de la Información</a:t>
            </a:r>
          </a:p>
          <a:p>
            <a:pPr marL="285750" indent="-285750">
              <a:buFont typeface="Arial" panose="020B0604020202020204" pitchFamily="34" charset="0"/>
              <a:buChar char="•"/>
            </a:pPr>
            <a:r>
              <a:rPr lang="es-PE" dirty="0"/>
              <a:t>Ser informado por el Responsable o el Encargado, previa solicitud, respecto del Tratamiento que se le ha dado a sus Datos Personales; </a:t>
            </a:r>
          </a:p>
          <a:p>
            <a:pPr marL="285750" indent="-285750">
              <a:buFont typeface="Arial" panose="020B0604020202020204" pitchFamily="34" charset="0"/>
              <a:buChar char="•"/>
            </a:pPr>
            <a:r>
              <a:rPr lang="es-PE" dirty="0"/>
              <a:t>Presentar ante la Superintendencia de Industria y Comercio quejas por infracciones a lo dispuesto en la Ley Estatutaria 1581 de 2012 y las demás normas que la modifiquen, adicionen o complementen</a:t>
            </a:r>
          </a:p>
          <a:p>
            <a:pPr marL="285750" indent="-285750">
              <a:buFont typeface="Arial" panose="020B0604020202020204" pitchFamily="34" charset="0"/>
              <a:buChar char="•"/>
            </a:pPr>
            <a:r>
              <a:rPr lang="es-PE" dirty="0"/>
              <a:t>En todo momento, solicitar al Responsable o Encargado de la Información la supresión de sus Datos Personales y/o revocar la Autorización otorgada para el Tratamiento de los mismos. Así mismo, podrá delimitar las finalidades para las cuales se podrá hacer el Tratamiento de los Datos Personales.</a:t>
            </a:r>
          </a:p>
          <a:p>
            <a:pPr marL="285750" indent="-285750">
              <a:buFont typeface="Arial" panose="020B0604020202020204" pitchFamily="34" charset="0"/>
              <a:buChar char="•"/>
            </a:pPr>
            <a:r>
              <a:rPr lang="es-PE" dirty="0"/>
              <a:t> Acceder en forma gratuita a sus Datos Personales que hayan sido objeto de Tratamiento, previa solicitud. </a:t>
            </a:r>
          </a:p>
        </p:txBody>
      </p:sp>
    </p:spTree>
    <p:extLst>
      <p:ext uri="{BB962C8B-B14F-4D97-AF65-F5344CB8AC3E}">
        <p14:creationId xmlns:p14="http://schemas.microsoft.com/office/powerpoint/2010/main" val="493814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4 Rectángulo redondeado"/>
          <p:cNvSpPr/>
          <p:nvPr/>
        </p:nvSpPr>
        <p:spPr>
          <a:xfrm>
            <a:off x="251520" y="764704"/>
            <a:ext cx="8640960" cy="57521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PE" sz="2400" b="1" dirty="0"/>
              <a:t>Autorización para la </a:t>
            </a:r>
            <a:r>
              <a:rPr lang="es-PE" sz="2400" b="1" dirty="0" smtClean="0"/>
              <a:t>recolección</a:t>
            </a:r>
          </a:p>
          <a:p>
            <a:endParaRPr lang="es-PE" sz="2400" b="1" dirty="0"/>
          </a:p>
          <a:p>
            <a:pPr marL="285750" indent="-285750">
              <a:buFont typeface="Arial" panose="020B0604020202020204" pitchFamily="34" charset="0"/>
              <a:buChar char="•"/>
            </a:pPr>
            <a:r>
              <a:rPr lang="es-PE" dirty="0"/>
              <a:t>En concordancia con los artículos 4º y 5º de del Decreto 1377 de 2013, el Tratamiento de Datos Personales realizados por </a:t>
            </a:r>
            <a:r>
              <a:rPr lang="es-PE" dirty="0" err="1"/>
              <a:t>PayU</a:t>
            </a:r>
            <a:r>
              <a:rPr lang="es-PE" dirty="0"/>
              <a:t>, requiere de la Autorización del Titular. </a:t>
            </a:r>
          </a:p>
          <a:p>
            <a:pPr marL="285750" indent="-285750">
              <a:buFont typeface="Arial" panose="020B0604020202020204" pitchFamily="34" charset="0"/>
              <a:buChar char="•"/>
            </a:pPr>
            <a:r>
              <a:rPr lang="es-PE" dirty="0"/>
              <a:t>La Autorización podrá darse verbalmente y/o por medio de un documento físico, mensajes de datos o mediante conductas inequívocas del Titular que permitan concluir de forma razonable que otorgó la Autorización. </a:t>
            </a:r>
            <a:r>
              <a:rPr lang="es-PE" dirty="0" err="1"/>
              <a:t>PayU</a:t>
            </a:r>
            <a:r>
              <a:rPr lang="es-PE" dirty="0"/>
              <a:t> dispone de mecanismos confiables y seguros que garantizan que, en todo momento, el Titular pueda solicitar prueba de la Autorización. </a:t>
            </a:r>
          </a:p>
        </p:txBody>
      </p:sp>
    </p:spTree>
    <p:extLst>
      <p:ext uri="{BB962C8B-B14F-4D97-AF65-F5344CB8AC3E}">
        <p14:creationId xmlns:p14="http://schemas.microsoft.com/office/powerpoint/2010/main" val="3482980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4 Rectángulo redondeado"/>
          <p:cNvSpPr/>
          <p:nvPr/>
        </p:nvSpPr>
        <p:spPr>
          <a:xfrm>
            <a:off x="251520" y="764704"/>
            <a:ext cx="8640960" cy="57521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PE" sz="2400" dirty="0"/>
              <a:t>PCI DSS y </a:t>
            </a:r>
            <a:r>
              <a:rPr lang="es-PE" sz="2400" dirty="0" smtClean="0"/>
              <a:t>SSL</a:t>
            </a:r>
          </a:p>
          <a:p>
            <a:endParaRPr lang="es-PE" sz="2400" b="1" dirty="0"/>
          </a:p>
          <a:p>
            <a:r>
              <a:rPr lang="es-PE" dirty="0"/>
              <a:t>El </a:t>
            </a:r>
            <a:r>
              <a:rPr lang="es-PE" i="1" dirty="0"/>
              <a:t>Estándar de Seguridad de Datos para la Industria de Tarjeta de Pago</a:t>
            </a:r>
            <a:r>
              <a:rPr lang="es-PE" dirty="0"/>
              <a:t> (</a:t>
            </a:r>
            <a:r>
              <a:rPr lang="es-PE" b="1" i="1" dirty="0" err="1"/>
              <a:t>P</a:t>
            </a:r>
            <a:r>
              <a:rPr lang="es-PE" i="1" dirty="0" err="1"/>
              <a:t>ayment</a:t>
            </a:r>
            <a:r>
              <a:rPr lang="es-PE" i="1" dirty="0"/>
              <a:t> </a:t>
            </a:r>
            <a:r>
              <a:rPr lang="es-PE" b="1" i="1" dirty="0" err="1"/>
              <a:t>C</a:t>
            </a:r>
            <a:r>
              <a:rPr lang="es-PE" i="1" dirty="0" err="1"/>
              <a:t>ard</a:t>
            </a:r>
            <a:r>
              <a:rPr lang="es-PE" i="1" dirty="0"/>
              <a:t> </a:t>
            </a:r>
            <a:r>
              <a:rPr lang="es-PE" b="1" i="1" dirty="0" err="1"/>
              <a:t>I</a:t>
            </a:r>
            <a:r>
              <a:rPr lang="es-PE" i="1" dirty="0" err="1"/>
              <a:t>ndustry</a:t>
            </a:r>
            <a:r>
              <a:rPr lang="es-PE" i="1" dirty="0"/>
              <a:t> </a:t>
            </a:r>
            <a:r>
              <a:rPr lang="es-PE" b="1" i="1" dirty="0"/>
              <a:t>D</a:t>
            </a:r>
            <a:r>
              <a:rPr lang="es-PE" i="1" dirty="0"/>
              <a:t>ata </a:t>
            </a:r>
            <a:r>
              <a:rPr lang="es-PE" b="1" i="1" dirty="0"/>
              <a:t>S</a:t>
            </a:r>
            <a:r>
              <a:rPr lang="es-PE" i="1" dirty="0"/>
              <a:t>ecurity </a:t>
            </a:r>
            <a:r>
              <a:rPr lang="es-PE" b="1" i="1" dirty="0"/>
              <a:t>S</a:t>
            </a:r>
            <a:r>
              <a:rPr lang="es-PE" i="1" dirty="0"/>
              <a:t>tandard</a:t>
            </a:r>
            <a:r>
              <a:rPr lang="es-PE" dirty="0"/>
              <a:t>) o </a:t>
            </a:r>
            <a:r>
              <a:rPr lang="es-PE" b="1" dirty="0"/>
              <a:t>PCI DSS</a:t>
            </a:r>
            <a:r>
              <a:rPr lang="es-PE" dirty="0"/>
              <a:t> fue desarrollado por un comité conformado por las compañías de tarjetas (débito y crédito) más importantes, como guía que ayude a las organizaciones que procesan, almacenan y/o transmiten datos de tarjetahabientes (o titulares de tarjeta), a asegurar dichos datos, con el fin de evitar los fraudes que involucran tarjetas de pago débito y crédito</a:t>
            </a:r>
            <a:r>
              <a:rPr lang="es-PE" dirty="0" smtClean="0"/>
              <a:t>.</a:t>
            </a:r>
          </a:p>
          <a:p>
            <a:endParaRPr lang="es-PE" dirty="0"/>
          </a:p>
          <a:p>
            <a:r>
              <a:rPr lang="es-PE" dirty="0"/>
              <a:t>Un </a:t>
            </a:r>
            <a:r>
              <a:rPr lang="es-PE" b="1" dirty="0"/>
              <a:t>certificado SSL</a:t>
            </a:r>
            <a:r>
              <a:rPr lang="es-PE" dirty="0"/>
              <a:t> sirve para brindar seguridad al visitante de su página web, una manera de decirles a sus clientes que el sitio es auténtico, real y confiable para ingresar datos personales. Las siglas SSL responden a los términos en inglés (</a:t>
            </a:r>
            <a:r>
              <a:rPr lang="es-PE" dirty="0" err="1"/>
              <a:t>Secure</a:t>
            </a:r>
            <a:r>
              <a:rPr lang="es-PE" dirty="0"/>
              <a:t> Socket </a:t>
            </a:r>
            <a:r>
              <a:rPr lang="es-PE" dirty="0" err="1"/>
              <a:t>Layer</a:t>
            </a:r>
            <a:r>
              <a:rPr lang="es-PE" dirty="0"/>
              <a:t>), el cual es un protocolo de seguridad que hace que sus datos viajen de manera íntegra y segura, es decir, la transmisión de los datos entre un servidor y usuario web, y en retroalimentación, es totalmente cifrada o encriptada. </a:t>
            </a:r>
          </a:p>
        </p:txBody>
      </p:sp>
    </p:spTree>
    <p:extLst>
      <p:ext uri="{BB962C8B-B14F-4D97-AF65-F5344CB8AC3E}">
        <p14:creationId xmlns:p14="http://schemas.microsoft.com/office/powerpoint/2010/main" val="107961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6" name="Picture 2" descr="Resultado de imagen para fondos ppt comercio electronico">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582" y="-3837"/>
            <a:ext cx="9131633" cy="6848725"/>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redondeado"/>
          <p:cNvSpPr/>
          <p:nvPr/>
        </p:nvSpPr>
        <p:spPr>
          <a:xfrm>
            <a:off x="2267744" y="697957"/>
            <a:ext cx="4253078" cy="79208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PE" sz="2400" b="1" dirty="0" smtClean="0"/>
              <a:t>VENTAJAS</a:t>
            </a:r>
            <a:endParaRPr lang="es-PE" sz="2400" b="1" dirty="0"/>
          </a:p>
        </p:txBody>
      </p:sp>
      <p:sp>
        <p:nvSpPr>
          <p:cNvPr id="8" name="7 Rectángulo redondeado"/>
          <p:cNvSpPr/>
          <p:nvPr/>
        </p:nvSpPr>
        <p:spPr>
          <a:xfrm>
            <a:off x="1477959" y="2273215"/>
            <a:ext cx="5832648" cy="367240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marL="342900" lvl="0" indent="-342900" algn="just">
              <a:buFont typeface="Wingdings" panose="05000000000000000000" pitchFamily="2" charset="2"/>
              <a:buChar char="Ø"/>
            </a:pPr>
            <a:r>
              <a:rPr lang="es-ES" sz="2000" b="1" dirty="0">
                <a:solidFill>
                  <a:schemeClr val="tx1"/>
                </a:solidFill>
              </a:rPr>
              <a:t>No existen barreras geográficas para el cliente.</a:t>
            </a:r>
            <a:endParaRPr lang="es-PE" sz="2000" b="1" dirty="0">
              <a:solidFill>
                <a:schemeClr val="tx1"/>
              </a:solidFill>
            </a:endParaRPr>
          </a:p>
          <a:p>
            <a:pPr marL="342900" lvl="0" indent="-342900" algn="just">
              <a:buFont typeface="Wingdings" panose="05000000000000000000" pitchFamily="2" charset="2"/>
              <a:buChar char="Ø"/>
            </a:pPr>
            <a:r>
              <a:rPr lang="es-ES" sz="2000" b="1" dirty="0">
                <a:solidFill>
                  <a:schemeClr val="tx1"/>
                </a:solidFill>
              </a:rPr>
              <a:t>Ventaja competitiva respecto al comercio </a:t>
            </a:r>
            <a:r>
              <a:rPr lang="es-ES" sz="2000" b="1" dirty="0" smtClean="0">
                <a:solidFill>
                  <a:schemeClr val="tx1"/>
                </a:solidFill>
              </a:rPr>
              <a:t>tradicional.</a:t>
            </a:r>
            <a:endParaRPr lang="es-PE" sz="2000" b="1" dirty="0" smtClean="0">
              <a:solidFill>
                <a:schemeClr val="tx1"/>
              </a:solidFill>
            </a:endParaRPr>
          </a:p>
          <a:p>
            <a:pPr marL="342900" lvl="0" indent="-342900" algn="just">
              <a:buFont typeface="Wingdings" panose="05000000000000000000" pitchFamily="2" charset="2"/>
              <a:buChar char="Ø"/>
            </a:pPr>
            <a:r>
              <a:rPr lang="es-ES" sz="2000" b="1" dirty="0" smtClean="0">
                <a:solidFill>
                  <a:schemeClr val="tx1"/>
                </a:solidFill>
              </a:rPr>
              <a:t>Posibilidad </a:t>
            </a:r>
            <a:r>
              <a:rPr lang="es-ES" sz="2000" b="1" dirty="0">
                <a:solidFill>
                  <a:schemeClr val="tx1"/>
                </a:solidFill>
              </a:rPr>
              <a:t>de segmentar a los clientes al trabajar online, mejorando la comunicación y lanzando campañas </a:t>
            </a:r>
            <a:r>
              <a:rPr lang="es-ES" sz="2000" b="1" dirty="0" smtClean="0">
                <a:solidFill>
                  <a:schemeClr val="tx1"/>
                </a:solidFill>
              </a:rPr>
              <a:t>especializadas.</a:t>
            </a:r>
            <a:endParaRPr lang="es-PE" sz="2000" b="1" dirty="0" smtClean="0">
              <a:solidFill>
                <a:schemeClr val="tx1"/>
              </a:solidFill>
            </a:endParaRPr>
          </a:p>
          <a:p>
            <a:pPr marL="342900" lvl="0" indent="-342900" algn="just">
              <a:buFont typeface="Wingdings" panose="05000000000000000000" pitchFamily="2" charset="2"/>
              <a:buChar char="Ø"/>
            </a:pPr>
            <a:r>
              <a:rPr lang="es-ES" sz="2000" b="1" dirty="0" smtClean="0">
                <a:solidFill>
                  <a:schemeClr val="tx1"/>
                </a:solidFill>
              </a:rPr>
              <a:t>Extender </a:t>
            </a:r>
            <a:r>
              <a:rPr lang="es-ES" sz="2000" b="1" dirty="0">
                <a:solidFill>
                  <a:schemeClr val="tx1"/>
                </a:solidFill>
              </a:rPr>
              <a:t>el alcance de tu negocio a nuevos usuarios, pero reducirlo respecto a otros</a:t>
            </a:r>
            <a:r>
              <a:rPr lang="es-ES" sz="2000" dirty="0"/>
              <a:t>.</a:t>
            </a:r>
            <a:endParaRPr lang="es-PE" sz="2000" dirty="0"/>
          </a:p>
          <a:p>
            <a:pPr algn="ctr"/>
            <a:endParaRPr lang="es-PE" b="1" dirty="0">
              <a:solidFill>
                <a:schemeClr val="tx1"/>
              </a:solidFill>
            </a:endParaRPr>
          </a:p>
        </p:txBody>
      </p:sp>
    </p:spTree>
    <p:extLst>
      <p:ext uri="{BB962C8B-B14F-4D97-AF65-F5344CB8AC3E}">
        <p14:creationId xmlns:p14="http://schemas.microsoft.com/office/powerpoint/2010/main" val="10314311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Resultado de imagen para fondos ppt comercio electronico">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582" y="-3837"/>
            <a:ext cx="9131633" cy="6848725"/>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redondeado"/>
          <p:cNvSpPr/>
          <p:nvPr/>
        </p:nvSpPr>
        <p:spPr>
          <a:xfrm>
            <a:off x="786974" y="697957"/>
            <a:ext cx="7632848" cy="79208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PE" sz="2400" b="1" dirty="0" smtClean="0"/>
              <a:t>CONCLUSIÓN</a:t>
            </a:r>
            <a:endParaRPr lang="es-PE" sz="2400" b="1" dirty="0"/>
          </a:p>
        </p:txBody>
      </p:sp>
      <p:sp>
        <p:nvSpPr>
          <p:cNvPr id="4" name="3 Placa"/>
          <p:cNvSpPr/>
          <p:nvPr/>
        </p:nvSpPr>
        <p:spPr>
          <a:xfrm>
            <a:off x="467544" y="2132856"/>
            <a:ext cx="8136904" cy="3816424"/>
          </a:xfrm>
          <a:prstGeom prst="plaque">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s-PE" dirty="0" smtClean="0">
                <a:solidFill>
                  <a:schemeClr val="tx1"/>
                </a:solidFill>
              </a:rPr>
              <a:t>El Comercio </a:t>
            </a:r>
            <a:r>
              <a:rPr lang="es-PE" dirty="0">
                <a:solidFill>
                  <a:schemeClr val="tx1"/>
                </a:solidFill>
              </a:rPr>
              <a:t>Electrónico o e-</a:t>
            </a:r>
            <a:r>
              <a:rPr lang="es-PE" dirty="0" err="1">
                <a:solidFill>
                  <a:schemeClr val="tx1"/>
                </a:solidFill>
              </a:rPr>
              <a:t>commerce</a:t>
            </a:r>
            <a:r>
              <a:rPr lang="es-PE" dirty="0">
                <a:solidFill>
                  <a:schemeClr val="tx1"/>
                </a:solidFill>
              </a:rPr>
              <a:t> es una modalidad comercial que tiene presencia a nivel mundial y que hoy en día ya se encuentra en el día a día de muchos consumidores peruanos que eligen realizar transacciones comerciales por medios electrónicos. </a:t>
            </a:r>
            <a:endParaRPr lang="es-PE" dirty="0" smtClean="0">
              <a:solidFill>
                <a:schemeClr val="tx1"/>
              </a:solidFill>
            </a:endParaRPr>
          </a:p>
          <a:p>
            <a:pPr algn="just"/>
            <a:endParaRPr lang="es-PE" dirty="0">
              <a:solidFill>
                <a:schemeClr val="tx1"/>
              </a:solidFill>
            </a:endParaRPr>
          </a:p>
          <a:p>
            <a:pPr algn="just"/>
            <a:r>
              <a:rPr lang="es-PE" dirty="0" smtClean="0">
                <a:solidFill>
                  <a:schemeClr val="tx1"/>
                </a:solidFill>
              </a:rPr>
              <a:t>Es </a:t>
            </a:r>
            <a:r>
              <a:rPr lang="es-PE" dirty="0">
                <a:solidFill>
                  <a:schemeClr val="tx1"/>
                </a:solidFill>
              </a:rPr>
              <a:t>responsabilidad del Estado cautelar los intereses de las personas (naturales o jurídicas) de la mejor forma posible, a fin de considerar en un futuro cercano la promulgación de una Ley de Comercio Electrónico que beneficie tanto a los proveedores como consumidores de esta nueva modalidad comercial que está ganando cada vez mayor presencia en nuestra región. </a:t>
            </a:r>
          </a:p>
        </p:txBody>
      </p:sp>
    </p:spTree>
    <p:extLst>
      <p:ext uri="{BB962C8B-B14F-4D97-AF65-F5344CB8AC3E}">
        <p14:creationId xmlns:p14="http://schemas.microsoft.com/office/powerpoint/2010/main" val="2312650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4" name="Picture 2" descr="Resultado de imagen para fondos ppt comercio electronico">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582" y="-3837"/>
            <a:ext cx="9131633" cy="6848725"/>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redondeado"/>
          <p:cNvSpPr/>
          <p:nvPr/>
        </p:nvSpPr>
        <p:spPr>
          <a:xfrm>
            <a:off x="467544" y="697957"/>
            <a:ext cx="7632848" cy="79208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PE" sz="2400" b="1" dirty="0" smtClean="0"/>
              <a:t>CLASIFICACION SEGÚN LA PARTICIPACION DE LOS SUJETOS O AGENTES ECONOMICOS</a:t>
            </a:r>
            <a:endParaRPr lang="es-PE" sz="2400" b="1" dirty="0"/>
          </a:p>
        </p:txBody>
      </p:sp>
      <p:sp>
        <p:nvSpPr>
          <p:cNvPr id="6" name="5 Rectángulo redondeado"/>
          <p:cNvSpPr/>
          <p:nvPr/>
        </p:nvSpPr>
        <p:spPr>
          <a:xfrm>
            <a:off x="330335" y="1772816"/>
            <a:ext cx="5969857" cy="194787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just"/>
            <a:endParaRPr lang="es-PE" sz="1600" b="1" dirty="0" smtClean="0">
              <a:solidFill>
                <a:schemeClr val="tx1"/>
              </a:solidFill>
            </a:endParaRPr>
          </a:p>
          <a:p>
            <a:pPr algn="just"/>
            <a:r>
              <a:rPr lang="es-PE" sz="1600" b="1" dirty="0" smtClean="0">
                <a:solidFill>
                  <a:schemeClr val="tx1"/>
                </a:solidFill>
              </a:rPr>
              <a:t>a</a:t>
            </a:r>
            <a:r>
              <a:rPr lang="es-PE" sz="1600" b="1" dirty="0">
                <a:solidFill>
                  <a:schemeClr val="tx1"/>
                </a:solidFill>
              </a:rPr>
              <a:t>) </a:t>
            </a:r>
            <a:r>
              <a:rPr lang="es-PE" sz="1600" b="1" dirty="0" err="1">
                <a:solidFill>
                  <a:schemeClr val="tx1"/>
                </a:solidFill>
              </a:rPr>
              <a:t>Bussines</a:t>
            </a:r>
            <a:r>
              <a:rPr lang="es-PE" sz="1600" b="1" dirty="0">
                <a:solidFill>
                  <a:schemeClr val="tx1"/>
                </a:solidFill>
              </a:rPr>
              <a:t> to </a:t>
            </a:r>
            <a:r>
              <a:rPr lang="es-PE" sz="1600" b="1" dirty="0" err="1">
                <a:solidFill>
                  <a:schemeClr val="tx1"/>
                </a:solidFill>
              </a:rPr>
              <a:t>bussines</a:t>
            </a:r>
            <a:r>
              <a:rPr lang="es-PE" sz="1600" b="1" dirty="0">
                <a:solidFill>
                  <a:schemeClr val="tx1"/>
                </a:solidFill>
              </a:rPr>
              <a:t> (Empresa – Empresa) </a:t>
            </a:r>
          </a:p>
          <a:p>
            <a:pPr algn="just"/>
            <a:r>
              <a:rPr lang="es-PE" sz="1600" b="1" dirty="0">
                <a:solidFill>
                  <a:schemeClr val="tx1"/>
                </a:solidFill>
              </a:rPr>
              <a:t> </a:t>
            </a:r>
          </a:p>
          <a:p>
            <a:pPr algn="just"/>
            <a:r>
              <a:rPr lang="es-PE" sz="1600" b="1" dirty="0">
                <a:solidFill>
                  <a:schemeClr val="tx1"/>
                </a:solidFill>
              </a:rPr>
              <a:t>Es el desarrollo interactivo entre empresas. La misma que se encarga mediante una firma digital, determinar o identificar cada parte contractual dentro del comercio de bienes y servicios</a:t>
            </a:r>
            <a:r>
              <a:rPr lang="es-PE" b="1" dirty="0">
                <a:solidFill>
                  <a:schemeClr val="tx1"/>
                </a:solidFill>
              </a:rPr>
              <a:t>. </a:t>
            </a:r>
            <a:r>
              <a:rPr lang="es-ES" sz="2000" dirty="0" smtClean="0"/>
              <a:t>.</a:t>
            </a:r>
            <a:endParaRPr lang="es-PE" sz="2000" dirty="0"/>
          </a:p>
          <a:p>
            <a:pPr algn="ctr"/>
            <a:endParaRPr lang="es-PE" b="1" dirty="0">
              <a:solidFill>
                <a:schemeClr val="tx1"/>
              </a:solidFill>
            </a:endParaRPr>
          </a:p>
        </p:txBody>
      </p:sp>
      <p:sp>
        <p:nvSpPr>
          <p:cNvPr id="7" name="6 Rectángulo redondeado"/>
          <p:cNvSpPr/>
          <p:nvPr/>
        </p:nvSpPr>
        <p:spPr>
          <a:xfrm>
            <a:off x="330335" y="3933055"/>
            <a:ext cx="5969857" cy="194787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just"/>
            <a:endParaRPr lang="es-PE" sz="1600" b="1" dirty="0" smtClean="0">
              <a:solidFill>
                <a:schemeClr val="tx1"/>
              </a:solidFill>
            </a:endParaRPr>
          </a:p>
          <a:p>
            <a:pPr algn="just"/>
            <a:r>
              <a:rPr lang="es-PE" sz="1600" b="1" dirty="0">
                <a:solidFill>
                  <a:schemeClr val="tx1"/>
                </a:solidFill>
              </a:rPr>
              <a:t>b) </a:t>
            </a:r>
            <a:r>
              <a:rPr lang="es-PE" sz="1600" b="1" dirty="0" err="1">
                <a:solidFill>
                  <a:schemeClr val="tx1"/>
                </a:solidFill>
              </a:rPr>
              <a:t>Bussines</a:t>
            </a:r>
            <a:r>
              <a:rPr lang="es-PE" sz="1600" b="1" dirty="0">
                <a:solidFill>
                  <a:schemeClr val="tx1"/>
                </a:solidFill>
              </a:rPr>
              <a:t> to </a:t>
            </a:r>
            <a:r>
              <a:rPr lang="es-PE" sz="1600" b="1" dirty="0" err="1">
                <a:solidFill>
                  <a:schemeClr val="tx1"/>
                </a:solidFill>
              </a:rPr>
              <a:t>consumer</a:t>
            </a:r>
            <a:r>
              <a:rPr lang="es-PE" sz="1600" b="1" dirty="0">
                <a:solidFill>
                  <a:schemeClr val="tx1"/>
                </a:solidFill>
              </a:rPr>
              <a:t> (Empresa – Consumidor) </a:t>
            </a:r>
          </a:p>
          <a:p>
            <a:pPr algn="just"/>
            <a:r>
              <a:rPr lang="es-PE" sz="1600" b="1" dirty="0">
                <a:solidFill>
                  <a:schemeClr val="tx1"/>
                </a:solidFill>
              </a:rPr>
              <a:t> </a:t>
            </a:r>
          </a:p>
          <a:p>
            <a:pPr algn="just"/>
            <a:r>
              <a:rPr lang="es-PE" sz="1600" b="1" dirty="0">
                <a:solidFill>
                  <a:schemeClr val="tx1"/>
                </a:solidFill>
              </a:rPr>
              <a:t>Es la relación típica de consumo, donde una empresa oferta en internet y el usuario consumidor se convierte en el demandante de un tipo de bien o servicio. </a:t>
            </a:r>
          </a:p>
        </p:txBody>
      </p:sp>
      <p:pic>
        <p:nvPicPr>
          <p:cNvPr id="6148" name="Picture 4" descr="Tu empres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42767" y="2114472"/>
            <a:ext cx="2477706" cy="163246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50" name="Picture 6" descr="http://www.derechotk.com/dtk/wp-content/uploads/2013/11/acceso_contenido_2.jp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2380" y="3997977"/>
            <a:ext cx="2518479" cy="181802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96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4" name="Picture 2" descr="Resultado de imagen para fondos ppt comercio electronico">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582" y="-3837"/>
            <a:ext cx="9131633" cy="6848725"/>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redondeado"/>
          <p:cNvSpPr/>
          <p:nvPr/>
        </p:nvSpPr>
        <p:spPr>
          <a:xfrm>
            <a:off x="395536" y="188640"/>
            <a:ext cx="6048672" cy="194787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endParaRPr lang="es-PE" dirty="0" smtClean="0">
              <a:solidFill>
                <a:schemeClr val="tx1"/>
              </a:solidFill>
            </a:endParaRPr>
          </a:p>
          <a:p>
            <a:endParaRPr lang="es-PE" dirty="0">
              <a:solidFill>
                <a:schemeClr val="tx1"/>
              </a:solidFill>
            </a:endParaRPr>
          </a:p>
          <a:p>
            <a:pPr algn="just"/>
            <a:r>
              <a:rPr lang="es-PE" sz="1600" b="1" dirty="0" smtClean="0">
                <a:solidFill>
                  <a:schemeClr val="tx1"/>
                </a:solidFill>
              </a:rPr>
              <a:t>c</a:t>
            </a:r>
            <a:r>
              <a:rPr lang="es-PE" sz="1600" b="1" dirty="0">
                <a:solidFill>
                  <a:schemeClr val="tx1"/>
                </a:solidFill>
              </a:rPr>
              <a:t>) </a:t>
            </a:r>
            <a:r>
              <a:rPr lang="es-PE" sz="1600" b="1" dirty="0" err="1">
                <a:solidFill>
                  <a:schemeClr val="tx1"/>
                </a:solidFill>
              </a:rPr>
              <a:t>Bussines</a:t>
            </a:r>
            <a:r>
              <a:rPr lang="es-PE" sz="1600" b="1" dirty="0">
                <a:solidFill>
                  <a:schemeClr val="tx1"/>
                </a:solidFill>
              </a:rPr>
              <a:t> to </a:t>
            </a:r>
            <a:r>
              <a:rPr lang="es-PE" sz="1600" b="1" dirty="0" err="1">
                <a:solidFill>
                  <a:schemeClr val="tx1"/>
                </a:solidFill>
              </a:rPr>
              <a:t>government</a:t>
            </a:r>
            <a:r>
              <a:rPr lang="es-PE" sz="1600" b="1" dirty="0">
                <a:solidFill>
                  <a:schemeClr val="tx1"/>
                </a:solidFill>
              </a:rPr>
              <a:t> (Empresa – Estado) </a:t>
            </a:r>
          </a:p>
          <a:p>
            <a:pPr algn="just"/>
            <a:r>
              <a:rPr lang="es-PE" sz="1600" b="1" dirty="0">
                <a:solidFill>
                  <a:schemeClr val="tx1"/>
                </a:solidFill>
              </a:rPr>
              <a:t> </a:t>
            </a:r>
          </a:p>
          <a:p>
            <a:pPr algn="just"/>
            <a:r>
              <a:rPr lang="es-PE" sz="1600" b="1" dirty="0">
                <a:solidFill>
                  <a:schemeClr val="tx1"/>
                </a:solidFill>
              </a:rPr>
              <a:t>Cuando una empresa pasa a ser proveedor del estado. Por esta vía, ante cualquier licitación electrónica, una empresa puede establecer su propuesta para la concretización de algún negocio con el mismo</a:t>
            </a:r>
            <a:r>
              <a:rPr lang="es-PE" b="1" dirty="0">
                <a:solidFill>
                  <a:schemeClr val="tx1"/>
                </a:solidFill>
              </a:rPr>
              <a:t>. </a:t>
            </a:r>
          </a:p>
          <a:p>
            <a:pPr algn="just"/>
            <a:r>
              <a:rPr lang="es-ES" sz="2000" dirty="0" smtClean="0"/>
              <a:t>.</a:t>
            </a:r>
            <a:endParaRPr lang="es-PE" sz="2000" dirty="0"/>
          </a:p>
          <a:p>
            <a:pPr algn="ctr"/>
            <a:endParaRPr lang="es-PE" b="1" dirty="0">
              <a:solidFill>
                <a:schemeClr val="tx1"/>
              </a:solidFill>
            </a:endParaRPr>
          </a:p>
        </p:txBody>
      </p:sp>
      <p:sp>
        <p:nvSpPr>
          <p:cNvPr id="6" name="5 Rectángulo redondeado"/>
          <p:cNvSpPr/>
          <p:nvPr/>
        </p:nvSpPr>
        <p:spPr>
          <a:xfrm>
            <a:off x="361112" y="2421776"/>
            <a:ext cx="6048672" cy="194787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just"/>
            <a:endParaRPr lang="es-PE" sz="1600" b="1" dirty="0" smtClean="0">
              <a:solidFill>
                <a:schemeClr val="tx1"/>
              </a:solidFill>
            </a:endParaRPr>
          </a:p>
          <a:p>
            <a:pPr algn="just"/>
            <a:r>
              <a:rPr lang="es-PE" sz="1600" b="1" dirty="0" smtClean="0">
                <a:solidFill>
                  <a:schemeClr val="tx1"/>
                </a:solidFill>
              </a:rPr>
              <a:t>d</a:t>
            </a:r>
            <a:r>
              <a:rPr lang="es-PE" sz="1600" b="1" dirty="0">
                <a:solidFill>
                  <a:schemeClr val="tx1"/>
                </a:solidFill>
              </a:rPr>
              <a:t>) </a:t>
            </a:r>
            <a:r>
              <a:rPr lang="es-PE" sz="1600" b="1" dirty="0" err="1">
                <a:solidFill>
                  <a:schemeClr val="tx1"/>
                </a:solidFill>
              </a:rPr>
              <a:t>Consumer</a:t>
            </a:r>
            <a:r>
              <a:rPr lang="es-PE" sz="1600" b="1" dirty="0">
                <a:solidFill>
                  <a:schemeClr val="tx1"/>
                </a:solidFill>
              </a:rPr>
              <a:t> to </a:t>
            </a:r>
            <a:r>
              <a:rPr lang="es-PE" sz="1600" b="1" dirty="0" err="1">
                <a:solidFill>
                  <a:schemeClr val="tx1"/>
                </a:solidFill>
              </a:rPr>
              <a:t>government</a:t>
            </a:r>
            <a:r>
              <a:rPr lang="es-PE" sz="1600" b="1" dirty="0">
                <a:solidFill>
                  <a:schemeClr val="tx1"/>
                </a:solidFill>
              </a:rPr>
              <a:t> (Consumidor – Estado) </a:t>
            </a:r>
          </a:p>
          <a:p>
            <a:pPr algn="just"/>
            <a:r>
              <a:rPr lang="es-PE" sz="1600" b="1" dirty="0">
                <a:solidFill>
                  <a:schemeClr val="tx1"/>
                </a:solidFill>
              </a:rPr>
              <a:t> </a:t>
            </a:r>
          </a:p>
          <a:p>
            <a:pPr algn="just"/>
            <a:r>
              <a:rPr lang="es-PE" sz="1600" b="1" dirty="0">
                <a:solidFill>
                  <a:schemeClr val="tx1"/>
                </a:solidFill>
              </a:rPr>
              <a:t>En este caso, es el administrado, consumidor o usuario el que solicita un servicio determinado al Estado (pago de servicios, solicitudes, etc.) el mismo que puede ser tramitado y cancelado sin necesidad de recurrir a ventanillas o agencias autorizadas correspondientes. </a:t>
            </a:r>
            <a:r>
              <a:rPr lang="es-ES" sz="2000" dirty="0" smtClean="0"/>
              <a:t>.</a:t>
            </a:r>
            <a:endParaRPr lang="es-PE" sz="2000" dirty="0"/>
          </a:p>
          <a:p>
            <a:pPr algn="ctr"/>
            <a:endParaRPr lang="es-PE" b="1" dirty="0">
              <a:solidFill>
                <a:schemeClr val="tx1"/>
              </a:solidFill>
            </a:endParaRPr>
          </a:p>
        </p:txBody>
      </p:sp>
      <p:pic>
        <p:nvPicPr>
          <p:cNvPr id="7170" name="Picture 2" descr="04_2"/>
          <p:cNvPicPr>
            <a:picLocks noChangeAspect="1" noChangeArrowheads="1"/>
          </p:cNvPicPr>
          <p:nvPr/>
        </p:nvPicPr>
        <p:blipFill rotWithShape="1">
          <a:blip r:embed="rId5">
            <a:extLst>
              <a:ext uri="{28A0092B-C50C-407E-A947-70E740481C1C}">
                <a14:useLocalDpi xmlns:a14="http://schemas.microsoft.com/office/drawing/2010/main" val="0"/>
              </a:ext>
            </a:extLst>
          </a:blip>
          <a:srcRect l="3794" r="11373"/>
          <a:stretch/>
        </p:blipFill>
        <p:spPr bwMode="auto">
          <a:xfrm>
            <a:off x="6386120" y="2275306"/>
            <a:ext cx="2825503" cy="23487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337448" y="4592530"/>
            <a:ext cx="6048672" cy="1800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just"/>
            <a:r>
              <a:rPr lang="es-PE" sz="1600" b="1" dirty="0">
                <a:solidFill>
                  <a:schemeClr val="tx1"/>
                </a:solidFill>
              </a:rPr>
              <a:t>e) </a:t>
            </a:r>
            <a:r>
              <a:rPr lang="es-PE" sz="1600" b="1" dirty="0" err="1">
                <a:solidFill>
                  <a:schemeClr val="tx1"/>
                </a:solidFill>
              </a:rPr>
              <a:t>Consumer</a:t>
            </a:r>
            <a:r>
              <a:rPr lang="es-PE" sz="1600" b="1" dirty="0">
                <a:solidFill>
                  <a:schemeClr val="tx1"/>
                </a:solidFill>
              </a:rPr>
              <a:t> </a:t>
            </a:r>
            <a:r>
              <a:rPr lang="es-PE" sz="1600" b="1" dirty="0" err="1">
                <a:solidFill>
                  <a:schemeClr val="tx1"/>
                </a:solidFill>
              </a:rPr>
              <a:t>to</a:t>
            </a:r>
            <a:r>
              <a:rPr lang="es-PE" sz="1600" b="1" dirty="0">
                <a:solidFill>
                  <a:schemeClr val="tx1"/>
                </a:solidFill>
              </a:rPr>
              <a:t> </a:t>
            </a:r>
            <a:r>
              <a:rPr lang="es-PE" sz="1600" b="1" dirty="0" err="1">
                <a:solidFill>
                  <a:schemeClr val="tx1"/>
                </a:solidFill>
              </a:rPr>
              <a:t>consumer</a:t>
            </a:r>
            <a:r>
              <a:rPr lang="es-PE" sz="1600" b="1" dirty="0">
                <a:solidFill>
                  <a:schemeClr val="tx1"/>
                </a:solidFill>
              </a:rPr>
              <a:t> (Consumidor – Consumidor) </a:t>
            </a:r>
          </a:p>
          <a:p>
            <a:pPr algn="just"/>
            <a:endParaRPr lang="es-PE" sz="1600" b="1" dirty="0">
              <a:solidFill>
                <a:schemeClr val="tx1"/>
              </a:solidFill>
            </a:endParaRPr>
          </a:p>
          <a:p>
            <a:pPr algn="just"/>
            <a:r>
              <a:rPr lang="es-PE" sz="1600" b="1" dirty="0">
                <a:solidFill>
                  <a:schemeClr val="tx1"/>
                </a:solidFill>
              </a:rPr>
              <a:t>Se define como una estrategia de cliente a cliente. Se utiliza este término para definir un modelo de negocio en la red que pretende relacionar comercialmente el usuario final con otro usuario final</a:t>
            </a:r>
            <a:r>
              <a:rPr lang="es-PE" sz="1600" b="1" dirty="0" smtClean="0">
                <a:solidFill>
                  <a:schemeClr val="tx1"/>
                </a:solidFill>
              </a:rPr>
              <a:t>.</a:t>
            </a:r>
            <a:r>
              <a:rPr lang="es-ES" sz="2000" dirty="0" smtClean="0"/>
              <a:t>.</a:t>
            </a:r>
            <a:endParaRPr lang="es-PE" sz="2000" dirty="0" smtClean="0"/>
          </a:p>
          <a:p>
            <a:pPr algn="ctr"/>
            <a:endParaRPr lang="es-PE" b="1" dirty="0">
              <a:solidFill>
                <a:schemeClr val="tx1"/>
              </a:solidFill>
            </a:endParaRPr>
          </a:p>
        </p:txBody>
      </p:sp>
    </p:spTree>
    <p:extLst>
      <p:ext uri="{BB962C8B-B14F-4D97-AF65-F5344CB8AC3E}">
        <p14:creationId xmlns:p14="http://schemas.microsoft.com/office/powerpoint/2010/main" val="1917196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4" name="Picture 2" descr="Resultado de imagen para fondos ppt comercio electronico">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582" y="-3837"/>
            <a:ext cx="9131633" cy="6848725"/>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redondeado"/>
          <p:cNvSpPr/>
          <p:nvPr/>
        </p:nvSpPr>
        <p:spPr>
          <a:xfrm>
            <a:off x="467544" y="697957"/>
            <a:ext cx="7632848" cy="79208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PE" sz="2400" b="1" dirty="0" smtClean="0"/>
              <a:t>CLASIFICACION SEGÚN EL MEDIO UTILIZADO</a:t>
            </a:r>
            <a:endParaRPr lang="es-PE" sz="2400" b="1" dirty="0"/>
          </a:p>
        </p:txBody>
      </p:sp>
      <p:sp>
        <p:nvSpPr>
          <p:cNvPr id="7" name="6 Rectángulo redondeado"/>
          <p:cNvSpPr/>
          <p:nvPr/>
        </p:nvSpPr>
        <p:spPr>
          <a:xfrm>
            <a:off x="539552" y="1628800"/>
            <a:ext cx="5616624" cy="194787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endParaRPr lang="es-PE" dirty="0" smtClean="0">
              <a:solidFill>
                <a:schemeClr val="tx1"/>
              </a:solidFill>
            </a:endParaRPr>
          </a:p>
          <a:p>
            <a:endParaRPr lang="es-PE" dirty="0"/>
          </a:p>
          <a:p>
            <a:pPr algn="just"/>
            <a:r>
              <a:rPr lang="es-PE" b="1" dirty="0">
                <a:solidFill>
                  <a:schemeClr val="tx1"/>
                </a:solidFill>
              </a:rPr>
              <a:t>Comercio electrónico directo o comercio electrónico on-line: </a:t>
            </a:r>
            <a:r>
              <a:rPr lang="es-PE" dirty="0">
                <a:solidFill>
                  <a:schemeClr val="tx1"/>
                </a:solidFill>
              </a:rPr>
              <a:t>es el que tiene por objeto la transacción de bienes intangibles, en los cuales el pedido, pago y envío se producen </a:t>
            </a:r>
            <a:r>
              <a:rPr lang="es-PE" i="1" dirty="0" err="1">
                <a:solidFill>
                  <a:schemeClr val="tx1"/>
                </a:solidFill>
              </a:rPr>
              <a:t>on</a:t>
            </a:r>
            <a:r>
              <a:rPr lang="es-PE" i="1" dirty="0">
                <a:solidFill>
                  <a:schemeClr val="tx1"/>
                </a:solidFill>
              </a:rPr>
              <a:t> </a:t>
            </a:r>
            <a:r>
              <a:rPr lang="es-PE" i="1" dirty="0" smtClean="0">
                <a:solidFill>
                  <a:schemeClr val="tx1"/>
                </a:solidFill>
              </a:rPr>
              <a:t>line.</a:t>
            </a:r>
            <a:endParaRPr lang="es-PE" dirty="0">
              <a:solidFill>
                <a:schemeClr val="tx1"/>
              </a:solidFill>
            </a:endParaRPr>
          </a:p>
          <a:p>
            <a:pPr algn="just"/>
            <a:r>
              <a:rPr lang="es-ES" sz="2000" dirty="0" smtClean="0">
                <a:solidFill>
                  <a:schemeClr val="tx1"/>
                </a:solidFill>
              </a:rPr>
              <a:t>.</a:t>
            </a:r>
            <a:endParaRPr lang="es-PE" sz="2000" dirty="0">
              <a:solidFill>
                <a:schemeClr val="tx1"/>
              </a:solidFill>
            </a:endParaRPr>
          </a:p>
          <a:p>
            <a:pPr algn="ctr"/>
            <a:endParaRPr lang="es-PE" b="1" dirty="0">
              <a:solidFill>
                <a:schemeClr val="tx1"/>
              </a:solidFill>
            </a:endParaRPr>
          </a:p>
        </p:txBody>
      </p:sp>
      <p:sp>
        <p:nvSpPr>
          <p:cNvPr id="8" name="7 Rectángulo redondeado"/>
          <p:cNvSpPr/>
          <p:nvPr/>
        </p:nvSpPr>
        <p:spPr>
          <a:xfrm>
            <a:off x="492696" y="4149080"/>
            <a:ext cx="5663480" cy="194787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endParaRPr lang="es-PE" dirty="0" smtClean="0">
              <a:solidFill>
                <a:schemeClr val="tx1"/>
              </a:solidFill>
            </a:endParaRPr>
          </a:p>
          <a:p>
            <a:endParaRPr lang="es-PE" dirty="0">
              <a:solidFill>
                <a:schemeClr val="tx1"/>
              </a:solidFill>
            </a:endParaRPr>
          </a:p>
          <a:p>
            <a:endParaRPr lang="es-PE" sz="2000" dirty="0">
              <a:solidFill>
                <a:schemeClr val="tx1"/>
              </a:solidFill>
            </a:endParaRPr>
          </a:p>
          <a:p>
            <a:pPr algn="just"/>
            <a:r>
              <a:rPr lang="es-PE" b="1" dirty="0">
                <a:solidFill>
                  <a:schemeClr val="tx1"/>
                </a:solidFill>
              </a:rPr>
              <a:t>Comercio electrónico Indirecto o comercio electrónico off-line: </a:t>
            </a:r>
            <a:r>
              <a:rPr lang="es-PE" dirty="0">
                <a:solidFill>
                  <a:schemeClr val="tx1"/>
                </a:solidFill>
              </a:rPr>
              <a:t>Es aquel utilizado para la adquisición de bienes tangibles, es decir aquellos contenidos en un soporte material. </a:t>
            </a:r>
          </a:p>
          <a:p>
            <a:pPr algn="just"/>
            <a:r>
              <a:rPr lang="es-ES" sz="2000" dirty="0" smtClean="0"/>
              <a:t>.</a:t>
            </a:r>
            <a:endParaRPr lang="es-PE" sz="2000" dirty="0"/>
          </a:p>
          <a:p>
            <a:pPr algn="ctr"/>
            <a:endParaRPr lang="es-PE" b="1" dirty="0">
              <a:solidFill>
                <a:schemeClr val="tx1"/>
              </a:solidFill>
            </a:endParaRPr>
          </a:p>
        </p:txBody>
      </p:sp>
      <p:pic>
        <p:nvPicPr>
          <p:cNvPr id="8198" name="Picture 6" descr="Resultado de imagen para musica online">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79368" y="2833254"/>
            <a:ext cx="2797183" cy="28279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96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60648"/>
            <a:ext cx="5040560" cy="1042525"/>
          </a:xfrm>
          <a:solidFill>
            <a:schemeClr val="accent3">
              <a:lumMod val="60000"/>
              <a:lumOff val="40000"/>
            </a:schemeClr>
          </a:solidFill>
          <a:ln>
            <a:noFill/>
          </a:ln>
        </p:spPr>
        <p:txBody>
          <a:bodyPr/>
          <a:lstStyle/>
          <a:p>
            <a:pPr algn="l"/>
            <a:r>
              <a:rPr lang="es-PE" dirty="0" smtClean="0"/>
              <a:t>TIPOS DE FRAUDE</a:t>
            </a:r>
            <a:endParaRPr lang="es-PE" dirty="0"/>
          </a:p>
        </p:txBody>
      </p:sp>
      <p:sp>
        <p:nvSpPr>
          <p:cNvPr id="3" name="2 Marcador de contenido"/>
          <p:cNvSpPr>
            <a:spLocks noGrp="1"/>
          </p:cNvSpPr>
          <p:nvPr>
            <p:ph idx="1"/>
          </p:nvPr>
        </p:nvSpPr>
        <p:spPr>
          <a:xfrm>
            <a:off x="467544" y="1628800"/>
            <a:ext cx="8229600" cy="4925144"/>
          </a:xfrm>
          <a:solidFill>
            <a:schemeClr val="bg1">
              <a:lumMod val="75000"/>
            </a:schemeClr>
          </a:solidFill>
        </p:spPr>
        <p:txBody>
          <a:bodyPr>
            <a:normAutofit fontScale="92500"/>
          </a:bodyPr>
          <a:lstStyle/>
          <a:p>
            <a:pPr marL="0" indent="0" fontAlgn="base">
              <a:buNone/>
            </a:pPr>
            <a:r>
              <a:rPr lang="es-PE" b="1" u="sng" dirty="0" smtClean="0">
                <a:solidFill>
                  <a:schemeClr val="tx1"/>
                </a:solidFill>
                <a:latin typeface="+mj-lt"/>
              </a:rPr>
              <a:t>PHISHING </a:t>
            </a:r>
          </a:p>
          <a:p>
            <a:pPr marL="0" indent="0" fontAlgn="base">
              <a:buNone/>
            </a:pPr>
            <a:endParaRPr lang="es-PE" dirty="0" smtClean="0"/>
          </a:p>
          <a:p>
            <a:pPr fontAlgn="base"/>
            <a:r>
              <a:rPr lang="es-PE" dirty="0" smtClean="0">
                <a:solidFill>
                  <a:schemeClr val="tx1"/>
                </a:solidFill>
              </a:rPr>
              <a:t>Es </a:t>
            </a:r>
            <a:r>
              <a:rPr lang="es-PE" dirty="0">
                <a:solidFill>
                  <a:schemeClr val="tx1"/>
                </a:solidFill>
              </a:rPr>
              <a:t>utilizado para referirse a uno de los métodos mas utilizados por delincuentes cibernéticos para estafar y obtener información confidencial de forma fraudulenta como puede ser una contraseña o información detallada sobre tarjetas de crédito u otra información bancaria de la victima.</a:t>
            </a:r>
          </a:p>
          <a:p>
            <a:pPr fontAlgn="base"/>
            <a:r>
              <a:rPr lang="es-PE" dirty="0">
                <a:solidFill>
                  <a:schemeClr val="tx1"/>
                </a:solidFill>
              </a:rPr>
              <a:t>El estafador, conocido como </a:t>
            </a:r>
            <a:r>
              <a:rPr lang="es-PE" dirty="0" err="1">
                <a:solidFill>
                  <a:schemeClr val="tx1"/>
                </a:solidFill>
              </a:rPr>
              <a:t>phisher</a:t>
            </a:r>
            <a:r>
              <a:rPr lang="es-PE" dirty="0" smtClean="0">
                <a:solidFill>
                  <a:schemeClr val="tx1"/>
                </a:solidFill>
              </a:rPr>
              <a:t>, se hace pasar </a:t>
            </a:r>
            <a:r>
              <a:rPr lang="es-PE" dirty="0">
                <a:solidFill>
                  <a:schemeClr val="tx1"/>
                </a:solidFill>
              </a:rPr>
              <a:t>por una persona o empresa de confianza en una aparente comunicación oficial electrónica, por lo general un correo electrónico, o algún sistema de mensajería instantánea, redes sociales SMS/MMS, a raíz de un malware o incluso utilizando también llamadas telefónicas.</a:t>
            </a:r>
          </a:p>
          <a:p>
            <a:pPr marL="0" indent="0">
              <a:buNone/>
            </a:pPr>
            <a:endParaRPr lang="es-PE" b="1" u="sng" dirty="0">
              <a:latin typeface="+mj-lt"/>
            </a:endParaRPr>
          </a:p>
        </p:txBody>
      </p:sp>
    </p:spTree>
    <p:extLst>
      <p:ext uri="{BB962C8B-B14F-4D97-AF65-F5344CB8AC3E}">
        <p14:creationId xmlns:p14="http://schemas.microsoft.com/office/powerpoint/2010/main" val="981286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lstStyle/>
          <a:p>
            <a:endParaRPr lang="es-PE"/>
          </a:p>
        </p:txBody>
      </p:sp>
      <p:pic>
        <p:nvPicPr>
          <p:cNvPr id="1026" name="Picture 2" descr="https://www.infospyware.com/images/2012/Qu-es-el-Phishing_E4F5/Phising01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20688"/>
            <a:ext cx="9143999" cy="560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756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2050" name="Picture 2" descr="https://www.infospyware.com/images/2012/Qu-es-el-Phishing_E4F5/Phising02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28223" cy="4487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981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TM01790492[[fn=Cuaderno de dibujo]]</Template>
  <TotalTime>385</TotalTime>
  <Words>1693</Words>
  <Application>Microsoft Office PowerPoint</Application>
  <PresentationFormat>Presentación en pantalla (4:3)</PresentationFormat>
  <Paragraphs>180</Paragraphs>
  <Slides>30</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Arial</vt:lpstr>
      <vt:lpstr>Bradley Hand ITC TT-Bold</vt:lpstr>
      <vt:lpstr>Calibri</vt:lpstr>
      <vt:lpstr>Cambria</vt:lpstr>
      <vt:lpstr>Rage Italic</vt:lpstr>
      <vt:lpstr>Wingdings</vt:lpstr>
      <vt:lpstr>Sketchbook</vt:lpstr>
      <vt:lpstr>Presentación de PowerPoint</vt:lpstr>
      <vt:lpstr>Presentación de PowerPoint</vt:lpstr>
      <vt:lpstr>Presentación de PowerPoint</vt:lpstr>
      <vt:lpstr>Presentación de PowerPoint</vt:lpstr>
      <vt:lpstr>Presentación de PowerPoint</vt:lpstr>
      <vt:lpstr>Presentación de PowerPoint</vt:lpstr>
      <vt:lpstr>TIPOS DE FRAUDE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vt:lpstr>
      <vt:lpstr>Presentación de PowerPoint</vt:lpstr>
      <vt:lpstr>Presentación de PowerPoint</vt:lpstr>
      <vt:lpstr>Presentación de PowerPoint</vt:lpstr>
      <vt:lpstr>Presentación de PowerPoint</vt:lpstr>
    </vt:vector>
  </TitlesOfParts>
  <Company>GP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Daysi-Pc</dc:creator>
  <cp:lastModifiedBy>Russel Cabrera Ojeda</cp:lastModifiedBy>
  <cp:revision>47</cp:revision>
  <dcterms:created xsi:type="dcterms:W3CDTF">2016-12-15T17:11:47Z</dcterms:created>
  <dcterms:modified xsi:type="dcterms:W3CDTF">2016-12-22T01:52:13Z</dcterms:modified>
</cp:coreProperties>
</file>