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75" r:id="rId3"/>
    <p:sldId id="283" r:id="rId4"/>
    <p:sldId id="303" r:id="rId5"/>
    <p:sldId id="304" r:id="rId6"/>
    <p:sldId id="305" r:id="rId7"/>
    <p:sldId id="306" r:id="rId8"/>
    <p:sldId id="282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07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13691C-4F68-461A-9A36-ECCEC3228ED8}">
  <a:tblStyle styleId="{5C13691C-4F68-461A-9A36-ECCEC3228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29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60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50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711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25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63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5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1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86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9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1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8" r:id="rId4"/>
    <p:sldLayoutId id="2147483666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</a:rPr>
              <a:t>Procesual base de datos II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Estudiante: Mijael Jhonatan Rojas Arias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60;p50">
            <a:extLst>
              <a:ext uri="{FF2B5EF4-FFF2-40B4-BE49-F238E27FC236}">
                <a16:creationId xmlns:a16="http://schemas.microsoft.com/office/drawing/2014/main" id="{17D0E658-FCD6-4CCA-B225-725D70923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176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una consulta SQL en base al ejercicio anterior</a:t>
            </a:r>
            <a:endParaRPr lang="es-MX" sz="6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01874D-5F21-4281-9A22-988CBC881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53" y="1707560"/>
            <a:ext cx="6313294" cy="12908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BD19A2-F89C-4C59-9F92-10F9D0C9A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55" y="3370777"/>
            <a:ext cx="7315089" cy="123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9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60;p50">
            <a:extLst>
              <a:ext uri="{FF2B5EF4-FFF2-40B4-BE49-F238E27FC236}">
                <a16:creationId xmlns:a16="http://schemas.microsoft.com/office/drawing/2014/main" id="{17D0E658-FCD6-4CCA-B225-725D70923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56852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un función que compare dos códigos de materia.</a:t>
            </a:r>
            <a:endParaRPr lang="es-MX" sz="6000" dirty="0"/>
          </a:p>
        </p:txBody>
      </p:sp>
      <p:sp>
        <p:nvSpPr>
          <p:cNvPr id="5" name="Google Shape;2661;p50">
            <a:extLst>
              <a:ext uri="{FF2B5EF4-FFF2-40B4-BE49-F238E27FC236}">
                <a16:creationId xmlns:a16="http://schemas.microsoft.com/office/drawing/2014/main" id="{5CEE62BA-EE5A-4BF3-907A-94F2DDACB271}"/>
              </a:ext>
            </a:extLst>
          </p:cNvPr>
          <p:cNvSpPr txBox="1">
            <a:spLocks/>
          </p:cNvSpPr>
          <p:nvPr/>
        </p:nvSpPr>
        <p:spPr>
          <a:xfrm>
            <a:off x="316969" y="1792419"/>
            <a:ext cx="3083443" cy="6831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dirty="0">
                <a:solidFill>
                  <a:schemeClr val="tx1"/>
                </a:solidFill>
              </a:rPr>
              <a:t>Mostrar los nombres y apellidos de los estudiantes inscritos en la materia ARQ-105, adicionalmente mostrar el nombre de la materia.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B45B5D-B4B2-4E03-B79B-CA0E772E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90" y="1354750"/>
            <a:ext cx="5107641" cy="17630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DF4133-CE3D-4BF2-B3E1-E8DE319D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441" y="3117757"/>
            <a:ext cx="5649113" cy="10860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2E90FF0-38EC-4BFE-AE98-8565F94DC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046" y="4203759"/>
            <a:ext cx="7201905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60;p50">
            <a:extLst>
              <a:ext uri="{FF2B5EF4-FFF2-40B4-BE49-F238E27FC236}">
                <a16:creationId xmlns:a16="http://schemas.microsoft.com/office/drawing/2014/main" id="{17D0E658-FCD6-4CCA-B225-725D70923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86" y="363181"/>
            <a:ext cx="8846288" cy="8170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Crear una función que permita obtener el promedio de las edades del género masculino o femenino de los estudiantes inscritos en la asignatura ARQ-104.</a:t>
            </a:r>
            <a:endParaRPr lang="es-MX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383045-9140-4610-97ED-952ABC6E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80" y="1768066"/>
            <a:ext cx="5477639" cy="18671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7881DD-156A-4136-901D-55986177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921" y="3755289"/>
            <a:ext cx="6522155" cy="3159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A93497C-10EB-4A75-B8BF-1A9F40AB5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227" y="4191348"/>
            <a:ext cx="2573546" cy="5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5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60;p50">
            <a:extLst>
              <a:ext uri="{FF2B5EF4-FFF2-40B4-BE49-F238E27FC236}">
                <a16:creationId xmlns:a16="http://schemas.microsoft.com/office/drawing/2014/main" id="{17D0E658-FCD6-4CCA-B225-725D70923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856" y="704704"/>
            <a:ext cx="8846288" cy="507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Crear una función que permita concatenar 3 cadenas</a:t>
            </a:r>
            <a:endParaRPr lang="es-MX" sz="8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C7F357-F9C9-41E4-BE92-516DAF5B0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54" y="1389383"/>
            <a:ext cx="7423092" cy="16666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4976BBB-2940-4FEB-8B21-CAB82642E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89" y="3233542"/>
            <a:ext cx="6790822" cy="3015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2929D6-25A4-4732-8DE0-2D6FE50D2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000" y="3786326"/>
            <a:ext cx="3311999" cy="7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60;p50">
            <a:extLst>
              <a:ext uri="{FF2B5EF4-FFF2-40B4-BE49-F238E27FC236}">
                <a16:creationId xmlns:a16="http://schemas.microsoft.com/office/drawing/2014/main" id="{17D0E658-FCD6-4CCA-B225-725D70923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856" y="363181"/>
            <a:ext cx="8846288" cy="507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una función de acuerdo a lo siguiente:</a:t>
            </a:r>
            <a:endParaRPr lang="es-MX" sz="239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D5A0EA-480C-4EE2-A9D9-77CE5003802F}"/>
              </a:ext>
            </a:extLst>
          </p:cNvPr>
          <p:cNvSpPr txBox="1"/>
          <p:nvPr/>
        </p:nvSpPr>
        <p:spPr>
          <a:xfrm>
            <a:off x="413132" y="1112436"/>
            <a:ext cx="284786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Mostrar el nombre, apellidos y el semestre de todos los estudiantes que estén inscritos. Siempre y cuando la suma de las edades del sexo femenino o masculino sea par y mayores a cierta edad.</a:t>
            </a:r>
            <a:endParaRPr lang="es-BO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B13588-C8F6-4A99-BDD4-38A69EE9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9" y="1188654"/>
            <a:ext cx="5410955" cy="14480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B983D63-B08C-46FD-8129-77BCAF81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52" y="2783795"/>
            <a:ext cx="8573696" cy="10383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F2B9653-42F4-4E0A-8F38-46F830E34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970" y="3969304"/>
            <a:ext cx="454405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8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60;p50">
            <a:extLst>
              <a:ext uri="{FF2B5EF4-FFF2-40B4-BE49-F238E27FC236}">
                <a16:creationId xmlns:a16="http://schemas.microsoft.com/office/drawing/2014/main" id="{17D0E658-FCD6-4CCA-B225-725D70923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856" y="363181"/>
            <a:ext cx="8846288" cy="507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una función de acuerdo a lo siguiente:</a:t>
            </a:r>
            <a:endParaRPr lang="es-MX" sz="239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D5A0EA-480C-4EE2-A9D9-77CE5003802F}"/>
              </a:ext>
            </a:extLst>
          </p:cNvPr>
          <p:cNvSpPr txBox="1"/>
          <p:nvPr/>
        </p:nvSpPr>
        <p:spPr>
          <a:xfrm>
            <a:off x="413132" y="1112436"/>
            <a:ext cx="28478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Crear una función sobre la tabla estudiantes que compara un nombre y apellidos. (si existe este nombre y apellido mostrar todos los datos del estudiante).</a:t>
            </a:r>
            <a:endParaRPr lang="es-B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954754-FFFA-4810-A901-E2AFBF52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44" y="990560"/>
            <a:ext cx="5158329" cy="25828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79AE62B-D81C-4BAC-A29F-C23C9BCA1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10" y="3641803"/>
            <a:ext cx="8282763" cy="5504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520D54-A45B-4595-8059-E567943F7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" y="4373223"/>
            <a:ext cx="8920716" cy="4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1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663" name="Google Shape;2663;p50"/>
          <p:cNvGrpSpPr/>
          <p:nvPr/>
        </p:nvGrpSpPr>
        <p:grpSpPr>
          <a:xfrm>
            <a:off x="3808096" y="1547901"/>
            <a:ext cx="1527792" cy="316140"/>
            <a:chOff x="3587469" y="1436515"/>
            <a:chExt cx="1969058" cy="407450"/>
          </a:xfrm>
        </p:grpSpPr>
        <p:grpSp>
          <p:nvGrpSpPr>
            <p:cNvPr id="2664" name="Google Shape;2664;p50"/>
            <p:cNvGrpSpPr/>
            <p:nvPr/>
          </p:nvGrpSpPr>
          <p:grpSpPr>
            <a:xfrm>
              <a:off x="3587469" y="1436574"/>
              <a:ext cx="407391" cy="407391"/>
              <a:chOff x="5012603" y="2571753"/>
              <a:chExt cx="417024" cy="417024"/>
            </a:xfrm>
          </p:grpSpPr>
          <p:sp>
            <p:nvSpPr>
              <p:cNvPr id="2665" name="Google Shape;2665;p50"/>
              <p:cNvSpPr/>
              <p:nvPr/>
            </p:nvSpPr>
            <p:spPr>
              <a:xfrm>
                <a:off x="5133124" y="2631210"/>
                <a:ext cx="180818" cy="300048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14377" extrusionOk="0">
                    <a:moveTo>
                      <a:pt x="4683" y="1171"/>
                    </a:moveTo>
                    <a:lnTo>
                      <a:pt x="4683" y="3395"/>
                    </a:lnTo>
                    <a:cubicBezTo>
                      <a:pt x="4683" y="3719"/>
                      <a:pt x="4945" y="3980"/>
                      <a:pt x="5269" y="3980"/>
                    </a:cubicBezTo>
                    <a:lnTo>
                      <a:pt x="7493" y="3980"/>
                    </a:lnTo>
                    <a:lnTo>
                      <a:pt x="7493" y="5620"/>
                    </a:lnTo>
                    <a:lnTo>
                      <a:pt x="5269" y="5620"/>
                    </a:lnTo>
                    <a:cubicBezTo>
                      <a:pt x="4945" y="5620"/>
                      <a:pt x="4683" y="5882"/>
                      <a:pt x="4683" y="6206"/>
                    </a:cubicBezTo>
                    <a:lnTo>
                      <a:pt x="4683" y="9859"/>
                    </a:lnTo>
                    <a:cubicBezTo>
                      <a:pt x="4683" y="10227"/>
                      <a:pt x="4706" y="10648"/>
                      <a:pt x="4975" y="10986"/>
                    </a:cubicBezTo>
                    <a:cubicBezTo>
                      <a:pt x="5327" y="11423"/>
                      <a:pt x="5899" y="11474"/>
                      <a:pt x="6299" y="11474"/>
                    </a:cubicBezTo>
                    <a:lnTo>
                      <a:pt x="7494" y="11474"/>
                    </a:lnTo>
                    <a:lnTo>
                      <a:pt x="7494" y="13158"/>
                    </a:lnTo>
                    <a:cubicBezTo>
                      <a:pt x="7137" y="13183"/>
                      <a:pt x="6635" y="13207"/>
                      <a:pt x="6113" y="13207"/>
                    </a:cubicBezTo>
                    <a:cubicBezTo>
                      <a:pt x="3848" y="13207"/>
                      <a:pt x="3044" y="11806"/>
                      <a:pt x="3044" y="10607"/>
                    </a:cubicBezTo>
                    <a:lnTo>
                      <a:pt x="3044" y="6206"/>
                    </a:lnTo>
                    <a:cubicBezTo>
                      <a:pt x="3044" y="5882"/>
                      <a:pt x="2782" y="5620"/>
                      <a:pt x="2460" y="5620"/>
                    </a:cubicBezTo>
                    <a:lnTo>
                      <a:pt x="1172" y="5620"/>
                    </a:lnTo>
                    <a:lnTo>
                      <a:pt x="1172" y="4090"/>
                    </a:lnTo>
                    <a:cubicBezTo>
                      <a:pt x="2035" y="3913"/>
                      <a:pt x="2690" y="3487"/>
                      <a:pt x="3120" y="2820"/>
                    </a:cubicBezTo>
                    <a:cubicBezTo>
                      <a:pt x="3463" y="2289"/>
                      <a:pt x="3608" y="1697"/>
                      <a:pt x="3703" y="1171"/>
                    </a:cubicBezTo>
                    <a:close/>
                    <a:moveTo>
                      <a:pt x="3208" y="0"/>
                    </a:moveTo>
                    <a:cubicBezTo>
                      <a:pt x="2922" y="0"/>
                      <a:pt x="2677" y="207"/>
                      <a:pt x="2631" y="490"/>
                    </a:cubicBezTo>
                    <a:cubicBezTo>
                      <a:pt x="2409" y="1822"/>
                      <a:pt x="2209" y="2861"/>
                      <a:pt x="537" y="3000"/>
                    </a:cubicBezTo>
                    <a:cubicBezTo>
                      <a:pt x="234" y="3025"/>
                      <a:pt x="1" y="3278"/>
                      <a:pt x="1" y="3582"/>
                    </a:cubicBezTo>
                    <a:lnTo>
                      <a:pt x="1" y="6206"/>
                    </a:lnTo>
                    <a:cubicBezTo>
                      <a:pt x="1" y="6529"/>
                      <a:pt x="263" y="6791"/>
                      <a:pt x="586" y="6791"/>
                    </a:cubicBezTo>
                    <a:lnTo>
                      <a:pt x="1874" y="6791"/>
                    </a:lnTo>
                    <a:lnTo>
                      <a:pt x="1874" y="10607"/>
                    </a:lnTo>
                    <a:cubicBezTo>
                      <a:pt x="1874" y="12618"/>
                      <a:pt x="3355" y="14377"/>
                      <a:pt x="6111" y="14377"/>
                    </a:cubicBezTo>
                    <a:cubicBezTo>
                      <a:pt x="7158" y="14377"/>
                      <a:pt x="8098" y="14285"/>
                      <a:pt x="8137" y="14281"/>
                    </a:cubicBezTo>
                    <a:cubicBezTo>
                      <a:pt x="8436" y="14251"/>
                      <a:pt x="8664" y="14000"/>
                      <a:pt x="8664" y="13699"/>
                    </a:cubicBezTo>
                    <a:lnTo>
                      <a:pt x="8664" y="10888"/>
                    </a:lnTo>
                    <a:cubicBezTo>
                      <a:pt x="8664" y="10565"/>
                      <a:pt x="8402" y="10303"/>
                      <a:pt x="8078" y="10303"/>
                    </a:cubicBezTo>
                    <a:lnTo>
                      <a:pt x="6299" y="10303"/>
                    </a:lnTo>
                    <a:cubicBezTo>
                      <a:pt x="5828" y="10303"/>
                      <a:pt x="5855" y="10292"/>
                      <a:pt x="5855" y="9859"/>
                    </a:cubicBezTo>
                    <a:lnTo>
                      <a:pt x="5855" y="6791"/>
                    </a:lnTo>
                    <a:lnTo>
                      <a:pt x="8078" y="6791"/>
                    </a:lnTo>
                    <a:cubicBezTo>
                      <a:pt x="8402" y="6791"/>
                      <a:pt x="8664" y="6529"/>
                      <a:pt x="8664" y="6206"/>
                    </a:cubicBezTo>
                    <a:lnTo>
                      <a:pt x="8664" y="3397"/>
                    </a:lnTo>
                    <a:cubicBezTo>
                      <a:pt x="8664" y="3073"/>
                      <a:pt x="8402" y="2811"/>
                      <a:pt x="8078" y="2811"/>
                    </a:cubicBezTo>
                    <a:lnTo>
                      <a:pt x="5855" y="2811"/>
                    </a:lnTo>
                    <a:lnTo>
                      <a:pt x="5855" y="586"/>
                    </a:lnTo>
                    <a:cubicBezTo>
                      <a:pt x="5855" y="262"/>
                      <a:pt x="5593" y="0"/>
                      <a:pt x="52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50"/>
              <p:cNvSpPr/>
              <p:nvPr/>
            </p:nvSpPr>
            <p:spPr>
              <a:xfrm>
                <a:off x="5012603" y="2571753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53" y="1172"/>
                    </a:moveTo>
                    <a:cubicBezTo>
                      <a:pt x="18007" y="1172"/>
                      <a:pt x="18810" y="1993"/>
                      <a:pt x="18810" y="2966"/>
                    </a:cubicBezTo>
                    <a:lnTo>
                      <a:pt x="18810" y="17017"/>
                    </a:lnTo>
                    <a:cubicBezTo>
                      <a:pt x="18810" y="17990"/>
                      <a:pt x="18007" y="18811"/>
                      <a:pt x="17053" y="18811"/>
                    </a:cubicBezTo>
                    <a:lnTo>
                      <a:pt x="2965" y="18811"/>
                    </a:lnTo>
                    <a:cubicBezTo>
                      <a:pt x="1992" y="18811"/>
                      <a:pt x="1169" y="17990"/>
                      <a:pt x="1169" y="17017"/>
                    </a:cubicBezTo>
                    <a:lnTo>
                      <a:pt x="1169" y="2966"/>
                    </a:lnTo>
                    <a:cubicBezTo>
                      <a:pt x="1169" y="1993"/>
                      <a:pt x="1992" y="1172"/>
                      <a:pt x="2965" y="1172"/>
                    </a:cubicBezTo>
                    <a:close/>
                    <a:moveTo>
                      <a:pt x="2965" y="1"/>
                    </a:moveTo>
                    <a:cubicBezTo>
                      <a:pt x="1346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6"/>
                      <a:pt x="1348" y="19982"/>
                      <a:pt x="2965" y="19982"/>
                    </a:cubicBezTo>
                    <a:lnTo>
                      <a:pt x="17053" y="19982"/>
                    </a:lnTo>
                    <a:cubicBezTo>
                      <a:pt x="18672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9"/>
                      <a:pt x="18672" y="1"/>
                      <a:pt x="17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7" name="Google Shape;2667;p50"/>
            <p:cNvGrpSpPr/>
            <p:nvPr/>
          </p:nvGrpSpPr>
          <p:grpSpPr>
            <a:xfrm>
              <a:off x="4628542" y="1436515"/>
              <a:ext cx="407432" cy="407391"/>
              <a:chOff x="812101" y="2571761"/>
              <a:chExt cx="417066" cy="417024"/>
            </a:xfrm>
          </p:grpSpPr>
          <p:sp>
            <p:nvSpPr>
              <p:cNvPr id="2668" name="Google Shape;2668;p50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50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50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50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2" name="Google Shape;2672;p50"/>
            <p:cNvGrpSpPr/>
            <p:nvPr/>
          </p:nvGrpSpPr>
          <p:grpSpPr>
            <a:xfrm>
              <a:off x="5149136" y="1436515"/>
              <a:ext cx="407391" cy="407391"/>
              <a:chOff x="1323129" y="2571761"/>
              <a:chExt cx="417024" cy="417024"/>
            </a:xfrm>
          </p:grpSpPr>
          <p:sp>
            <p:nvSpPr>
              <p:cNvPr id="2673" name="Google Shape;2673;p50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0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50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0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7" name="Google Shape;2677;p50"/>
            <p:cNvGrpSpPr/>
            <p:nvPr/>
          </p:nvGrpSpPr>
          <p:grpSpPr>
            <a:xfrm>
              <a:off x="4108006" y="1436561"/>
              <a:ext cx="407383" cy="407383"/>
              <a:chOff x="2696769" y="1436561"/>
              <a:chExt cx="407383" cy="407383"/>
            </a:xfrm>
          </p:grpSpPr>
          <p:sp>
            <p:nvSpPr>
              <p:cNvPr id="2678" name="Google Shape;2678;p50"/>
              <p:cNvSpPr/>
              <p:nvPr/>
            </p:nvSpPr>
            <p:spPr>
              <a:xfrm>
                <a:off x="2748750" y="1516501"/>
                <a:ext cx="303424" cy="247497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0"/>
              <p:cNvSpPr/>
              <p:nvPr/>
            </p:nvSpPr>
            <p:spPr>
              <a:xfrm>
                <a:off x="2696769" y="1436561"/>
                <a:ext cx="407383" cy="407383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53" y="1172"/>
                    </a:moveTo>
                    <a:cubicBezTo>
                      <a:pt x="18007" y="1172"/>
                      <a:pt x="18810" y="1993"/>
                      <a:pt x="18810" y="2966"/>
                    </a:cubicBezTo>
                    <a:lnTo>
                      <a:pt x="18810" y="17017"/>
                    </a:lnTo>
                    <a:cubicBezTo>
                      <a:pt x="18810" y="17990"/>
                      <a:pt x="18007" y="18811"/>
                      <a:pt x="17053" y="18811"/>
                    </a:cubicBezTo>
                    <a:lnTo>
                      <a:pt x="2965" y="18811"/>
                    </a:lnTo>
                    <a:cubicBezTo>
                      <a:pt x="1992" y="18811"/>
                      <a:pt x="1169" y="17990"/>
                      <a:pt x="1169" y="17017"/>
                    </a:cubicBezTo>
                    <a:lnTo>
                      <a:pt x="1169" y="2966"/>
                    </a:lnTo>
                    <a:cubicBezTo>
                      <a:pt x="1169" y="1993"/>
                      <a:pt x="1992" y="1172"/>
                      <a:pt x="2965" y="1172"/>
                    </a:cubicBezTo>
                    <a:close/>
                    <a:moveTo>
                      <a:pt x="2965" y="1"/>
                    </a:moveTo>
                    <a:cubicBezTo>
                      <a:pt x="1346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6"/>
                      <a:pt x="1348" y="19982"/>
                      <a:pt x="2965" y="19982"/>
                    </a:cubicBezTo>
                    <a:lnTo>
                      <a:pt x="17053" y="19982"/>
                    </a:lnTo>
                    <a:cubicBezTo>
                      <a:pt x="18672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9"/>
                      <a:pt x="18672" y="1"/>
                      <a:pt x="17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F0D18710-6DFF-422C-A1EB-9B208F697B20}"/>
              </a:ext>
            </a:extLst>
          </p:cNvPr>
          <p:cNvSpPr/>
          <p:nvPr/>
        </p:nvSpPr>
        <p:spPr>
          <a:xfrm>
            <a:off x="1935126" y="314175"/>
            <a:ext cx="5316279" cy="4178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5" name="Google Shape;2660;p50">
            <a:extLst>
              <a:ext uri="{FF2B5EF4-FFF2-40B4-BE49-F238E27FC236}">
                <a16:creationId xmlns:a16="http://schemas.microsoft.com/office/drawing/2014/main" id="{46E2BF8C-22B2-4B7E-A5FF-B25AFE6D2EBD}"/>
              </a:ext>
            </a:extLst>
          </p:cNvPr>
          <p:cNvSpPr txBox="1">
            <a:spLocks/>
          </p:cNvSpPr>
          <p:nvPr/>
        </p:nvSpPr>
        <p:spPr>
          <a:xfrm>
            <a:off x="676069" y="1417295"/>
            <a:ext cx="77040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72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BO" sz="13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6592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290978" y="1849800"/>
            <a:ext cx="6562043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M</a:t>
            </a:r>
            <a:r>
              <a:rPr lang="en" dirty="0"/>
              <a:t>anejo de conceptos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-521350" y="461875"/>
            <a:ext cx="10186699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>
                    <a:lumMod val="75000"/>
                  </a:schemeClr>
                </a:solidFill>
              </a:rPr>
              <a:t>¿A que se refiere cuando se habla de base de datos relacionales?</a:t>
            </a:r>
            <a:endParaRPr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6" name="Google Shape;2662;p50">
            <a:extLst>
              <a:ext uri="{FF2B5EF4-FFF2-40B4-BE49-F238E27FC236}">
                <a16:creationId xmlns:a16="http://schemas.microsoft.com/office/drawing/2014/main" id="{5DCB8AA0-3BE8-4626-8EFE-838DEB4E46FC}"/>
              </a:ext>
            </a:extLst>
          </p:cNvPr>
          <p:cNvSpPr txBox="1"/>
          <p:nvPr/>
        </p:nvSpPr>
        <p:spPr>
          <a:xfrm>
            <a:off x="-225805" y="997811"/>
            <a:ext cx="891811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R.- Son la que su pueden relacionar entre si, son SQL y utilizan tablas.</a:t>
            </a:r>
            <a:endParaRPr sz="2000" b="1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684;p51">
            <a:extLst>
              <a:ext uri="{FF2B5EF4-FFF2-40B4-BE49-F238E27FC236}">
                <a16:creationId xmlns:a16="http://schemas.microsoft.com/office/drawing/2014/main" id="{3E321C72-3D78-4BA4-A827-4CFC6BAB2C6F}"/>
              </a:ext>
            </a:extLst>
          </p:cNvPr>
          <p:cNvSpPr txBox="1">
            <a:spLocks/>
          </p:cNvSpPr>
          <p:nvPr/>
        </p:nvSpPr>
        <p:spPr>
          <a:xfrm>
            <a:off x="165253" y="1622893"/>
            <a:ext cx="7461975" cy="93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¿A que se refiere cuando se habla de bases de datos no </a:t>
            </a:r>
          </a:p>
          <a:p>
            <a:pPr algn="l"/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relacionales?</a:t>
            </a:r>
          </a:p>
        </p:txBody>
      </p:sp>
      <p:sp>
        <p:nvSpPr>
          <p:cNvPr id="288" name="Google Shape;2662;p50">
            <a:extLst>
              <a:ext uri="{FF2B5EF4-FFF2-40B4-BE49-F238E27FC236}">
                <a16:creationId xmlns:a16="http://schemas.microsoft.com/office/drawing/2014/main" id="{26BF1EC4-7B05-409E-9E17-E3E9CCBA519C}"/>
              </a:ext>
            </a:extLst>
          </p:cNvPr>
          <p:cNvSpPr txBox="1"/>
          <p:nvPr/>
        </p:nvSpPr>
        <p:spPr>
          <a:xfrm>
            <a:off x="-427823" y="2510548"/>
            <a:ext cx="891811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R.- Son las que no son SQL y utilizan documentos como ser JSON.</a:t>
            </a:r>
            <a:endParaRPr sz="2000" b="1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684;p51">
            <a:extLst>
              <a:ext uri="{FF2B5EF4-FFF2-40B4-BE49-F238E27FC236}">
                <a16:creationId xmlns:a16="http://schemas.microsoft.com/office/drawing/2014/main" id="{1E40F8F3-30DD-40EF-A358-B99DCC306631}"/>
              </a:ext>
            </a:extLst>
          </p:cNvPr>
          <p:cNvSpPr txBox="1">
            <a:spLocks/>
          </p:cNvSpPr>
          <p:nvPr/>
        </p:nvSpPr>
        <p:spPr>
          <a:xfrm>
            <a:off x="165253" y="3129599"/>
            <a:ext cx="7953506" cy="95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¿Qué es </a:t>
            </a:r>
            <a:r>
              <a:rPr lang="es-MX" sz="3200" dirty="0" err="1">
                <a:solidFill>
                  <a:schemeClr val="accent6">
                    <a:lumMod val="75000"/>
                  </a:schemeClr>
                </a:solidFill>
              </a:rPr>
              <a:t>mysql</a:t>
            </a:r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 y </a:t>
            </a:r>
            <a:r>
              <a:rPr lang="es-MX" sz="3200" dirty="0" err="1">
                <a:solidFill>
                  <a:schemeClr val="accent6">
                    <a:lumMod val="75000"/>
                  </a:schemeClr>
                </a:solidFill>
              </a:rPr>
              <a:t>maríadb</a:t>
            </a:r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? Explique si existen diferencias o son iguales, </a:t>
            </a:r>
            <a:r>
              <a:rPr lang="es-MX" sz="3200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endParaRPr lang="es-MX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0" name="Google Shape;2662;p50">
            <a:extLst>
              <a:ext uri="{FF2B5EF4-FFF2-40B4-BE49-F238E27FC236}">
                <a16:creationId xmlns:a16="http://schemas.microsoft.com/office/drawing/2014/main" id="{6B661C2B-AE50-4341-B931-29F4F79F0BAE}"/>
              </a:ext>
            </a:extLst>
          </p:cNvPr>
          <p:cNvSpPr txBox="1"/>
          <p:nvPr/>
        </p:nvSpPr>
        <p:spPr>
          <a:xfrm>
            <a:off x="-76949" y="4129786"/>
            <a:ext cx="891811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R.-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MariaDB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es una copia de la MySQL cuando esta empezó a ser a paga.</a:t>
            </a:r>
            <a:endParaRPr sz="2000" b="1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153768" y="398164"/>
            <a:ext cx="9500096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>
                    <a:lumMod val="75000"/>
                  </a:schemeClr>
                </a:solidFill>
              </a:rPr>
              <a:t>¿que son las funciones de agregacion?</a:t>
            </a:r>
            <a:endParaRPr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6" name="Google Shape;2662;p50">
            <a:extLst>
              <a:ext uri="{FF2B5EF4-FFF2-40B4-BE49-F238E27FC236}">
                <a16:creationId xmlns:a16="http://schemas.microsoft.com/office/drawing/2014/main" id="{5DCB8AA0-3BE8-4626-8EFE-838DEB4E46FC}"/>
              </a:ext>
            </a:extLst>
          </p:cNvPr>
          <p:cNvSpPr txBox="1"/>
          <p:nvPr/>
        </p:nvSpPr>
        <p:spPr>
          <a:xfrm>
            <a:off x="165253" y="929287"/>
            <a:ext cx="891811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R.- Son las funciones que están predeterminadamente y que solo se puede ejecutar en la clausula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b="1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684;p51">
            <a:extLst>
              <a:ext uri="{FF2B5EF4-FFF2-40B4-BE49-F238E27FC236}">
                <a16:creationId xmlns:a16="http://schemas.microsoft.com/office/drawing/2014/main" id="{3E321C72-3D78-4BA4-A827-4CFC6BAB2C6F}"/>
              </a:ext>
            </a:extLst>
          </p:cNvPr>
          <p:cNvSpPr txBox="1">
            <a:spLocks/>
          </p:cNvSpPr>
          <p:nvPr/>
        </p:nvSpPr>
        <p:spPr>
          <a:xfrm>
            <a:off x="165253" y="1586721"/>
            <a:ext cx="7461975" cy="45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¿Qué llegaría ser </a:t>
            </a:r>
            <a:r>
              <a:rPr lang="es-MX" sz="3200" dirty="0" err="1">
                <a:solidFill>
                  <a:schemeClr val="accent6">
                    <a:lumMod val="75000"/>
                  </a:schemeClr>
                </a:solidFill>
              </a:rPr>
              <a:t>xampp</a:t>
            </a:r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8" name="Google Shape;2662;p50">
            <a:extLst>
              <a:ext uri="{FF2B5EF4-FFF2-40B4-BE49-F238E27FC236}">
                <a16:creationId xmlns:a16="http://schemas.microsoft.com/office/drawing/2014/main" id="{26BF1EC4-7B05-409E-9E17-E3E9CCBA519C}"/>
              </a:ext>
            </a:extLst>
          </p:cNvPr>
          <p:cNvSpPr txBox="1"/>
          <p:nvPr/>
        </p:nvSpPr>
        <p:spPr>
          <a:xfrm>
            <a:off x="153768" y="1998413"/>
            <a:ext cx="8325038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R.- Es un servidor que nos proporciona MySQL.</a:t>
            </a:r>
            <a:endParaRPr sz="2000" b="1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684;p51">
            <a:extLst>
              <a:ext uri="{FF2B5EF4-FFF2-40B4-BE49-F238E27FC236}">
                <a16:creationId xmlns:a16="http://schemas.microsoft.com/office/drawing/2014/main" id="{1E40F8F3-30DD-40EF-A358-B99DCC306631}"/>
              </a:ext>
            </a:extLst>
          </p:cNvPr>
          <p:cNvSpPr txBox="1">
            <a:spLocks/>
          </p:cNvSpPr>
          <p:nvPr/>
        </p:nvSpPr>
        <p:spPr>
          <a:xfrm>
            <a:off x="165253" y="2486813"/>
            <a:ext cx="7953506" cy="136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¿Cuál es la diferencia entre las funciones de agregación y funciones creados por el </a:t>
            </a:r>
            <a:r>
              <a:rPr lang="es-MX" sz="3200" dirty="0" err="1">
                <a:solidFill>
                  <a:schemeClr val="accent6">
                    <a:lumMod val="75000"/>
                  </a:schemeClr>
                </a:solidFill>
              </a:rPr>
              <a:t>dba</a:t>
            </a:r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? Es decir funciones creadas por el usuario</a:t>
            </a:r>
          </a:p>
        </p:txBody>
      </p:sp>
      <p:sp>
        <p:nvSpPr>
          <p:cNvPr id="290" name="Google Shape;2662;p50">
            <a:extLst>
              <a:ext uri="{FF2B5EF4-FFF2-40B4-BE49-F238E27FC236}">
                <a16:creationId xmlns:a16="http://schemas.microsoft.com/office/drawing/2014/main" id="{6B661C2B-AE50-4341-B931-29F4F79F0BAE}"/>
              </a:ext>
            </a:extLst>
          </p:cNvPr>
          <p:cNvSpPr txBox="1"/>
          <p:nvPr/>
        </p:nvSpPr>
        <p:spPr>
          <a:xfrm>
            <a:off x="165253" y="3941615"/>
            <a:ext cx="8918114" cy="8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R.- Las funciones de agregación ya están definidas y solo se ejecutan en la clausula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, las funciones creadas por el DBA son aquellas que se pueden ejecutar en la clausula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b="1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1373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153768" y="398164"/>
            <a:ext cx="9500096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>
                    <a:lumMod val="75000"/>
                  </a:schemeClr>
                </a:solidFill>
              </a:rPr>
              <a:t>¿para que sirve el comando use?</a:t>
            </a:r>
            <a:endParaRPr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6" name="Google Shape;2662;p50">
            <a:extLst>
              <a:ext uri="{FF2B5EF4-FFF2-40B4-BE49-F238E27FC236}">
                <a16:creationId xmlns:a16="http://schemas.microsoft.com/office/drawing/2014/main" id="{5DCB8AA0-3BE8-4626-8EFE-838DEB4E46FC}"/>
              </a:ext>
            </a:extLst>
          </p:cNvPr>
          <p:cNvSpPr txBox="1"/>
          <p:nvPr/>
        </p:nvSpPr>
        <p:spPr>
          <a:xfrm>
            <a:off x="165253" y="789648"/>
            <a:ext cx="891811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R.- Con el comando “use” se utiliza para entrar a una Base de Datos.</a:t>
            </a:r>
            <a:endParaRPr sz="2000" b="1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684;p51">
            <a:extLst>
              <a:ext uri="{FF2B5EF4-FFF2-40B4-BE49-F238E27FC236}">
                <a16:creationId xmlns:a16="http://schemas.microsoft.com/office/drawing/2014/main" id="{3E321C72-3D78-4BA4-A827-4CFC6BAB2C6F}"/>
              </a:ext>
            </a:extLst>
          </p:cNvPr>
          <p:cNvSpPr txBox="1">
            <a:spLocks/>
          </p:cNvSpPr>
          <p:nvPr/>
        </p:nvSpPr>
        <p:spPr>
          <a:xfrm>
            <a:off x="165253" y="1302478"/>
            <a:ext cx="7461975" cy="45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¿Qué es </a:t>
            </a:r>
            <a:r>
              <a:rPr lang="es-MX" sz="3200" dirty="0" err="1">
                <a:solidFill>
                  <a:schemeClr val="accent6">
                    <a:lumMod val="75000"/>
                  </a:schemeClr>
                </a:solidFill>
              </a:rPr>
              <a:t>dml</a:t>
            </a:r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 y que es </a:t>
            </a:r>
            <a:r>
              <a:rPr lang="es-MX" sz="3200" dirty="0" err="1">
                <a:solidFill>
                  <a:schemeClr val="accent6">
                    <a:lumMod val="75000"/>
                  </a:schemeClr>
                </a:solidFill>
              </a:rPr>
              <a:t>ddl</a:t>
            </a:r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8" name="Google Shape;2662;p50">
            <a:extLst>
              <a:ext uri="{FF2B5EF4-FFF2-40B4-BE49-F238E27FC236}">
                <a16:creationId xmlns:a16="http://schemas.microsoft.com/office/drawing/2014/main" id="{26BF1EC4-7B05-409E-9E17-E3E9CCBA519C}"/>
              </a:ext>
            </a:extLst>
          </p:cNvPr>
          <p:cNvSpPr txBox="1"/>
          <p:nvPr/>
        </p:nvSpPr>
        <p:spPr>
          <a:xfrm>
            <a:off x="153768" y="1998413"/>
            <a:ext cx="8325038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R.- DDL es Data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que define la estructura que almacenara datos, DML es Data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Manipulation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Languaje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que permite realizar acciones a los datos en la base de datos.</a:t>
            </a:r>
            <a:endParaRPr sz="2000" b="1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684;p51">
            <a:extLst>
              <a:ext uri="{FF2B5EF4-FFF2-40B4-BE49-F238E27FC236}">
                <a16:creationId xmlns:a16="http://schemas.microsoft.com/office/drawing/2014/main" id="{1E40F8F3-30DD-40EF-A358-B99DCC306631}"/>
              </a:ext>
            </a:extLst>
          </p:cNvPr>
          <p:cNvSpPr txBox="1">
            <a:spLocks/>
          </p:cNvSpPr>
          <p:nvPr/>
        </p:nvSpPr>
        <p:spPr>
          <a:xfrm>
            <a:off x="153768" y="2872546"/>
            <a:ext cx="7953506" cy="92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¿Qué cosas características debe tener una función? Explique sobre el nombre, </a:t>
            </a:r>
            <a:r>
              <a:rPr lang="es-MX" sz="3200" dirty="0" err="1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, parámetros, </a:t>
            </a:r>
            <a:r>
              <a:rPr lang="es-MX" sz="3200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90" name="Google Shape;2662;p50">
            <a:extLst>
              <a:ext uri="{FF2B5EF4-FFF2-40B4-BE49-F238E27FC236}">
                <a16:creationId xmlns:a16="http://schemas.microsoft.com/office/drawing/2014/main" id="{6B661C2B-AE50-4341-B931-29F4F79F0BAE}"/>
              </a:ext>
            </a:extLst>
          </p:cNvPr>
          <p:cNvSpPr txBox="1"/>
          <p:nvPr/>
        </p:nvSpPr>
        <p:spPr>
          <a:xfrm>
            <a:off x="165253" y="3941615"/>
            <a:ext cx="8918114" cy="8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R.- El nombre es la forma de identificar la función creada, el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es el datos que estas retornando, el </a:t>
            </a:r>
            <a:r>
              <a:rPr lang="es-MX" sz="20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returns</a:t>
            </a: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especifica el dato que vas a retornar, los parámetros son los datos que ingresan a la función.</a:t>
            </a:r>
            <a:endParaRPr sz="2000" b="1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851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684;p51">
            <a:extLst>
              <a:ext uri="{FF2B5EF4-FFF2-40B4-BE49-F238E27FC236}">
                <a16:creationId xmlns:a16="http://schemas.microsoft.com/office/drawing/2014/main" id="{3E321C72-3D78-4BA4-A827-4CFC6BAB2C6F}"/>
              </a:ext>
            </a:extLst>
          </p:cNvPr>
          <p:cNvSpPr txBox="1">
            <a:spLocks/>
          </p:cNvSpPr>
          <p:nvPr/>
        </p:nvSpPr>
        <p:spPr>
          <a:xfrm>
            <a:off x="239681" y="1318435"/>
            <a:ext cx="7461975" cy="45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3200" dirty="0">
                <a:solidFill>
                  <a:schemeClr val="accent6">
                    <a:lumMod val="75000"/>
                  </a:schemeClr>
                </a:solidFill>
              </a:rPr>
              <a:t>¿Cómo crear, modificar y como eliminar una función?</a:t>
            </a:r>
          </a:p>
        </p:txBody>
      </p:sp>
      <p:sp>
        <p:nvSpPr>
          <p:cNvPr id="288" name="Google Shape;2662;p50">
            <a:extLst>
              <a:ext uri="{FF2B5EF4-FFF2-40B4-BE49-F238E27FC236}">
                <a16:creationId xmlns:a16="http://schemas.microsoft.com/office/drawing/2014/main" id="{26BF1EC4-7B05-409E-9E17-E3E9CCBA519C}"/>
              </a:ext>
            </a:extLst>
          </p:cNvPr>
          <p:cNvSpPr txBox="1"/>
          <p:nvPr/>
        </p:nvSpPr>
        <p:spPr>
          <a:xfrm>
            <a:off x="239681" y="1870823"/>
            <a:ext cx="8325038" cy="188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R.- Para crear una función se utiliza el “CREATE FUNCTION”</a:t>
            </a: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Para modificar una función se utiliza el “”CREATE OR REPLACE FUNCTION.</a:t>
            </a: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Para eliminar una función se utiliza el “DROP FUNCTION (nombre de la función)”</a:t>
            </a: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128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31;p43">
            <a:extLst>
              <a:ext uri="{FF2B5EF4-FFF2-40B4-BE49-F238E27FC236}">
                <a16:creationId xmlns:a16="http://schemas.microsoft.com/office/drawing/2014/main" id="{F8555585-B7E2-471A-9E9C-B813CA40DE15}"/>
              </a:ext>
            </a:extLst>
          </p:cNvPr>
          <p:cNvSpPr txBox="1">
            <a:spLocks/>
          </p:cNvSpPr>
          <p:nvPr/>
        </p:nvSpPr>
        <p:spPr>
          <a:xfrm>
            <a:off x="1290978" y="1849800"/>
            <a:ext cx="6562043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ebas Neue"/>
              <a:buNone/>
              <a:defRPr sz="61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BO" sz="8800" dirty="0"/>
              <a:t>Parte practica</a:t>
            </a:r>
            <a:endParaRPr lang="es-BO" sz="7200" dirty="0"/>
          </a:p>
        </p:txBody>
      </p:sp>
    </p:spTree>
    <p:extLst>
      <p:ext uri="{BB962C8B-B14F-4D97-AF65-F5344CB8AC3E}">
        <p14:creationId xmlns:p14="http://schemas.microsoft.com/office/powerpoint/2010/main" val="219452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Crear las tablas y 2 registros para cada tabla para el siguiente modelo ER</a:t>
            </a:r>
            <a:endParaRPr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65988F-39C1-45FD-AAA2-D9E8F2763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21" y="1446027"/>
            <a:ext cx="5906957" cy="3072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A8D92C-83D3-415B-AC07-14A65BA2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52" y="438282"/>
            <a:ext cx="3248478" cy="15908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291682-530D-4A4E-80AC-0A5906A3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53" y="2029179"/>
            <a:ext cx="4191585" cy="12765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D27FE2-F697-48F6-AFC1-894A3D3D0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53" y="3305707"/>
            <a:ext cx="4848902" cy="1505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418033-0927-47FD-8F38-89A4041D7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830" y="566888"/>
            <a:ext cx="5401429" cy="13336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B53B847-13D1-4720-B727-D575AB7466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4933505" y="2029179"/>
            <a:ext cx="3324689" cy="12955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3F1E02D-603B-41DB-8F23-B30C6A340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888" y="3477826"/>
            <a:ext cx="3858163" cy="127652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D266F63-9775-441A-9824-F9BC6DE1D77E}"/>
              </a:ext>
            </a:extLst>
          </p:cNvPr>
          <p:cNvSpPr txBox="1"/>
          <p:nvPr/>
        </p:nvSpPr>
        <p:spPr>
          <a:xfrm>
            <a:off x="5664898" y="17374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>
                <a:solidFill>
                  <a:schemeClr val="tx1"/>
                </a:solidFill>
              </a:rPr>
              <a:t>Registros</a:t>
            </a:r>
            <a:endParaRPr lang="es-BO" sz="1800" dirty="0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61C67E9-505B-44E0-8147-208AF0E6C796}"/>
              </a:ext>
            </a:extLst>
          </p:cNvPr>
          <p:cNvSpPr txBox="1"/>
          <p:nvPr/>
        </p:nvSpPr>
        <p:spPr>
          <a:xfrm>
            <a:off x="1339945" y="68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>
                <a:solidFill>
                  <a:schemeClr val="tx1"/>
                </a:solidFill>
              </a:rPr>
              <a:t>Tablas</a:t>
            </a:r>
            <a:endParaRPr lang="es-BO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795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Presentación en pantalla (16:9)</PresentationFormat>
  <Paragraphs>41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Bebas Neue</vt:lpstr>
      <vt:lpstr>Roboto</vt:lpstr>
      <vt:lpstr>Arial</vt:lpstr>
      <vt:lpstr>Computer Science Proposal by Slidesgo</vt:lpstr>
      <vt:lpstr>Procesual base de datos II</vt:lpstr>
      <vt:lpstr>Manejo de conceptos</vt:lpstr>
      <vt:lpstr>¿A que se refiere cuando se habla de base de datos relacionales?</vt:lpstr>
      <vt:lpstr>¿que son las funciones de agregacion?</vt:lpstr>
      <vt:lpstr>¿para que sirve el comando use?</vt:lpstr>
      <vt:lpstr>Presentación de PowerPoint</vt:lpstr>
      <vt:lpstr>Presentación de PowerPoint</vt:lpstr>
      <vt:lpstr>Crear las tablas y 2 registros para cada tabla para el siguiente modelo ER</vt:lpstr>
      <vt:lpstr>Presentación de PowerPoint</vt:lpstr>
      <vt:lpstr>Crear una consulta SQL en base al ejercicio anterior</vt:lpstr>
      <vt:lpstr>Crear un función que compare dos códigos de materia.</vt:lpstr>
      <vt:lpstr>Crear una función que permita obtener el promedio de las edades del género masculino o femenino de los estudiantes inscritos en la asignatura ARQ-104.</vt:lpstr>
      <vt:lpstr>Crear una función que permita concatenar 3 cadenas</vt:lpstr>
      <vt:lpstr>Crear una función de acuerdo a lo siguiente:</vt:lpstr>
      <vt:lpstr>Crear una función de acuerdo a lo siguiente: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base de datos II</dc:title>
  <dc:creator>MijaelR</dc:creator>
  <cp:lastModifiedBy>rojasmijael67@gmail.com</cp:lastModifiedBy>
  <cp:revision>1</cp:revision>
  <dcterms:modified xsi:type="dcterms:W3CDTF">2022-04-04T22:51:03Z</dcterms:modified>
</cp:coreProperties>
</file>