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1"/>
  </p:handoutMasterIdLst>
  <p:sldIdLst>
    <p:sldId id="256" r:id="rId3"/>
    <p:sldId id="834" r:id="rId5"/>
    <p:sldId id="859" r:id="rId6"/>
    <p:sldId id="837" r:id="rId7"/>
    <p:sldId id="881" r:id="rId8"/>
    <p:sldId id="882" r:id="rId9"/>
    <p:sldId id="883" r:id="rId10"/>
    <p:sldId id="884" r:id="rId11"/>
    <p:sldId id="885" r:id="rId12"/>
    <p:sldId id="886" r:id="rId13"/>
    <p:sldId id="887" r:id="rId14"/>
    <p:sldId id="888" r:id="rId15"/>
    <p:sldId id="889" r:id="rId16"/>
    <p:sldId id="890" r:id="rId17"/>
    <p:sldId id="891" r:id="rId18"/>
    <p:sldId id="892" r:id="rId19"/>
    <p:sldId id="893" r:id="rId20"/>
    <p:sldId id="894" r:id="rId21"/>
    <p:sldId id="895" r:id="rId22"/>
    <p:sldId id="896" r:id="rId23"/>
    <p:sldId id="897" r:id="rId24"/>
    <p:sldId id="898" r:id="rId25"/>
    <p:sldId id="899" r:id="rId26"/>
    <p:sldId id="900" r:id="rId27"/>
    <p:sldId id="901" r:id="rId28"/>
    <p:sldId id="902" r:id="rId29"/>
    <p:sldId id="903" r:id="rId30"/>
  </p:sldIdLst>
  <p:sldSz cx="9144000" cy="6858000" type="screen4x3"/>
  <p:notesSz cx="7099300" cy="10234930"/>
  <p:defaultTextStyle>
    <a:defPPr>
      <a:defRPr lang="zh-CN"/>
    </a:defPPr>
    <a:lvl1pPr marL="0" lvl="0" indent="0" algn="l" defTabSz="91440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隶书" panose="02010509060101010101" pitchFamily="49" charset="-122"/>
      </a:defRPr>
    </a:lvl2pPr>
    <a:lvl3pPr marL="914400" lvl="2" indent="0" algn="l" defTabSz="91440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隶书" panose="02010509060101010101" pitchFamily="49" charset="-122"/>
      </a:defRPr>
    </a:lvl3pPr>
    <a:lvl4pPr marL="1371600" lvl="3" indent="0" algn="l" defTabSz="91440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隶书" panose="02010509060101010101" pitchFamily="49" charset="-122"/>
      </a:defRPr>
    </a:lvl4pPr>
    <a:lvl5pPr marL="1828800" lvl="4" indent="0" algn="l" defTabSz="91440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隶书" panose="02010509060101010101" pitchFamily="49" charset="-122"/>
      </a:defRPr>
    </a:lvl5pPr>
    <a:lvl6pPr marL="2286000" lvl="5" indent="0" algn="l" defTabSz="91440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隶书" panose="02010509060101010101" pitchFamily="49" charset="-122"/>
      </a:defRPr>
    </a:lvl6pPr>
    <a:lvl7pPr marL="2743200" lvl="6" indent="0" algn="l" defTabSz="91440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隶书" panose="02010509060101010101" pitchFamily="49" charset="-122"/>
      </a:defRPr>
    </a:lvl7pPr>
    <a:lvl8pPr marL="3200400" lvl="7" indent="0" algn="l" defTabSz="91440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隶书" panose="02010509060101010101" pitchFamily="49" charset="-122"/>
      </a:defRPr>
    </a:lvl8pPr>
    <a:lvl9pPr marL="3657600" lvl="8" indent="0" algn="l" defTabSz="91440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隶书" panose="02010509060101010101" pitchFamily="49"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clrMru>
    <a:srgbClr val="FFFF66"/>
    <a:srgbClr val="85FFFF"/>
    <a:srgbClr val="CCFFCC"/>
    <a:srgbClr val="66FFCC"/>
    <a:srgbClr val="00CC99"/>
    <a:srgbClr val="009999"/>
    <a:srgbClr val="6699FF"/>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0619"/>
  </p:normalViewPr>
  <p:slideViewPr>
    <p:cSldViewPr showGuides="1">
      <p:cViewPr varScale="1">
        <p:scale>
          <a:sx n="67" d="100"/>
          <a:sy n="67" d="100"/>
        </p:scale>
        <p:origin x="606" y="72"/>
      </p:cViewPr>
      <p:guideLst>
        <p:guide orient="horz" pos="2143"/>
        <p:guide pos="2880"/>
      </p:guideLst>
    </p:cSldViewPr>
  </p:slideViewPr>
  <p:outlineViewPr>
    <p:cViewPr>
      <p:scale>
        <a:sx n="33" d="100"/>
        <a:sy n="33" d="100"/>
      </p:scale>
      <p:origin x="0" y="0"/>
    </p:cViewPr>
  </p:outlineViewPr>
  <p:notesTextViewPr>
    <p:cViewPr>
      <p:scale>
        <a:sx n="150" d="100"/>
        <a:sy n="150" d="100"/>
      </p:scale>
      <p:origin x="0" y="0"/>
    </p:cViewPr>
  </p:notesTextViewPr>
  <p:sorterViewPr showFormatting="0">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4994"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39" tIns="49519" rIns="99039" bIns="49519" numCol="1" anchor="t" anchorCtr="0" compatLnSpc="1"/>
          <a:lstStyle>
            <a:lvl1pPr defTabSz="990600" eaLnBrk="1" hangingPunct="1">
              <a:defRPr sz="1300"/>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endParaRPr>
          </a:p>
        </p:txBody>
      </p:sp>
      <p:sp>
        <p:nvSpPr>
          <p:cNvPr id="84995" name="Rectangle 3"/>
          <p:cNvSpPr>
            <a:spLocks noGrp="1" noChangeArrowheads="1"/>
          </p:cNvSpPr>
          <p:nvPr>
            <p:ph type="dt" sz="quarter" idx="1"/>
          </p:nvPr>
        </p:nvSpPr>
        <p:spPr bwMode="auto">
          <a:xfrm>
            <a:off x="4022725" y="0"/>
            <a:ext cx="3076575" cy="511175"/>
          </a:xfrm>
          <a:prstGeom prst="rect">
            <a:avLst/>
          </a:prstGeom>
          <a:noFill/>
          <a:ln w="9525">
            <a:noFill/>
            <a:miter lim="800000"/>
          </a:ln>
          <a:effectLst/>
        </p:spPr>
        <p:txBody>
          <a:bodyPr vert="horz" wrap="square" lIns="99039" tIns="49519" rIns="99039" bIns="49519" numCol="1" anchor="t" anchorCtr="0" compatLnSpc="1"/>
          <a:lstStyle>
            <a:lvl1pPr algn="r" defTabSz="990600" eaLnBrk="1" hangingPunct="1">
              <a:defRPr sz="1300"/>
            </a:lvl1pPr>
          </a:lstStyle>
          <a:p>
            <a:pPr marL="0" marR="0" lvl="0" indent="0" algn="r" defTabSz="9906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endParaRPr>
          </a:p>
        </p:txBody>
      </p:sp>
      <p:sp>
        <p:nvSpPr>
          <p:cNvPr id="84996" name="Rectangle 4"/>
          <p:cNvSpPr>
            <a:spLocks noGrp="1" noChangeArrowheads="1"/>
          </p:cNvSpPr>
          <p:nvPr>
            <p:ph type="ftr" sz="quarter" idx="2"/>
          </p:nvPr>
        </p:nvSpPr>
        <p:spPr bwMode="auto">
          <a:xfrm>
            <a:off x="0" y="9723438"/>
            <a:ext cx="3076575" cy="511175"/>
          </a:xfrm>
          <a:prstGeom prst="rect">
            <a:avLst/>
          </a:prstGeom>
          <a:noFill/>
          <a:ln w="9525">
            <a:noFill/>
            <a:miter lim="800000"/>
          </a:ln>
          <a:effectLst/>
        </p:spPr>
        <p:txBody>
          <a:bodyPr vert="horz" wrap="square" lIns="99039" tIns="49519" rIns="99039" bIns="49519" numCol="1" anchor="b" anchorCtr="0" compatLnSpc="1"/>
          <a:lstStyle>
            <a:lvl1pPr defTabSz="990600" eaLnBrk="1" hangingPunct="1">
              <a:defRPr sz="1300"/>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7650" name="Rectangle 2"/>
          <p:cNvSpPr>
            <a:spLocks noGrp="1" noChangeArrowheads="1"/>
          </p:cNvSpPr>
          <p:nvPr>
            <p:ph type="hdr" sz="quarter"/>
          </p:nvPr>
        </p:nvSpPr>
        <p:spPr bwMode="auto">
          <a:xfrm>
            <a:off x="0"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lstStyle>
            <a:lvl1pPr defTabSz="990600" eaLnBrk="1" hangingPunct="1">
              <a:defRPr sz="1300"/>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endParaRPr>
          </a:p>
        </p:txBody>
      </p:sp>
      <p:sp>
        <p:nvSpPr>
          <p:cNvPr id="27651" name="Rectangle 3"/>
          <p:cNvSpPr>
            <a:spLocks noGrp="1" noChangeArrowheads="1"/>
          </p:cNvSpPr>
          <p:nvPr>
            <p:ph type="dt" idx="1"/>
          </p:nvPr>
        </p:nvSpPr>
        <p:spPr bwMode="auto">
          <a:xfrm>
            <a:off x="4022725"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lstStyle>
            <a:lvl1pPr algn="r" defTabSz="990600" eaLnBrk="1" hangingPunct="1">
              <a:defRPr sz="1300"/>
            </a:lvl1pPr>
          </a:lstStyle>
          <a:p>
            <a:pPr marL="0" marR="0" lvl="0" indent="0" algn="r" defTabSz="9906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endParaRPr>
          </a:p>
        </p:txBody>
      </p:sp>
      <p:sp>
        <p:nvSpPr>
          <p:cNvPr id="27654" name="Rectangle 6"/>
          <p:cNvSpPr>
            <a:spLocks noGrp="1" noChangeArrowheads="1"/>
          </p:cNvSpPr>
          <p:nvPr>
            <p:ph type="ftr" sz="quarter" idx="4"/>
          </p:nvPr>
        </p:nvSpPr>
        <p:spPr bwMode="auto">
          <a:xfrm>
            <a:off x="0"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lstStyle>
            <a:lvl1pPr defTabSz="990600" eaLnBrk="1" hangingPunct="1">
              <a:defRPr sz="1300"/>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endParaRPr>
          </a:p>
        </p:txBody>
      </p:sp>
      <p:sp>
        <p:nvSpPr>
          <p:cNvPr id="27655" name="Rectangle 7"/>
          <p:cNvSpPr>
            <a:spLocks noGrp="1" noChangeArrowheads="1"/>
          </p:cNvSpPr>
          <p:nvPr>
            <p:ph type="sldNum" sz="quarter" idx="5"/>
          </p:nvPr>
        </p:nvSpPr>
        <p:spPr bwMode="auto">
          <a:xfrm>
            <a:off x="4022725"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lstStyle>
            <a:lvl1pPr algn="r" defTabSz="990600" eaLnBrk="1" hangingPunct="1">
              <a:defRPr sz="1300"/>
            </a:lvl1pPr>
          </a:lstStyle>
          <a:p>
            <a:pPr marL="0" marR="0" lvl="0" indent="0" algn="r" defTabSz="990600" rtl="0" eaLnBrk="1" fontAlgn="base" latinLnBrk="0" hangingPunct="1">
              <a:lnSpc>
                <a:spcPct val="100000"/>
              </a:lnSpc>
              <a:spcBef>
                <a:spcPct val="0"/>
              </a:spcBef>
              <a:spcAft>
                <a:spcPct val="0"/>
              </a:spcAft>
              <a:buClrTx/>
              <a:buSzTx/>
              <a:buFontTx/>
              <a:buNone/>
              <a:defRPr/>
            </a:pPr>
            <a:fld id="{AE8D3D8B-CBFC-4337-8D7D-B6327D49023B}" type="slidenum">
              <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rPr>
            </a:fld>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endParaRPr>
          </a:p>
        </p:txBody>
      </p:sp>
      <p:sp>
        <p:nvSpPr>
          <p:cNvPr id="4" name="幻灯片图像占位符 3"/>
          <p:cNvSpPr>
            <a:spLocks noGrp="1" noRot="1" noChangeAspect="1"/>
          </p:cNvSpPr>
          <p:nvPr>
            <p:ph type="sldImg" idx="2"/>
          </p:nvPr>
        </p:nvSpPr>
        <p:spPr>
          <a:xfrm>
            <a:off x="479171" y="1279366"/>
            <a:ext cx="6140958" cy="3454289"/>
          </a:xfrm>
          <a:prstGeom prst="rect">
            <a:avLst/>
          </a:prstGeom>
          <a:noFill/>
          <a:ln w="12700">
            <a:solidFill>
              <a:prstClr val="black"/>
            </a:solidFill>
          </a:ln>
        </p:spPr>
        <p:txBody>
          <a:bodyPr vert="horz" lIns="91440" tIns="45720" rIns="91440" bIns="45720" rtlCol="0" anchor="ctr"/>
          <a:p>
            <a:endParaRPr lang="zh-CN" altLang="en-US"/>
          </a:p>
        </p:txBody>
      </p:sp>
      <p:sp>
        <p:nvSpPr>
          <p:cNvPr id="5" name="备注占位符 4"/>
          <p:cNvSpPr>
            <a:spLocks noGrp="1"/>
          </p:cNvSpPr>
          <p:nvPr>
            <p:ph type="body" sz="quarter" idx="3"/>
          </p:nvPr>
        </p:nvSpPr>
        <p:spPr>
          <a:xfrm>
            <a:off x="709930" y="4925560"/>
            <a:ext cx="5679440" cy="4030004"/>
          </a:xfrm>
          <a:prstGeom prst="rect">
            <a:avLst/>
          </a:prstGeom>
        </p:spPr>
        <p:txBody>
          <a:bodyPr vert="horz" lIns="91440" tIns="45720" rIns="91440" bIns="45720" rtlCol="0"/>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7"/>
          <p:cNvSpPr txBox="1">
            <a:spLocks noGrp="1"/>
          </p:cNvSpPr>
          <p:nvPr>
            <p:ph type="sldNum" sz="quarter"/>
          </p:nvPr>
        </p:nvSpPr>
        <p:spPr>
          <a:xfrm>
            <a:off x="4022725" y="9723438"/>
            <a:ext cx="3076575" cy="511175"/>
          </a:xfrm>
          <a:prstGeom prst="rect">
            <a:avLst/>
          </a:prstGeom>
          <a:noFill/>
          <a:ln w="12700">
            <a:noFill/>
          </a:ln>
        </p:spPr>
        <p:txBody>
          <a:bodyPr lIns="99039" tIns="49519" rIns="99039" bIns="49519" anchor="b"/>
          <a:p>
            <a:pPr lvl="0" algn="r" defTabSz="990600" eaLnBrk="1" hangingPunct="1">
              <a:spcBef>
                <a:spcPct val="0"/>
              </a:spcBef>
            </a:pPr>
            <a:fld id="{9A0DB2DC-4C9A-4742-B13C-FB6460FD3503}" type="slidenum">
              <a:rPr lang="en-US" altLang="zh-CN" sz="1300" dirty="0">
                <a:ea typeface="隶书" panose="02010509060101010101" pitchFamily="49" charset="-122"/>
              </a:rPr>
            </a:fld>
            <a:endParaRPr lang="en-US" altLang="zh-CN" sz="1300" dirty="0">
              <a:ea typeface="隶书" panose="02010509060101010101" pitchFamily="49" charset="-122"/>
            </a:endParaRPr>
          </a:p>
        </p:txBody>
      </p:sp>
      <p:sp>
        <p:nvSpPr>
          <p:cNvPr id="15363" name="Rectangle 2"/>
          <p:cNvSpPr>
            <a:spLocks noGrp="1" noRot="1" noChangeAspect="1" noTextEdit="1"/>
          </p:cNvSpPr>
          <p:nvPr>
            <p:ph type="sldImg"/>
          </p:nvPr>
        </p:nvSpPr>
        <p:spPr>
          <a:xfrm>
            <a:off x="992188" y="768350"/>
            <a:ext cx="5116512" cy="3836988"/>
          </a:xfrm>
        </p:spPr>
      </p:sp>
      <p:sp>
        <p:nvSpPr>
          <p:cNvPr id="15364" name="Rectangle 3"/>
          <p:cNvSpPr>
            <a:spLocks noGrp="1"/>
          </p:cNvSpPr>
          <p:nvPr>
            <p:ph type="body" idx="1"/>
          </p:nvPr>
        </p:nvSpPr>
        <p:spPr>
          <a:xfrm>
            <a:off x="946150" y="4860925"/>
            <a:ext cx="5207000" cy="4605338"/>
          </a:xfrm>
          <a:ln w="9525"/>
        </p:spPr>
        <p:txBody>
          <a:bodyPr wrap="square" lIns="99039" tIns="49519" rIns="99039" bIns="49519" anchor="t"/>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19" name="矩形 18"/>
          <p:cNvSpPr/>
          <p:nvPr/>
        </p:nvSpPr>
        <p:spPr>
          <a:xfrm flipV="1">
            <a:off x="5410200" y="3810000"/>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0" name="矩形 19"/>
          <p:cNvSpPr/>
          <p:nvPr/>
        </p:nvSpPr>
        <p:spPr>
          <a:xfrm flipV="1">
            <a:off x="5410200" y="3897313"/>
            <a:ext cx="3733800" cy="192088"/>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1" name="矩形 20"/>
          <p:cNvSpPr/>
          <p:nvPr/>
        </p:nvSpPr>
        <p:spPr>
          <a:xfrm flipV="1">
            <a:off x="5410200" y="4114800"/>
            <a:ext cx="37338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2" name="矩形 21"/>
          <p:cNvSpPr/>
          <p:nvPr/>
        </p:nvSpPr>
        <p:spPr>
          <a:xfrm flipV="1">
            <a:off x="5410200" y="4164013"/>
            <a:ext cx="1965325"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4" name="矩形 23"/>
          <p:cNvSpPr/>
          <p:nvPr/>
        </p:nvSpPr>
        <p:spPr>
          <a:xfrm flipV="1">
            <a:off x="5410200" y="4198938"/>
            <a:ext cx="1965325"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useBgFill="1">
        <p:nvSpPr>
          <p:cNvPr id="25" name="圆角矩形 24"/>
          <p:cNvSpPr/>
          <p:nvPr/>
        </p:nvSpPr>
        <p:spPr bwMode="white">
          <a:xfrm>
            <a:off x="5410200" y="3962400"/>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useBgFill="1">
        <p:nvSpPr>
          <p:cNvPr id="26" name="圆角矩形 25"/>
          <p:cNvSpPr/>
          <p:nvPr/>
        </p:nvSpPr>
        <p:spPr bwMode="white">
          <a:xfrm>
            <a:off x="7377113" y="4060825"/>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7" name="矩形 26"/>
          <p:cNvSpPr/>
          <p:nvPr/>
        </p:nvSpPr>
        <p:spPr>
          <a:xfrm>
            <a:off x="0" y="3649663"/>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41" name="矩形 40"/>
          <p:cNvSpPr/>
          <p:nvPr/>
        </p:nvSpPr>
        <p:spPr>
          <a:xfrm>
            <a:off x="0" y="3675063"/>
            <a:ext cx="9144000" cy="1412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42" name="矩形 41"/>
          <p:cNvSpPr/>
          <p:nvPr/>
        </p:nvSpPr>
        <p:spPr>
          <a:xfrm flipV="1">
            <a:off x="6413500" y="3643313"/>
            <a:ext cx="2730500"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0" y="0"/>
            <a:ext cx="9144000" cy="37020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44" name="Rectangle 4"/>
          <p:cNvSpPr>
            <a:spLocks noChangeArrowheads="1"/>
          </p:cNvSpPr>
          <p:nvPr/>
        </p:nvSpPr>
        <p:spPr bwMode="auto">
          <a:xfrm>
            <a:off x="1331913" y="50800"/>
            <a:ext cx="77724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隶书" panose="02010509060101010101" pitchFamily="49" charset="-122"/>
              </a:defRPr>
            </a:lvl1pPr>
            <a:lvl2pPr marL="742950" indent="-285750">
              <a:defRPr kumimoji="1" sz="2400">
                <a:solidFill>
                  <a:schemeClr val="tx1"/>
                </a:solidFill>
                <a:latin typeface="Times New Roman" panose="02020603050405020304" pitchFamily="18" charset="0"/>
                <a:ea typeface="隶书" panose="02010509060101010101" pitchFamily="49" charset="-122"/>
              </a:defRPr>
            </a:lvl2pPr>
            <a:lvl3pPr marL="1143000" indent="-228600">
              <a:defRPr kumimoji="1" sz="2400">
                <a:solidFill>
                  <a:schemeClr val="tx1"/>
                </a:solidFill>
                <a:latin typeface="Times New Roman" panose="02020603050405020304" pitchFamily="18" charset="0"/>
                <a:ea typeface="隶书" panose="02010509060101010101" pitchFamily="49" charset="-122"/>
              </a:defRPr>
            </a:lvl3pPr>
            <a:lvl4pPr marL="1600200" indent="-228600">
              <a:defRPr kumimoji="1" sz="2400">
                <a:solidFill>
                  <a:schemeClr val="tx1"/>
                </a:solidFill>
                <a:latin typeface="Times New Roman" panose="02020603050405020304" pitchFamily="18" charset="0"/>
                <a:ea typeface="隶书" panose="02010509060101010101" pitchFamily="49" charset="-122"/>
              </a:defRPr>
            </a:lvl4pPr>
            <a:lvl5pPr marL="2057400" indent="-22860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1" lang="zh-CN" sz="3200" b="0" i="0" u="none" strike="noStrike" kern="1200" cap="none" spc="0" normalizeH="0" baseline="0" noProof="0" smtClean="0">
                <a:ln>
                  <a:noFill/>
                </a:ln>
                <a:solidFill>
                  <a:schemeClr val="bg1"/>
                </a:solidFill>
                <a:effectLst/>
                <a:uLnTx/>
                <a:uFillTx/>
                <a:latin typeface="华文楷体" panose="02010600040101010101" pitchFamily="2" charset="-122"/>
                <a:ea typeface="华文楷体" panose="02010600040101010101" pitchFamily="2" charset="-122"/>
                <a:cs typeface="+mn-cs"/>
              </a:rPr>
              <a:t>面向对象程序设计中篇</a:t>
            </a:r>
            <a:endParaRPr kumimoji="1" lang="zh-CN" altLang="en-US" sz="3200" b="0" i="0" u="none" strike="noStrike" kern="1200" cap="none" spc="0" normalizeH="0" baseline="0" noProof="0" smtClean="0">
              <a:ln>
                <a:noFill/>
              </a:ln>
              <a:solidFill>
                <a:schemeClr val="bg1"/>
              </a:solidFill>
              <a:effectLst/>
              <a:uLnTx/>
              <a:uFillTx/>
              <a:latin typeface="华文楷体" panose="02010600040101010101" pitchFamily="2" charset="-122"/>
              <a:ea typeface="华文楷体" panose="02010600040101010101" pitchFamily="2" charset="-122"/>
              <a:cs typeface="+mn-cs"/>
            </a:endParaRPr>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lang="zh-CN" altLang="en-US" smtClean="0"/>
              <a:t>单击此处编辑母版标题样式</a:t>
            </a:r>
            <a:endParaRPr lang="en-US"/>
          </a:p>
        </p:txBody>
      </p:sp>
      <p:sp>
        <p:nvSpPr>
          <p:cNvPr id="9" name="副标题 8"/>
          <p:cNvSpPr>
            <a:spLocks noGrp="1"/>
          </p:cNvSpPr>
          <p:nvPr>
            <p:ph type="subTitle" idx="1"/>
          </p:nvPr>
        </p:nvSpPr>
        <p:spPr>
          <a:xfrm>
            <a:off x="457200" y="3899938"/>
            <a:ext cx="4953000" cy="1752600"/>
          </a:xfrm>
        </p:spPr>
        <p:txBody>
          <a:bodyPr/>
          <a:lstStyle>
            <a:lvl1pPr marL="64135"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dirty="0"/>
          </a:p>
        </p:txBody>
      </p:sp>
      <p:sp>
        <p:nvSpPr>
          <p:cNvPr id="45" name="日期占位符 27"/>
          <p:cNvSpPr>
            <a:spLocks noGrp="1"/>
          </p:cNvSpPr>
          <p:nvPr>
            <p:ph type="dt" sz="half" idx="2"/>
          </p:nvPr>
        </p:nvSpPr>
        <p:spPr>
          <a:xfrm>
            <a:off x="6705600" y="4206875"/>
            <a:ext cx="960438" cy="457200"/>
          </a:xfrm>
          <a:prstGeom prst="rect">
            <a:avLst/>
          </a:prstGeo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endParaRPr>
          </a:p>
        </p:txBody>
      </p:sp>
      <p:sp>
        <p:nvSpPr>
          <p:cNvPr id="46" name="页脚占位符 16"/>
          <p:cNvSpPr>
            <a:spLocks noGrp="1"/>
          </p:cNvSpPr>
          <p:nvPr>
            <p:ph type="ftr" sz="quarter" idx="3"/>
          </p:nvPr>
        </p:nvSpPr>
        <p:spPr>
          <a:xfrm>
            <a:off x="5410200" y="4205288"/>
            <a:ext cx="1295400" cy="457200"/>
          </a:xfrm>
          <a:prstGeom prst="rect">
            <a:avLst/>
          </a:prstGeo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endParaRPr>
          </a:p>
        </p:txBody>
      </p:sp>
      <p:sp>
        <p:nvSpPr>
          <p:cNvPr id="47" name="灯片编号占位符 28"/>
          <p:cNvSpPr>
            <a:spLocks noGrp="1"/>
          </p:cNvSpPr>
          <p:nvPr>
            <p:ph type="sldNum" sz="quarter" idx="4"/>
          </p:nvPr>
        </p:nvSpPr>
        <p:spPr>
          <a:xfrm>
            <a:off x="8320088" y="1588"/>
            <a:ext cx="747713" cy="365125"/>
          </a:xfrm>
          <a:prstGeom prst="rect">
            <a:avLst/>
          </a:prstGeom>
        </p:spPr>
        <p:txBody>
          <a:bodyPr vert="horz" wrap="square" lIns="91440" tIns="45720" rIns="91440" bIns="45720" numCol="1" anchor="b" anchorCtr="0" compatLnSpc="1"/>
          <a:lstStyle>
            <a:lvl1pPr>
              <a:defRPr>
                <a:solidFill>
                  <a:schemeClr val="bg1"/>
                </a:solidFill>
              </a:defRPr>
            </a:lvl1pPr>
          </a:lstStyle>
          <a:p>
            <a:pPr marL="0" marR="0" indent="0" defTabSz="914400" rtl="0" fontAlgn="base" latinLnBrk="0">
              <a:lnSpc>
                <a:spcPct val="100000"/>
              </a:lnSpc>
              <a:spcBef>
                <a:spcPct val="0"/>
              </a:spcBef>
              <a:spcAft>
                <a:spcPct val="0"/>
              </a:spcAft>
              <a:buClrTx/>
              <a:buSzTx/>
              <a:buFontTx/>
              <a:buNone/>
              <a:defRPr/>
            </a:pPr>
            <a:fld id="{B547A58E-85F3-4AF0-A367-59A307C9FF56}" type="slidenum">
              <a:rPr kumimoji="0" lang="en-US" altLang="zh-CN" b="0" i="0" kern="1200" cap="none" spc="0" normalizeH="0" baseline="0" noProof="0">
                <a:latin typeface="Times New Roman" panose="02020603050405020304" pitchFamily="18" charset="0"/>
                <a:ea typeface="隶书" panose="02010509060101010101" pitchFamily="49" charset="-122"/>
                <a:cs typeface="+mn-cs"/>
              </a:rPr>
            </a:fld>
            <a:endParaRPr kumimoji="0" lang="en-US" altLang="zh-CN" b="0" i="0" kern="1200" cap="none" spc="0" normalizeH="0" baseline="0" noProof="0">
              <a:latin typeface="Times New Roman" panose="02020603050405020304" pitchFamily="18" charset="0"/>
              <a:ea typeface="隶书" panose="02010509060101010101" pitchFamily="49"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9" name="日期占位符 3"/>
          <p:cNvSpPr>
            <a:spLocks noGrp="1"/>
          </p:cNvSpPr>
          <p:nvPr>
            <p:ph type="dt" sz="half" idx="2"/>
          </p:nvPr>
        </p:nvSpPr>
        <p:spPr>
          <a:xfrm>
            <a:off x="6586538" y="612775"/>
            <a:ext cx="957263" cy="457200"/>
          </a:xfrm>
          <a:prstGeom prst="rect">
            <a:avLst/>
          </a:prstGeo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endParaRPr>
          </a:p>
        </p:txBody>
      </p:sp>
      <p:sp>
        <p:nvSpPr>
          <p:cNvPr id="20" name="页脚占位符 4"/>
          <p:cNvSpPr>
            <a:spLocks noGrp="1"/>
          </p:cNvSpPr>
          <p:nvPr>
            <p:ph type="ftr" sz="quarter" idx="3"/>
          </p:nvPr>
        </p:nvSpPr>
        <p:spPr>
          <a:xfrm>
            <a:off x="5257800" y="612775"/>
            <a:ext cx="1325563" cy="457200"/>
          </a:xfrm>
          <a:prstGeom prst="rect">
            <a:avLst/>
          </a:prstGeo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endParaRPr>
          </a:p>
        </p:txBody>
      </p:sp>
      <p:sp>
        <p:nvSpPr>
          <p:cNvPr id="21" name="灯片编号占位符 5"/>
          <p:cNvSpPr>
            <a:spLocks noGrp="1"/>
          </p:cNvSpPr>
          <p:nvPr>
            <p:ph type="sldNum" sz="quarter" idx="4"/>
          </p:nvPr>
        </p:nvSpPr>
        <p:spPr>
          <a:xfrm>
            <a:off x="8174038" y="1588"/>
            <a:ext cx="762000" cy="366713"/>
          </a:xfrm>
          <a:prstGeom prst="rect">
            <a:avLst/>
          </a:prstGeom>
        </p:spPr>
        <p:txBody>
          <a:bodyPr vert="horz" wrap="square" lIns="91440" tIns="45720" rIns="91440" bIns="45720" numCol="1" anchor="b" anchorCtr="0" compatLnSpc="1"/>
          <a:lstStyle>
            <a:lvl1pPr>
              <a:defRPr/>
            </a:lvl1pPr>
          </a:lstStyle>
          <a:p>
            <a:pPr marL="0" marR="0" indent="0" defTabSz="914400" rtl="0" fontAlgn="base" latinLnBrk="0">
              <a:lnSpc>
                <a:spcPct val="100000"/>
              </a:lnSpc>
              <a:spcBef>
                <a:spcPct val="0"/>
              </a:spcBef>
              <a:spcAft>
                <a:spcPct val="0"/>
              </a:spcAft>
              <a:buClrTx/>
              <a:buSzTx/>
              <a:buFontTx/>
              <a:buNone/>
              <a:defRPr/>
            </a:pPr>
            <a:fld id="{A4C0B646-DF2F-4A8F-8A14-9A6181CCE07E}" type="slidenum">
              <a:rPr kumimoji="0" lang="en-US" altLang="zh-CN" b="0" i="0" kern="1200" cap="none" spc="0" normalizeH="0" baseline="0" noProof="0">
                <a:latin typeface="Times New Roman" panose="02020603050405020304" pitchFamily="18" charset="0"/>
                <a:ea typeface="隶书" panose="02010509060101010101" pitchFamily="49" charset="-122"/>
                <a:cs typeface="+mn-cs"/>
              </a:rPr>
            </a:fld>
            <a:endParaRPr kumimoji="0" lang="en-US" altLang="zh-CN" b="0" i="0" kern="1200" cap="none" spc="0" normalizeH="0" baseline="0" noProof="0">
              <a:latin typeface="Times New Roman" panose="02020603050405020304" pitchFamily="18" charset="0"/>
              <a:ea typeface="隶书" panose="02010509060101010101" pitchFamily="49"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9" name="日期占位符 3"/>
          <p:cNvSpPr>
            <a:spLocks noGrp="1"/>
          </p:cNvSpPr>
          <p:nvPr>
            <p:ph type="dt" sz="half" idx="2"/>
          </p:nvPr>
        </p:nvSpPr>
        <p:spPr>
          <a:xfrm>
            <a:off x="6586538" y="612775"/>
            <a:ext cx="957263" cy="457200"/>
          </a:xfrm>
          <a:prstGeom prst="rect">
            <a:avLst/>
          </a:prstGeo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endParaRPr>
          </a:p>
        </p:txBody>
      </p:sp>
      <p:sp>
        <p:nvSpPr>
          <p:cNvPr id="20" name="页脚占位符 4"/>
          <p:cNvSpPr>
            <a:spLocks noGrp="1"/>
          </p:cNvSpPr>
          <p:nvPr>
            <p:ph type="ftr" sz="quarter" idx="3"/>
          </p:nvPr>
        </p:nvSpPr>
        <p:spPr>
          <a:xfrm>
            <a:off x="5257800" y="612775"/>
            <a:ext cx="1325563" cy="457200"/>
          </a:xfrm>
          <a:prstGeom prst="rect">
            <a:avLst/>
          </a:prstGeo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endParaRPr>
          </a:p>
        </p:txBody>
      </p:sp>
      <p:sp>
        <p:nvSpPr>
          <p:cNvPr id="21" name="灯片编号占位符 5"/>
          <p:cNvSpPr>
            <a:spLocks noGrp="1"/>
          </p:cNvSpPr>
          <p:nvPr>
            <p:ph type="sldNum" sz="quarter" idx="4"/>
          </p:nvPr>
        </p:nvSpPr>
        <p:spPr>
          <a:xfrm>
            <a:off x="8174038" y="1588"/>
            <a:ext cx="762000" cy="366713"/>
          </a:xfrm>
          <a:prstGeom prst="rect">
            <a:avLst/>
          </a:prstGeom>
        </p:spPr>
        <p:txBody>
          <a:bodyPr vert="horz" wrap="square" lIns="91440" tIns="45720" rIns="91440" bIns="45720" numCol="1" anchor="b" anchorCtr="0" compatLnSpc="1"/>
          <a:lstStyle>
            <a:lvl1pPr>
              <a:defRPr/>
            </a:lvl1pPr>
          </a:lstStyle>
          <a:p>
            <a:pPr marL="0" marR="0" indent="0" defTabSz="914400" rtl="0" fontAlgn="base" latinLnBrk="0">
              <a:lnSpc>
                <a:spcPct val="100000"/>
              </a:lnSpc>
              <a:spcBef>
                <a:spcPct val="0"/>
              </a:spcBef>
              <a:spcAft>
                <a:spcPct val="0"/>
              </a:spcAft>
              <a:buClrTx/>
              <a:buSzTx/>
              <a:buFontTx/>
              <a:buNone/>
              <a:defRPr/>
            </a:pPr>
            <a:fld id="{C8FF648F-B9BB-496F-8A4A-BF27DAD725CF}" type="slidenum">
              <a:rPr kumimoji="0" lang="en-US" altLang="zh-CN" b="0" i="0" kern="1200" cap="none" spc="0" normalizeH="0" baseline="0" noProof="0">
                <a:latin typeface="Times New Roman" panose="02020603050405020304" pitchFamily="18" charset="0"/>
                <a:ea typeface="隶书" panose="02010509060101010101" pitchFamily="49" charset="-122"/>
                <a:cs typeface="+mn-cs"/>
              </a:rPr>
            </a:fld>
            <a:endParaRPr kumimoji="0" lang="en-US" altLang="zh-CN" b="0" i="0" kern="1200" cap="none" spc="0" normalizeH="0" baseline="0" noProof="0">
              <a:latin typeface="Times New Roman" panose="02020603050405020304" pitchFamily="18" charset="0"/>
              <a:ea typeface="隶书" panose="02010509060101010101" pitchFamily="49"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bg>
      <p:bgPr>
        <a:solidFill>
          <a:schemeClr val="bg1"/>
        </a:solidFill>
        <a:effectLst/>
      </p:bgPr>
    </p:bg>
    <p:spTree>
      <p:nvGrpSpPr>
        <p:cNvPr id="1" name=""/>
        <p:cNvGrpSpPr/>
        <p:nvPr/>
      </p:nvGrpSpPr>
      <p:grpSpPr>
        <a:xfrm>
          <a:off x="0" y="0"/>
          <a:ext cx="0" cy="0"/>
          <a:chOff x="0" y="0"/>
          <a:chExt cx="0" cy="0"/>
        </a:xfrm>
      </p:grpSpPr>
      <p:sp>
        <p:nvSpPr>
          <p:cNvPr id="19" name="矩形 18"/>
          <p:cNvSpPr/>
          <p:nvPr/>
        </p:nvSpPr>
        <p:spPr>
          <a:xfrm>
            <a:off x="0" y="366713"/>
            <a:ext cx="9144000" cy="84138"/>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0" name="矩形 19"/>
          <p:cNvSpPr/>
          <p:nvPr/>
        </p:nvSpPr>
        <p:spPr>
          <a:xfrm>
            <a:off x="0" y="0"/>
            <a:ext cx="9144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1" name="矩形 20"/>
          <p:cNvSpPr/>
          <p:nvPr/>
        </p:nvSpPr>
        <p:spPr>
          <a:xfrm>
            <a:off x="0" y="307975"/>
            <a:ext cx="9144000" cy="920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dirty="0">
              <a:ln>
                <a:noFill/>
              </a:ln>
              <a:solidFill>
                <a:schemeClr val="lt1"/>
              </a:solidFill>
              <a:effectLst/>
              <a:uLnTx/>
              <a:uFillTx/>
              <a:latin typeface="+mn-lt"/>
              <a:ea typeface="+mn-ea"/>
              <a:cs typeface="+mn-cs"/>
            </a:endParaRPr>
          </a:p>
        </p:txBody>
      </p:sp>
      <p:sp>
        <p:nvSpPr>
          <p:cNvPr id="22" name="矩形 21"/>
          <p:cNvSpPr/>
          <p:nvPr/>
        </p:nvSpPr>
        <p:spPr>
          <a:xfrm flipV="1">
            <a:off x="5410200" y="360363"/>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4" name="矩形 23"/>
          <p:cNvSpPr/>
          <p:nvPr/>
        </p:nvSpPr>
        <p:spPr>
          <a:xfrm flipV="1">
            <a:off x="5410200" y="439738"/>
            <a:ext cx="37338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useBgFill="1">
        <p:nvSpPr>
          <p:cNvPr id="25" name="圆角矩形 24"/>
          <p:cNvSpPr/>
          <p:nvPr/>
        </p:nvSpPr>
        <p:spPr bwMode="white">
          <a:xfrm>
            <a:off x="5407025" y="496888"/>
            <a:ext cx="306387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useBgFill="1">
        <p:nvSpPr>
          <p:cNvPr id="26" name="圆角矩形 25"/>
          <p:cNvSpPr/>
          <p:nvPr/>
        </p:nvSpPr>
        <p:spPr bwMode="white">
          <a:xfrm>
            <a:off x="7373938" y="588963"/>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7" name="矩形 26"/>
          <p:cNvSpPr/>
          <p:nvPr/>
        </p:nvSpPr>
        <p:spPr bwMode="invGray">
          <a:xfrm>
            <a:off x="9085263" y="-1587"/>
            <a:ext cx="5715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dirty="0">
              <a:ln>
                <a:noFill/>
              </a:ln>
              <a:solidFill>
                <a:schemeClr val="lt1"/>
              </a:solidFill>
              <a:effectLst/>
              <a:uLnTx/>
              <a:uFillTx/>
              <a:latin typeface="+mn-lt"/>
              <a:ea typeface="+mn-ea"/>
              <a:cs typeface="+mn-cs"/>
            </a:endParaRPr>
          </a:p>
        </p:txBody>
      </p:sp>
      <p:sp>
        <p:nvSpPr>
          <p:cNvPr id="41" name="矩形 40"/>
          <p:cNvSpPr/>
          <p:nvPr/>
        </p:nvSpPr>
        <p:spPr bwMode="invGray">
          <a:xfrm>
            <a:off x="9043988" y="-1587"/>
            <a:ext cx="28575"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dirty="0">
              <a:ln>
                <a:noFill/>
              </a:ln>
              <a:solidFill>
                <a:schemeClr val="lt1"/>
              </a:solidFill>
              <a:effectLst/>
              <a:uLnTx/>
              <a:uFillTx/>
              <a:latin typeface="+mn-lt"/>
              <a:ea typeface="+mn-ea"/>
              <a:cs typeface="+mn-cs"/>
            </a:endParaRPr>
          </a:p>
        </p:txBody>
      </p:sp>
      <p:sp>
        <p:nvSpPr>
          <p:cNvPr id="42" name="矩形 41"/>
          <p:cNvSpPr/>
          <p:nvPr/>
        </p:nvSpPr>
        <p:spPr bwMode="invGray">
          <a:xfrm>
            <a:off x="9024938" y="-1587"/>
            <a:ext cx="9525"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bwMode="invGray">
          <a:xfrm>
            <a:off x="8975725" y="-1587"/>
            <a:ext cx="26988"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44" name="矩形 43"/>
          <p:cNvSpPr/>
          <p:nvPr/>
        </p:nvSpPr>
        <p:spPr bwMode="invGray">
          <a:xfrm>
            <a:off x="8915400" y="0"/>
            <a:ext cx="55563"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45" name="矩形 44"/>
          <p:cNvSpPr/>
          <p:nvPr/>
        </p:nvSpPr>
        <p:spPr bwMode="invGray">
          <a:xfrm>
            <a:off x="8874125" y="0"/>
            <a:ext cx="7938"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6" name="日期占位符 3"/>
          <p:cNvSpPr>
            <a:spLocks noGrp="1"/>
          </p:cNvSpPr>
          <p:nvPr>
            <p:ph type="dt" sz="half" idx="2"/>
          </p:nvPr>
        </p:nvSpPr>
        <p:spPr>
          <a:xfrm>
            <a:off x="6586538" y="612775"/>
            <a:ext cx="957263" cy="457200"/>
          </a:xfrm>
          <a:prstGeom prst="rect">
            <a:avLst/>
          </a:prstGeo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endParaRPr>
          </a:p>
        </p:txBody>
      </p:sp>
      <p:sp>
        <p:nvSpPr>
          <p:cNvPr id="47" name="页脚占位符 4"/>
          <p:cNvSpPr>
            <a:spLocks noGrp="1"/>
          </p:cNvSpPr>
          <p:nvPr>
            <p:ph type="ftr" sz="quarter" idx="3"/>
          </p:nvPr>
        </p:nvSpPr>
        <p:spPr>
          <a:xfrm>
            <a:off x="5257800" y="612775"/>
            <a:ext cx="1325563" cy="457200"/>
          </a:xfrm>
          <a:prstGeom prst="rect">
            <a:avLst/>
          </a:prstGeo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endParaRPr>
          </a:p>
        </p:txBody>
      </p:sp>
      <p:sp>
        <p:nvSpPr>
          <p:cNvPr id="48" name="灯片编号占位符 5"/>
          <p:cNvSpPr>
            <a:spLocks noGrp="1"/>
          </p:cNvSpPr>
          <p:nvPr>
            <p:ph type="sldNum" sz="quarter" idx="4"/>
          </p:nvPr>
        </p:nvSpPr>
        <p:spPr>
          <a:xfrm>
            <a:off x="8174038" y="1588"/>
            <a:ext cx="762000" cy="366713"/>
          </a:xfrm>
          <a:prstGeom prst="rect">
            <a:avLst/>
          </a:prstGeom>
        </p:spPr>
        <p:txBody>
          <a:bodyPr vert="horz" wrap="square" lIns="91440" tIns="45720" rIns="91440" bIns="45720" numCol="1" anchor="b" anchorCtr="0" compatLnSpc="1"/>
          <a:lstStyle>
            <a:lvl1pPr>
              <a:defRPr/>
            </a:lvl1pPr>
          </a:lstStyle>
          <a:p>
            <a:pPr marL="0" marR="0" indent="0" defTabSz="914400" rtl="0" fontAlgn="base" latinLnBrk="0">
              <a:lnSpc>
                <a:spcPct val="100000"/>
              </a:lnSpc>
              <a:spcBef>
                <a:spcPct val="0"/>
              </a:spcBef>
              <a:spcAft>
                <a:spcPct val="0"/>
              </a:spcAft>
              <a:buClrTx/>
              <a:buSzTx/>
              <a:buFontTx/>
              <a:buNone/>
              <a:defRPr/>
            </a:pPr>
            <a:fld id="{68534FCF-25D2-439A-B1D0-4043DC229A58}" type="slidenum">
              <a:rPr kumimoji="0" lang="en-US" altLang="zh-CN" b="0" i="0" kern="1200" cap="none" spc="0" normalizeH="0" baseline="0" noProof="0">
                <a:latin typeface="Times New Roman" panose="02020603050405020304" pitchFamily="18" charset="0"/>
                <a:ea typeface="隶书" panose="02010509060101010101" pitchFamily="49" charset="-122"/>
                <a:cs typeface="+mn-cs"/>
              </a:rPr>
            </a:fld>
            <a:endParaRPr kumimoji="0" lang="en-US" altLang="zh-CN" b="0" i="0" kern="1200" cap="none" spc="0" normalizeH="0" baseline="0" noProof="0">
              <a:latin typeface="Times New Roman" panose="02020603050405020304" pitchFamily="18" charset="0"/>
              <a:ea typeface="隶书" panose="02010509060101010101" pitchFamily="49"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zh-CN" altLang="en-US" smtClean="0"/>
              <a:t>单击此处编辑母版标题样式</a:t>
            </a:r>
            <a:endParaRPr lang="en-US" dirty="0"/>
          </a:p>
        </p:txBody>
      </p:sp>
      <p:sp>
        <p:nvSpPr>
          <p:cNvPr id="3" name="文本占位符 2"/>
          <p:cNvSpPr>
            <a:spLocks noGrp="1"/>
          </p:cNvSpPr>
          <p:nvPr>
            <p:ph type="body" idx="1"/>
          </p:nvPr>
        </p:nvSpPr>
        <p:spPr>
          <a:xfrm>
            <a:off x="722313" y="3367088"/>
            <a:ext cx="77724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endParaRPr lang="zh-CN" altLang="en-US" smtClean="0"/>
          </a:p>
        </p:txBody>
      </p:sp>
      <p:sp>
        <p:nvSpPr>
          <p:cNvPr id="19" name="日期占位符 3"/>
          <p:cNvSpPr>
            <a:spLocks noGrp="1"/>
          </p:cNvSpPr>
          <p:nvPr>
            <p:ph type="dt" sz="half" idx="2"/>
          </p:nvPr>
        </p:nvSpPr>
        <p:spPr>
          <a:xfrm>
            <a:off x="6586538" y="612775"/>
            <a:ext cx="957263" cy="457200"/>
          </a:xfrm>
          <a:prstGeom prst="rect">
            <a:avLst/>
          </a:prstGeo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endParaRPr>
          </a:p>
        </p:txBody>
      </p:sp>
      <p:sp>
        <p:nvSpPr>
          <p:cNvPr id="20" name="页脚占位符 4"/>
          <p:cNvSpPr>
            <a:spLocks noGrp="1"/>
          </p:cNvSpPr>
          <p:nvPr>
            <p:ph type="ftr" sz="quarter" idx="3"/>
          </p:nvPr>
        </p:nvSpPr>
        <p:spPr>
          <a:xfrm>
            <a:off x="5257800" y="612775"/>
            <a:ext cx="1325563" cy="457200"/>
          </a:xfrm>
          <a:prstGeom prst="rect">
            <a:avLst/>
          </a:prstGeo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endParaRPr>
          </a:p>
        </p:txBody>
      </p:sp>
      <p:sp>
        <p:nvSpPr>
          <p:cNvPr id="21" name="灯片编号占位符 5"/>
          <p:cNvSpPr>
            <a:spLocks noGrp="1"/>
          </p:cNvSpPr>
          <p:nvPr>
            <p:ph type="sldNum" sz="quarter" idx="4"/>
          </p:nvPr>
        </p:nvSpPr>
        <p:spPr>
          <a:xfrm>
            <a:off x="8174038" y="1588"/>
            <a:ext cx="762000" cy="366713"/>
          </a:xfrm>
          <a:prstGeom prst="rect">
            <a:avLst/>
          </a:prstGeom>
        </p:spPr>
        <p:txBody>
          <a:bodyPr vert="horz" wrap="square" lIns="91440" tIns="45720" rIns="91440" bIns="45720" numCol="1" anchor="b" anchorCtr="0" compatLnSpc="1"/>
          <a:lstStyle>
            <a:lvl1pPr>
              <a:defRPr/>
            </a:lvl1pPr>
          </a:lstStyle>
          <a:p>
            <a:pPr marL="0" marR="0" indent="0" defTabSz="914400" rtl="0" fontAlgn="base" latinLnBrk="0">
              <a:lnSpc>
                <a:spcPct val="100000"/>
              </a:lnSpc>
              <a:spcBef>
                <a:spcPct val="0"/>
              </a:spcBef>
              <a:spcAft>
                <a:spcPct val="0"/>
              </a:spcAft>
              <a:buClrTx/>
              <a:buSzTx/>
              <a:buFontTx/>
              <a:buNone/>
              <a:defRPr/>
            </a:pPr>
            <a:fld id="{D41BCDF3-1375-41A8-A1F9-CA49FE2567ED}" type="slidenum">
              <a:rPr kumimoji="0" lang="en-US" altLang="zh-CN" b="0" i="0" kern="1200" cap="none" spc="0" normalizeH="0" baseline="0" noProof="0">
                <a:latin typeface="Times New Roman" panose="02020603050405020304" pitchFamily="18" charset="0"/>
                <a:ea typeface="隶书" panose="02010509060101010101" pitchFamily="49" charset="-122"/>
                <a:cs typeface="+mn-cs"/>
              </a:rPr>
            </a:fld>
            <a:endParaRPr kumimoji="0" lang="en-US" altLang="zh-CN" b="0" i="0" kern="1200" cap="none" spc="0" normalizeH="0" baseline="0" noProof="0">
              <a:latin typeface="Times New Roman" panose="02020603050405020304" pitchFamily="18" charset="0"/>
              <a:ea typeface="隶书" panose="02010509060101010101" pitchFamily="49"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785926"/>
            <a:ext cx="4038600" cy="4989461"/>
          </a:xfrm>
        </p:spPr>
        <p:txBody>
          <a:bodyPr/>
          <a:lstStyle>
            <a:lvl1pPr>
              <a:defRPr sz="2000"/>
            </a:lvl1pPr>
            <a:lvl2pPr>
              <a:defRPr sz="1900"/>
            </a:lvl2pPr>
            <a:lvl3pPr>
              <a:defRPr sz="18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内容占位符 3"/>
          <p:cNvSpPr>
            <a:spLocks noGrp="1"/>
          </p:cNvSpPr>
          <p:nvPr>
            <p:ph sz="half" idx="2"/>
          </p:nvPr>
        </p:nvSpPr>
        <p:spPr>
          <a:xfrm>
            <a:off x="4648200" y="1785926"/>
            <a:ext cx="4038600" cy="4989461"/>
          </a:xfrm>
        </p:spPr>
        <p:txBody>
          <a:bodyPr/>
          <a:lstStyle>
            <a:lvl1pPr>
              <a:defRPr sz="2000"/>
            </a:lvl1pPr>
            <a:lvl2pPr>
              <a:defRPr sz="1900"/>
            </a:lvl2pPr>
            <a:lvl3pPr>
              <a:defRPr sz="18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9" name="日期占位符 4"/>
          <p:cNvSpPr>
            <a:spLocks noGrp="1"/>
          </p:cNvSpPr>
          <p:nvPr>
            <p:ph type="dt" sz="half" idx="12"/>
          </p:nvPr>
        </p:nvSpPr>
        <p:spPr>
          <a:xfrm>
            <a:off x="6586538" y="612775"/>
            <a:ext cx="957263" cy="457200"/>
          </a:xfrm>
          <a:prstGeom prst="rect">
            <a:avLst/>
          </a:prstGeo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endParaRPr>
          </a:p>
        </p:txBody>
      </p:sp>
      <p:sp>
        <p:nvSpPr>
          <p:cNvPr id="20" name="页脚占位符 5"/>
          <p:cNvSpPr>
            <a:spLocks noGrp="1"/>
          </p:cNvSpPr>
          <p:nvPr>
            <p:ph type="ftr" sz="quarter" idx="3"/>
          </p:nvPr>
        </p:nvSpPr>
        <p:spPr>
          <a:xfrm>
            <a:off x="5257800" y="612775"/>
            <a:ext cx="1325563" cy="457200"/>
          </a:xfrm>
          <a:prstGeom prst="rect">
            <a:avLst/>
          </a:prstGeo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endParaRPr>
          </a:p>
        </p:txBody>
      </p:sp>
      <p:sp>
        <p:nvSpPr>
          <p:cNvPr id="21" name="灯片编号占位符 6"/>
          <p:cNvSpPr>
            <a:spLocks noGrp="1"/>
          </p:cNvSpPr>
          <p:nvPr>
            <p:ph type="sldNum" sz="quarter" idx="4"/>
          </p:nvPr>
        </p:nvSpPr>
        <p:spPr>
          <a:xfrm>
            <a:off x="8174038" y="1588"/>
            <a:ext cx="762000" cy="366713"/>
          </a:xfrm>
          <a:prstGeom prst="rect">
            <a:avLst/>
          </a:prstGeom>
        </p:spPr>
        <p:txBody>
          <a:bodyPr vert="horz" wrap="square" lIns="91440" tIns="45720" rIns="91440" bIns="45720" numCol="1" anchor="b" anchorCtr="0" compatLnSpc="1"/>
          <a:lstStyle>
            <a:lvl1pPr>
              <a:defRPr/>
            </a:lvl1pPr>
          </a:lstStyle>
          <a:p>
            <a:pPr marL="0" marR="0" indent="0" defTabSz="914400" rtl="0" fontAlgn="base" latinLnBrk="0">
              <a:lnSpc>
                <a:spcPct val="100000"/>
              </a:lnSpc>
              <a:spcBef>
                <a:spcPct val="0"/>
              </a:spcBef>
              <a:spcAft>
                <a:spcPct val="0"/>
              </a:spcAft>
              <a:buClrTx/>
              <a:buSzTx/>
              <a:buFontTx/>
              <a:buNone/>
              <a:defRPr/>
            </a:pPr>
            <a:fld id="{42E2C7A0-D3A7-482A-8E97-E38542526F92}" type="slidenum">
              <a:rPr kumimoji="0" lang="en-US" altLang="zh-CN" b="0" i="0" kern="1200" cap="none" spc="0" normalizeH="0" baseline="0" noProof="0">
                <a:latin typeface="Times New Roman" panose="02020603050405020304" pitchFamily="18" charset="0"/>
                <a:ea typeface="隶书" panose="02010509060101010101" pitchFamily="49" charset="-122"/>
                <a:cs typeface="+mn-cs"/>
              </a:rPr>
            </a:fld>
            <a:endParaRPr kumimoji="0" lang="en-US" altLang="zh-CN" b="0" i="0" kern="1200" cap="none" spc="0" normalizeH="0" baseline="0" noProof="0">
              <a:latin typeface="Times New Roman" panose="02020603050405020304" pitchFamily="18" charset="0"/>
              <a:ea typeface="隶书" panose="02010509060101010101" pitchFamily="49"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428604"/>
            <a:ext cx="8382000" cy="1069848"/>
          </a:xfrm>
        </p:spPr>
        <p:txBody>
          <a:bodyPr/>
          <a:lstStyle>
            <a:lvl1pPr>
              <a:defRPr sz="4000" b="0" i="0" cap="none" baseline="0"/>
            </a:lvl1pPr>
          </a:lstStyle>
          <a:p>
            <a:r>
              <a:rPr lang="zh-CN" altLang="en-US" smtClean="0"/>
              <a:t>单击此处编辑母版标题样式</a:t>
            </a:r>
            <a:endParaRPr lang="en-US"/>
          </a:p>
        </p:txBody>
      </p:sp>
      <p:sp>
        <p:nvSpPr>
          <p:cNvPr id="3" name="文本占位符 2"/>
          <p:cNvSpPr>
            <a:spLocks noGrp="1"/>
          </p:cNvSpPr>
          <p:nvPr>
            <p:ph type="body" idx="1"/>
          </p:nvPr>
        </p:nvSpPr>
        <p:spPr>
          <a:xfrm>
            <a:off x="381000" y="1500174"/>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endParaRPr lang="zh-CN" altLang="en-US" smtClean="0"/>
          </a:p>
        </p:txBody>
      </p:sp>
      <p:sp>
        <p:nvSpPr>
          <p:cNvPr id="4" name="文本占位符 3"/>
          <p:cNvSpPr>
            <a:spLocks noGrp="1"/>
          </p:cNvSpPr>
          <p:nvPr>
            <p:ph type="body" sz="half" idx="3"/>
          </p:nvPr>
        </p:nvSpPr>
        <p:spPr>
          <a:xfrm>
            <a:off x="4721225" y="1500174"/>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endParaRPr lang="zh-CN" altLang="en-US" smtClean="0"/>
          </a:p>
        </p:txBody>
      </p:sp>
      <p:sp>
        <p:nvSpPr>
          <p:cNvPr id="5" name="内容占位符 4"/>
          <p:cNvSpPr>
            <a:spLocks noGrp="1"/>
          </p:cNvSpPr>
          <p:nvPr>
            <p:ph sz="quarter" idx="2"/>
          </p:nvPr>
        </p:nvSpPr>
        <p:spPr>
          <a:xfrm>
            <a:off x="381000" y="1928802"/>
            <a:ext cx="4041648" cy="4665917"/>
          </a:xfrm>
        </p:spPr>
        <p:txBody>
          <a:bodyPr/>
          <a:lstStyle>
            <a:lvl1pPr>
              <a:defRPr sz="20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6" name="内容占位符 5"/>
          <p:cNvSpPr>
            <a:spLocks noGrp="1"/>
          </p:cNvSpPr>
          <p:nvPr>
            <p:ph sz="quarter" idx="4"/>
          </p:nvPr>
        </p:nvSpPr>
        <p:spPr>
          <a:xfrm>
            <a:off x="4718304" y="1928802"/>
            <a:ext cx="4041775" cy="4665917"/>
          </a:xfrm>
        </p:spPr>
        <p:txBody>
          <a:bodyPr/>
          <a:lstStyle>
            <a:lvl1pPr>
              <a:defRPr sz="20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7" name="灯片编号占位符 6"/>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E1750FD-77FD-4F28-A874-74BFBC6DCC9F}" type="slidenum">
              <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隶书" panose="02010509060101010101" pitchFamily="49" charset="-122"/>
                <a:cs typeface="+mn-cs"/>
              </a:rPr>
            </a:fld>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隶书" panose="02010509060101010101" pitchFamily="49"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lstStyle>
            <a:lvl1pPr>
              <a:defRPr sz="4000">
                <a:solidFill>
                  <a:schemeClr val="tx2"/>
                </a:solidFill>
              </a:defRPr>
            </a:lvl1pPr>
          </a:lstStyle>
          <a:p>
            <a:r>
              <a:rPr lang="zh-CN" altLang="en-US" smtClean="0"/>
              <a:t>单击此处编辑母版标题样式</a:t>
            </a:r>
            <a:endParaRPr lang="en-US"/>
          </a:p>
        </p:txBody>
      </p:sp>
      <p:sp>
        <p:nvSpPr>
          <p:cNvPr id="19" name="日期占位符 2"/>
          <p:cNvSpPr>
            <a:spLocks noGrp="1"/>
          </p:cNvSpPr>
          <p:nvPr>
            <p:ph type="dt" sz="half" idx="2"/>
          </p:nvPr>
        </p:nvSpPr>
        <p:spPr>
          <a:xfrm>
            <a:off x="6583363" y="612775"/>
            <a:ext cx="957263" cy="457200"/>
          </a:xfrm>
          <a:prstGeom prst="rect">
            <a:avLst/>
          </a:prstGeo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endParaRPr>
          </a:p>
        </p:txBody>
      </p:sp>
      <p:sp>
        <p:nvSpPr>
          <p:cNvPr id="20" name="页脚占位符 3"/>
          <p:cNvSpPr>
            <a:spLocks noGrp="1"/>
          </p:cNvSpPr>
          <p:nvPr>
            <p:ph type="ftr" sz="quarter" idx="3"/>
          </p:nvPr>
        </p:nvSpPr>
        <p:spPr>
          <a:xfrm>
            <a:off x="5257800" y="612775"/>
            <a:ext cx="1325563" cy="457200"/>
          </a:xfrm>
          <a:prstGeom prst="rect">
            <a:avLst/>
          </a:prstGeo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endParaRPr>
          </a:p>
        </p:txBody>
      </p:sp>
      <p:sp>
        <p:nvSpPr>
          <p:cNvPr id="21" name="灯片编号占位符 4"/>
          <p:cNvSpPr>
            <a:spLocks noGrp="1"/>
          </p:cNvSpPr>
          <p:nvPr>
            <p:ph type="sldNum" sz="quarter" idx="4"/>
          </p:nvPr>
        </p:nvSpPr>
        <p:spPr>
          <a:xfrm>
            <a:off x="8174038" y="1588"/>
            <a:ext cx="762000" cy="366713"/>
          </a:xfrm>
          <a:prstGeom prst="rect">
            <a:avLst/>
          </a:prstGeom>
        </p:spPr>
        <p:txBody>
          <a:bodyPr vert="horz" wrap="square" lIns="91440" tIns="45720" rIns="91440" bIns="45720" numCol="1" anchor="b" anchorCtr="0" compatLnSpc="1"/>
          <a:lstStyle>
            <a:lvl1pPr>
              <a:defRPr/>
            </a:lvl1pPr>
          </a:lstStyle>
          <a:p>
            <a:pPr marL="0" marR="0" indent="0" defTabSz="914400" rtl="0" fontAlgn="base" latinLnBrk="0">
              <a:lnSpc>
                <a:spcPct val="100000"/>
              </a:lnSpc>
              <a:spcBef>
                <a:spcPct val="0"/>
              </a:spcBef>
              <a:spcAft>
                <a:spcPct val="0"/>
              </a:spcAft>
              <a:buClrTx/>
              <a:buSzTx/>
              <a:buFontTx/>
              <a:buNone/>
              <a:defRPr/>
            </a:pPr>
            <a:fld id="{7EC84EAE-9A42-4A04-A5E0-1D2CB78E59BC}" type="slidenum">
              <a:rPr kumimoji="0" lang="en-US" altLang="zh-CN" b="0" i="0" kern="1200" cap="none" spc="0" normalizeH="0" baseline="0" noProof="0">
                <a:latin typeface="Times New Roman" panose="02020603050405020304" pitchFamily="18" charset="0"/>
                <a:ea typeface="隶书" panose="02010509060101010101" pitchFamily="49" charset="-122"/>
                <a:cs typeface="+mn-cs"/>
              </a:rPr>
            </a:fld>
            <a:endParaRPr kumimoji="0" lang="en-US" altLang="zh-CN" b="0" i="0" kern="1200" cap="none" spc="0" normalizeH="0" baseline="0" noProof="0">
              <a:latin typeface="Times New Roman" panose="02020603050405020304" pitchFamily="18" charset="0"/>
              <a:ea typeface="隶书" panose="02010509060101010101" pitchFamily="49"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9" name="日期占位符 1"/>
          <p:cNvSpPr>
            <a:spLocks noGrp="1"/>
          </p:cNvSpPr>
          <p:nvPr>
            <p:ph type="dt" sz="half" idx="2"/>
          </p:nvPr>
        </p:nvSpPr>
        <p:spPr>
          <a:xfrm>
            <a:off x="6586538" y="612775"/>
            <a:ext cx="957263" cy="457200"/>
          </a:xfrm>
          <a:prstGeom prst="rect">
            <a:avLst/>
          </a:prstGeo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endParaRPr>
          </a:p>
        </p:txBody>
      </p:sp>
      <p:sp>
        <p:nvSpPr>
          <p:cNvPr id="20" name="页脚占位符 2"/>
          <p:cNvSpPr>
            <a:spLocks noGrp="1"/>
          </p:cNvSpPr>
          <p:nvPr>
            <p:ph type="ftr" sz="quarter" idx="3"/>
          </p:nvPr>
        </p:nvSpPr>
        <p:spPr>
          <a:xfrm>
            <a:off x="5257800" y="612775"/>
            <a:ext cx="1325563" cy="457200"/>
          </a:xfrm>
          <a:prstGeom prst="rect">
            <a:avLst/>
          </a:prstGeo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endParaRPr>
          </a:p>
        </p:txBody>
      </p:sp>
      <p:sp>
        <p:nvSpPr>
          <p:cNvPr id="21" name="灯片编号占位符 3"/>
          <p:cNvSpPr>
            <a:spLocks noGrp="1"/>
          </p:cNvSpPr>
          <p:nvPr>
            <p:ph type="sldNum" sz="quarter" idx="4"/>
          </p:nvPr>
        </p:nvSpPr>
        <p:spPr>
          <a:xfrm>
            <a:off x="8174038" y="1588"/>
            <a:ext cx="762000" cy="366713"/>
          </a:xfrm>
          <a:prstGeom prst="rect">
            <a:avLst/>
          </a:prstGeom>
        </p:spPr>
        <p:txBody>
          <a:bodyPr vert="horz" wrap="square" lIns="91440" tIns="45720" rIns="91440" bIns="45720" numCol="1" anchor="b" anchorCtr="0" compatLnSpc="1"/>
          <a:lstStyle>
            <a:lvl1pPr>
              <a:defRPr/>
            </a:lvl1pPr>
          </a:lstStyle>
          <a:p>
            <a:pPr marL="0" marR="0" indent="0" defTabSz="914400" rtl="0" fontAlgn="base" latinLnBrk="0">
              <a:lnSpc>
                <a:spcPct val="100000"/>
              </a:lnSpc>
              <a:spcBef>
                <a:spcPct val="0"/>
              </a:spcBef>
              <a:spcAft>
                <a:spcPct val="0"/>
              </a:spcAft>
              <a:buClrTx/>
              <a:buSzTx/>
              <a:buFontTx/>
              <a:buNone/>
              <a:defRPr/>
            </a:pPr>
            <a:fld id="{8DA682D1-CD91-4F97-8D9F-2B4EEAD9189A}" type="slidenum">
              <a:rPr kumimoji="0" lang="en-US" altLang="zh-CN" b="0" i="0" kern="1200" cap="none" spc="0" normalizeH="0" baseline="0" noProof="0">
                <a:latin typeface="Times New Roman" panose="02020603050405020304" pitchFamily="18" charset="0"/>
                <a:ea typeface="隶书" panose="02010509060101010101" pitchFamily="49" charset="-122"/>
                <a:cs typeface="+mn-cs"/>
              </a:rPr>
            </a:fld>
            <a:endParaRPr kumimoji="0" lang="en-US" altLang="zh-CN" b="0" i="0" kern="1200" cap="none" spc="0" normalizeH="0" baseline="0" noProof="0">
              <a:latin typeface="Times New Roman" panose="02020603050405020304" pitchFamily="18" charset="0"/>
              <a:ea typeface="隶书" panose="02010509060101010101" pitchFamily="49"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lang="zh-CN" altLang="en-US" smtClean="0"/>
              <a:t>单击此处编辑母版标题样式</a:t>
            </a:r>
            <a:endParaRPr lang="en-US"/>
          </a:p>
        </p:txBody>
      </p:sp>
      <p:sp>
        <p:nvSpPr>
          <p:cNvPr id="3" name="文本占位符 2"/>
          <p:cNvSpPr>
            <a:spLocks noGrp="1"/>
          </p:cNvSpPr>
          <p:nvPr>
            <p:ph type="body" idx="2"/>
          </p:nvPr>
        </p:nvSpPr>
        <p:spPr>
          <a:xfrm>
            <a:off x="5353496" y="2010727"/>
            <a:ext cx="3383280" cy="4617720"/>
          </a:xfrm>
        </p:spPr>
        <p:txBody>
          <a:bodyPr/>
          <a:lstStyle>
            <a:lvl1pPr marL="8890" indent="0">
              <a:buNone/>
              <a:defRPr sz="14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endParaRPr lang="zh-CN" altLang="en-US" smtClean="0"/>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9" name="日期占位符 4"/>
          <p:cNvSpPr>
            <a:spLocks noGrp="1"/>
          </p:cNvSpPr>
          <p:nvPr>
            <p:ph type="dt" sz="half" idx="12"/>
          </p:nvPr>
        </p:nvSpPr>
        <p:spPr>
          <a:xfrm>
            <a:off x="6586538" y="612775"/>
            <a:ext cx="957263" cy="457200"/>
          </a:xfrm>
          <a:prstGeom prst="rect">
            <a:avLst/>
          </a:prstGeo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endParaRPr>
          </a:p>
        </p:txBody>
      </p:sp>
      <p:sp>
        <p:nvSpPr>
          <p:cNvPr id="20" name="页脚占位符 5"/>
          <p:cNvSpPr>
            <a:spLocks noGrp="1"/>
          </p:cNvSpPr>
          <p:nvPr>
            <p:ph type="ftr" sz="quarter" idx="3"/>
          </p:nvPr>
        </p:nvSpPr>
        <p:spPr>
          <a:xfrm>
            <a:off x="5257800" y="612775"/>
            <a:ext cx="1325563" cy="457200"/>
          </a:xfrm>
          <a:prstGeom prst="rect">
            <a:avLst/>
          </a:prstGeo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endParaRPr>
          </a:p>
        </p:txBody>
      </p:sp>
      <p:sp>
        <p:nvSpPr>
          <p:cNvPr id="21" name="灯片编号占位符 6"/>
          <p:cNvSpPr>
            <a:spLocks noGrp="1"/>
          </p:cNvSpPr>
          <p:nvPr>
            <p:ph type="sldNum" sz="quarter" idx="4"/>
          </p:nvPr>
        </p:nvSpPr>
        <p:spPr>
          <a:xfrm>
            <a:off x="8174038" y="1588"/>
            <a:ext cx="762000" cy="366713"/>
          </a:xfrm>
          <a:prstGeom prst="rect">
            <a:avLst/>
          </a:prstGeom>
        </p:spPr>
        <p:txBody>
          <a:bodyPr vert="horz" wrap="square" lIns="91440" tIns="45720" rIns="91440" bIns="45720" numCol="1" anchor="b" anchorCtr="0" compatLnSpc="1"/>
          <a:lstStyle>
            <a:lvl1pPr>
              <a:defRPr/>
            </a:lvl1pPr>
          </a:lstStyle>
          <a:p>
            <a:pPr marL="0" marR="0" indent="0" defTabSz="914400" rtl="0" fontAlgn="base" latinLnBrk="0">
              <a:lnSpc>
                <a:spcPct val="100000"/>
              </a:lnSpc>
              <a:spcBef>
                <a:spcPct val="0"/>
              </a:spcBef>
              <a:spcAft>
                <a:spcPct val="0"/>
              </a:spcAft>
              <a:buClrTx/>
              <a:buSzTx/>
              <a:buFontTx/>
              <a:buNone/>
              <a:defRPr/>
            </a:pPr>
            <a:fld id="{C451FE06-C7C1-4BB2-A489-9D5FA259DFB5}" type="slidenum">
              <a:rPr kumimoji="0" lang="en-US" altLang="zh-CN" b="0" i="0" kern="1200" cap="none" spc="0" normalizeH="0" baseline="0" noProof="0">
                <a:latin typeface="Times New Roman" panose="02020603050405020304" pitchFamily="18" charset="0"/>
                <a:ea typeface="隶书" panose="02010509060101010101" pitchFamily="49" charset="-122"/>
                <a:cs typeface="+mn-cs"/>
              </a:rPr>
            </a:fld>
            <a:endParaRPr kumimoji="0" lang="en-US" altLang="zh-CN" b="0" i="0" kern="1200" cap="none" spc="0" normalizeH="0" baseline="0" noProof="0">
              <a:latin typeface="Times New Roman" panose="02020603050405020304" pitchFamily="18" charset="0"/>
              <a:ea typeface="隶书" panose="02010509060101010101" pitchFamily="49"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ts val="300"/>
              </a:spcBef>
              <a:spcAft>
                <a:spcPct val="0"/>
              </a:spcAft>
              <a:buClr>
                <a:srgbClr val="A04DA3"/>
              </a:buClr>
              <a:buSzTx/>
              <a:buFont typeface="Georgia" panose="02040502050405020303" pitchFamily="18" charset="0"/>
              <a:buNone/>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088443" y="3274308"/>
            <a:ext cx="25908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zh-CN" altLang="en-US" smtClean="0"/>
              <a:t>单击此处编辑母版文本样式</a:t>
            </a:r>
            <a:endParaRPr lang="zh-CN" altLang="en-US" smtClean="0"/>
          </a:p>
        </p:txBody>
      </p:sp>
      <p:sp>
        <p:nvSpPr>
          <p:cNvPr id="19" name="日期占位符 4"/>
          <p:cNvSpPr>
            <a:spLocks noGrp="1"/>
          </p:cNvSpPr>
          <p:nvPr>
            <p:ph type="dt" sz="half" idx="12"/>
          </p:nvPr>
        </p:nvSpPr>
        <p:spPr>
          <a:xfrm>
            <a:off x="6586538" y="612775"/>
            <a:ext cx="957263" cy="457200"/>
          </a:xfrm>
          <a:prstGeom prst="rect">
            <a:avLst/>
          </a:prstGeo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endParaRPr>
          </a:p>
        </p:txBody>
      </p:sp>
      <p:sp>
        <p:nvSpPr>
          <p:cNvPr id="20" name="页脚占位符 5"/>
          <p:cNvSpPr>
            <a:spLocks noGrp="1"/>
          </p:cNvSpPr>
          <p:nvPr>
            <p:ph type="ftr" sz="quarter" idx="3"/>
          </p:nvPr>
        </p:nvSpPr>
        <p:spPr>
          <a:xfrm>
            <a:off x="5257800" y="612775"/>
            <a:ext cx="1325563" cy="457200"/>
          </a:xfrm>
          <a:prstGeom prst="rect">
            <a:avLst/>
          </a:prstGeo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endParaRPr>
          </a:p>
        </p:txBody>
      </p:sp>
      <p:sp>
        <p:nvSpPr>
          <p:cNvPr id="21" name="灯片编号占位符 6"/>
          <p:cNvSpPr>
            <a:spLocks noGrp="1"/>
          </p:cNvSpPr>
          <p:nvPr>
            <p:ph type="sldNum" sz="quarter" idx="4"/>
          </p:nvPr>
        </p:nvSpPr>
        <p:spPr>
          <a:xfrm>
            <a:off x="8174038" y="1588"/>
            <a:ext cx="762000" cy="366713"/>
          </a:xfrm>
          <a:prstGeom prst="rect">
            <a:avLst/>
          </a:prstGeom>
        </p:spPr>
        <p:txBody>
          <a:bodyPr vert="horz" wrap="square" lIns="91440" tIns="45720" rIns="91440" bIns="45720" numCol="1" anchor="b" anchorCtr="0" compatLnSpc="1"/>
          <a:lstStyle>
            <a:lvl1pPr>
              <a:defRPr/>
            </a:lvl1pPr>
          </a:lstStyle>
          <a:p>
            <a:pPr marL="0" marR="0" indent="0" defTabSz="914400" rtl="0" fontAlgn="base" latinLnBrk="0">
              <a:lnSpc>
                <a:spcPct val="100000"/>
              </a:lnSpc>
              <a:spcBef>
                <a:spcPct val="0"/>
              </a:spcBef>
              <a:spcAft>
                <a:spcPct val="0"/>
              </a:spcAft>
              <a:buClrTx/>
              <a:buSzTx/>
              <a:buFontTx/>
              <a:buNone/>
              <a:defRPr/>
            </a:pPr>
            <a:fld id="{936DC343-213B-42D6-AFCB-D5E5B2E67CA0}" type="slidenum">
              <a:rPr kumimoji="0" lang="en-US" altLang="zh-CN" b="0" i="0" kern="1200" cap="none" spc="0" normalizeH="0" baseline="0" noProof="0">
                <a:latin typeface="Times New Roman" panose="02020603050405020304" pitchFamily="18" charset="0"/>
                <a:ea typeface="隶书" panose="02010509060101010101" pitchFamily="49" charset="-122"/>
                <a:cs typeface="+mn-cs"/>
              </a:rPr>
            </a:fld>
            <a:endParaRPr kumimoji="0" lang="en-US" altLang="zh-CN" b="0" i="0" kern="1200" cap="none" spc="0" normalizeH="0" baseline="0" noProof="0">
              <a:latin typeface="Times New Roman" panose="02020603050405020304" pitchFamily="18" charset="0"/>
              <a:ea typeface="隶书" panose="02010509060101010101" pitchFamily="49"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8" name="矩形 27"/>
          <p:cNvSpPr/>
          <p:nvPr/>
        </p:nvSpPr>
        <p:spPr>
          <a:xfrm>
            <a:off x="0" y="366713"/>
            <a:ext cx="9144000" cy="84138"/>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9" name="矩形 28"/>
          <p:cNvSpPr/>
          <p:nvPr/>
        </p:nvSpPr>
        <p:spPr>
          <a:xfrm>
            <a:off x="0" y="0"/>
            <a:ext cx="9144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30" name="矩形 29"/>
          <p:cNvSpPr/>
          <p:nvPr/>
        </p:nvSpPr>
        <p:spPr>
          <a:xfrm>
            <a:off x="0" y="307975"/>
            <a:ext cx="9144000" cy="920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dirty="0">
              <a:ln>
                <a:noFill/>
              </a:ln>
              <a:solidFill>
                <a:schemeClr val="lt1"/>
              </a:solidFill>
              <a:effectLst/>
              <a:uLnTx/>
              <a:uFillTx/>
              <a:latin typeface="+mn-lt"/>
              <a:ea typeface="+mn-ea"/>
              <a:cs typeface="+mn-cs"/>
            </a:endParaRPr>
          </a:p>
        </p:txBody>
      </p:sp>
      <p:sp>
        <p:nvSpPr>
          <p:cNvPr id="31" name="矩形 30"/>
          <p:cNvSpPr/>
          <p:nvPr/>
        </p:nvSpPr>
        <p:spPr>
          <a:xfrm flipV="1">
            <a:off x="5410200" y="360363"/>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32" name="矩形 31"/>
          <p:cNvSpPr/>
          <p:nvPr/>
        </p:nvSpPr>
        <p:spPr>
          <a:xfrm flipV="1">
            <a:off x="5410200" y="439738"/>
            <a:ext cx="37338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useBgFill="1">
        <p:nvSpPr>
          <p:cNvPr id="33" name="圆角矩形 32"/>
          <p:cNvSpPr/>
          <p:nvPr/>
        </p:nvSpPr>
        <p:spPr bwMode="white">
          <a:xfrm>
            <a:off x="5407025" y="496888"/>
            <a:ext cx="306387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useBgFill="1">
        <p:nvSpPr>
          <p:cNvPr id="34" name="圆角矩形 33"/>
          <p:cNvSpPr/>
          <p:nvPr/>
        </p:nvSpPr>
        <p:spPr bwMode="white">
          <a:xfrm>
            <a:off x="7373938" y="588963"/>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35" name="矩形 34"/>
          <p:cNvSpPr/>
          <p:nvPr/>
        </p:nvSpPr>
        <p:spPr bwMode="invGray">
          <a:xfrm>
            <a:off x="9085263" y="-1587"/>
            <a:ext cx="5715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dirty="0">
              <a:ln>
                <a:noFill/>
              </a:ln>
              <a:solidFill>
                <a:schemeClr val="lt1"/>
              </a:solidFill>
              <a:effectLst/>
              <a:uLnTx/>
              <a:uFillTx/>
              <a:latin typeface="+mn-lt"/>
              <a:ea typeface="+mn-ea"/>
              <a:cs typeface="+mn-cs"/>
            </a:endParaRPr>
          </a:p>
        </p:txBody>
      </p:sp>
      <p:sp>
        <p:nvSpPr>
          <p:cNvPr id="36" name="矩形 35"/>
          <p:cNvSpPr/>
          <p:nvPr/>
        </p:nvSpPr>
        <p:spPr bwMode="invGray">
          <a:xfrm>
            <a:off x="9043988" y="-1587"/>
            <a:ext cx="28575"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dirty="0">
              <a:ln>
                <a:noFill/>
              </a:ln>
              <a:solidFill>
                <a:schemeClr val="lt1"/>
              </a:solidFill>
              <a:effectLst/>
              <a:uLnTx/>
              <a:uFillTx/>
              <a:latin typeface="+mn-lt"/>
              <a:ea typeface="+mn-ea"/>
              <a:cs typeface="+mn-cs"/>
            </a:endParaRPr>
          </a:p>
        </p:txBody>
      </p:sp>
      <p:sp>
        <p:nvSpPr>
          <p:cNvPr id="37" name="矩形 36"/>
          <p:cNvSpPr/>
          <p:nvPr/>
        </p:nvSpPr>
        <p:spPr bwMode="invGray">
          <a:xfrm>
            <a:off x="9024938" y="-1587"/>
            <a:ext cx="9525"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38" name="矩形 37"/>
          <p:cNvSpPr/>
          <p:nvPr/>
        </p:nvSpPr>
        <p:spPr bwMode="invGray">
          <a:xfrm>
            <a:off x="8975725" y="-1587"/>
            <a:ext cx="26988"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39" name="矩形 38"/>
          <p:cNvSpPr/>
          <p:nvPr/>
        </p:nvSpPr>
        <p:spPr bwMode="invGray">
          <a:xfrm>
            <a:off x="8915400" y="0"/>
            <a:ext cx="55563"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40" name="矩形 39"/>
          <p:cNvSpPr/>
          <p:nvPr/>
        </p:nvSpPr>
        <p:spPr bwMode="invGray">
          <a:xfrm>
            <a:off x="8874125" y="0"/>
            <a:ext cx="7938"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dirty="0">
              <a:ln>
                <a:noFill/>
              </a:ln>
              <a:solidFill>
                <a:schemeClr val="lt1"/>
              </a:solidFill>
              <a:effectLst/>
              <a:uLnTx/>
              <a:uFillTx/>
              <a:latin typeface="+mn-lt"/>
              <a:ea typeface="+mn-ea"/>
              <a:cs typeface="+mn-cs"/>
            </a:endParaRPr>
          </a:p>
        </p:txBody>
      </p:sp>
      <p:sp>
        <p:nvSpPr>
          <p:cNvPr id="1039" name="标题占位符 21"/>
          <p:cNvSpPr>
            <a:spLocks noGrp="1"/>
          </p:cNvSpPr>
          <p:nvPr>
            <p:ph type="title"/>
          </p:nvPr>
        </p:nvSpPr>
        <p:spPr>
          <a:xfrm>
            <a:off x="457200" y="576263"/>
            <a:ext cx="8229600" cy="1066800"/>
          </a:xfrm>
          <a:prstGeom prst="rect">
            <a:avLst/>
          </a:prstGeom>
          <a:noFill/>
          <a:ln w="9525">
            <a:noFill/>
          </a:ln>
        </p:spPr>
        <p:txBody>
          <a:bodyPr anchor="ctr"/>
          <a:p>
            <a:pPr lvl="0"/>
            <a:r>
              <a:rPr lang="zh-CN" altLang="en-US" dirty="0"/>
              <a:t>单击此处编辑母版标题样式</a:t>
            </a:r>
            <a:endParaRPr lang="en-US" altLang="zh-CN" dirty="0"/>
          </a:p>
        </p:txBody>
      </p:sp>
      <p:sp>
        <p:nvSpPr>
          <p:cNvPr id="1040" name="文本占位符 12"/>
          <p:cNvSpPr>
            <a:spLocks noGrp="1"/>
          </p:cNvSpPr>
          <p:nvPr>
            <p:ph type="body" idx="1"/>
          </p:nvPr>
        </p:nvSpPr>
        <p:spPr>
          <a:xfrm>
            <a:off x="457200" y="1785938"/>
            <a:ext cx="8229600" cy="47879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23" name="灯片编号占位符 22"/>
          <p:cNvSpPr>
            <a:spLocks noGrp="1"/>
          </p:cNvSpPr>
          <p:nvPr>
            <p:ph type="sldNum" sz="quarter" idx="4"/>
          </p:nvPr>
        </p:nvSpPr>
        <p:spPr>
          <a:xfrm>
            <a:off x="8174038" y="1588"/>
            <a:ext cx="762000" cy="366713"/>
          </a:xfrm>
          <a:prstGeom prst="rect">
            <a:avLst/>
          </a:prstGeom>
        </p:spPr>
        <p:txBody>
          <a:bodyPr vert="horz" wrap="square" lIns="91440" tIns="45720" rIns="91440" bIns="45720" numCol="1" anchor="b" anchorCtr="0" compatLnSpc="1"/>
          <a:lstStyle>
            <a:lvl1pPr algn="r" eaLnBrk="1" hangingPunct="1">
              <a:defRPr kumimoji="0" sz="1800">
                <a:solidFill>
                  <a:srgbClr val="FFFFFF"/>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E1750FD-77FD-4F28-A874-74BFBC6DCC9F}" type="slidenum">
              <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隶书" panose="02010509060101010101" pitchFamily="49" charset="-122"/>
                <a:cs typeface="+mn-cs"/>
              </a:rPr>
            </a:fld>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隶书" panose="02010509060101010101" pitchFamily="49" charset="-122"/>
              <a:cs typeface="+mn-cs"/>
            </a:endParaRPr>
          </a:p>
        </p:txBody>
      </p:sp>
      <p:sp>
        <p:nvSpPr>
          <p:cNvPr id="1042" name="TextBox 17"/>
          <p:cNvSpPr txBox="1">
            <a:spLocks noChangeArrowheads="1"/>
          </p:cNvSpPr>
          <p:nvPr/>
        </p:nvSpPr>
        <p:spPr bwMode="auto">
          <a:xfrm>
            <a:off x="5940425" y="6597650"/>
            <a:ext cx="309562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隶书" panose="02010509060101010101" pitchFamily="49" charset="-122"/>
              </a:defRPr>
            </a:lvl1pPr>
            <a:lvl2pPr marL="742950" indent="-285750">
              <a:defRPr kumimoji="1" sz="2400">
                <a:solidFill>
                  <a:schemeClr val="tx1"/>
                </a:solidFill>
                <a:latin typeface="Times New Roman" panose="02020603050405020304" pitchFamily="18" charset="0"/>
                <a:ea typeface="隶书" panose="02010509060101010101" pitchFamily="49" charset="-122"/>
              </a:defRPr>
            </a:lvl2pPr>
            <a:lvl3pPr marL="1143000" indent="-228600">
              <a:defRPr kumimoji="1" sz="2400">
                <a:solidFill>
                  <a:schemeClr val="tx1"/>
                </a:solidFill>
                <a:latin typeface="Times New Roman" panose="02020603050405020304" pitchFamily="18" charset="0"/>
                <a:ea typeface="隶书" panose="02010509060101010101" pitchFamily="49" charset="-122"/>
              </a:defRPr>
            </a:lvl3pPr>
            <a:lvl4pPr marL="1600200" indent="-228600">
              <a:defRPr kumimoji="1" sz="2400">
                <a:solidFill>
                  <a:schemeClr val="tx1"/>
                </a:solidFill>
                <a:latin typeface="Times New Roman" panose="02020603050405020304" pitchFamily="18" charset="0"/>
                <a:ea typeface="隶书" panose="02010509060101010101" pitchFamily="49" charset="-122"/>
              </a:defRPr>
            </a:lvl4pPr>
            <a:lvl5pPr marL="2057400" indent="-22860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1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C++</a:t>
            </a:r>
            <a:r>
              <a:rPr kumimoji="1" lang="zh-CN" altLang="en-US" sz="11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语言程序设计（第</a:t>
            </a:r>
            <a:r>
              <a:rPr kumimoji="1" lang="en-US" altLang="zh-CN" sz="11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4</a:t>
            </a:r>
            <a:r>
              <a:rPr kumimoji="1" lang="zh-CN" altLang="en-US" sz="11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版），郑莉，清华大学</a:t>
            </a:r>
            <a:endParaRPr kumimoji="1" lang="zh-CN" altLang="en-US" sz="11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2pPr>
      <a:lvl3pPr algn="l" rtl="0" eaLnBrk="0" fontAlgn="base" hangingPunct="0">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3pPr>
      <a:lvl4pPr algn="l" rtl="0" eaLnBrk="0" fontAlgn="base" hangingPunct="0">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4pPr>
      <a:lvl5pPr algn="l" rtl="0" eaLnBrk="0" fontAlgn="base" hangingPunct="0">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5pPr>
      <a:lvl6pPr marL="4572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6pPr>
      <a:lvl7pPr marL="9144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7pPr>
      <a:lvl8pPr marL="13716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8pPr>
      <a:lvl9pPr marL="18288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9pPr>
    </p:titleStyle>
    <p:bodyStyle>
      <a:lvl1pPr marL="365125" indent="-255905" algn="l" rtl="0" eaLnBrk="0" fontAlgn="base" hangingPunct="0">
        <a:spcBef>
          <a:spcPts val="300"/>
        </a:spcBef>
        <a:spcAft>
          <a:spcPct val="0"/>
        </a:spcAft>
        <a:buClr>
          <a:srgbClr val="A04DA3"/>
        </a:buClr>
        <a:buFont typeface="Georgia" panose="02040502050405020303" pitchFamily="18" charset="0"/>
        <a:buChar char="•"/>
        <a:defRPr sz="2800" kern="1200">
          <a:solidFill>
            <a:schemeClr val="tx1"/>
          </a:solidFill>
          <a:latin typeface="+mn-lt"/>
          <a:ea typeface="+mn-ea"/>
          <a:cs typeface="+mn-cs"/>
        </a:defRPr>
      </a:lvl1pPr>
      <a:lvl2pPr marL="657225" indent="-246380" algn="l" rtl="0" eaLnBrk="0" fontAlgn="base" hangingPunct="0">
        <a:spcBef>
          <a:spcPts val="300"/>
        </a:spcBef>
        <a:spcAft>
          <a:spcPct val="0"/>
        </a:spcAft>
        <a:buClr>
          <a:schemeClr val="accent2"/>
        </a:buClr>
        <a:buFont typeface="Georgia" panose="02040502050405020303" pitchFamily="18" charset="0"/>
        <a:buChar char="▫"/>
        <a:defRPr sz="2600" kern="1200">
          <a:solidFill>
            <a:schemeClr val="accent1"/>
          </a:solidFill>
          <a:latin typeface="+mn-lt"/>
          <a:ea typeface="+mn-ea"/>
          <a:cs typeface="+mn-cs"/>
        </a:defRPr>
      </a:lvl2pPr>
      <a:lvl3pPr marL="922655" indent="-219075" algn="l" rtl="0" eaLnBrk="0" fontAlgn="base" hangingPunct="0">
        <a:spcBef>
          <a:spcPts val="300"/>
        </a:spcBef>
        <a:spcAft>
          <a:spcPct val="0"/>
        </a:spcAft>
        <a:buClr>
          <a:schemeClr val="accent1"/>
        </a:buClr>
        <a:buFont typeface="Wingdings 2" panose="05020102010507070707" pitchFamily="18" charset="2"/>
        <a:buChar char=""/>
        <a:defRPr sz="2400" kern="1200">
          <a:solidFill>
            <a:schemeClr val="accent1"/>
          </a:solidFill>
          <a:latin typeface="+mn-lt"/>
          <a:ea typeface="+mn-ea"/>
          <a:cs typeface="+mn-cs"/>
        </a:defRPr>
      </a:lvl3pPr>
      <a:lvl4pPr marL="1179830"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mn-lt"/>
          <a:ea typeface="+mn-ea"/>
          <a:cs typeface="+mn-cs"/>
        </a:defRPr>
      </a:lvl4pPr>
      <a:lvl5pPr marL="1389380" indent="-182880"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mn-lt"/>
          <a:ea typeface="+mn-ea"/>
          <a:cs typeface="+mn-cs"/>
        </a:defRPr>
      </a:lvl5pPr>
      <a:lvl6pPr marL="1609090" indent="-182880" algn="l" rtl="0" eaLnBrk="1" latinLnBrk="0" hangingPunct="1">
        <a:spcBef>
          <a:spcPts val="300"/>
        </a:spcBef>
        <a:buClr>
          <a:schemeClr val="accent3"/>
        </a:buClr>
        <a:buFont typeface="Georgia" panose="02040502050405020303"/>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panose="02040502050405020303"/>
        <a:buChar char="▫"/>
        <a:defRPr kumimoji="0" sz="1600" kern="1200">
          <a:solidFill>
            <a:schemeClr val="accent3"/>
          </a:solidFill>
          <a:latin typeface="+mn-lt"/>
          <a:ea typeface="+mn-ea"/>
          <a:cs typeface="+mn-cs"/>
        </a:defRPr>
      </a:lvl7pPr>
      <a:lvl8pPr marL="2030095" indent="-182880" algn="l" rtl="0" eaLnBrk="1" latinLnBrk="0" hangingPunct="1">
        <a:spcBef>
          <a:spcPts val="300"/>
        </a:spcBef>
        <a:buClr>
          <a:schemeClr val="accent3"/>
        </a:buClr>
        <a:buFont typeface="Georgia" panose="02040502050405020303"/>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panose="02040502050405020303"/>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ctrTitle"/>
          </p:nvPr>
        </p:nvSpPr>
        <p:spPr/>
        <p:txBody>
          <a:bodyPr vert="horz" wrap="square" lIns="91440" tIns="45720" rIns="91440" bIns="45720" anchor="b"/>
          <a:p>
            <a:pPr eaLnBrk="1" hangingPunct="1"/>
            <a:r>
              <a:rPr lang="zh-CN" altLang="en-GB" kern="1200" dirty="0">
                <a:latin typeface="+mj-lt"/>
                <a:ea typeface="+mj-ea"/>
                <a:cs typeface="+mj-cs"/>
              </a:rPr>
              <a:t>第 </a:t>
            </a:r>
            <a:r>
              <a:rPr lang="en-US" altLang="en-GB" kern="1200" dirty="0">
                <a:latin typeface="+mj-lt"/>
                <a:ea typeface="+mj-ea"/>
                <a:cs typeface="+mj-cs"/>
              </a:rPr>
              <a:t>3</a:t>
            </a:r>
            <a:r>
              <a:rPr lang="en-GB" altLang="zh-CN" kern="1200" dirty="0">
                <a:latin typeface="+mj-lt"/>
                <a:ea typeface="+mj-ea"/>
                <a:cs typeface="+mj-cs"/>
              </a:rPr>
              <a:t> </a:t>
            </a:r>
            <a:r>
              <a:rPr lang="zh-CN" altLang="en-GB" kern="1200" dirty="0">
                <a:latin typeface="+mj-lt"/>
                <a:ea typeface="+mj-ea"/>
                <a:cs typeface="+mj-cs"/>
              </a:rPr>
              <a:t>章 图形用户界面设计 </a:t>
            </a:r>
            <a:br>
              <a:rPr lang="zh-CN" altLang="en-GB" kern="1200" dirty="0">
                <a:latin typeface="+mj-lt"/>
                <a:ea typeface="+mj-ea"/>
                <a:cs typeface="+mj-cs"/>
              </a:rPr>
            </a:br>
            <a:endParaRPr lang="zh-CN" altLang="en-US" kern="1200" dirty="0">
              <a:latin typeface="+mj-lt"/>
              <a:ea typeface="+mj-ea"/>
              <a:cs typeface="+mj-cs"/>
            </a:endParaRPr>
          </a:p>
        </p:txBody>
      </p:sp>
      <p:sp>
        <p:nvSpPr>
          <p:cNvPr id="4" name="副标题 3"/>
          <p:cNvSpPr>
            <a:spLocks noGrp="1"/>
          </p:cNvSpPr>
          <p:nvPr>
            <p:ph type="subTitle" idx="1"/>
          </p:nvPr>
        </p:nvSpPr>
        <p:spPr/>
        <p:txBody>
          <a:bodyPr/>
          <a:p>
            <a:endParaRPr lang="zh-CN" altLang="en-US"/>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417830"/>
            <a:ext cx="8229600" cy="2089150"/>
          </a:xfrm>
        </p:spPr>
        <p:txBody>
          <a:bodyPr/>
          <a:p>
            <a:pPr marL="109220" indent="0">
              <a:buNone/>
            </a:pPr>
            <a:r>
              <a:rPr lang="en-US" altLang="zh-CN" sz="2000">
                <a:latin typeface="隶书" panose="02010509060101010101" pitchFamily="49" charset="-122"/>
                <a:ea typeface="隶书" panose="02010509060101010101" pitchFamily="49" charset="-122"/>
                <a:sym typeface="+mn-ea"/>
              </a:rPr>
              <a:t> </a:t>
            </a:r>
            <a:r>
              <a:rPr lang="en-US" altLang="zh-CN" sz="2400">
                <a:latin typeface="隶书" panose="02010509060101010101" pitchFamily="49" charset="-122"/>
                <a:ea typeface="隶书" panose="02010509060101010101" pitchFamily="49" charset="-122"/>
                <a:sym typeface="+mn-ea"/>
              </a:rPr>
              <a:t> </a:t>
            </a:r>
            <a:r>
              <a:rPr lang="zh-CN" altLang="en-US" sz="2400">
                <a:latin typeface="隶书" panose="02010509060101010101" pitchFamily="49" charset="-122"/>
                <a:ea typeface="隶书" panose="02010509060101010101" pitchFamily="49" charset="-122"/>
                <a:sym typeface="+mn-ea"/>
              </a:rPr>
              <a:t>为了解决这两个问题，我们需要在容器的尺寸发生变化的时候，为容器内的组件依据一定的布局策略重新计算一次它们的位置和大小。</a:t>
            </a:r>
            <a:r>
              <a:rPr lang="zh-CN" altLang="en-US" sz="2400">
                <a:solidFill>
                  <a:srgbClr val="FF0000"/>
                </a:solidFill>
                <a:latin typeface="隶书" panose="02010509060101010101" pitchFamily="49" charset="-122"/>
                <a:ea typeface="隶书" panose="02010509060101010101" pitchFamily="49" charset="-122"/>
                <a:sym typeface="+mn-ea"/>
              </a:rPr>
              <a:t>在Java中，将布局策略的实现和容器本身分离开，提供了一套布局策略实现的类，即将布局算法实现从组件类中分离出来，并封装在一个单独的类中</a:t>
            </a:r>
            <a:endParaRPr lang="zh-CN" altLang="en-US" sz="2400">
              <a:solidFill>
                <a:srgbClr val="FF0000"/>
              </a:solidFill>
              <a:latin typeface="隶书" panose="02010509060101010101" pitchFamily="49" charset="-122"/>
              <a:ea typeface="隶书" panose="02010509060101010101" pitchFamily="49" charset="-122"/>
              <a:sym typeface="+mn-ea"/>
            </a:endParaRPr>
          </a:p>
        </p:txBody>
      </p:sp>
      <p:pic>
        <p:nvPicPr>
          <p:cNvPr id="21505" name="Picture 2" descr="图十三：AWT中的容器和布局管理器的关系"/>
          <p:cNvPicPr>
            <a:picLocks noChangeAspect="1"/>
          </p:cNvPicPr>
          <p:nvPr/>
        </p:nvPicPr>
        <p:blipFill>
          <a:blip r:embed="rId1"/>
          <a:stretch>
            <a:fillRect/>
          </a:stretch>
        </p:blipFill>
        <p:spPr>
          <a:xfrm>
            <a:off x="1116330" y="2359660"/>
            <a:ext cx="7570470" cy="4254500"/>
          </a:xfrm>
          <a:prstGeom prst="rect">
            <a:avLst/>
          </a:prstGeom>
          <a:noFill/>
          <a:ln w="9525">
            <a:noFill/>
          </a:ln>
        </p:spPr>
      </p:pic>
      <p:sp>
        <p:nvSpPr>
          <p:cNvPr id="100" name="文本框 99"/>
          <p:cNvSpPr txBox="1"/>
          <p:nvPr/>
        </p:nvSpPr>
        <p:spPr>
          <a:xfrm>
            <a:off x="33020" y="-1905"/>
            <a:ext cx="5080000" cy="396240"/>
          </a:xfrm>
          <a:prstGeom prst="rect">
            <a:avLst/>
          </a:prstGeom>
          <a:noFill/>
          <a:ln w="9525">
            <a:noFill/>
          </a:ln>
        </p:spPr>
        <p:txBody>
          <a:bodyPr>
            <a:spAutoFit/>
          </a:bodyPr>
          <a:p>
            <a:pPr marL="0" indent="0" algn="l"/>
            <a:r>
              <a:rPr sz="2000" b="1" u="none">
                <a:solidFill>
                  <a:schemeClr val="bg1"/>
                </a:solidFill>
              </a:rPr>
              <a:t>3.4 布局设计</a:t>
            </a:r>
            <a:endParaRPr sz="2000" b="1" u="none">
              <a:solidFill>
                <a:schemeClr val="bg1"/>
              </a:solidFill>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234315" y="495935"/>
            <a:ext cx="8399780" cy="588645"/>
          </a:xfrm>
          <a:prstGeom prst="rect">
            <a:avLst/>
          </a:prstGeom>
        </p:spPr>
        <p:txBody>
          <a:bodyPr vert="horz" lIns="91440" tIns="45720" rIns="91440" bIns="45720" rtlCol="0">
            <a:no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smtClean="0"/>
              <a:t> FlowLayout布局的策略是:</a:t>
            </a:r>
            <a:r>
              <a:rPr lang="zh-CN" altLang="en-US" sz="2400" smtClean="0">
                <a:solidFill>
                  <a:srgbClr val="FF0000"/>
                </a:solidFill>
              </a:rPr>
              <a:t>组件按照加入的先后顺序从左向右排列，一行排满之后就转到下一行继续从左至右排列</a:t>
            </a:r>
            <a:r>
              <a:rPr lang="zh-CN" altLang="en-US" sz="2400" smtClean="0"/>
              <a:t>，每一行中的组件都居中排列，组件之间默认的水平和垂直间隙是5个像素。</a:t>
            </a:r>
            <a:endParaRPr lang="zh-CN" altLang="en-US" sz="2400" smtClean="0"/>
          </a:p>
          <a:p>
            <a:endParaRPr lang="zh-CN" altLang="en-US" sz="2400" smtClean="0"/>
          </a:p>
          <a:p>
            <a:r>
              <a:rPr lang="zh-CN" altLang="en-US" sz="2400" smtClean="0"/>
              <a:t> FlowLayout布局对象调用</a:t>
            </a:r>
            <a:r>
              <a:rPr lang="zh-CN" altLang="en-US" sz="2400" smtClean="0">
                <a:solidFill>
                  <a:srgbClr val="FF0000"/>
                </a:solidFill>
              </a:rPr>
              <a:t>setAlignment(int aligin)</a:t>
            </a:r>
            <a:r>
              <a:rPr lang="zh-CN" altLang="en-US" sz="2400" smtClean="0"/>
              <a:t>方法可以重新设置布局的对齐方式,其中aligin可以取值：</a:t>
            </a:r>
            <a:endParaRPr lang="zh-CN" altLang="en-US" sz="2400" smtClean="0"/>
          </a:p>
          <a:p>
            <a:r>
              <a:rPr lang="zh-CN" altLang="en-US" sz="2400" smtClean="0"/>
              <a:t>FlowLayout.LEFT、FlowLayout.CENTER、FlowLayout.RIGHT</a:t>
            </a:r>
            <a:endParaRPr lang="zh-CN" altLang="en-US" sz="2400" smtClean="0"/>
          </a:p>
          <a:p>
            <a:r>
              <a:rPr lang="zh-CN" altLang="en-US" sz="2400" smtClean="0"/>
              <a:t>  调用setHgap(int hgap) 方法和setVgap(int vgap)可以重新设置布局的水平间隙和垂直间隙。</a:t>
            </a:r>
            <a:endParaRPr lang="zh-CN" altLang="en-US" sz="2400" smtClean="0"/>
          </a:p>
          <a:p>
            <a:endParaRPr lang="zh-CN" altLang="en-US" sz="2400" smtClean="0"/>
          </a:p>
          <a:p>
            <a:r>
              <a:rPr lang="zh-CN" altLang="en-US" sz="2400" smtClean="0"/>
              <a:t>例3-4-1给出了FlowLayout的使用例子</a:t>
            </a:r>
            <a:endParaRPr lang="zh-CN" altLang="en-US" sz="2400" smtClean="0"/>
          </a:p>
        </p:txBody>
      </p:sp>
      <p:sp>
        <p:nvSpPr>
          <p:cNvPr id="100" name="文本框 99"/>
          <p:cNvSpPr txBox="1"/>
          <p:nvPr/>
        </p:nvSpPr>
        <p:spPr>
          <a:xfrm>
            <a:off x="33020" y="-1905"/>
            <a:ext cx="5080000" cy="396240"/>
          </a:xfrm>
          <a:prstGeom prst="rect">
            <a:avLst/>
          </a:prstGeom>
          <a:noFill/>
          <a:ln w="9525">
            <a:noFill/>
          </a:ln>
        </p:spPr>
        <p:txBody>
          <a:bodyPr>
            <a:spAutoFit/>
          </a:bodyPr>
          <a:p>
            <a:pPr marL="0" indent="0" algn="l"/>
            <a:r>
              <a:rPr sz="2000" b="1" u="none">
                <a:solidFill>
                  <a:schemeClr val="bg1"/>
                </a:solidFill>
              </a:rPr>
              <a:t>3.4 布局设计</a:t>
            </a:r>
            <a:endParaRPr sz="2000" b="1" u="none">
              <a:solidFill>
                <a:schemeClr val="bg1"/>
              </a:solidFill>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495935"/>
            <a:ext cx="8229600" cy="6078220"/>
          </a:xfrm>
        </p:spPr>
        <p:txBody>
          <a:bodyPr/>
          <a:p>
            <a:r>
              <a:rPr lang="zh-CN" altLang="en-US" sz="2000">
                <a:latin typeface="隶书" panose="02010509060101010101" pitchFamily="49" charset="-122"/>
                <a:ea typeface="隶书" panose="02010509060101010101" pitchFamily="49" charset="-122"/>
              </a:rPr>
              <a:t> </a:t>
            </a:r>
            <a:r>
              <a:rPr lang="zh-CN" altLang="en-US" sz="2000">
                <a:solidFill>
                  <a:srgbClr val="FF0000"/>
                </a:solidFill>
                <a:latin typeface="隶书" panose="02010509060101010101" pitchFamily="49" charset="-122"/>
                <a:ea typeface="隶书" panose="02010509060101010101" pitchFamily="49" charset="-122"/>
              </a:rPr>
              <a:t>BorderLayout </a:t>
            </a:r>
            <a:r>
              <a:rPr lang="zh-CN" altLang="en-US" sz="2000">
                <a:latin typeface="隶书" panose="02010509060101010101" pitchFamily="49" charset="-122"/>
                <a:ea typeface="隶书" panose="02010509060101010101" pitchFamily="49" charset="-122"/>
              </a:rPr>
              <a:t>布局是</a:t>
            </a:r>
            <a:r>
              <a:rPr lang="zh-CN" altLang="en-US" sz="2000">
                <a:solidFill>
                  <a:srgbClr val="FF0000"/>
                </a:solidFill>
                <a:latin typeface="隶书" panose="02010509060101010101" pitchFamily="49" charset="-122"/>
                <a:ea typeface="隶书" panose="02010509060101010101" pitchFamily="49" charset="-122"/>
              </a:rPr>
              <a:t>Window型容器的默认布局</a:t>
            </a:r>
            <a:r>
              <a:rPr lang="zh-CN" altLang="en-US" sz="2000">
                <a:latin typeface="隶书" panose="02010509060101010101" pitchFamily="49" charset="-122"/>
                <a:ea typeface="隶书" panose="02010509060101010101" pitchFamily="49" charset="-122"/>
              </a:rPr>
              <a:t>，例如JFrame、JDialog都是Window类的间接子类，它们的内容面板的默认布局都是BorderLayout 布局</a:t>
            </a:r>
            <a:r>
              <a:rPr lang="en-US" altLang="zh-CN" sz="2000">
                <a:latin typeface="隶书" panose="02010509060101010101" pitchFamily="49" charset="-122"/>
                <a:ea typeface="隶书" panose="02010509060101010101" pitchFamily="49" charset="-122"/>
              </a:rPr>
              <a:t>.</a:t>
            </a:r>
            <a:endParaRPr lang="en-US" altLang="zh-CN" sz="2000">
              <a:latin typeface="隶书" panose="02010509060101010101" pitchFamily="49" charset="-122"/>
              <a:ea typeface="隶书" panose="02010509060101010101" pitchFamily="49" charset="-122"/>
            </a:endParaRPr>
          </a:p>
          <a:p>
            <a:r>
              <a:rPr lang="en-US" altLang="zh-CN" sz="2000">
                <a:latin typeface="隶书" panose="02010509060101010101" pitchFamily="49" charset="-122"/>
                <a:ea typeface="隶书" panose="02010509060101010101" pitchFamily="49" charset="-122"/>
              </a:rPr>
              <a:t>2.BorderLayout也是一种简单的布局策略，它规定了</a:t>
            </a:r>
            <a:endParaRPr lang="en-US" altLang="zh-CN" sz="2000">
              <a:latin typeface="隶书" panose="02010509060101010101" pitchFamily="49" charset="-122"/>
              <a:ea typeface="隶书" panose="02010509060101010101" pitchFamily="49" charset="-122"/>
            </a:endParaRPr>
          </a:p>
          <a:p>
            <a:r>
              <a:rPr lang="en-US" altLang="zh-CN" sz="2000">
                <a:latin typeface="隶书" panose="02010509060101010101" pitchFamily="49" charset="-122"/>
                <a:ea typeface="隶书" panose="02010509060101010101" pitchFamily="49" charset="-122"/>
              </a:rPr>
              <a:t>1)如果一个容器使用这种布局，那么容</a:t>
            </a:r>
            <a:r>
              <a:rPr lang="en-US" altLang="zh-CN" sz="2000">
                <a:solidFill>
                  <a:srgbClr val="FF0000"/>
                </a:solidFill>
                <a:latin typeface="隶书" panose="02010509060101010101" pitchFamily="49" charset="-122"/>
                <a:ea typeface="隶书" panose="02010509060101010101" pitchFamily="49" charset="-122"/>
              </a:rPr>
              <a:t>器空间简单地划分为东、西、南、北、中五个区域，中间的区域最大</a:t>
            </a:r>
            <a:r>
              <a:rPr lang="en-US" altLang="zh-CN" sz="2000">
                <a:latin typeface="隶书" panose="02010509060101010101" pitchFamily="49" charset="-122"/>
                <a:ea typeface="隶书" panose="02010509060101010101" pitchFamily="49" charset="-122"/>
              </a:rPr>
              <a:t>。</a:t>
            </a:r>
            <a:endParaRPr lang="en-US" altLang="zh-CN" sz="2000">
              <a:latin typeface="隶书" panose="02010509060101010101" pitchFamily="49" charset="-122"/>
              <a:ea typeface="隶书" panose="02010509060101010101" pitchFamily="49" charset="-122"/>
            </a:endParaRPr>
          </a:p>
          <a:p>
            <a:endParaRPr lang="en-US" altLang="zh-CN" sz="2000">
              <a:latin typeface="隶书" panose="02010509060101010101" pitchFamily="49" charset="-122"/>
              <a:ea typeface="隶书" panose="02010509060101010101" pitchFamily="49" charset="-122"/>
            </a:endParaRPr>
          </a:p>
          <a:p>
            <a:r>
              <a:rPr lang="en-US" altLang="zh-CN" sz="2000">
                <a:latin typeface="隶书" panose="02010509060101010101" pitchFamily="49" charset="-122"/>
                <a:ea typeface="隶书" panose="02010509060101010101" pitchFamily="49" charset="-122"/>
              </a:rPr>
              <a:t>2)每加入一个组件都应该指明把这个组件添加在哪个区域中，区域由BorderLayout中的静态常量CENTER、NORTH、SOUTH、WEST、EAST表示，例如，一个使用BorderLayout布局的容器con，可以使用add方法将一个组件b添加到中心区域：con.add(b,BorderLayout.CENTER);</a:t>
            </a:r>
            <a:endParaRPr lang="en-US" altLang="zh-CN" sz="2000">
              <a:latin typeface="隶书" panose="02010509060101010101" pitchFamily="49" charset="-122"/>
              <a:ea typeface="隶书" panose="02010509060101010101" pitchFamily="49" charset="-122"/>
            </a:endParaRPr>
          </a:p>
          <a:p>
            <a:endParaRPr lang="en-US" altLang="zh-CN" sz="2000">
              <a:latin typeface="隶书" panose="02010509060101010101" pitchFamily="49" charset="-122"/>
              <a:ea typeface="隶书" panose="02010509060101010101" pitchFamily="49" charset="-122"/>
            </a:endParaRPr>
          </a:p>
          <a:p>
            <a:r>
              <a:rPr lang="en-US" altLang="zh-CN" sz="2000">
                <a:latin typeface="隶书" panose="02010509060101010101" pitchFamily="49" charset="-122"/>
                <a:ea typeface="隶书" panose="02010509060101010101" pitchFamily="49" charset="-122"/>
              </a:rPr>
              <a:t>3)添加到某个区域的组件将占据整个这个区域。</a:t>
            </a:r>
            <a:r>
              <a:rPr lang="en-US" altLang="zh-CN" sz="2000">
                <a:solidFill>
                  <a:srgbClr val="FF0000"/>
                </a:solidFill>
                <a:latin typeface="隶书" panose="02010509060101010101" pitchFamily="49" charset="-122"/>
                <a:ea typeface="隶书" panose="02010509060101010101" pitchFamily="49" charset="-122"/>
              </a:rPr>
              <a:t>每个区域只能放置一个组件</a:t>
            </a:r>
            <a:r>
              <a:rPr lang="en-US" altLang="zh-CN" sz="2000">
                <a:latin typeface="隶书" panose="02010509060101010101" pitchFamily="49" charset="-122"/>
                <a:ea typeface="隶书" panose="02010509060101010101" pitchFamily="49" charset="-122"/>
              </a:rPr>
              <a:t>，如果向某个已放置了组件的区域再放置一个组件，那么先前的组件将被后者替换掉。</a:t>
            </a:r>
            <a:endParaRPr lang="en-US" altLang="zh-CN" sz="2000">
              <a:latin typeface="隶书" panose="02010509060101010101" pitchFamily="49" charset="-122"/>
              <a:ea typeface="隶书" panose="02010509060101010101" pitchFamily="49" charset="-122"/>
            </a:endParaRPr>
          </a:p>
          <a:p>
            <a:endParaRPr lang="en-US" altLang="zh-CN" sz="2000">
              <a:latin typeface="隶书" panose="02010509060101010101" pitchFamily="49" charset="-122"/>
              <a:ea typeface="隶书" panose="02010509060101010101" pitchFamily="49" charset="-122"/>
            </a:endParaRPr>
          </a:p>
          <a:p>
            <a:r>
              <a:rPr lang="en-US" altLang="zh-CN" sz="2000">
                <a:latin typeface="隶书" panose="02010509060101010101" pitchFamily="49" charset="-122"/>
                <a:ea typeface="隶书" panose="02010509060101010101" pitchFamily="49" charset="-122"/>
              </a:rPr>
              <a:t>  例3-4-2在Border布局中的东西南北分别加入了四个按钮，中间部位加了一个文本框。当点击四个按钮任何一个之一的时候，会在中间部位再添加一个文本框，原来的文本框会被替换掉。四个按钮的事件监听器是通过匿名类创建的。</a:t>
            </a:r>
            <a:endParaRPr lang="en-US" altLang="zh-CN" sz="2000">
              <a:latin typeface="隶书" panose="02010509060101010101" pitchFamily="49" charset="-122"/>
              <a:ea typeface="隶书" panose="02010509060101010101" pitchFamily="49" charset="-122"/>
            </a:endParaRPr>
          </a:p>
        </p:txBody>
      </p:sp>
      <p:sp>
        <p:nvSpPr>
          <p:cNvPr id="100" name="文本框 99"/>
          <p:cNvSpPr txBox="1"/>
          <p:nvPr/>
        </p:nvSpPr>
        <p:spPr>
          <a:xfrm>
            <a:off x="33020" y="-1905"/>
            <a:ext cx="5080000" cy="396240"/>
          </a:xfrm>
          <a:prstGeom prst="rect">
            <a:avLst/>
          </a:prstGeom>
          <a:noFill/>
          <a:ln w="9525">
            <a:noFill/>
          </a:ln>
        </p:spPr>
        <p:txBody>
          <a:bodyPr>
            <a:spAutoFit/>
          </a:bodyPr>
          <a:p>
            <a:pPr marL="0" indent="0" algn="l"/>
            <a:r>
              <a:rPr sz="2000" b="1" u="none">
                <a:solidFill>
                  <a:schemeClr val="bg1"/>
                </a:solidFill>
              </a:rPr>
              <a:t>3.4 布局设计</a:t>
            </a:r>
            <a:endParaRPr sz="2000" b="1" u="none">
              <a:solidFill>
                <a:schemeClr val="bg1"/>
              </a:solidFill>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495935"/>
            <a:ext cx="8229600" cy="6078220"/>
          </a:xfrm>
        </p:spPr>
        <p:txBody>
          <a:bodyPr/>
          <a:p>
            <a:r>
              <a:rPr lang="zh-CN" altLang="en-US" sz="2400">
                <a:latin typeface="隶书" panose="02010509060101010101" pitchFamily="49" charset="-122"/>
                <a:ea typeface="隶书" panose="02010509060101010101" pitchFamily="49" charset="-122"/>
              </a:rPr>
              <a:t>使用</a:t>
            </a:r>
            <a:r>
              <a:rPr lang="zh-CN" altLang="en-US" sz="2400">
                <a:solidFill>
                  <a:srgbClr val="FF0000"/>
                </a:solidFill>
                <a:latin typeface="隶书" panose="02010509060101010101" pitchFamily="49" charset="-122"/>
                <a:ea typeface="隶书" panose="02010509060101010101" pitchFamily="49" charset="-122"/>
              </a:rPr>
              <a:t>CardLayout</a:t>
            </a:r>
            <a:r>
              <a:rPr lang="zh-CN" altLang="en-US" sz="2400">
                <a:latin typeface="隶书" panose="02010509060101010101" pitchFamily="49" charset="-122"/>
                <a:ea typeface="隶书" panose="02010509060101010101" pitchFamily="49" charset="-122"/>
              </a:rPr>
              <a:t> 的容器可以容纳多个组件，但是</a:t>
            </a:r>
            <a:r>
              <a:rPr lang="zh-CN" altLang="en-US" sz="2400">
                <a:solidFill>
                  <a:srgbClr val="FF0000"/>
                </a:solidFill>
                <a:latin typeface="隶书" panose="02010509060101010101" pitchFamily="49" charset="-122"/>
                <a:ea typeface="隶书" panose="02010509060101010101" pitchFamily="49" charset="-122"/>
              </a:rPr>
              <a:t>实际上同一时刻容器只能从这些组件中选出一个来显示</a:t>
            </a:r>
            <a:r>
              <a:rPr lang="zh-CN" altLang="en-US" sz="2400">
                <a:latin typeface="隶书" panose="02010509060101010101" pitchFamily="49" charset="-122"/>
                <a:ea typeface="隶书" panose="02010509060101010101" pitchFamily="49" charset="-122"/>
              </a:rPr>
              <a:t>，就像一叠“扑克牌”每次只能显示最上面的一张一样。</a:t>
            </a:r>
            <a:endParaRPr lang="zh-CN" altLang="en-US" sz="2400">
              <a:latin typeface="隶书" panose="02010509060101010101" pitchFamily="49" charset="-122"/>
              <a:ea typeface="隶书" panose="02010509060101010101" pitchFamily="49" charset="-122"/>
            </a:endParaRPr>
          </a:p>
          <a:p>
            <a:endParaRPr lang="zh-CN" altLang="en-US" sz="2400">
              <a:latin typeface="隶书" panose="02010509060101010101" pitchFamily="49" charset="-122"/>
              <a:ea typeface="隶书" panose="02010509060101010101" pitchFamily="49" charset="-122"/>
            </a:endParaRPr>
          </a:p>
          <a:p>
            <a:r>
              <a:rPr lang="zh-CN" altLang="en-US" sz="2400">
                <a:latin typeface="隶书" panose="02010509060101010101" pitchFamily="49" charset="-122"/>
                <a:ea typeface="隶书" panose="02010509060101010101" pitchFamily="49" charset="-122"/>
              </a:rPr>
              <a:t>例如:</a:t>
            </a:r>
            <a:r>
              <a:rPr lang="zh-CN" altLang="en-US" sz="2400">
                <a:solidFill>
                  <a:srgbClr val="FF0000"/>
                </a:solidFill>
                <a:latin typeface="隶书" panose="02010509060101010101" pitchFamily="49" charset="-122"/>
                <a:ea typeface="隶书" panose="02010509060101010101" pitchFamily="49" charset="-122"/>
              </a:rPr>
              <a:t>JTabbedPane</a:t>
            </a:r>
            <a:r>
              <a:rPr lang="zh-CN" altLang="en-US" sz="2400">
                <a:latin typeface="隶书" panose="02010509060101010101" pitchFamily="49" charset="-122"/>
                <a:ea typeface="隶书" panose="02010509060101010101" pitchFamily="49" charset="-122"/>
              </a:rPr>
              <a:t>创建的对象是一个轻容器，称作选项卡窗格。</a:t>
            </a:r>
            <a:r>
              <a:rPr lang="zh-CN" altLang="en-US" sz="2400">
                <a:solidFill>
                  <a:srgbClr val="FF0000"/>
                </a:solidFill>
                <a:latin typeface="隶书" panose="02010509060101010101" pitchFamily="49" charset="-122"/>
                <a:ea typeface="隶书" panose="02010509060101010101" pitchFamily="49" charset="-122"/>
              </a:rPr>
              <a:t>选项卡窗格的默认布局是CardLayout卡片式布局</a:t>
            </a:r>
            <a:r>
              <a:rPr lang="zh-CN" altLang="en-US" sz="2400">
                <a:latin typeface="隶书" panose="02010509060101010101" pitchFamily="49" charset="-122"/>
                <a:ea typeface="隶书" panose="02010509060101010101" pitchFamily="49" charset="-122"/>
              </a:rPr>
              <a:t>。该容器自带一些选项卡，这些选项卡和容器中添加的组件相对应</a:t>
            </a:r>
            <a:r>
              <a:rPr lang="en-US" altLang="zh-CN" sz="2400">
                <a:latin typeface="隶书" panose="02010509060101010101" pitchFamily="49" charset="-122"/>
                <a:ea typeface="隶书" panose="02010509060101010101" pitchFamily="49" charset="-122"/>
              </a:rPr>
              <a:t>.</a:t>
            </a:r>
            <a:endParaRPr lang="en-US" altLang="zh-CN" sz="2400">
              <a:latin typeface="隶书" panose="02010509060101010101" pitchFamily="49" charset="-122"/>
              <a:ea typeface="隶书" panose="02010509060101010101" pitchFamily="49" charset="-122"/>
            </a:endParaRPr>
          </a:p>
          <a:p>
            <a:endParaRPr lang="en-US" altLang="zh-CN" sz="2400">
              <a:latin typeface="隶书" panose="02010509060101010101" pitchFamily="49" charset="-122"/>
              <a:ea typeface="隶书" panose="02010509060101010101" pitchFamily="49" charset="-122"/>
            </a:endParaRPr>
          </a:p>
          <a:p>
            <a:r>
              <a:rPr lang="en-US" altLang="zh-CN" sz="2400">
                <a:latin typeface="隶书" panose="02010509060101010101" pitchFamily="49" charset="-122"/>
                <a:ea typeface="隶书" panose="02010509060101010101" pitchFamily="49" charset="-122"/>
              </a:rPr>
              <a:t>例3-4-3一共创建了有5个选项卡的卡片布局容器，注意这里并没有创建专门的CardLayout布局对象，而是创建了JTabbedPane组件对象，该组件作为布局容器，其缺省布局就是CardLayout。</a:t>
            </a:r>
            <a:endParaRPr lang="en-US" altLang="zh-CN" sz="2400">
              <a:latin typeface="隶书" panose="02010509060101010101" pitchFamily="49" charset="-122"/>
              <a:ea typeface="隶书" panose="02010509060101010101" pitchFamily="49" charset="-122"/>
            </a:endParaRPr>
          </a:p>
        </p:txBody>
      </p:sp>
      <p:sp>
        <p:nvSpPr>
          <p:cNvPr id="100" name="文本框 99"/>
          <p:cNvSpPr txBox="1"/>
          <p:nvPr/>
        </p:nvSpPr>
        <p:spPr>
          <a:xfrm>
            <a:off x="33020" y="-1905"/>
            <a:ext cx="5080000" cy="396240"/>
          </a:xfrm>
          <a:prstGeom prst="rect">
            <a:avLst/>
          </a:prstGeom>
          <a:noFill/>
          <a:ln w="9525">
            <a:noFill/>
          </a:ln>
        </p:spPr>
        <p:txBody>
          <a:bodyPr>
            <a:spAutoFit/>
          </a:bodyPr>
          <a:p>
            <a:pPr marL="0" indent="0" algn="l"/>
            <a:r>
              <a:rPr sz="2000" b="1" u="none">
                <a:solidFill>
                  <a:schemeClr val="bg1"/>
                </a:solidFill>
              </a:rPr>
              <a:t>3.4 布局设计</a:t>
            </a:r>
            <a:endParaRPr sz="2000" b="1" u="none">
              <a:solidFill>
                <a:schemeClr val="bg1"/>
              </a:solidFill>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1115" y="810895"/>
            <a:ext cx="9002395" cy="5273040"/>
          </a:xfrm>
          <a:prstGeom prst="rect">
            <a:avLst/>
          </a:prstGeom>
          <a:noFill/>
          <a:ln w="9525">
            <a:noFill/>
          </a:ln>
        </p:spPr>
        <p:txBody>
          <a:bodyPr wrap="square">
            <a:spAutoFit/>
          </a:bodyPr>
          <a:p>
            <a:pPr marL="0" indent="558800"/>
            <a:r>
              <a:rPr sz="2000" b="0">
                <a:solidFill>
                  <a:srgbClr val="FF0000"/>
                </a:solidFill>
                <a:latin typeface="隶书" panose="02010509060101010101" pitchFamily="49" charset="-122"/>
                <a:cs typeface="宋体" panose="02010600030101010101" pitchFamily="2" charset="-122"/>
              </a:rPr>
              <a:t>GridLayout</a:t>
            </a:r>
            <a:r>
              <a:rPr sz="2000" b="0">
                <a:latin typeface="隶书" panose="02010509060101010101" pitchFamily="49" charset="-122"/>
                <a:cs typeface="宋体" panose="02010600030101010101" pitchFamily="2" charset="-122"/>
              </a:rPr>
              <a:t>布局的布局策略:</a:t>
            </a:r>
            <a:endParaRPr sz="2000" b="0">
              <a:latin typeface="隶书" panose="02010509060101010101" pitchFamily="49" charset="-122"/>
              <a:cs typeface="宋体" panose="02010600030101010101" pitchFamily="2" charset="-122"/>
            </a:endParaRPr>
          </a:p>
          <a:p>
            <a:pPr marL="0" indent="558800"/>
            <a:r>
              <a:rPr sz="2000" b="0">
                <a:latin typeface="隶书" panose="02010509060101010101" pitchFamily="49" charset="-122"/>
                <a:cs typeface="宋体" panose="02010600030101010101" pitchFamily="2" charset="-122"/>
              </a:rPr>
              <a:t>1)</a:t>
            </a:r>
            <a:r>
              <a:rPr sz="2000" b="0">
                <a:solidFill>
                  <a:srgbClr val="FF0000"/>
                </a:solidFill>
                <a:latin typeface="隶书" panose="02010509060101010101" pitchFamily="49" charset="-122"/>
                <a:cs typeface="宋体" panose="02010600030101010101" pitchFamily="2" charset="-122"/>
              </a:rPr>
              <a:t>把容器划分成若干行乘若干列的网格区域</a:t>
            </a:r>
            <a:r>
              <a:rPr sz="2000" b="0">
                <a:latin typeface="隶书" panose="02010509060101010101" pitchFamily="49" charset="-122"/>
                <a:cs typeface="宋体" panose="02010600030101010101" pitchFamily="2" charset="-122"/>
              </a:rPr>
              <a:t>，组件就位于这些划分出来的小格中。</a:t>
            </a:r>
            <a:endParaRPr sz="2000" b="0">
              <a:latin typeface="隶书" panose="02010509060101010101" pitchFamily="49" charset="-122"/>
              <a:cs typeface="宋体" panose="02010600030101010101" pitchFamily="2" charset="-122"/>
            </a:endParaRPr>
          </a:p>
          <a:p>
            <a:pPr marL="0" indent="558800"/>
            <a:r>
              <a:rPr sz="2000" b="0">
                <a:latin typeface="隶书" panose="02010509060101010101" pitchFamily="49" charset="-122"/>
                <a:cs typeface="宋体" panose="02010600030101010101" pitchFamily="2" charset="-122"/>
              </a:rPr>
              <a:t>2)划分多少网格由程序自由控制，而且组件定位也比较精确，</a:t>
            </a:r>
            <a:endParaRPr sz="2000" b="0">
              <a:latin typeface="隶书" panose="02010509060101010101" pitchFamily="49" charset="-122"/>
              <a:cs typeface="宋体" panose="02010600030101010101" pitchFamily="2" charset="-122"/>
            </a:endParaRPr>
          </a:p>
          <a:p>
            <a:pPr marL="0" indent="558800"/>
            <a:r>
              <a:rPr sz="2000" b="0">
                <a:latin typeface="隶书" panose="02010509060101010101" pitchFamily="49" charset="-122"/>
                <a:cs typeface="宋体" panose="02010600030101010101" pitchFamily="2" charset="-122"/>
              </a:rPr>
              <a:t>3)使用GridLayout布局编辑器的一般步骤如下：</a:t>
            </a:r>
            <a:endParaRPr sz="2000" b="0">
              <a:latin typeface="隶书" panose="02010509060101010101" pitchFamily="49" charset="-122"/>
              <a:cs typeface="宋体" panose="02010600030101010101" pitchFamily="2" charset="-122"/>
            </a:endParaRPr>
          </a:p>
          <a:p>
            <a:pPr marL="0" indent="558800"/>
            <a:r>
              <a:rPr sz="2000" b="0">
                <a:latin typeface="隶书" panose="02010509060101010101" pitchFamily="49" charset="-122"/>
                <a:cs typeface="宋体" panose="02010600030101010101" pitchFamily="2" charset="-122"/>
              </a:rPr>
              <a:t>   A GridLayout grid=new new GridLayout(10，8)；</a:t>
            </a:r>
            <a:endParaRPr sz="2000" b="0">
              <a:latin typeface="隶书" panose="02010509060101010101" pitchFamily="49" charset="-122"/>
              <a:cs typeface="宋体" panose="02010600030101010101" pitchFamily="2" charset="-122"/>
            </a:endParaRPr>
          </a:p>
          <a:p>
            <a:pPr marL="0" indent="558800"/>
            <a:r>
              <a:rPr sz="2000" b="0">
                <a:latin typeface="隶书" panose="02010509060101010101" pitchFamily="49" charset="-122"/>
                <a:cs typeface="宋体" panose="02010600030101010101" pitchFamily="2" charset="-122"/>
              </a:rPr>
              <a:t>   B con. setLayout(grid);</a:t>
            </a:r>
            <a:endParaRPr sz="2000" b="0">
              <a:latin typeface="隶书" panose="02010509060101010101" pitchFamily="49" charset="-122"/>
              <a:cs typeface="宋体" panose="02010600030101010101" pitchFamily="2" charset="-122"/>
            </a:endParaRPr>
          </a:p>
          <a:p>
            <a:pPr marL="0" indent="558800"/>
            <a:r>
              <a:rPr sz="2000" b="0">
                <a:latin typeface="隶书" panose="02010509060101010101" pitchFamily="49" charset="-122"/>
                <a:cs typeface="宋体" panose="02010600030101010101" pitchFamily="2" charset="-122"/>
              </a:rPr>
              <a:t>   C con.</a:t>
            </a:r>
            <a:r>
              <a:rPr lang="en-US" sz="2000" b="0">
                <a:latin typeface="隶书" panose="02010509060101010101" pitchFamily="49" charset="-122"/>
                <a:cs typeface="宋体" panose="02010600030101010101" pitchFamily="2" charset="-122"/>
              </a:rPr>
              <a:t>a</a:t>
            </a:r>
            <a:r>
              <a:rPr sz="2000" b="0">
                <a:latin typeface="隶书" panose="02010509060101010101" pitchFamily="49" charset="-122"/>
                <a:cs typeface="宋体" panose="02010600030101010101" pitchFamily="2" charset="-122"/>
              </a:rPr>
              <a:t>dd(component);(组件进入容器的顺序将按照第一行第一个、第一行第二个、…第一行最后一个、第二行第一个、…最后一行第一个、…最后一行最后一个)</a:t>
            </a:r>
            <a:endParaRPr sz="2000" b="0">
              <a:latin typeface="隶书" panose="02010509060101010101" pitchFamily="49" charset="-122"/>
              <a:cs typeface="宋体" panose="02010600030101010101" pitchFamily="2" charset="-122"/>
            </a:endParaRPr>
          </a:p>
          <a:p>
            <a:pPr marL="0" indent="558800"/>
            <a:r>
              <a:rPr sz="2000" b="0">
                <a:latin typeface="隶书" panose="02010509060101010101" pitchFamily="49" charset="-122"/>
                <a:cs typeface="宋体" panose="02010600030101010101" pitchFamily="2" charset="-122"/>
              </a:rPr>
              <a:t>4)使用GridLayout布局的容器最多可添加m×n个组件。GridLayout布局中每个网格都是相同大小并且强制组件与网格的大小相同.利用嵌套方法，可以设计出符合一定需要的布局。</a:t>
            </a:r>
            <a:endParaRPr sz="2000" b="0">
              <a:latin typeface="隶书" panose="02010509060101010101" pitchFamily="49" charset="-122"/>
              <a:cs typeface="宋体" panose="02010600030101010101" pitchFamily="2" charset="-122"/>
            </a:endParaRPr>
          </a:p>
          <a:p>
            <a:pPr marL="0" indent="558800"/>
            <a:r>
              <a:rPr sz="2000" b="0">
                <a:latin typeface="隶书" panose="02010509060101010101" pitchFamily="49" charset="-122"/>
                <a:cs typeface="宋体" panose="02010600030101010101" pitchFamily="2" charset="-122"/>
              </a:rPr>
              <a:t>  例3-4-4设定了一个3 X 4的Grid布局，因此总共有12个单元格，其中前十个单元格放置了十个按钮。在第十一个网格处放置了一个JPanel类型的对象（面板对象，可以作为容器放入其它组件），并将该JPanel对象的布局设置为2 X 2的网格布局，并在JPanel中按钮网格布局再放置了四个按钮。</a:t>
            </a:r>
            <a:endParaRPr sz="2000" b="0">
              <a:latin typeface="隶书" panose="02010509060101010101" pitchFamily="49" charset="-122"/>
              <a:cs typeface="宋体" panose="02010600030101010101" pitchFamily="2" charset="-122"/>
            </a:endParaRPr>
          </a:p>
        </p:txBody>
      </p:sp>
      <p:sp>
        <p:nvSpPr>
          <p:cNvPr id="100" name="文本框 99"/>
          <p:cNvSpPr txBox="1"/>
          <p:nvPr/>
        </p:nvSpPr>
        <p:spPr>
          <a:xfrm>
            <a:off x="33020" y="-1905"/>
            <a:ext cx="5080000" cy="396240"/>
          </a:xfrm>
          <a:prstGeom prst="rect">
            <a:avLst/>
          </a:prstGeom>
          <a:noFill/>
          <a:ln w="9525">
            <a:noFill/>
          </a:ln>
        </p:spPr>
        <p:txBody>
          <a:bodyPr>
            <a:spAutoFit/>
          </a:bodyPr>
          <a:p>
            <a:pPr marL="0" indent="0" algn="l"/>
            <a:r>
              <a:rPr sz="2000" b="1" u="none">
                <a:solidFill>
                  <a:schemeClr val="bg1"/>
                </a:solidFill>
              </a:rPr>
              <a:t>3.4 布局设计</a:t>
            </a:r>
            <a:endParaRPr sz="2000" b="1" u="none">
              <a:solidFill>
                <a:schemeClr val="bg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115570" y="706755"/>
            <a:ext cx="8887460" cy="5867400"/>
          </a:xfrm>
        </p:spPr>
        <p:txBody>
          <a:bodyPr/>
          <a:p>
            <a:r>
              <a:rPr lang="zh-CN" altLang="en-US" sz="2400">
                <a:solidFill>
                  <a:srgbClr val="FF0000"/>
                </a:solidFill>
                <a:latin typeface="隶书" panose="02010509060101010101" pitchFamily="49" charset="-122"/>
                <a:ea typeface="隶书" panose="02010509060101010101" pitchFamily="49" charset="-122"/>
              </a:rPr>
              <a:t>BoxLayout(java.swing.border)</a:t>
            </a:r>
            <a:r>
              <a:rPr lang="zh-CN" altLang="en-US" sz="2400">
                <a:latin typeface="隶书" panose="02010509060101010101" pitchFamily="49" charset="-122"/>
                <a:ea typeface="隶书" panose="02010509060101010101" pitchFamily="49" charset="-122"/>
              </a:rPr>
              <a:t>布局策略为：</a:t>
            </a:r>
            <a:endParaRPr lang="zh-CN" altLang="en-US" sz="2400">
              <a:latin typeface="隶书" panose="02010509060101010101" pitchFamily="49" charset="-122"/>
              <a:ea typeface="隶书" panose="02010509060101010101" pitchFamily="49" charset="-122"/>
            </a:endParaRPr>
          </a:p>
          <a:p>
            <a:r>
              <a:rPr lang="zh-CN" altLang="en-US" sz="2400">
                <a:latin typeface="隶书" panose="02010509060101010101" pitchFamily="49" charset="-122"/>
                <a:ea typeface="隶书" panose="02010509060101010101" pitchFamily="49" charset="-122"/>
              </a:rPr>
              <a:t>1)使用盒式布局的容器将组件排列在一行或一列，这取决于创建盒式布局对象时，是否指定了是行排列还是列排列。</a:t>
            </a:r>
            <a:endParaRPr lang="zh-CN" altLang="en-US" sz="2400">
              <a:latin typeface="隶书" panose="02010509060101010101" pitchFamily="49" charset="-122"/>
              <a:ea typeface="隶书" panose="02010509060101010101" pitchFamily="49" charset="-122"/>
            </a:endParaRPr>
          </a:p>
          <a:p>
            <a:r>
              <a:rPr lang="zh-CN" altLang="en-US" sz="2400">
                <a:latin typeface="隶书" panose="02010509060101010101" pitchFamily="49" charset="-122"/>
                <a:ea typeface="隶书" panose="02010509060101010101" pitchFamily="49" charset="-122"/>
              </a:rPr>
              <a:t>2)行型盒式布局容器中添加的组件的上沿在同一水平线上。列型盒式布局容器中添加的组件的左沿在同一垂直线上</a:t>
            </a:r>
            <a:endParaRPr lang="zh-CN" altLang="en-US" sz="2400">
              <a:latin typeface="隶书" panose="02010509060101010101" pitchFamily="49" charset="-122"/>
              <a:ea typeface="隶书" panose="02010509060101010101" pitchFamily="49" charset="-122"/>
            </a:endParaRPr>
          </a:p>
          <a:p>
            <a:endParaRPr lang="zh-CN" altLang="en-US" sz="2400">
              <a:latin typeface="隶书" panose="02010509060101010101" pitchFamily="49" charset="-122"/>
              <a:ea typeface="隶书" panose="02010509060101010101" pitchFamily="49" charset="-122"/>
            </a:endParaRPr>
          </a:p>
          <a:p>
            <a:r>
              <a:rPr lang="zh-CN" altLang="en-US" sz="2400">
                <a:latin typeface="隶书" panose="02010509060101010101" pitchFamily="49" charset="-122"/>
                <a:ea typeface="隶书" panose="02010509060101010101" pitchFamily="49" charset="-122"/>
              </a:rPr>
              <a:t>例3-4-5中总共创建了三个Box对象。boxV1是通过静态方法Box.createVerticalBox()创建的，顾名思义，该方法创建了一个垂直支撑盒子，当在boxV1中添加组件的时候，组件呈宽度相等的垂直排列。而其中静态方法Box.createVerticalStrut(8)确保组件之间都在垂直方向间隔8个像素高度。boxV2的创建过程与boxV1类似，而baseBox则是一个水平支撑盒子，并将boxV1和boxV2加入到baseBox中，使得boxV1和boxV2两者呈水平排列</a:t>
            </a:r>
            <a:endParaRPr lang="zh-CN" altLang="en-US" sz="2400">
              <a:latin typeface="隶书" panose="02010509060101010101" pitchFamily="49" charset="-122"/>
              <a:ea typeface="隶书" panose="02010509060101010101" pitchFamily="49" charset="-122"/>
            </a:endParaRPr>
          </a:p>
        </p:txBody>
      </p:sp>
      <p:sp>
        <p:nvSpPr>
          <p:cNvPr id="100" name="文本框 99"/>
          <p:cNvSpPr txBox="1"/>
          <p:nvPr/>
        </p:nvSpPr>
        <p:spPr>
          <a:xfrm>
            <a:off x="33020" y="-1905"/>
            <a:ext cx="5080000" cy="396240"/>
          </a:xfrm>
          <a:prstGeom prst="rect">
            <a:avLst/>
          </a:prstGeom>
          <a:noFill/>
          <a:ln w="9525">
            <a:noFill/>
          </a:ln>
        </p:spPr>
        <p:txBody>
          <a:bodyPr>
            <a:spAutoFit/>
          </a:bodyPr>
          <a:p>
            <a:pPr marL="0" indent="0" algn="l"/>
            <a:r>
              <a:rPr sz="2000" b="1" u="none">
                <a:solidFill>
                  <a:schemeClr val="bg1"/>
                </a:solidFill>
              </a:rPr>
              <a:t>3.4 布局设计</a:t>
            </a:r>
            <a:endParaRPr sz="2000" b="1" u="none">
              <a:solidFill>
                <a:schemeClr val="bg1"/>
              </a:solidFill>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2870" y="549275"/>
            <a:ext cx="8583930" cy="2852420"/>
          </a:xfrm>
        </p:spPr>
        <p:txBody>
          <a:bodyPr/>
          <a:p>
            <a:pPr latinLnBrk="0">
              <a:lnSpc>
                <a:spcPct val="150000"/>
              </a:lnSpc>
            </a:pPr>
            <a:r>
              <a:rPr sz="2400">
                <a:solidFill>
                  <a:srgbClr val="FF0000"/>
                </a:solidFill>
                <a:latin typeface="隶书" panose="02010509060101010101" pitchFamily="49" charset="-122"/>
                <a:ea typeface="隶书" panose="02010509060101010101" pitchFamily="49" charset="-122"/>
              </a:rPr>
              <a:t>null布局</a:t>
            </a:r>
            <a:r>
              <a:rPr sz="2000">
                <a:latin typeface="隶书" panose="02010509060101010101" pitchFamily="49" charset="-122"/>
                <a:ea typeface="隶书" panose="02010509060101010101" pitchFamily="49" charset="-122"/>
              </a:rPr>
              <a:t>就是我们传统设计界面的方法,组件的位置和大小被精确指定,不能自动调整，如果p是一个容器对象，则</a:t>
            </a:r>
            <a:endParaRPr sz="2000">
              <a:latin typeface="隶书" panose="02010509060101010101" pitchFamily="49" charset="-122"/>
              <a:ea typeface="隶书" panose="02010509060101010101" pitchFamily="49" charset="-122"/>
            </a:endParaRPr>
          </a:p>
          <a:p>
            <a:pPr latinLnBrk="0">
              <a:lnSpc>
                <a:spcPct val="150000"/>
              </a:lnSpc>
            </a:pPr>
            <a:r>
              <a:rPr sz="2000">
                <a:latin typeface="隶书" panose="02010509060101010101" pitchFamily="49" charset="-122"/>
                <a:ea typeface="隶书" panose="02010509060101010101" pitchFamily="49" charset="-122"/>
              </a:rPr>
              <a:t>  p.setLayout(null);将容器的布局策略指定为NULL布局</a:t>
            </a:r>
            <a:endParaRPr sz="2000">
              <a:latin typeface="隶书" panose="02010509060101010101" pitchFamily="49" charset="-122"/>
              <a:ea typeface="隶书" panose="02010509060101010101" pitchFamily="49" charset="-122"/>
            </a:endParaRPr>
          </a:p>
          <a:p>
            <a:pPr latinLnBrk="0">
              <a:lnSpc>
                <a:spcPct val="150000"/>
              </a:lnSpc>
            </a:pPr>
            <a:r>
              <a:rPr sz="2000">
                <a:latin typeface="隶书" panose="02010509060101010101" pitchFamily="49" charset="-122"/>
                <a:ea typeface="隶书" panose="02010509060101010101" pitchFamily="49" charset="-122"/>
              </a:rPr>
              <a:t>  容器里面的每一个组件其大小和位置由:</a:t>
            </a:r>
            <a:endParaRPr sz="2000">
              <a:latin typeface="隶书" panose="02010509060101010101" pitchFamily="49" charset="-122"/>
              <a:ea typeface="隶书" panose="02010509060101010101" pitchFamily="49" charset="-122"/>
            </a:endParaRPr>
          </a:p>
          <a:p>
            <a:pPr latinLnBrk="0">
              <a:lnSpc>
                <a:spcPct val="150000"/>
              </a:lnSpc>
            </a:pPr>
            <a:r>
              <a:rPr sz="2000">
                <a:latin typeface="隶书" panose="02010509060101010101" pitchFamily="49" charset="-122"/>
                <a:ea typeface="隶书" panose="02010509060101010101" pitchFamily="49" charset="-122"/>
              </a:rPr>
              <a:t>   setBounds（int a,int b,int width,int height）方法确定</a:t>
            </a:r>
            <a:endParaRPr sz="2000">
              <a:latin typeface="隶书" panose="02010509060101010101" pitchFamily="49" charset="-122"/>
              <a:ea typeface="隶书" panose="02010509060101010101" pitchFamily="49" charset="-122"/>
            </a:endParaRPr>
          </a:p>
        </p:txBody>
      </p:sp>
      <p:sp>
        <p:nvSpPr>
          <p:cNvPr id="100" name="文本框 99"/>
          <p:cNvSpPr txBox="1"/>
          <p:nvPr/>
        </p:nvSpPr>
        <p:spPr>
          <a:xfrm>
            <a:off x="33020" y="-1905"/>
            <a:ext cx="5080000" cy="396240"/>
          </a:xfrm>
          <a:prstGeom prst="rect">
            <a:avLst/>
          </a:prstGeom>
          <a:noFill/>
          <a:ln w="9525">
            <a:noFill/>
          </a:ln>
        </p:spPr>
        <p:txBody>
          <a:bodyPr>
            <a:spAutoFit/>
          </a:bodyPr>
          <a:p>
            <a:pPr marL="0" indent="0" algn="l"/>
            <a:r>
              <a:rPr sz="2000" b="1" u="none">
                <a:solidFill>
                  <a:schemeClr val="bg1"/>
                </a:solidFill>
              </a:rPr>
              <a:t>3.4 布局设计</a:t>
            </a:r>
            <a:endParaRPr sz="2000" b="1" u="none">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2"/>
          <p:cNvSpPr>
            <a:spLocks noGrp="1"/>
          </p:cNvSpPr>
          <p:nvPr/>
        </p:nvSpPr>
        <p:spPr>
          <a:xfrm>
            <a:off x="-111125" y="488315"/>
            <a:ext cx="9135745" cy="1616075"/>
          </a:xfrm>
          <a:prstGeom prst="rect">
            <a:avLst/>
          </a:prstGeom>
          <a:noFill/>
          <a:ln w="9525">
            <a:noFill/>
          </a:ln>
        </p:spPr>
        <p:txBody>
          <a:bodyPr/>
          <a:lstStyle>
            <a:lvl1pPr marL="365125" indent="-255905" algn="l" rtl="0" eaLnBrk="0" fontAlgn="base" hangingPunct="0">
              <a:spcBef>
                <a:spcPts val="300"/>
              </a:spcBef>
              <a:spcAft>
                <a:spcPct val="0"/>
              </a:spcAft>
              <a:buClr>
                <a:srgbClr val="A04DA3"/>
              </a:buClr>
              <a:buFont typeface="Georgia" panose="02040502050405020303" pitchFamily="18" charset="0"/>
              <a:buChar char="•"/>
              <a:defRPr sz="2800" kern="1200">
                <a:solidFill>
                  <a:schemeClr val="tx1"/>
                </a:solidFill>
                <a:latin typeface="+mn-lt"/>
                <a:ea typeface="+mn-ea"/>
                <a:cs typeface="+mn-cs"/>
              </a:defRPr>
            </a:lvl1pPr>
            <a:lvl2pPr marL="657225" indent="-246380" algn="l" rtl="0" eaLnBrk="0" fontAlgn="base" hangingPunct="0">
              <a:spcBef>
                <a:spcPts val="300"/>
              </a:spcBef>
              <a:spcAft>
                <a:spcPct val="0"/>
              </a:spcAft>
              <a:buClr>
                <a:schemeClr val="accent2"/>
              </a:buClr>
              <a:buFont typeface="Georgia" panose="02040502050405020303" pitchFamily="18" charset="0"/>
              <a:buChar char="▫"/>
              <a:defRPr sz="2600" kern="1200">
                <a:solidFill>
                  <a:schemeClr val="accent1"/>
                </a:solidFill>
                <a:latin typeface="+mn-lt"/>
                <a:ea typeface="+mn-ea"/>
                <a:cs typeface="+mn-cs"/>
              </a:defRPr>
            </a:lvl2pPr>
            <a:lvl3pPr marL="922655" indent="-219075" algn="l" rtl="0" eaLnBrk="0" fontAlgn="base" hangingPunct="0">
              <a:spcBef>
                <a:spcPts val="300"/>
              </a:spcBef>
              <a:spcAft>
                <a:spcPct val="0"/>
              </a:spcAft>
              <a:buClr>
                <a:schemeClr val="accent1"/>
              </a:buClr>
              <a:buFont typeface="Wingdings 2" panose="05020102010507070707" pitchFamily="18" charset="2"/>
              <a:buChar char=""/>
              <a:defRPr sz="2400" kern="1200">
                <a:solidFill>
                  <a:schemeClr val="accent1"/>
                </a:solidFill>
                <a:latin typeface="+mn-lt"/>
                <a:ea typeface="+mn-ea"/>
                <a:cs typeface="+mn-cs"/>
              </a:defRPr>
            </a:lvl3pPr>
            <a:lvl4pPr marL="1179830"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mn-lt"/>
                <a:ea typeface="+mn-ea"/>
                <a:cs typeface="+mn-cs"/>
              </a:defRPr>
            </a:lvl4pPr>
            <a:lvl5pPr marL="1389380" indent="-182880"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mn-lt"/>
                <a:ea typeface="+mn-ea"/>
                <a:cs typeface="+mn-cs"/>
              </a:defRPr>
            </a:lvl5pPr>
            <a:lvl6pPr marL="1609090" indent="-182880" algn="l" rtl="0" eaLnBrk="1" latinLnBrk="0" hangingPunct="1">
              <a:spcBef>
                <a:spcPts val="300"/>
              </a:spcBef>
              <a:buClr>
                <a:schemeClr val="accent3"/>
              </a:buClr>
              <a:buFont typeface="Georgia" panose="02040502050405020303"/>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panose="02040502050405020303"/>
              <a:buChar char="▫"/>
              <a:defRPr kumimoji="0" sz="1600" kern="1200">
                <a:solidFill>
                  <a:schemeClr val="accent3"/>
                </a:solidFill>
                <a:latin typeface="+mn-lt"/>
                <a:ea typeface="+mn-ea"/>
                <a:cs typeface="+mn-cs"/>
              </a:defRPr>
            </a:lvl7pPr>
            <a:lvl8pPr marL="2030095" indent="-182880" algn="l" rtl="0" eaLnBrk="1" latinLnBrk="0" hangingPunct="1">
              <a:spcBef>
                <a:spcPts val="300"/>
              </a:spcBef>
              <a:buClr>
                <a:schemeClr val="accent3"/>
              </a:buClr>
              <a:buFont typeface="Georgia" panose="02040502050405020303"/>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panose="02040502050405020303"/>
              <a:buChar char="◦"/>
              <a:defRPr kumimoji="0" sz="1400" kern="1200" baseline="0">
                <a:solidFill>
                  <a:schemeClr val="accent3"/>
                </a:solidFill>
                <a:latin typeface="+mn-lt"/>
                <a:ea typeface="+mn-ea"/>
                <a:cs typeface="+mn-cs"/>
              </a:defRPr>
            </a:lvl9pPr>
          </a:lstStyle>
          <a:p>
            <a:pPr latinLnBrk="0">
              <a:lnSpc>
                <a:spcPct val="150000"/>
              </a:lnSpc>
            </a:pPr>
            <a:r>
              <a:rPr sz="2000">
                <a:latin typeface="隶书" panose="02010509060101010101" pitchFamily="49" charset="-122"/>
                <a:ea typeface="隶书" panose="02010509060101010101" pitchFamily="49" charset="-122"/>
              </a:rPr>
              <a:t>在SWT和Swing中，事件处理涉及到以下几个概念：</a:t>
            </a:r>
            <a:endParaRPr sz="2000">
              <a:latin typeface="隶书" panose="02010509060101010101" pitchFamily="49" charset="-122"/>
              <a:ea typeface="隶书" panose="02010509060101010101" pitchFamily="49" charset="-122"/>
            </a:endParaRPr>
          </a:p>
          <a:p>
            <a:pPr latinLnBrk="0">
              <a:lnSpc>
                <a:spcPct val="150000"/>
              </a:lnSpc>
            </a:pPr>
            <a:r>
              <a:rPr sz="2000">
                <a:latin typeface="隶书" panose="02010509060101010101" pitchFamily="49" charset="-122"/>
                <a:ea typeface="隶书" panose="02010509060101010101" pitchFamily="49" charset="-122"/>
              </a:rPr>
              <a:t>1．</a:t>
            </a:r>
            <a:r>
              <a:rPr sz="2000">
                <a:solidFill>
                  <a:srgbClr val="FF0000"/>
                </a:solidFill>
                <a:latin typeface="隶书" panose="02010509060101010101" pitchFamily="49" charset="-122"/>
                <a:ea typeface="隶书" panose="02010509060101010101" pitchFamily="49" charset="-122"/>
              </a:rPr>
              <a:t>事件源</a:t>
            </a:r>
            <a:r>
              <a:rPr sz="2000">
                <a:latin typeface="隶书" panose="02010509060101010101" pitchFamily="49" charset="-122"/>
                <a:ea typeface="隶书" panose="02010509060101010101" pitchFamily="49" charset="-122"/>
              </a:rPr>
              <a:t> :能够产生事件的对象都可以成为事件源，一般是Component子类 2．</a:t>
            </a:r>
            <a:r>
              <a:rPr sz="2000">
                <a:solidFill>
                  <a:srgbClr val="FF0000"/>
                </a:solidFill>
                <a:latin typeface="隶书" panose="02010509060101010101" pitchFamily="49" charset="-122"/>
                <a:ea typeface="隶书" panose="02010509060101010101" pitchFamily="49" charset="-122"/>
              </a:rPr>
              <a:t>监听器注册</a:t>
            </a:r>
            <a:r>
              <a:rPr sz="2000">
                <a:latin typeface="隶书" panose="02010509060101010101" pitchFamily="49" charset="-122"/>
                <a:ea typeface="隶书" panose="02010509060101010101" pitchFamily="49" charset="-122"/>
              </a:rPr>
              <a:t> :事件源通过调用监听器注册的方法将某个对象注册为自己的监听器。例如对于按钮，方法addActionListener(监视器);将为按钮注册了一个监听器，当按钮按钮时候，该监听器将接收相关的事件并执行特定的方法。AWT规定了11种监听器接口以及相应的注册方法，包括：ActionListener、AdjustmentListener、ComponentListener、ContainerListener、FocusListener、ItemListener、KeyListener、MouseListener、MouseMotionListener、TextListener、WindowListener。</a:t>
            </a:r>
            <a:endParaRPr sz="2000">
              <a:latin typeface="隶书" panose="02010509060101010101" pitchFamily="49" charset="-122"/>
              <a:ea typeface="隶书" panose="02010509060101010101" pitchFamily="49" charset="-122"/>
            </a:endParaRPr>
          </a:p>
          <a:p>
            <a:pPr latinLnBrk="0">
              <a:lnSpc>
                <a:spcPct val="150000"/>
              </a:lnSpc>
            </a:pPr>
            <a:r>
              <a:rPr sz="2000">
                <a:latin typeface="隶书" panose="02010509060101010101" pitchFamily="49" charset="-122"/>
                <a:ea typeface="隶书" panose="02010509060101010101" pitchFamily="49" charset="-122"/>
              </a:rPr>
              <a:t>3．</a:t>
            </a:r>
            <a:r>
              <a:rPr sz="2000">
                <a:solidFill>
                  <a:srgbClr val="FF0000"/>
                </a:solidFill>
                <a:latin typeface="隶书" panose="02010509060101010101" pitchFamily="49" charset="-122"/>
                <a:ea typeface="隶书" panose="02010509060101010101" pitchFamily="49" charset="-122"/>
              </a:rPr>
              <a:t>监听器接口实现</a:t>
            </a:r>
            <a:r>
              <a:rPr sz="2000">
                <a:latin typeface="隶书" panose="02010509060101010101" pitchFamily="49" charset="-122"/>
                <a:ea typeface="隶书" panose="02010509060101010101" pitchFamily="49" charset="-122"/>
              </a:rPr>
              <a:t>：程序员需要选择合适的监听器接口并编写类实现接口，重写其中的所有方法。不同的监听器定义的抽象方法不同，不过大多数方法的形参是一个被称为事件的对象。例如ActionListener接口中只有一个抽象方法actionPerformed，该方法的形参类型为ActionEvent。</a:t>
            </a:r>
            <a:endParaRPr sz="2000">
              <a:latin typeface="隶书" panose="02010509060101010101" pitchFamily="49" charset="-122"/>
              <a:ea typeface="隶书" panose="02010509060101010101" pitchFamily="49" charset="-122"/>
            </a:endParaRPr>
          </a:p>
        </p:txBody>
      </p:sp>
      <p:sp>
        <p:nvSpPr>
          <p:cNvPr id="100" name="文本框 99"/>
          <p:cNvSpPr txBox="1"/>
          <p:nvPr/>
        </p:nvSpPr>
        <p:spPr>
          <a:xfrm>
            <a:off x="33020" y="-1905"/>
            <a:ext cx="5080000" cy="396240"/>
          </a:xfrm>
          <a:prstGeom prst="rect">
            <a:avLst/>
          </a:prstGeom>
          <a:noFill/>
          <a:ln w="9525">
            <a:noFill/>
          </a:ln>
        </p:spPr>
        <p:txBody>
          <a:bodyPr>
            <a:spAutoFit/>
          </a:bodyPr>
          <a:p>
            <a:pPr marL="0" indent="0" algn="l"/>
            <a:r>
              <a:rPr sz="2000" b="1" u="none">
                <a:solidFill>
                  <a:schemeClr val="bg1"/>
                </a:solidFill>
              </a:rPr>
              <a:t>3.5 事件处理模型</a:t>
            </a:r>
            <a:endParaRPr sz="2000" b="1" u="none">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147482622" name="对象 -2147482623"/>
          <p:cNvGraphicFramePr/>
          <p:nvPr/>
        </p:nvGraphicFramePr>
        <p:xfrm>
          <a:off x="1105535" y="1009650"/>
          <a:ext cx="6803390" cy="4274820"/>
        </p:xfrm>
        <a:graphic>
          <a:graphicData uri="http://schemas.openxmlformats.org/presentationml/2006/ole">
            <mc:AlternateContent xmlns:mc="http://schemas.openxmlformats.org/markup-compatibility/2006">
              <mc:Choice xmlns:v="urn:schemas-microsoft-com:vml" Requires="v">
                <p:oleObj spid="_x0000_s3076" name="" r:id="rId1" imgW="5724525" imgH="2981325" progId="Word.Picture.8">
                  <p:embed/>
                </p:oleObj>
              </mc:Choice>
              <mc:Fallback>
                <p:oleObj name="" r:id="rId1" imgW="5724525" imgH="2981325" progId="Word.Picture.8">
                  <p:embed/>
                  <p:pic>
                    <p:nvPicPr>
                      <p:cNvPr id="0" name="图片 3075"/>
                      <p:cNvPicPr/>
                      <p:nvPr/>
                    </p:nvPicPr>
                    <p:blipFill>
                      <a:blip r:embed="rId2"/>
                      <a:stretch>
                        <a:fillRect/>
                      </a:stretch>
                    </p:blipFill>
                    <p:spPr>
                      <a:xfrm>
                        <a:off x="1105535" y="1009650"/>
                        <a:ext cx="6803390" cy="4274820"/>
                      </a:xfrm>
                      <a:prstGeom prst="rect">
                        <a:avLst/>
                      </a:prstGeom>
                      <a:noFill/>
                      <a:ln w="38100">
                        <a:noFill/>
                        <a:miter/>
                      </a:ln>
                    </p:spPr>
                  </p:pic>
                </p:oleObj>
              </mc:Fallback>
            </mc:AlternateContent>
          </a:graphicData>
        </a:graphic>
      </p:graphicFrame>
      <p:sp>
        <p:nvSpPr>
          <p:cNvPr id="100" name="文本框 99"/>
          <p:cNvSpPr txBox="1"/>
          <p:nvPr/>
        </p:nvSpPr>
        <p:spPr>
          <a:xfrm>
            <a:off x="33020" y="-1905"/>
            <a:ext cx="5080000" cy="396240"/>
          </a:xfrm>
          <a:prstGeom prst="rect">
            <a:avLst/>
          </a:prstGeom>
          <a:noFill/>
          <a:ln w="9525">
            <a:noFill/>
          </a:ln>
        </p:spPr>
        <p:txBody>
          <a:bodyPr>
            <a:spAutoFit/>
          </a:bodyPr>
          <a:p>
            <a:pPr marL="0" indent="0" algn="l"/>
            <a:r>
              <a:rPr sz="2000" b="1" u="none">
                <a:solidFill>
                  <a:schemeClr val="bg1"/>
                </a:solidFill>
              </a:rPr>
              <a:t>3.5 事件处理模型</a:t>
            </a:r>
            <a:endParaRPr sz="2000" b="1" u="none">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0" name="表格 -1"/>
          <p:cNvGraphicFramePr/>
          <p:nvPr/>
        </p:nvGraphicFramePr>
        <p:xfrm>
          <a:off x="633730" y="1066800"/>
          <a:ext cx="7901305" cy="5277485"/>
        </p:xfrm>
        <a:graphic>
          <a:graphicData uri="http://schemas.openxmlformats.org/drawingml/2006/table">
            <a:tbl>
              <a:tblPr firstRow="1" bandRow="1">
                <a:tableStyleId>{5940675A-B579-460E-94D1-54222C63F5DA}</a:tableStyleId>
              </a:tblPr>
              <a:tblGrid>
                <a:gridCol w="1812290"/>
                <a:gridCol w="2238375"/>
                <a:gridCol w="2386330"/>
                <a:gridCol w="1464310"/>
              </a:tblGrid>
              <a:tr h="347980">
                <a:tc>
                  <a:txBody>
                    <a:bodyPr/>
                    <a:p>
                      <a:pPr marL="0" indent="0" algn="l">
                        <a:buNone/>
                      </a:pPr>
                      <a:r>
                        <a:rPr lang="zh-CN" altLang="en-US" sz="900" b="0" u="none">
                          <a:latin typeface="微软雅黑" panose="020B0503020204020204" charset="-122"/>
                          <a:ea typeface="微软雅黑" panose="020B0503020204020204" charset="-122"/>
                          <a:cs typeface="微软雅黑" panose="020B0503020204020204" charset="-122"/>
                        </a:rPr>
                        <a:t>事件</a:t>
                      </a:r>
                      <a:endParaRPr lang="zh-CN" altLang="en-US" sz="900" b="0" u="none">
                        <a:latin typeface="微软雅黑" panose="020B0503020204020204" charset="-122"/>
                        <a:ea typeface="微软雅黑" panose="020B0503020204020204" charset="-122"/>
                        <a:cs typeface="微软雅黑" panose="020B0503020204020204" charset="-122"/>
                      </a:endParaRPr>
                    </a:p>
                  </a:txBody>
                  <a:tcPr marL="68580" marR="68580" marT="3175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900" b="0" u="none">
                          <a:latin typeface="微软雅黑" panose="020B0503020204020204" charset="-122"/>
                          <a:ea typeface="微软雅黑" panose="020B0503020204020204" charset="-122"/>
                          <a:cs typeface="微软雅黑" panose="020B0503020204020204" charset="-122"/>
                        </a:rPr>
                        <a:t>接口名</a:t>
                      </a:r>
                      <a:endParaRPr lang="zh-CN" altLang="en-US" sz="900" b="0" u="none">
                        <a:latin typeface="微软雅黑" panose="020B0503020204020204" charset="-122"/>
                        <a:ea typeface="微软雅黑" panose="020B0503020204020204" charset="-122"/>
                        <a:cs typeface="微软雅黑" panose="020B0503020204020204" charset="-122"/>
                      </a:endParaRPr>
                    </a:p>
                  </a:txBody>
                  <a:tcPr marL="68580" marR="68580" marT="3175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900" b="0" u="none">
                          <a:latin typeface="微软雅黑" panose="020B0503020204020204" charset="-122"/>
                          <a:ea typeface="微软雅黑" panose="020B0503020204020204" charset="-122"/>
                          <a:cs typeface="微软雅黑" panose="020B0503020204020204" charset="-122"/>
                        </a:rPr>
                        <a:t>方法</a:t>
                      </a:r>
                      <a:endParaRPr lang="zh-CN" altLang="en-US" sz="900" b="0" u="none">
                        <a:latin typeface="微软雅黑" panose="020B0503020204020204" charset="-122"/>
                        <a:ea typeface="微软雅黑" panose="020B0503020204020204" charset="-122"/>
                        <a:cs typeface="微软雅黑" panose="020B0503020204020204" charset="-122"/>
                      </a:endParaRPr>
                    </a:p>
                  </a:txBody>
                  <a:tcPr marL="68580" marR="68580" marT="3175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900" b="0" u="none">
                          <a:latin typeface="微软雅黑" panose="020B0503020204020204" charset="-122"/>
                          <a:ea typeface="微软雅黑" panose="020B0503020204020204" charset="-122"/>
                          <a:cs typeface="微软雅黑" panose="020B0503020204020204" charset="-122"/>
                        </a:rPr>
                        <a:t>备注</a:t>
                      </a:r>
                      <a:endParaRPr lang="zh-CN" altLang="en-US" sz="900" b="0" u="none">
                        <a:latin typeface="微软雅黑" panose="020B0503020204020204" charset="-122"/>
                        <a:ea typeface="微软雅黑" panose="020B0503020204020204" charset="-122"/>
                        <a:cs typeface="微软雅黑" panose="020B0503020204020204" charset="-122"/>
                      </a:endParaRPr>
                    </a:p>
                  </a:txBody>
                  <a:tcPr marL="68580" marR="68580" marT="3175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8615">
                <a:tc>
                  <a:txBody>
                    <a:bodyPr/>
                    <a:p>
                      <a:pPr marL="0" indent="0" algn="l">
                        <a:buNone/>
                      </a:pPr>
                      <a:r>
                        <a:rPr lang="en-US" altLang="zh-CN" sz="900" b="0" u="none">
                          <a:latin typeface="微软雅黑" panose="020B0503020204020204" charset="-122"/>
                          <a:ea typeface="微软雅黑" panose="020B0503020204020204" charset="-122"/>
                          <a:cs typeface="微软雅黑" panose="020B0503020204020204" charset="-122"/>
                        </a:rPr>
                        <a:t>ActionEvent</a:t>
                      </a:r>
                      <a:endParaRPr lang="zh-CN" altLang="en-US" sz="900" b="0" u="none">
                        <a:latin typeface="微软雅黑" panose="020B0503020204020204" charset="-122"/>
                        <a:ea typeface="微软雅黑" panose="020B0503020204020204" charset="-122"/>
                        <a:cs typeface="微软雅黑" panose="020B0503020204020204" charset="-122"/>
                      </a:endParaRPr>
                    </a:p>
                  </a:txBody>
                  <a:tcPr marL="0" marR="68580" marT="3175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900" b="0" u="none">
                          <a:latin typeface="微软雅黑" panose="020B0503020204020204" charset="-122"/>
                          <a:ea typeface="微软雅黑" panose="020B0503020204020204" charset="-122"/>
                          <a:cs typeface="微软雅黑" panose="020B0503020204020204" charset="-122"/>
                        </a:rPr>
                        <a:t>ActionListener</a:t>
                      </a:r>
                      <a:endParaRPr lang="zh-CN" altLang="en-US" sz="900" b="0" u="none">
                        <a:latin typeface="微软雅黑" panose="020B0503020204020204" charset="-122"/>
                        <a:ea typeface="微软雅黑" panose="020B0503020204020204" charset="-122"/>
                        <a:cs typeface="微软雅黑" panose="020B0503020204020204" charset="-122"/>
                      </a:endParaRPr>
                    </a:p>
                  </a:txBody>
                  <a:tcPr marL="0" marR="68580" marT="3175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900" b="0" u="none">
                          <a:latin typeface="微软雅黑" panose="020B0503020204020204" charset="-122"/>
                          <a:ea typeface="微软雅黑" panose="020B0503020204020204" charset="-122"/>
                          <a:cs typeface="微软雅黑" panose="020B0503020204020204" charset="-122"/>
                        </a:rPr>
                        <a:t>ActionPerformed</a:t>
                      </a:r>
                      <a:endParaRPr lang="zh-CN" altLang="en-US" sz="900" b="0" u="none">
                        <a:latin typeface="微软雅黑" panose="020B0503020204020204" charset="-122"/>
                        <a:ea typeface="微软雅黑" panose="020B0503020204020204" charset="-122"/>
                        <a:cs typeface="微软雅黑" panose="020B0503020204020204" charset="-122"/>
                      </a:endParaRPr>
                    </a:p>
                  </a:txBody>
                  <a:tcPr marL="0" marR="68580" marT="3175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900" b="0" u="none">
                          <a:latin typeface="微软雅黑" panose="020B0503020204020204" charset="-122"/>
                          <a:ea typeface="微软雅黑" panose="020B0503020204020204" charset="-122"/>
                          <a:cs typeface="微软雅黑" panose="020B0503020204020204" charset="-122"/>
                        </a:rPr>
                        <a:t>组件动作（点击）</a:t>
                      </a:r>
                      <a:endParaRPr lang="zh-CN" altLang="en-US" sz="900" b="0" u="none">
                        <a:latin typeface="微软雅黑" panose="020B0503020204020204" charset="-122"/>
                        <a:ea typeface="微软雅黑" panose="020B0503020204020204" charset="-122"/>
                        <a:cs typeface="微软雅黑" panose="020B0503020204020204" charset="-122"/>
                      </a:endParaRPr>
                    </a:p>
                  </a:txBody>
                  <a:tcPr marL="0" marR="68580" marT="3175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83920">
                <a:tc>
                  <a:txBody>
                    <a:bodyPr/>
                    <a:p>
                      <a:pPr marL="0" indent="0" algn="l">
                        <a:buNone/>
                      </a:pPr>
                      <a:r>
                        <a:rPr lang="en-US" altLang="zh-CN" sz="900" b="0" u="none">
                          <a:latin typeface="微软雅黑" panose="020B0503020204020204" charset="-122"/>
                          <a:ea typeface="微软雅黑" panose="020B0503020204020204" charset="-122"/>
                          <a:cs typeface="微软雅黑" panose="020B0503020204020204" charset="-122"/>
                        </a:rPr>
                        <a:t>ComponenetEvent</a:t>
                      </a:r>
                      <a:endParaRPr lang="zh-CN" altLang="en-US" sz="900" b="0" u="none">
                        <a:latin typeface="微软雅黑" panose="020B0503020204020204" charset="-122"/>
                        <a:ea typeface="微软雅黑" panose="020B0503020204020204" charset="-122"/>
                        <a:cs typeface="微软雅黑" panose="020B0503020204020204" charset="-122"/>
                      </a:endParaRPr>
                    </a:p>
                  </a:txBody>
                  <a:tcPr marL="0" marR="68580" marT="3175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900" b="0" u="none">
                          <a:latin typeface="微软雅黑" panose="020B0503020204020204" charset="-122"/>
                          <a:ea typeface="微软雅黑" panose="020B0503020204020204" charset="-122"/>
                          <a:cs typeface="微软雅黑" panose="020B0503020204020204" charset="-122"/>
                        </a:rPr>
                        <a:t>ComponentListener</a:t>
                      </a:r>
                      <a:endParaRPr lang="zh-CN" altLang="en-US" sz="900" b="0" u="none">
                        <a:latin typeface="微软雅黑" panose="020B0503020204020204" charset="-122"/>
                        <a:ea typeface="微软雅黑" panose="020B0503020204020204" charset="-122"/>
                        <a:cs typeface="微软雅黑" panose="020B0503020204020204" charset="-122"/>
                      </a:endParaRPr>
                    </a:p>
                  </a:txBody>
                  <a:tcPr marL="0" marR="68580" marT="3175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900" b="0" u="none">
                          <a:latin typeface="微软雅黑" panose="020B0503020204020204" charset="-122"/>
                          <a:ea typeface="微软雅黑" panose="020B0503020204020204" charset="-122"/>
                          <a:cs typeface="微软雅黑" panose="020B0503020204020204" charset="-122"/>
                        </a:rPr>
                        <a:t>ComponentMovedComponentHiddenComponentResizedComponentShown</a:t>
                      </a:r>
                      <a:endParaRPr lang="zh-CN" altLang="en-US" sz="900" b="0" u="none">
                        <a:latin typeface="微软雅黑" panose="020B0503020204020204" charset="-122"/>
                        <a:ea typeface="微软雅黑" panose="020B0503020204020204" charset="-122"/>
                        <a:cs typeface="微软雅黑" panose="020B0503020204020204" charset="-122"/>
                      </a:endParaRPr>
                    </a:p>
                  </a:txBody>
                  <a:tcPr marL="0" marR="68580" marT="3175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900" b="0" u="none">
                          <a:latin typeface="微软雅黑" panose="020B0503020204020204" charset="-122"/>
                          <a:ea typeface="微软雅黑" panose="020B0503020204020204" charset="-122"/>
                          <a:cs typeface="微软雅黑" panose="020B0503020204020204" charset="-122"/>
                        </a:rPr>
                        <a:t>组件移动缩放等</a:t>
                      </a:r>
                      <a:endParaRPr lang="zh-CN" altLang="en-US" sz="900" b="0" u="none">
                        <a:latin typeface="微软雅黑" panose="020B0503020204020204" charset="-122"/>
                        <a:ea typeface="微软雅黑" panose="020B0503020204020204" charset="-122"/>
                        <a:cs typeface="微软雅黑" panose="020B0503020204020204" charset="-122"/>
                      </a:endParaRPr>
                    </a:p>
                  </a:txBody>
                  <a:tcPr marL="0" marR="68580" marT="3175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83920">
                <a:tc rowSpan="2">
                  <a:txBody>
                    <a:bodyPr/>
                    <a:p>
                      <a:pPr marL="0" indent="0" algn="l">
                        <a:buNone/>
                      </a:pPr>
                      <a:r>
                        <a:rPr lang="en-US" altLang="zh-CN" sz="900" b="0" u="none">
                          <a:latin typeface="微软雅黑" panose="020B0503020204020204" charset="-122"/>
                          <a:ea typeface="微软雅黑" panose="020B0503020204020204" charset="-122"/>
                          <a:cs typeface="微软雅黑" panose="020B0503020204020204" charset="-122"/>
                        </a:rPr>
                        <a:t>MouseEvent</a:t>
                      </a:r>
                      <a:endParaRPr lang="zh-CN" altLang="en-US" sz="900" b="0" u="none">
                        <a:latin typeface="微软雅黑" panose="020B0503020204020204" charset="-122"/>
                        <a:ea typeface="微软雅黑" panose="020B0503020204020204" charset="-122"/>
                        <a:cs typeface="微软雅黑" panose="020B0503020204020204" charset="-122"/>
                      </a:endParaRPr>
                    </a:p>
                  </a:txBody>
                  <a:tcPr marL="0" marR="68580" marT="3175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marL="0" indent="0" algn="l">
                        <a:buNone/>
                      </a:pPr>
                      <a:r>
                        <a:rPr lang="en-US" altLang="zh-CN" sz="900" b="0" u="none">
                          <a:latin typeface="微软雅黑" panose="020B0503020204020204" charset="-122"/>
                          <a:ea typeface="微软雅黑" panose="020B0503020204020204" charset="-122"/>
                          <a:cs typeface="微软雅黑" panose="020B0503020204020204" charset="-122"/>
                        </a:rPr>
                        <a:t>MouseListener</a:t>
                      </a:r>
                      <a:endParaRPr lang="zh-CN" altLang="en-US" sz="900" b="0" u="none">
                        <a:latin typeface="微软雅黑" panose="020B0503020204020204" charset="-122"/>
                        <a:ea typeface="微软雅黑" panose="020B0503020204020204" charset="-122"/>
                        <a:cs typeface="微软雅黑" panose="020B0503020204020204" charset="-122"/>
                      </a:endParaRPr>
                    </a:p>
                  </a:txBody>
                  <a:tcPr marL="0" marR="68580" marT="3175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900" b="0" u="none">
                          <a:latin typeface="微软雅黑" panose="020B0503020204020204" charset="-122"/>
                          <a:ea typeface="微软雅黑" panose="020B0503020204020204" charset="-122"/>
                          <a:cs typeface="微软雅黑" panose="020B0503020204020204" charset="-122"/>
                        </a:rPr>
                        <a:t>MuuseClickedMouseEnteredMouseExitedMousePressedMouseReleased</a:t>
                      </a:r>
                      <a:endParaRPr lang="zh-CN" altLang="en-US" sz="900" b="0" u="none">
                        <a:latin typeface="微软雅黑" panose="020B0503020204020204" charset="-122"/>
                        <a:ea typeface="微软雅黑" panose="020B0503020204020204" charset="-122"/>
                        <a:cs typeface="微软雅黑" panose="020B0503020204020204" charset="-122"/>
                      </a:endParaRPr>
                    </a:p>
                  </a:txBody>
                  <a:tcPr marL="0" marR="68580" marT="3175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900" b="0" u="none">
                          <a:latin typeface="微软雅黑" panose="020B0503020204020204" charset="-122"/>
                          <a:ea typeface="微软雅黑" panose="020B0503020204020204" charset="-122"/>
                          <a:cs typeface="微软雅黑" panose="020B0503020204020204" charset="-122"/>
                        </a:rPr>
                        <a:t>鼠标点击事件</a:t>
                      </a:r>
                      <a:endParaRPr lang="zh-CN" altLang="en-US" sz="900" b="0" u="none">
                        <a:latin typeface="微软雅黑" panose="020B0503020204020204" charset="-122"/>
                        <a:ea typeface="微软雅黑" panose="020B0503020204020204" charset="-122"/>
                        <a:cs typeface="微软雅黑" panose="020B0503020204020204" charset="-122"/>
                      </a:endParaRPr>
                    </a:p>
                  </a:txBody>
                  <a:tcPr marL="0" marR="68580" marT="3175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861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cap="flat">
                      <a:noFill/>
                    </a:lnB>
                  </a:tcPr>
                </a:tc>
                <a:tc>
                  <a:txBody>
                    <a:bodyPr/>
                    <a:p>
                      <a:pPr marL="0" indent="0" algn="l">
                        <a:buNone/>
                      </a:pPr>
                      <a:r>
                        <a:rPr lang="en-US" altLang="zh-CN" sz="900" b="0" u="none">
                          <a:latin typeface="微软雅黑" panose="020B0503020204020204" charset="-122"/>
                          <a:ea typeface="微软雅黑" panose="020B0503020204020204" charset="-122"/>
                          <a:cs typeface="微软雅黑" panose="020B0503020204020204" charset="-122"/>
                        </a:rPr>
                        <a:t>MouseMotionListener</a:t>
                      </a:r>
                      <a:endParaRPr lang="zh-CN" altLang="en-US" sz="900" b="0" u="none">
                        <a:latin typeface="微软雅黑" panose="020B0503020204020204" charset="-122"/>
                        <a:ea typeface="微软雅黑" panose="020B0503020204020204" charset="-122"/>
                        <a:cs typeface="微软雅黑" panose="020B0503020204020204" charset="-122"/>
                      </a:endParaRPr>
                    </a:p>
                  </a:txBody>
                  <a:tcPr marL="0" marR="68580" marT="3175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900" b="0" u="none">
                          <a:latin typeface="微软雅黑" panose="020B0503020204020204" charset="-122"/>
                          <a:ea typeface="微软雅黑" panose="020B0503020204020204" charset="-122"/>
                          <a:cs typeface="微软雅黑" panose="020B0503020204020204" charset="-122"/>
                        </a:rPr>
                        <a:t>MouseMoveMouseDragged</a:t>
                      </a:r>
                      <a:endParaRPr lang="zh-CN" altLang="en-US" sz="900" b="0" u="none">
                        <a:latin typeface="微软雅黑" panose="020B0503020204020204" charset="-122"/>
                        <a:ea typeface="微软雅黑" panose="020B0503020204020204" charset="-122"/>
                        <a:cs typeface="微软雅黑" panose="020B0503020204020204" charset="-122"/>
                      </a:endParaRPr>
                    </a:p>
                  </a:txBody>
                  <a:tcPr marL="0" marR="68580" marT="3175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900" b="0" u="none">
                          <a:latin typeface="微软雅黑" panose="020B0503020204020204" charset="-122"/>
                          <a:ea typeface="微软雅黑" panose="020B0503020204020204" charset="-122"/>
                          <a:cs typeface="微软雅黑" panose="020B0503020204020204" charset="-122"/>
                        </a:rPr>
                        <a:t>鼠标移动事件</a:t>
                      </a:r>
                      <a:endParaRPr lang="zh-CN" altLang="en-US" sz="900" b="0" u="none">
                        <a:latin typeface="微软雅黑" panose="020B0503020204020204" charset="-122"/>
                        <a:ea typeface="微软雅黑" panose="020B0503020204020204" charset="-122"/>
                        <a:cs typeface="微软雅黑" panose="020B0503020204020204" charset="-122"/>
                      </a:endParaRPr>
                    </a:p>
                  </a:txBody>
                  <a:tcPr marL="0" marR="68580" marT="3175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5950">
                <a:tc>
                  <a:txBody>
                    <a:bodyPr/>
                    <a:p>
                      <a:pPr marL="0" indent="0" algn="l">
                        <a:buNone/>
                      </a:pPr>
                      <a:r>
                        <a:rPr lang="en-US" altLang="zh-CN" sz="900" b="0" u="none">
                          <a:latin typeface="微软雅黑" panose="020B0503020204020204" charset="-122"/>
                          <a:ea typeface="微软雅黑" panose="020B0503020204020204" charset="-122"/>
                          <a:cs typeface="微软雅黑" panose="020B0503020204020204" charset="-122"/>
                        </a:rPr>
                        <a:t>KeyEvent</a:t>
                      </a:r>
                      <a:endParaRPr lang="zh-CN" altLang="en-US" sz="900" b="0" u="none">
                        <a:latin typeface="微软雅黑" panose="020B0503020204020204" charset="-122"/>
                        <a:ea typeface="微软雅黑" panose="020B0503020204020204" charset="-122"/>
                        <a:cs typeface="微软雅黑" panose="020B0503020204020204" charset="-122"/>
                      </a:endParaRPr>
                    </a:p>
                  </a:txBody>
                  <a:tcPr marL="0" marR="68580" marT="3175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900" b="0" u="none">
                          <a:latin typeface="微软雅黑" panose="020B0503020204020204" charset="-122"/>
                          <a:ea typeface="微软雅黑" panose="020B0503020204020204" charset="-122"/>
                          <a:cs typeface="微软雅黑" panose="020B0503020204020204" charset="-122"/>
                        </a:rPr>
                        <a:t>KeyListener</a:t>
                      </a:r>
                      <a:endParaRPr lang="zh-CN" altLang="en-US" sz="900" b="0" u="none">
                        <a:latin typeface="微软雅黑" panose="020B0503020204020204" charset="-122"/>
                        <a:ea typeface="微软雅黑" panose="020B0503020204020204" charset="-122"/>
                        <a:cs typeface="微软雅黑" panose="020B0503020204020204" charset="-122"/>
                      </a:endParaRPr>
                    </a:p>
                  </a:txBody>
                  <a:tcPr marL="0" marR="68580" marT="3175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900" b="0" u="none">
                          <a:latin typeface="微软雅黑" panose="020B0503020204020204" charset="-122"/>
                          <a:ea typeface="微软雅黑" panose="020B0503020204020204" charset="-122"/>
                          <a:cs typeface="微软雅黑" panose="020B0503020204020204" charset="-122"/>
                        </a:rPr>
                        <a:t>KeyPressedKeyReleasedKeyTyped</a:t>
                      </a:r>
                      <a:endParaRPr lang="zh-CN" altLang="en-US" sz="900" b="0" u="none">
                        <a:latin typeface="微软雅黑" panose="020B0503020204020204" charset="-122"/>
                        <a:ea typeface="微软雅黑" panose="020B0503020204020204" charset="-122"/>
                        <a:cs typeface="微软雅黑" panose="020B0503020204020204" charset="-122"/>
                      </a:endParaRPr>
                    </a:p>
                  </a:txBody>
                  <a:tcPr marL="0" marR="68580" marT="3175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900" b="0" u="none">
                          <a:latin typeface="微软雅黑" panose="020B0503020204020204" charset="-122"/>
                          <a:ea typeface="微软雅黑" panose="020B0503020204020204" charset="-122"/>
                          <a:cs typeface="微软雅黑" panose="020B0503020204020204" charset="-122"/>
                        </a:rPr>
                        <a:t>键盘事件</a:t>
                      </a:r>
                      <a:endParaRPr lang="zh-CN" altLang="en-US" sz="900" b="0" u="none">
                        <a:latin typeface="微软雅黑" panose="020B0503020204020204" charset="-122"/>
                        <a:ea typeface="微软雅黑" panose="020B0503020204020204" charset="-122"/>
                        <a:cs typeface="微软雅黑" panose="020B0503020204020204" charset="-122"/>
                      </a:endParaRPr>
                    </a:p>
                  </a:txBody>
                  <a:tcPr marL="0" marR="68580" marT="3175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8615">
                <a:tc>
                  <a:txBody>
                    <a:bodyPr/>
                    <a:p>
                      <a:pPr marL="0" indent="0" algn="l">
                        <a:buNone/>
                      </a:pPr>
                      <a:r>
                        <a:rPr lang="en-US" altLang="zh-CN" sz="900" b="0" u="none">
                          <a:latin typeface="微软雅黑" panose="020B0503020204020204" charset="-122"/>
                          <a:ea typeface="微软雅黑" panose="020B0503020204020204" charset="-122"/>
                          <a:cs typeface="微软雅黑" panose="020B0503020204020204" charset="-122"/>
                        </a:rPr>
                        <a:t>FocusEvent</a:t>
                      </a:r>
                      <a:endParaRPr lang="zh-CN" altLang="en-US" sz="900" b="0" u="none">
                        <a:latin typeface="微软雅黑" panose="020B0503020204020204" charset="-122"/>
                        <a:ea typeface="微软雅黑" panose="020B0503020204020204" charset="-122"/>
                        <a:cs typeface="微软雅黑" panose="020B0503020204020204" charset="-122"/>
                      </a:endParaRPr>
                    </a:p>
                  </a:txBody>
                  <a:tcPr marL="0" marR="68580" marT="3175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900" b="0" u="none">
                          <a:latin typeface="微软雅黑" panose="020B0503020204020204" charset="-122"/>
                          <a:ea typeface="微软雅黑" panose="020B0503020204020204" charset="-122"/>
                          <a:cs typeface="微软雅黑" panose="020B0503020204020204" charset="-122"/>
                        </a:rPr>
                        <a:t>FocusListener</a:t>
                      </a:r>
                      <a:endParaRPr lang="zh-CN" altLang="en-US" sz="900" b="0" u="none">
                        <a:latin typeface="微软雅黑" panose="020B0503020204020204" charset="-122"/>
                        <a:ea typeface="微软雅黑" panose="020B0503020204020204" charset="-122"/>
                        <a:cs typeface="微软雅黑" panose="020B0503020204020204" charset="-122"/>
                      </a:endParaRPr>
                    </a:p>
                  </a:txBody>
                  <a:tcPr marL="0" marR="68580" marT="3175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900" b="0" u="none">
                          <a:latin typeface="微软雅黑" panose="020B0503020204020204" charset="-122"/>
                          <a:ea typeface="微软雅黑" panose="020B0503020204020204" charset="-122"/>
                          <a:cs typeface="微软雅黑" panose="020B0503020204020204" charset="-122"/>
                        </a:rPr>
                        <a:t>focusGainedfocusLost</a:t>
                      </a:r>
                      <a:endParaRPr lang="zh-CN" altLang="en-US" sz="900" b="0" u="none">
                        <a:latin typeface="微软雅黑" panose="020B0503020204020204" charset="-122"/>
                        <a:ea typeface="微软雅黑" panose="020B0503020204020204" charset="-122"/>
                        <a:cs typeface="微软雅黑" panose="020B0503020204020204" charset="-122"/>
                      </a:endParaRPr>
                    </a:p>
                  </a:txBody>
                  <a:tcPr marL="0" marR="68580" marT="3175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900" b="0" u="none">
                          <a:latin typeface="微软雅黑" panose="020B0503020204020204" charset="-122"/>
                          <a:ea typeface="微软雅黑" panose="020B0503020204020204" charset="-122"/>
                          <a:cs typeface="微软雅黑" panose="020B0503020204020204" charset="-122"/>
                        </a:rPr>
                        <a:t>组件焦点事件</a:t>
                      </a:r>
                      <a:endParaRPr lang="zh-CN" altLang="en-US" sz="900" b="0" u="none">
                        <a:latin typeface="微软雅黑" panose="020B0503020204020204" charset="-122"/>
                        <a:ea typeface="微软雅黑" panose="020B0503020204020204" charset="-122"/>
                        <a:cs typeface="微软雅黑" panose="020B0503020204020204" charset="-122"/>
                      </a:endParaRPr>
                    </a:p>
                  </a:txBody>
                  <a:tcPr marL="0" marR="68580" marT="3175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6585">
                <a:tc>
                  <a:txBody>
                    <a:bodyPr/>
                    <a:p>
                      <a:pPr marL="0" indent="0" algn="l">
                        <a:buNone/>
                      </a:pPr>
                      <a:r>
                        <a:rPr lang="en-US" altLang="zh-CN" sz="900" b="0" u="none">
                          <a:latin typeface="微软雅黑" panose="020B0503020204020204" charset="-122"/>
                          <a:ea typeface="微软雅黑" panose="020B0503020204020204" charset="-122"/>
                          <a:cs typeface="微软雅黑" panose="020B0503020204020204" charset="-122"/>
                        </a:rPr>
                        <a:t>AdjustmentEvent</a:t>
                      </a:r>
                      <a:endParaRPr lang="zh-CN" altLang="en-US" sz="900" b="0" u="none">
                        <a:latin typeface="微软雅黑" panose="020B0503020204020204" charset="-122"/>
                        <a:ea typeface="微软雅黑" panose="020B0503020204020204" charset="-122"/>
                        <a:cs typeface="微软雅黑" panose="020B0503020204020204" charset="-122"/>
                      </a:endParaRPr>
                    </a:p>
                  </a:txBody>
                  <a:tcPr marL="0" marR="68580" marT="3175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900" b="0" u="none">
                          <a:latin typeface="微软雅黑" panose="020B0503020204020204" charset="-122"/>
                          <a:ea typeface="微软雅黑" panose="020B0503020204020204" charset="-122"/>
                          <a:cs typeface="微软雅黑" panose="020B0503020204020204" charset="-122"/>
                        </a:rPr>
                        <a:t>AdjustmentListener</a:t>
                      </a:r>
                      <a:endParaRPr lang="zh-CN" altLang="en-US" sz="900" b="0" u="none">
                        <a:latin typeface="微软雅黑" panose="020B0503020204020204" charset="-122"/>
                        <a:ea typeface="微软雅黑" panose="020B0503020204020204" charset="-122"/>
                        <a:cs typeface="微软雅黑" panose="020B0503020204020204" charset="-122"/>
                      </a:endParaRPr>
                    </a:p>
                  </a:txBody>
                  <a:tcPr marL="0" marR="68580" marT="3175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900" b="0" u="none">
                          <a:latin typeface="微软雅黑" panose="020B0503020204020204" charset="-122"/>
                          <a:ea typeface="微软雅黑" panose="020B0503020204020204" charset="-122"/>
                          <a:cs typeface="微软雅黑" panose="020B0503020204020204" charset="-122"/>
                        </a:rPr>
                        <a:t>adjustmentValueChanged</a:t>
                      </a:r>
                      <a:endParaRPr lang="zh-CN" altLang="en-US" sz="900" b="0" u="none">
                        <a:latin typeface="微软雅黑" panose="020B0503020204020204" charset="-122"/>
                        <a:ea typeface="微软雅黑" panose="020B0503020204020204" charset="-122"/>
                        <a:cs typeface="微软雅黑" panose="020B0503020204020204" charset="-122"/>
                      </a:endParaRPr>
                    </a:p>
                  </a:txBody>
                  <a:tcPr marL="0" marR="68580" marT="3175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900" b="0" u="none">
                          <a:latin typeface="微软雅黑" panose="020B0503020204020204" charset="-122"/>
                          <a:ea typeface="微软雅黑" panose="020B0503020204020204" charset="-122"/>
                          <a:cs typeface="微软雅黑" panose="020B0503020204020204" charset="-122"/>
                        </a:rPr>
                        <a:t>(</a:t>
                      </a:r>
                      <a:r>
                        <a:rPr lang="zh-CN" altLang="en-US" sz="900" b="0" u="none">
                          <a:latin typeface="微软雅黑" panose="020B0503020204020204" charset="-122"/>
                          <a:ea typeface="微软雅黑" panose="020B0503020204020204" charset="-122"/>
                          <a:cs typeface="微软雅黑" panose="020B0503020204020204" charset="-122"/>
                        </a:rPr>
                        <a:t>滚动</a:t>
                      </a:r>
                      <a:r>
                        <a:rPr lang="en-US" altLang="zh-CN" sz="900" b="0" u="none">
                          <a:latin typeface="微软雅黑" panose="020B0503020204020204" charset="-122"/>
                          <a:ea typeface="微软雅黑" panose="020B0503020204020204" charset="-122"/>
                          <a:cs typeface="微软雅黑" panose="020B0503020204020204" charset="-122"/>
                        </a:rPr>
                        <a:t>)</a:t>
                      </a:r>
                      <a:r>
                        <a:rPr lang="zh-CN" altLang="en-US" sz="900" b="0" u="none">
                          <a:latin typeface="微软雅黑" panose="020B0503020204020204" charset="-122"/>
                          <a:ea typeface="微软雅黑" panose="020B0503020204020204" charset="-122"/>
                          <a:cs typeface="微软雅黑" panose="020B0503020204020204" charset="-122"/>
                        </a:rPr>
                        <a:t>位置调整事件</a:t>
                      </a:r>
                      <a:endParaRPr lang="zh-CN" altLang="en-US" sz="900" b="0" u="none">
                        <a:latin typeface="微软雅黑" panose="020B0503020204020204" charset="-122"/>
                        <a:ea typeface="微软雅黑" panose="020B0503020204020204" charset="-122"/>
                        <a:cs typeface="微软雅黑" panose="020B0503020204020204" charset="-122"/>
                      </a:endParaRPr>
                    </a:p>
                  </a:txBody>
                  <a:tcPr marL="0" marR="68580" marT="3175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83285">
                <a:tc>
                  <a:txBody>
                    <a:bodyPr/>
                    <a:p>
                      <a:pPr marL="0" indent="0" algn="l">
                        <a:buNone/>
                      </a:pPr>
                      <a:r>
                        <a:rPr lang="en-US" altLang="zh-CN" sz="900" b="0" u="none">
                          <a:latin typeface="微软雅黑" panose="020B0503020204020204" charset="-122"/>
                          <a:ea typeface="微软雅黑" panose="020B0503020204020204" charset="-122"/>
                          <a:cs typeface="微软雅黑" panose="020B0503020204020204" charset="-122"/>
                        </a:rPr>
                        <a:t>ItemEvent</a:t>
                      </a:r>
                      <a:endParaRPr lang="zh-CN" altLang="en-US" sz="900" b="0" u="none">
                        <a:latin typeface="微软雅黑" panose="020B0503020204020204" charset="-122"/>
                        <a:ea typeface="微软雅黑" panose="020B0503020204020204" charset="-122"/>
                        <a:cs typeface="微软雅黑" panose="020B0503020204020204" charset="-122"/>
                      </a:endParaRPr>
                    </a:p>
                  </a:txBody>
                  <a:tcPr marL="0" marR="68580" marT="3175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900" b="0" u="none">
                          <a:latin typeface="微软雅黑" panose="020B0503020204020204" charset="-122"/>
                          <a:ea typeface="微软雅黑" panose="020B0503020204020204" charset="-122"/>
                          <a:cs typeface="微软雅黑" panose="020B0503020204020204" charset="-122"/>
                        </a:rPr>
                        <a:t>ItemListener</a:t>
                      </a:r>
                      <a:endParaRPr lang="zh-CN" altLang="en-US" sz="900" b="0" u="none">
                        <a:latin typeface="微软雅黑" panose="020B0503020204020204" charset="-122"/>
                        <a:ea typeface="微软雅黑" panose="020B0503020204020204" charset="-122"/>
                        <a:cs typeface="微软雅黑" panose="020B0503020204020204" charset="-122"/>
                      </a:endParaRPr>
                    </a:p>
                  </a:txBody>
                  <a:tcPr marL="0" marR="68580" marT="3175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900" b="0" u="none">
                          <a:latin typeface="微软雅黑" panose="020B0503020204020204" charset="-122"/>
                          <a:ea typeface="微软雅黑" panose="020B0503020204020204" charset="-122"/>
                          <a:cs typeface="微软雅黑" panose="020B0503020204020204" charset="-122"/>
                        </a:rPr>
                        <a:t>itemStateChanged</a:t>
                      </a:r>
                      <a:endParaRPr lang="zh-CN" altLang="en-US" sz="900" b="0" u="none">
                        <a:latin typeface="微软雅黑" panose="020B0503020204020204" charset="-122"/>
                        <a:ea typeface="微软雅黑" panose="020B0503020204020204" charset="-122"/>
                        <a:cs typeface="微软雅黑" panose="020B0503020204020204" charset="-122"/>
                      </a:endParaRPr>
                    </a:p>
                  </a:txBody>
                  <a:tcPr marL="0" marR="68580" marT="3175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900" b="0" u="none">
                          <a:latin typeface="微软雅黑" panose="020B0503020204020204" charset="-122"/>
                          <a:ea typeface="微软雅黑" panose="020B0503020204020204" charset="-122"/>
                          <a:cs typeface="微软雅黑" panose="020B0503020204020204" charset="-122"/>
                        </a:rPr>
                        <a:t>组件项目事件，如下拉列表中一项被选中</a:t>
                      </a:r>
                      <a:endParaRPr lang="zh-CN" altLang="en-US" sz="900" b="0" u="none">
                        <a:latin typeface="微软雅黑" panose="020B0503020204020204" charset="-122"/>
                        <a:ea typeface="微软雅黑" panose="020B0503020204020204" charset="-122"/>
                        <a:cs typeface="微软雅黑" panose="020B0503020204020204" charset="-122"/>
                      </a:endParaRPr>
                    </a:p>
                  </a:txBody>
                  <a:tcPr marL="0" marR="68580" marT="3175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0" name="文本框 99"/>
          <p:cNvSpPr txBox="1"/>
          <p:nvPr/>
        </p:nvSpPr>
        <p:spPr>
          <a:xfrm>
            <a:off x="33020" y="-1905"/>
            <a:ext cx="5080000" cy="396240"/>
          </a:xfrm>
          <a:prstGeom prst="rect">
            <a:avLst/>
          </a:prstGeom>
          <a:noFill/>
          <a:ln w="9525">
            <a:noFill/>
          </a:ln>
        </p:spPr>
        <p:txBody>
          <a:bodyPr>
            <a:spAutoFit/>
          </a:bodyPr>
          <a:p>
            <a:pPr marL="0" indent="0" algn="l"/>
            <a:r>
              <a:rPr sz="2000" b="1" u="none">
                <a:solidFill>
                  <a:schemeClr val="bg1"/>
                </a:solidFill>
              </a:rPr>
              <a:t>3.5 事件处理模型</a:t>
            </a:r>
            <a:endParaRPr sz="2000" b="1" u="none">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602615"/>
            <a:ext cx="8229600" cy="1693545"/>
          </a:xfrm>
        </p:spPr>
        <p:txBody>
          <a:bodyPr/>
          <a:p>
            <a:pPr latinLnBrk="0">
              <a:lnSpc>
                <a:spcPct val="150000"/>
              </a:lnSpc>
            </a:pPr>
            <a:r>
              <a:rPr lang="zh-CN" altLang="en-US" sz="1800"/>
              <a:t>目前JAVA图形用户界面库有很多种，包括:</a:t>
            </a:r>
            <a:endParaRPr lang="zh-CN" altLang="en-US" sz="1800"/>
          </a:p>
          <a:p>
            <a:pPr latinLnBrk="0">
              <a:lnSpc>
                <a:spcPct val="150000"/>
              </a:lnSpc>
            </a:pPr>
            <a:r>
              <a:rPr lang="zh-CN" altLang="en-US" sz="1800"/>
              <a:t> 1.</a:t>
            </a:r>
            <a:r>
              <a:rPr lang="zh-CN" altLang="en-US" sz="1800" u="sng"/>
              <a:t>AWT(java.awt)</a:t>
            </a:r>
            <a:r>
              <a:rPr lang="zh-CN" altLang="en-US" sz="1800"/>
              <a:t>.AWT库是跨平台的Java标准图形库, 功能比较完善,基于桥梁模式的架构(同位体)；确实是资源消耗较大,执行速度慢</a:t>
            </a:r>
            <a:endParaRPr lang="zh-CN" altLang="en-US" sz="1800"/>
          </a:p>
          <a:p>
            <a:pPr latinLnBrk="0">
              <a:lnSpc>
                <a:spcPct val="150000"/>
              </a:lnSpc>
            </a:pPr>
            <a:r>
              <a:rPr lang="zh-CN" altLang="en-US" sz="1800"/>
              <a:t> 2.</a:t>
            </a:r>
            <a:r>
              <a:rPr lang="zh-CN" altLang="en-US" sz="1800" u="sng"/>
              <a:t>SWING(javax.swing)</a:t>
            </a:r>
            <a:r>
              <a:rPr lang="zh-CN" altLang="en-US" sz="1800"/>
              <a:t>.由于AWT库执行速度相对较慢，Java又开发了SWING库，这也是一个跨平台的,轻量级的,资源消耗小,执行速度较快。功能比AWT少,要实现复杂的图形界面,需要自己编写代码</a:t>
            </a:r>
            <a:endParaRPr lang="zh-CN" altLang="en-US" sz="1800"/>
          </a:p>
          <a:p>
            <a:pPr latinLnBrk="0">
              <a:lnSpc>
                <a:spcPct val="150000"/>
              </a:lnSpc>
            </a:pPr>
            <a:r>
              <a:rPr lang="zh-CN" altLang="en-US" sz="1800"/>
              <a:t> 3.</a:t>
            </a:r>
            <a:r>
              <a:rPr lang="zh-CN" altLang="en-US" sz="1800" u="sng"/>
              <a:t>SWT和JFACE</a:t>
            </a:r>
            <a:r>
              <a:rPr lang="zh-CN" altLang="en-US" sz="1800"/>
              <a:t>(org.eclipse.swt). 是一种直接调用操作系统本地代码的图形界面库，又称为Native GUI组件库,由于它大量的直接调用本地操作系统的GUI API，执行速度快，但是不同的操作系统需要载入不同的包重新编译下;图形界面具有明显的本地操作系统风格。JFACE是SWT上的扩展。SWT和JFACE是ECLIPSE组织提供的开源库,并不属于JDK本身之内。事实上Eclipse本身就是基于SWT开发的</a:t>
            </a:r>
            <a:r>
              <a:rPr lang="zh-CN" altLang="en-US" sz="2000"/>
              <a:t>。</a:t>
            </a:r>
            <a:endParaRPr lang="zh-CN" altLang="en-US" sz="2000"/>
          </a:p>
        </p:txBody>
      </p:sp>
      <p:sp>
        <p:nvSpPr>
          <p:cNvPr id="100" name="文本框 99"/>
          <p:cNvSpPr txBox="1"/>
          <p:nvPr/>
        </p:nvSpPr>
        <p:spPr>
          <a:xfrm>
            <a:off x="33020" y="-1905"/>
            <a:ext cx="5080000" cy="396240"/>
          </a:xfrm>
          <a:prstGeom prst="rect">
            <a:avLst/>
          </a:prstGeom>
          <a:noFill/>
          <a:ln w="9525">
            <a:noFill/>
          </a:ln>
        </p:spPr>
        <p:txBody>
          <a:bodyPr>
            <a:spAutoFit/>
          </a:bodyPr>
          <a:p>
            <a:pPr marL="0" indent="0" algn="l"/>
            <a:r>
              <a:rPr lang="en-US" altLang="zh-CN" sz="2000" b="1" u="none">
                <a:solidFill>
                  <a:schemeClr val="bg1"/>
                </a:solidFill>
                <a:latin typeface="宋体" panose="02010600030101010101" pitchFamily="2" charset="-122"/>
                <a:ea typeface="宋体" panose="02010600030101010101" pitchFamily="2" charset="-122"/>
                <a:cs typeface="宋体" panose="02010600030101010101" pitchFamily="2" charset="-122"/>
              </a:rPr>
              <a:t>3.1 SWT</a:t>
            </a:r>
            <a:r>
              <a:rPr lang="zh-CN" altLang="en-US" sz="2000" b="1" u="none">
                <a:solidFill>
                  <a:schemeClr val="bg1"/>
                </a:solidFill>
                <a:latin typeface="宋体" panose="02010600030101010101" pitchFamily="2" charset="-122"/>
                <a:ea typeface="宋体" panose="02010600030101010101" pitchFamily="2" charset="-122"/>
                <a:cs typeface="宋体" panose="02010600030101010101" pitchFamily="2" charset="-122"/>
              </a:rPr>
              <a:t>和</a:t>
            </a:r>
            <a:r>
              <a:rPr lang="en-US" altLang="zh-CN" sz="2000" b="1" u="none">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Swing</a:t>
            </a:r>
            <a:r>
              <a:rPr lang="zh-CN" altLang="en-US" sz="2000" b="1" u="none">
                <a:solidFill>
                  <a:schemeClr val="bg1"/>
                </a:solidFill>
                <a:latin typeface="宋体" panose="02010600030101010101" pitchFamily="2" charset="-122"/>
                <a:ea typeface="宋体" panose="02010600030101010101" pitchFamily="2" charset="-122"/>
                <a:cs typeface="宋体" panose="02010600030101010101" pitchFamily="2" charset="-122"/>
              </a:rPr>
              <a:t>概述</a:t>
            </a:r>
            <a:endParaRPr lang="zh-CN" altLang="en-US" sz="2000" b="1" u="none">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2870" y="549275"/>
            <a:ext cx="8583930" cy="2852420"/>
          </a:xfrm>
        </p:spPr>
        <p:txBody>
          <a:bodyPr/>
          <a:p>
            <a:pPr latinLnBrk="0">
              <a:lnSpc>
                <a:spcPct val="150000"/>
              </a:lnSpc>
            </a:pPr>
            <a:r>
              <a:rPr sz="2400">
                <a:latin typeface="隶书" panose="02010509060101010101" pitchFamily="49" charset="-122"/>
                <a:ea typeface="隶书" panose="02010509060101010101" pitchFamily="49" charset="-122"/>
              </a:rPr>
              <a:t>类Graphics（图形上下文类）</a:t>
            </a:r>
            <a:r>
              <a:rPr lang="zh-CN" sz="2400">
                <a:latin typeface="隶书" panose="02010509060101010101" pitchFamily="49" charset="-122"/>
                <a:ea typeface="隶书" panose="02010509060101010101" pitchFamily="49" charset="-122"/>
              </a:rPr>
              <a:t>：</a:t>
            </a:r>
            <a:r>
              <a:rPr sz="2400">
                <a:latin typeface="隶书" panose="02010509060101010101" pitchFamily="49" charset="-122"/>
                <a:ea typeface="隶书" panose="02010509060101010101" pitchFamily="49" charset="-122"/>
              </a:rPr>
              <a:t>为我们提供基本的几何图形绘制方法，包括画线段、椭圆、矩形多边形等。</a:t>
            </a:r>
            <a:endParaRPr sz="2400">
              <a:latin typeface="隶书" panose="02010509060101010101" pitchFamily="49" charset="-122"/>
              <a:ea typeface="隶书" panose="02010509060101010101" pitchFamily="49" charset="-122"/>
            </a:endParaRPr>
          </a:p>
          <a:p>
            <a:pPr latinLnBrk="0">
              <a:lnSpc>
                <a:spcPct val="150000"/>
              </a:lnSpc>
            </a:pPr>
            <a:endParaRPr sz="2400">
              <a:latin typeface="隶书" panose="02010509060101010101" pitchFamily="49" charset="-122"/>
              <a:ea typeface="隶书" panose="02010509060101010101" pitchFamily="49" charset="-122"/>
            </a:endParaRPr>
          </a:p>
          <a:p>
            <a:pPr latinLnBrk="0">
              <a:lnSpc>
                <a:spcPct val="150000"/>
              </a:lnSpc>
            </a:pPr>
            <a:r>
              <a:rPr sz="2400">
                <a:latin typeface="隶书" panose="02010509060101010101" pitchFamily="49" charset="-122"/>
                <a:ea typeface="隶书" panose="02010509060101010101" pitchFamily="49" charset="-122"/>
              </a:rPr>
              <a:t>例3-7-1利用Graphics，在Panel上绘制了一条线段</a:t>
            </a:r>
            <a:r>
              <a:rPr lang="zh-CN" sz="2400">
                <a:latin typeface="隶书" panose="02010509060101010101" pitchFamily="49" charset="-122"/>
                <a:ea typeface="隶书" panose="02010509060101010101" pitchFamily="49" charset="-122"/>
              </a:rPr>
              <a:t>。</a:t>
            </a:r>
            <a:endParaRPr lang="zh-CN" sz="2400">
              <a:latin typeface="隶书" panose="02010509060101010101" pitchFamily="49" charset="-122"/>
              <a:ea typeface="隶书" panose="02010509060101010101" pitchFamily="49" charset="-122"/>
            </a:endParaRPr>
          </a:p>
          <a:p>
            <a:pPr latinLnBrk="0">
              <a:lnSpc>
                <a:spcPct val="150000"/>
              </a:lnSpc>
            </a:pPr>
            <a:endParaRPr lang="zh-CN" sz="2400">
              <a:latin typeface="隶书" panose="02010509060101010101" pitchFamily="49" charset="-122"/>
              <a:ea typeface="隶书" panose="02010509060101010101" pitchFamily="49" charset="-122"/>
            </a:endParaRPr>
          </a:p>
          <a:p>
            <a:pPr latinLnBrk="0">
              <a:lnSpc>
                <a:spcPct val="150000"/>
              </a:lnSpc>
            </a:pPr>
            <a:r>
              <a:rPr sz="2400">
                <a:latin typeface="隶书" panose="02010509060101010101" pitchFamily="49" charset="-122"/>
                <a:ea typeface="隶书" panose="02010509060101010101" pitchFamily="49" charset="-122"/>
              </a:rPr>
              <a:t>例3-7-2在主窗口上部显示一排按钮，每当点击一个按钮时，相应的几何图形</a:t>
            </a:r>
            <a:r>
              <a:rPr lang="zh-CN" sz="2400">
                <a:latin typeface="隶书" panose="02010509060101010101" pitchFamily="49" charset="-122"/>
                <a:ea typeface="隶书" panose="02010509060101010101" pitchFamily="49" charset="-122"/>
              </a:rPr>
              <a:t>（</a:t>
            </a:r>
            <a:r>
              <a:rPr sz="2400">
                <a:latin typeface="隶书" panose="02010509060101010101" pitchFamily="49" charset="-122"/>
                <a:ea typeface="隶书" panose="02010509060101010101" pitchFamily="49" charset="-122"/>
                <a:sym typeface="+mn-ea"/>
              </a:rPr>
              <a:t>矩形、椭圆、圆形、多边形</a:t>
            </a:r>
            <a:r>
              <a:rPr lang="zh-CN" sz="2400">
                <a:latin typeface="隶书" panose="02010509060101010101" pitchFamily="49" charset="-122"/>
                <a:ea typeface="隶书" panose="02010509060101010101" pitchFamily="49" charset="-122"/>
              </a:rPr>
              <a:t>）</a:t>
            </a:r>
            <a:r>
              <a:rPr sz="2400">
                <a:latin typeface="隶书" panose="02010509060101010101" pitchFamily="49" charset="-122"/>
                <a:ea typeface="隶书" panose="02010509060101010101" pitchFamily="49" charset="-122"/>
              </a:rPr>
              <a:t>就会被画出。</a:t>
            </a:r>
            <a:endParaRPr sz="2400">
              <a:latin typeface="隶书" panose="02010509060101010101" pitchFamily="49" charset="-122"/>
              <a:ea typeface="隶书" panose="02010509060101010101" pitchFamily="49" charset="-122"/>
            </a:endParaRPr>
          </a:p>
        </p:txBody>
      </p:sp>
      <p:sp>
        <p:nvSpPr>
          <p:cNvPr id="100" name="文本框 99"/>
          <p:cNvSpPr txBox="1"/>
          <p:nvPr/>
        </p:nvSpPr>
        <p:spPr>
          <a:xfrm>
            <a:off x="33020" y="-1905"/>
            <a:ext cx="5080000" cy="396240"/>
          </a:xfrm>
          <a:prstGeom prst="rect">
            <a:avLst/>
          </a:prstGeom>
          <a:noFill/>
          <a:ln w="9525">
            <a:noFill/>
          </a:ln>
        </p:spPr>
        <p:txBody>
          <a:bodyPr>
            <a:spAutoFit/>
          </a:bodyPr>
          <a:p>
            <a:pPr marL="0" indent="0" algn="l"/>
            <a:r>
              <a:rPr sz="2000" b="1" u="none">
                <a:solidFill>
                  <a:schemeClr val="bg1"/>
                </a:solidFill>
              </a:rPr>
              <a:t>3.7 绘图技术</a:t>
            </a:r>
            <a:endParaRPr sz="2000" b="1" u="none">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2870" y="549275"/>
            <a:ext cx="8583930" cy="2852420"/>
          </a:xfrm>
        </p:spPr>
        <p:txBody>
          <a:bodyPr/>
          <a:p>
            <a:pPr latinLnBrk="0">
              <a:lnSpc>
                <a:spcPct val="150000"/>
              </a:lnSpc>
            </a:pPr>
            <a:r>
              <a:rPr sz="1800">
                <a:latin typeface="隶书" panose="02010509060101010101" pitchFamily="49" charset="-122"/>
                <a:ea typeface="隶书" panose="02010509060101010101" pitchFamily="49" charset="-122"/>
              </a:rPr>
              <a:t>Graphics常用的绘制方法如下：</a:t>
            </a:r>
            <a:endParaRPr sz="1800">
              <a:latin typeface="隶书" panose="02010509060101010101" pitchFamily="49" charset="-122"/>
              <a:ea typeface="隶书" panose="02010509060101010101" pitchFamily="49" charset="-122"/>
            </a:endParaRPr>
          </a:p>
          <a:p>
            <a:pPr latinLnBrk="0">
              <a:lnSpc>
                <a:spcPct val="150000"/>
              </a:lnSpc>
            </a:pPr>
            <a:r>
              <a:rPr sz="1800">
                <a:latin typeface="隶书" panose="02010509060101010101" pitchFamily="49" charset="-122"/>
                <a:ea typeface="隶书" panose="02010509060101010101" pitchFamily="49" charset="-122"/>
              </a:rPr>
              <a:t>1.绘制一条线段：</a:t>
            </a:r>
            <a:endParaRPr sz="1800">
              <a:latin typeface="隶书" panose="02010509060101010101" pitchFamily="49" charset="-122"/>
              <a:ea typeface="隶书" panose="02010509060101010101" pitchFamily="49" charset="-122"/>
            </a:endParaRPr>
          </a:p>
          <a:p>
            <a:pPr latinLnBrk="0">
              <a:lnSpc>
                <a:spcPct val="150000"/>
              </a:lnSpc>
            </a:pPr>
            <a:r>
              <a:rPr sz="1800">
                <a:latin typeface="隶书" panose="02010509060101010101" pitchFamily="49" charset="-122"/>
                <a:ea typeface="隶书" panose="02010509060101010101" pitchFamily="49" charset="-122"/>
              </a:rPr>
              <a:t>    drawLine(int x1, int y1, int x2, int y2);</a:t>
            </a:r>
            <a:endParaRPr sz="1800">
              <a:latin typeface="隶书" panose="02010509060101010101" pitchFamily="49" charset="-122"/>
              <a:ea typeface="隶书" panose="02010509060101010101" pitchFamily="49" charset="-122"/>
            </a:endParaRPr>
          </a:p>
          <a:p>
            <a:pPr latinLnBrk="0">
              <a:lnSpc>
                <a:spcPct val="150000"/>
              </a:lnSpc>
            </a:pPr>
            <a:r>
              <a:rPr sz="1800">
                <a:latin typeface="隶书" panose="02010509060101010101" pitchFamily="49" charset="-122"/>
                <a:ea typeface="隶书" panose="02010509060101010101" pitchFamily="49" charset="-122"/>
              </a:rPr>
              <a:t>参数x1、y1、x2、y2分别表示该线段的起点(x1,y1)和终点(x2,y2)的坐标值。</a:t>
            </a:r>
            <a:endParaRPr sz="1800">
              <a:latin typeface="隶书" panose="02010509060101010101" pitchFamily="49" charset="-122"/>
              <a:ea typeface="隶书" panose="02010509060101010101" pitchFamily="49" charset="-122"/>
            </a:endParaRPr>
          </a:p>
          <a:p>
            <a:pPr latinLnBrk="0">
              <a:lnSpc>
                <a:spcPct val="150000"/>
              </a:lnSpc>
            </a:pPr>
            <a:r>
              <a:rPr sz="1800">
                <a:latin typeface="隶书" panose="02010509060101010101" pitchFamily="49" charset="-122"/>
                <a:ea typeface="隶书" panose="02010509060101010101" pitchFamily="49" charset="-122"/>
              </a:rPr>
              <a:t>2.绘制空心矩形和填充矩形的方法，又包括直角矩形、圆角矩形和三维矩形。</a:t>
            </a:r>
            <a:endParaRPr sz="1800">
              <a:latin typeface="隶书" panose="02010509060101010101" pitchFamily="49" charset="-122"/>
              <a:ea typeface="隶书" panose="02010509060101010101" pitchFamily="49" charset="-122"/>
            </a:endParaRPr>
          </a:p>
          <a:p>
            <a:pPr latinLnBrk="0">
              <a:lnSpc>
                <a:spcPct val="150000"/>
              </a:lnSpc>
            </a:pPr>
            <a:r>
              <a:rPr sz="1800">
                <a:latin typeface="隶书" panose="02010509060101010101" pitchFamily="49" charset="-122"/>
                <a:ea typeface="隶书" panose="02010509060101010101" pitchFamily="49" charset="-122"/>
              </a:rPr>
              <a:t>(1) 直角矩形</a:t>
            </a:r>
            <a:endParaRPr sz="1800">
              <a:latin typeface="隶书" panose="02010509060101010101" pitchFamily="49" charset="-122"/>
              <a:ea typeface="隶书" panose="02010509060101010101" pitchFamily="49" charset="-122"/>
            </a:endParaRPr>
          </a:p>
          <a:p>
            <a:pPr latinLnBrk="0">
              <a:lnSpc>
                <a:spcPct val="150000"/>
              </a:lnSpc>
            </a:pPr>
            <a:r>
              <a:rPr sz="1800">
                <a:latin typeface="隶书" panose="02010509060101010101" pitchFamily="49" charset="-122"/>
                <a:ea typeface="隶书" panose="02010509060101010101" pitchFamily="49" charset="-122"/>
              </a:rPr>
              <a:t>    绘制直角矩形的轮廓：</a:t>
            </a:r>
            <a:endParaRPr sz="1800">
              <a:latin typeface="隶书" panose="02010509060101010101" pitchFamily="49" charset="-122"/>
              <a:ea typeface="隶书" panose="02010509060101010101" pitchFamily="49" charset="-122"/>
            </a:endParaRPr>
          </a:p>
          <a:p>
            <a:pPr latinLnBrk="0">
              <a:lnSpc>
                <a:spcPct val="150000"/>
              </a:lnSpc>
            </a:pPr>
            <a:r>
              <a:rPr sz="1800">
                <a:latin typeface="隶书" panose="02010509060101010101" pitchFamily="49" charset="-122"/>
                <a:ea typeface="隶书" panose="02010509060101010101" pitchFamily="49" charset="-122"/>
              </a:rPr>
              <a:t>    drawRect(int x, int y, int width, int height);</a:t>
            </a:r>
            <a:endParaRPr sz="1800">
              <a:latin typeface="隶书" panose="02010509060101010101" pitchFamily="49" charset="-122"/>
              <a:ea typeface="隶书" panose="02010509060101010101" pitchFamily="49" charset="-122"/>
            </a:endParaRPr>
          </a:p>
          <a:p>
            <a:pPr latinLnBrk="0">
              <a:lnSpc>
                <a:spcPct val="150000"/>
              </a:lnSpc>
            </a:pPr>
            <a:r>
              <a:rPr sz="1800">
                <a:latin typeface="隶书" panose="02010509060101010101" pitchFamily="49" charset="-122"/>
                <a:ea typeface="隶书" panose="02010509060101010101" pitchFamily="49" charset="-122"/>
              </a:rPr>
              <a:t>    绘制填充颜色的普通直角矩形，可以使用下面方法：</a:t>
            </a:r>
            <a:endParaRPr sz="1800">
              <a:latin typeface="隶书" panose="02010509060101010101" pitchFamily="49" charset="-122"/>
              <a:ea typeface="隶书" panose="02010509060101010101" pitchFamily="49" charset="-122"/>
            </a:endParaRPr>
          </a:p>
          <a:p>
            <a:pPr latinLnBrk="0">
              <a:lnSpc>
                <a:spcPct val="150000"/>
              </a:lnSpc>
            </a:pPr>
            <a:r>
              <a:rPr sz="1800">
                <a:latin typeface="隶书" panose="02010509060101010101" pitchFamily="49" charset="-122"/>
                <a:ea typeface="隶书" panose="02010509060101010101" pitchFamily="49" charset="-122"/>
              </a:rPr>
              <a:t>    fillRect(int x, int y, int width, int height); </a:t>
            </a:r>
            <a:endParaRPr sz="1800">
              <a:latin typeface="隶书" panose="02010509060101010101" pitchFamily="49" charset="-122"/>
              <a:ea typeface="隶书" panose="02010509060101010101" pitchFamily="49" charset="-122"/>
            </a:endParaRPr>
          </a:p>
          <a:p>
            <a:pPr latinLnBrk="0">
              <a:lnSpc>
                <a:spcPct val="150000"/>
              </a:lnSpc>
            </a:pPr>
            <a:r>
              <a:rPr sz="1800">
                <a:latin typeface="隶书" panose="02010509060101010101" pitchFamily="49" charset="-122"/>
                <a:ea typeface="隶书" panose="02010509060101010101" pitchFamily="49" charset="-122"/>
              </a:rPr>
              <a:t>   其中x、y分别表示矩形左上角的x坐标和y坐标，width、height分别表示矩形的宽和高。</a:t>
            </a:r>
            <a:endParaRPr sz="1800">
              <a:latin typeface="隶书" panose="02010509060101010101" pitchFamily="49" charset="-122"/>
              <a:ea typeface="隶书" panose="02010509060101010101" pitchFamily="49" charset="-122"/>
            </a:endParaRPr>
          </a:p>
          <a:p>
            <a:pPr latinLnBrk="0">
              <a:lnSpc>
                <a:spcPct val="150000"/>
              </a:lnSpc>
            </a:pPr>
            <a:endParaRPr sz="1800">
              <a:latin typeface="隶书" panose="02010509060101010101" pitchFamily="49" charset="-122"/>
              <a:ea typeface="隶书" panose="02010509060101010101" pitchFamily="49" charset="-122"/>
            </a:endParaRPr>
          </a:p>
        </p:txBody>
      </p:sp>
      <p:sp>
        <p:nvSpPr>
          <p:cNvPr id="100" name="文本框 99"/>
          <p:cNvSpPr txBox="1"/>
          <p:nvPr/>
        </p:nvSpPr>
        <p:spPr>
          <a:xfrm>
            <a:off x="33020" y="-1905"/>
            <a:ext cx="5080000" cy="396240"/>
          </a:xfrm>
          <a:prstGeom prst="rect">
            <a:avLst/>
          </a:prstGeom>
          <a:noFill/>
          <a:ln w="9525">
            <a:noFill/>
          </a:ln>
        </p:spPr>
        <p:txBody>
          <a:bodyPr>
            <a:spAutoFit/>
          </a:bodyPr>
          <a:p>
            <a:pPr marL="0" indent="0" algn="l"/>
            <a:r>
              <a:rPr sz="2000" b="1" u="none">
                <a:solidFill>
                  <a:schemeClr val="bg1"/>
                </a:solidFill>
              </a:rPr>
              <a:t>3.7 绘图技术</a:t>
            </a:r>
            <a:endParaRPr sz="2000" b="1" u="none">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2870" y="549275"/>
            <a:ext cx="8583930" cy="2852420"/>
          </a:xfrm>
        </p:spPr>
        <p:txBody>
          <a:bodyPr/>
          <a:p>
            <a:pPr latinLnBrk="0">
              <a:lnSpc>
                <a:spcPct val="150000"/>
              </a:lnSpc>
            </a:pPr>
            <a:r>
              <a:rPr sz="1800">
                <a:latin typeface="隶书" panose="02010509060101010101" pitchFamily="49" charset="-122"/>
                <a:ea typeface="隶书" panose="02010509060101010101" pitchFamily="49" charset="-122"/>
              </a:rPr>
              <a:t>(2) 圆角矩形</a:t>
            </a:r>
            <a:endParaRPr sz="1800">
              <a:latin typeface="隶书" panose="02010509060101010101" pitchFamily="49" charset="-122"/>
              <a:ea typeface="隶书" panose="02010509060101010101" pitchFamily="49" charset="-122"/>
            </a:endParaRPr>
          </a:p>
          <a:p>
            <a:pPr latinLnBrk="0">
              <a:lnSpc>
                <a:spcPct val="150000"/>
              </a:lnSpc>
            </a:pPr>
            <a:r>
              <a:rPr sz="1800">
                <a:latin typeface="隶书" panose="02010509060101010101" pitchFamily="49" charset="-122"/>
                <a:ea typeface="隶书" panose="02010509060101010101" pitchFamily="49" charset="-122"/>
              </a:rPr>
              <a:t>drawRoundRect(int x, int y, int width, int height, int arcWidth, int arcHeight);</a:t>
            </a:r>
            <a:endParaRPr sz="1800">
              <a:latin typeface="隶书" panose="02010509060101010101" pitchFamily="49" charset="-122"/>
              <a:ea typeface="隶书" panose="02010509060101010101" pitchFamily="49" charset="-122"/>
            </a:endParaRPr>
          </a:p>
          <a:p>
            <a:pPr latinLnBrk="0">
              <a:lnSpc>
                <a:spcPct val="150000"/>
              </a:lnSpc>
            </a:pPr>
            <a:r>
              <a:rPr sz="1800">
                <a:latin typeface="隶书" panose="02010509060101010101" pitchFamily="49" charset="-122"/>
                <a:ea typeface="隶书" panose="02010509060101010101" pitchFamily="49" charset="-122"/>
              </a:rPr>
              <a:t>若需要绘制一个有填充颜色的圆角矩形，可以使用下面方法：</a:t>
            </a:r>
            <a:endParaRPr sz="1800">
              <a:latin typeface="隶书" panose="02010509060101010101" pitchFamily="49" charset="-122"/>
              <a:ea typeface="隶书" panose="02010509060101010101" pitchFamily="49" charset="-122"/>
            </a:endParaRPr>
          </a:p>
          <a:p>
            <a:pPr latinLnBrk="0">
              <a:lnSpc>
                <a:spcPct val="150000"/>
              </a:lnSpc>
            </a:pPr>
            <a:r>
              <a:rPr sz="1800">
                <a:latin typeface="隶书" panose="02010509060101010101" pitchFamily="49" charset="-122"/>
                <a:ea typeface="隶书" panose="02010509060101010101" pitchFamily="49" charset="-122"/>
              </a:rPr>
              <a:t>fillRoundRect(int x, int y, int width, int height, int arcWidth, int arcHeight); </a:t>
            </a:r>
            <a:endParaRPr sz="1800">
              <a:latin typeface="隶书" panose="02010509060101010101" pitchFamily="49" charset="-122"/>
              <a:ea typeface="隶书" panose="02010509060101010101" pitchFamily="49" charset="-122"/>
            </a:endParaRPr>
          </a:p>
          <a:p>
            <a:pPr latinLnBrk="0">
              <a:lnSpc>
                <a:spcPct val="150000"/>
              </a:lnSpc>
            </a:pPr>
            <a:r>
              <a:rPr sz="1800">
                <a:latin typeface="隶书" panose="02010509060101010101" pitchFamily="49" charset="-122"/>
                <a:ea typeface="隶书" panose="02010509060101010101" pitchFamily="49" charset="-122"/>
              </a:rPr>
              <a:t>x、y分别表示矩形左上角的x坐标和y坐标，width、height分别表示矩形的宽和高,参数arcWidth和arcHeight分别表示圆角弧的水平直径和竖直直径。</a:t>
            </a:r>
            <a:endParaRPr sz="1800">
              <a:latin typeface="隶书" panose="02010509060101010101" pitchFamily="49" charset="-122"/>
              <a:ea typeface="隶书" panose="02010509060101010101" pitchFamily="49" charset="-122"/>
            </a:endParaRPr>
          </a:p>
          <a:p>
            <a:pPr latinLnBrk="0">
              <a:lnSpc>
                <a:spcPct val="150000"/>
              </a:lnSpc>
            </a:pPr>
            <a:r>
              <a:rPr sz="1800">
                <a:latin typeface="隶书" panose="02010509060101010101" pitchFamily="49" charset="-122"/>
                <a:ea typeface="隶书" panose="02010509060101010101" pitchFamily="49" charset="-122"/>
              </a:rPr>
              <a:t>(3) 三维矩形</a:t>
            </a:r>
            <a:endParaRPr sz="1800">
              <a:latin typeface="隶书" panose="02010509060101010101" pitchFamily="49" charset="-122"/>
              <a:ea typeface="隶书" panose="02010509060101010101" pitchFamily="49" charset="-122"/>
            </a:endParaRPr>
          </a:p>
          <a:p>
            <a:pPr latinLnBrk="0">
              <a:lnSpc>
                <a:spcPct val="150000"/>
              </a:lnSpc>
            </a:pPr>
            <a:r>
              <a:rPr sz="1800">
                <a:latin typeface="隶书" panose="02010509060101010101" pitchFamily="49" charset="-122"/>
                <a:ea typeface="隶书" panose="02010509060101010101" pitchFamily="49" charset="-122"/>
              </a:rPr>
              <a:t>    draw3DRect(int x, int y, int width, int height, boolean raised);</a:t>
            </a:r>
            <a:endParaRPr sz="1800">
              <a:latin typeface="隶书" panose="02010509060101010101" pitchFamily="49" charset="-122"/>
              <a:ea typeface="隶书" panose="02010509060101010101" pitchFamily="49" charset="-122"/>
            </a:endParaRPr>
          </a:p>
          <a:p>
            <a:pPr latinLnBrk="0">
              <a:lnSpc>
                <a:spcPct val="150000"/>
              </a:lnSpc>
            </a:pPr>
            <a:r>
              <a:rPr sz="1800">
                <a:latin typeface="隶书" panose="02010509060101010101" pitchFamily="49" charset="-122"/>
                <a:ea typeface="隶书" panose="02010509060101010101" pitchFamily="49" charset="-122"/>
              </a:rPr>
              <a:t>    fill3DRect(int x, int y, int width, int height, boolean raised); </a:t>
            </a:r>
            <a:endParaRPr sz="1800">
              <a:latin typeface="隶书" panose="02010509060101010101" pitchFamily="49" charset="-122"/>
              <a:ea typeface="隶书" panose="02010509060101010101" pitchFamily="49" charset="-122"/>
            </a:endParaRPr>
          </a:p>
          <a:p>
            <a:pPr latinLnBrk="0">
              <a:lnSpc>
                <a:spcPct val="150000"/>
              </a:lnSpc>
            </a:pPr>
            <a:r>
              <a:rPr sz="1800">
                <a:latin typeface="隶书" panose="02010509060101010101" pitchFamily="49" charset="-122"/>
                <a:ea typeface="隶书" panose="02010509060101010101" pitchFamily="49" charset="-122"/>
              </a:rPr>
              <a:t>  x、y分别表示矩形左上角的x坐标和y坐标，width、height分别表示矩形的宽和高，raised为真(True)表示矩形从表面凸起，raised为假(False)表示矩形从表面凹进。</a:t>
            </a:r>
            <a:endParaRPr sz="1800">
              <a:latin typeface="隶书" panose="02010509060101010101" pitchFamily="49" charset="-122"/>
              <a:ea typeface="隶书" panose="02010509060101010101" pitchFamily="49" charset="-122"/>
            </a:endParaRPr>
          </a:p>
        </p:txBody>
      </p:sp>
      <p:sp>
        <p:nvSpPr>
          <p:cNvPr id="100" name="文本框 99"/>
          <p:cNvSpPr txBox="1"/>
          <p:nvPr/>
        </p:nvSpPr>
        <p:spPr>
          <a:xfrm>
            <a:off x="33020" y="-1905"/>
            <a:ext cx="5080000" cy="396240"/>
          </a:xfrm>
          <a:prstGeom prst="rect">
            <a:avLst/>
          </a:prstGeom>
          <a:noFill/>
          <a:ln w="9525">
            <a:noFill/>
          </a:ln>
        </p:spPr>
        <p:txBody>
          <a:bodyPr>
            <a:spAutoFit/>
          </a:bodyPr>
          <a:p>
            <a:pPr marL="0" indent="0" algn="l"/>
            <a:r>
              <a:rPr sz="2000" b="1" u="none">
                <a:solidFill>
                  <a:schemeClr val="bg1"/>
                </a:solidFill>
              </a:rPr>
              <a:t>3.7 绘图技术</a:t>
            </a:r>
            <a:endParaRPr sz="2000" b="1" u="none">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3020" y="394335"/>
            <a:ext cx="8713470" cy="2852420"/>
          </a:xfrm>
        </p:spPr>
        <p:txBody>
          <a:bodyPr/>
          <a:p>
            <a:pPr latinLnBrk="0">
              <a:lnSpc>
                <a:spcPct val="150000"/>
              </a:lnSpc>
            </a:pPr>
            <a:r>
              <a:rPr sz="1800">
                <a:latin typeface="隶书" panose="02010509060101010101" pitchFamily="49" charset="-122"/>
                <a:ea typeface="隶书" panose="02010509060101010101" pitchFamily="49" charset="-122"/>
              </a:rPr>
              <a:t>3.绘制椭圆</a:t>
            </a:r>
            <a:endParaRPr sz="1800">
              <a:latin typeface="隶书" panose="02010509060101010101" pitchFamily="49" charset="-122"/>
              <a:ea typeface="隶书" panose="02010509060101010101" pitchFamily="49" charset="-122"/>
            </a:endParaRPr>
          </a:p>
          <a:p>
            <a:pPr latinLnBrk="0">
              <a:lnSpc>
                <a:spcPct val="150000"/>
              </a:lnSpc>
            </a:pPr>
            <a:r>
              <a:rPr sz="1800">
                <a:latin typeface="隶书" panose="02010509060101010101" pitchFamily="49" charset="-122"/>
                <a:ea typeface="隶书" panose="02010509060101010101" pitchFamily="49" charset="-122"/>
              </a:rPr>
              <a:t>drawOval(int x, int y, int width, int height);</a:t>
            </a:r>
            <a:endParaRPr sz="1800">
              <a:latin typeface="隶书" panose="02010509060101010101" pitchFamily="49" charset="-122"/>
              <a:ea typeface="隶书" panose="02010509060101010101" pitchFamily="49" charset="-122"/>
            </a:endParaRPr>
          </a:p>
          <a:p>
            <a:pPr latinLnBrk="0">
              <a:lnSpc>
                <a:spcPct val="150000"/>
              </a:lnSpc>
            </a:pPr>
            <a:r>
              <a:rPr sz="1800">
                <a:latin typeface="隶书" panose="02010509060101010101" pitchFamily="49" charset="-122"/>
                <a:ea typeface="隶书" panose="02010509060101010101" pitchFamily="49" charset="-122"/>
              </a:rPr>
              <a:t>fillOval(int x, int y, int width, int height);</a:t>
            </a:r>
            <a:endParaRPr sz="1800">
              <a:latin typeface="隶书" panose="02010509060101010101" pitchFamily="49" charset="-122"/>
              <a:ea typeface="隶书" panose="02010509060101010101" pitchFamily="49" charset="-122"/>
            </a:endParaRPr>
          </a:p>
          <a:p>
            <a:pPr latinLnBrk="0">
              <a:lnSpc>
                <a:spcPct val="150000"/>
              </a:lnSpc>
            </a:pPr>
            <a:r>
              <a:rPr sz="1800">
                <a:latin typeface="隶书" panose="02010509060101010101" pitchFamily="49" charset="-122"/>
                <a:ea typeface="隶书" panose="02010509060101010101" pitchFamily="49" charset="-122"/>
              </a:rPr>
              <a:t>4.绘制弧形。</a:t>
            </a:r>
            <a:endParaRPr sz="1800">
              <a:latin typeface="隶书" panose="02010509060101010101" pitchFamily="49" charset="-122"/>
              <a:ea typeface="隶书" panose="02010509060101010101" pitchFamily="49" charset="-122"/>
            </a:endParaRPr>
          </a:p>
          <a:p>
            <a:pPr latinLnBrk="0">
              <a:lnSpc>
                <a:spcPct val="150000"/>
              </a:lnSpc>
            </a:pPr>
            <a:r>
              <a:rPr sz="1800">
                <a:latin typeface="隶书" panose="02010509060101010101" pitchFamily="49" charset="-122"/>
                <a:ea typeface="隶书" panose="02010509060101010101" pitchFamily="49" charset="-122"/>
              </a:rPr>
              <a:t>   弧形可以看作椭圆的一部分，所以它的绘制也是根据其外接矩形进行的。通过drawArc()方法和fillArc()方法可以分别绘制弧线和扇形。这两种方法为：</a:t>
            </a:r>
            <a:endParaRPr sz="1800">
              <a:latin typeface="隶书" panose="02010509060101010101" pitchFamily="49" charset="-122"/>
              <a:ea typeface="隶书" panose="02010509060101010101" pitchFamily="49" charset="-122"/>
            </a:endParaRPr>
          </a:p>
          <a:p>
            <a:pPr latinLnBrk="0">
              <a:lnSpc>
                <a:spcPct val="150000"/>
              </a:lnSpc>
            </a:pPr>
            <a:r>
              <a:rPr sz="1800">
                <a:latin typeface="隶书" panose="02010509060101010101" pitchFamily="49" charset="-122"/>
                <a:ea typeface="隶书" panose="02010509060101010101" pitchFamily="49" charset="-122"/>
              </a:rPr>
              <a:t>drawArc(int x, int y, int width, int height, int startAngle, int arcAngle);</a:t>
            </a:r>
            <a:endParaRPr sz="1800">
              <a:latin typeface="隶书" panose="02010509060101010101" pitchFamily="49" charset="-122"/>
              <a:ea typeface="隶书" panose="02010509060101010101" pitchFamily="49" charset="-122"/>
            </a:endParaRPr>
          </a:p>
          <a:p>
            <a:pPr latinLnBrk="0">
              <a:lnSpc>
                <a:spcPct val="150000"/>
              </a:lnSpc>
            </a:pPr>
            <a:r>
              <a:rPr sz="1800">
                <a:latin typeface="隶书" panose="02010509060101010101" pitchFamily="49" charset="-122"/>
                <a:ea typeface="隶书" panose="02010509060101010101" pitchFamily="49" charset="-122"/>
              </a:rPr>
              <a:t>fillArc(int x, int y, int width, int height, int startAngle, int arcAngle);</a:t>
            </a:r>
            <a:endParaRPr sz="1800">
              <a:latin typeface="隶书" panose="02010509060101010101" pitchFamily="49" charset="-122"/>
              <a:ea typeface="隶书" panose="02010509060101010101" pitchFamily="49" charset="-122"/>
            </a:endParaRPr>
          </a:p>
          <a:p>
            <a:pPr latinLnBrk="0">
              <a:lnSpc>
                <a:spcPct val="150000"/>
              </a:lnSpc>
            </a:pPr>
            <a:r>
              <a:rPr sz="1800">
                <a:latin typeface="隶书" panose="02010509060101010101" pitchFamily="49" charset="-122"/>
                <a:ea typeface="隶书" panose="02010509060101010101" pitchFamily="49" charset="-122"/>
              </a:rPr>
              <a:t>其中x、y、width、height参数的含义和drawOval()方法的参数含义相同，参数startAngle表示该弧的起始角度，参数arcAngle表示生成角度（从startAngle开始转了多少度），且水平向右方向表示0度，从0度开始沿逆时针方向旋转为正角</a:t>
            </a:r>
            <a:endParaRPr sz="1800">
              <a:latin typeface="隶书" panose="02010509060101010101" pitchFamily="49" charset="-122"/>
              <a:ea typeface="隶书" panose="02010509060101010101" pitchFamily="49" charset="-122"/>
            </a:endParaRPr>
          </a:p>
        </p:txBody>
      </p:sp>
      <p:sp>
        <p:nvSpPr>
          <p:cNvPr id="100" name="文本框 99"/>
          <p:cNvSpPr txBox="1"/>
          <p:nvPr/>
        </p:nvSpPr>
        <p:spPr>
          <a:xfrm>
            <a:off x="33020" y="-1905"/>
            <a:ext cx="5080000" cy="396240"/>
          </a:xfrm>
          <a:prstGeom prst="rect">
            <a:avLst/>
          </a:prstGeom>
          <a:noFill/>
          <a:ln w="9525">
            <a:noFill/>
          </a:ln>
        </p:spPr>
        <p:txBody>
          <a:bodyPr>
            <a:spAutoFit/>
          </a:bodyPr>
          <a:p>
            <a:pPr marL="0" indent="0" algn="l"/>
            <a:r>
              <a:rPr sz="2000" b="1" u="none">
                <a:solidFill>
                  <a:schemeClr val="bg1"/>
                </a:solidFill>
              </a:rPr>
              <a:t>3.7 绘图技术</a:t>
            </a:r>
            <a:endParaRPr sz="2000" b="1" u="none">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3020" y="394335"/>
            <a:ext cx="8713470" cy="2852420"/>
          </a:xfrm>
        </p:spPr>
        <p:txBody>
          <a:bodyPr/>
          <a:p>
            <a:pPr latinLnBrk="0">
              <a:lnSpc>
                <a:spcPct val="150000"/>
              </a:lnSpc>
            </a:pPr>
            <a:r>
              <a:rPr sz="1800">
                <a:latin typeface="隶书" panose="02010509060101010101" pitchFamily="49" charset="-122"/>
                <a:ea typeface="隶书" panose="02010509060101010101" pitchFamily="49" charset="-122"/>
              </a:rPr>
              <a:t>5.绘制多边形和折线</a:t>
            </a:r>
            <a:endParaRPr sz="1800">
              <a:latin typeface="隶书" panose="02010509060101010101" pitchFamily="49" charset="-122"/>
              <a:ea typeface="隶书" panose="02010509060101010101" pitchFamily="49" charset="-122"/>
            </a:endParaRPr>
          </a:p>
          <a:p>
            <a:pPr latinLnBrk="0">
              <a:lnSpc>
                <a:spcPct val="150000"/>
              </a:lnSpc>
            </a:pPr>
            <a:r>
              <a:rPr sz="1800">
                <a:latin typeface="隶书" panose="02010509060101010101" pitchFamily="49" charset="-122"/>
                <a:ea typeface="隶书" panose="02010509060101010101" pitchFamily="49" charset="-122"/>
              </a:rPr>
              <a:t>(1) 绘制多边形</a:t>
            </a:r>
            <a:endParaRPr sz="1800">
              <a:latin typeface="隶书" panose="02010509060101010101" pitchFamily="49" charset="-122"/>
              <a:ea typeface="隶书" panose="02010509060101010101" pitchFamily="49" charset="-122"/>
            </a:endParaRPr>
          </a:p>
          <a:p>
            <a:pPr latinLnBrk="0">
              <a:lnSpc>
                <a:spcPct val="150000"/>
              </a:lnSpc>
            </a:pPr>
            <a:r>
              <a:rPr sz="1800">
                <a:latin typeface="隶书" panose="02010509060101010101" pitchFamily="49" charset="-122"/>
                <a:ea typeface="隶书" panose="02010509060101010101" pitchFamily="49" charset="-122"/>
              </a:rPr>
              <a:t>使用drawPolygon()方法和fillPolygon()方法可以分别绘制多边形的外框轮廓和填充多边形。</a:t>
            </a:r>
            <a:endParaRPr sz="1800">
              <a:latin typeface="隶书" panose="02010509060101010101" pitchFamily="49" charset="-122"/>
              <a:ea typeface="隶书" panose="02010509060101010101" pitchFamily="49" charset="-122"/>
            </a:endParaRPr>
          </a:p>
          <a:p>
            <a:pPr latinLnBrk="0">
              <a:lnSpc>
                <a:spcPct val="150000"/>
              </a:lnSpc>
            </a:pPr>
            <a:r>
              <a:rPr sz="1800">
                <a:latin typeface="隶书" panose="02010509060101010101" pitchFamily="49" charset="-122"/>
                <a:ea typeface="隶书" panose="02010509060101010101" pitchFamily="49" charset="-122"/>
              </a:rPr>
              <a:t>drawPolygon(int[] xPoints, int[] yPoints, int nPoints);</a:t>
            </a:r>
            <a:endParaRPr sz="1800">
              <a:latin typeface="隶书" panose="02010509060101010101" pitchFamily="49" charset="-122"/>
              <a:ea typeface="隶书" panose="02010509060101010101" pitchFamily="49" charset="-122"/>
            </a:endParaRPr>
          </a:p>
          <a:p>
            <a:pPr latinLnBrk="0">
              <a:lnSpc>
                <a:spcPct val="150000"/>
              </a:lnSpc>
            </a:pPr>
            <a:r>
              <a:rPr sz="1800">
                <a:latin typeface="隶书" panose="02010509060101010101" pitchFamily="49" charset="-122"/>
                <a:ea typeface="隶书" panose="02010509060101010101" pitchFamily="49" charset="-122"/>
              </a:rPr>
              <a:t>fillPolygon(int[] xPoints, int[] yPoints, int nPoints);</a:t>
            </a:r>
            <a:endParaRPr sz="1800">
              <a:latin typeface="隶书" panose="02010509060101010101" pitchFamily="49" charset="-122"/>
              <a:ea typeface="隶书" panose="02010509060101010101" pitchFamily="49" charset="-122"/>
            </a:endParaRPr>
          </a:p>
          <a:p>
            <a:pPr latinLnBrk="0">
              <a:lnSpc>
                <a:spcPct val="150000"/>
              </a:lnSpc>
            </a:pPr>
            <a:r>
              <a:rPr sz="1800">
                <a:latin typeface="隶书" panose="02010509060101010101" pitchFamily="49" charset="-122"/>
                <a:ea typeface="隶书" panose="02010509060101010101" pitchFamily="49" charset="-122"/>
              </a:rPr>
              <a:t>其中多边形的顶点是由数组xPoints和yPoints中对应下标的相应元素组成的坐标来指定，数组xPoints存放所有顶点的x坐标，数组yPoints存放所有顶点的y坐标，参数nPoints指定多边形的顶点个数。drawPolygon()方法在绘制多边形时并不自动关闭多边形的最后一条边，而仅是一段开放的折线。所以，若想画封闭的边框型多边形，不要忘了在数组的尾部再添上一个起始点的坐标。</a:t>
            </a:r>
            <a:endParaRPr sz="1800">
              <a:latin typeface="隶书" panose="02010509060101010101" pitchFamily="49" charset="-122"/>
              <a:ea typeface="隶书" panose="02010509060101010101" pitchFamily="49" charset="-122"/>
            </a:endParaRPr>
          </a:p>
        </p:txBody>
      </p:sp>
      <p:sp>
        <p:nvSpPr>
          <p:cNvPr id="100" name="文本框 99"/>
          <p:cNvSpPr txBox="1"/>
          <p:nvPr/>
        </p:nvSpPr>
        <p:spPr>
          <a:xfrm>
            <a:off x="33020" y="-1905"/>
            <a:ext cx="5080000" cy="396240"/>
          </a:xfrm>
          <a:prstGeom prst="rect">
            <a:avLst/>
          </a:prstGeom>
          <a:noFill/>
          <a:ln w="9525">
            <a:noFill/>
          </a:ln>
        </p:spPr>
        <p:txBody>
          <a:bodyPr>
            <a:spAutoFit/>
          </a:bodyPr>
          <a:p>
            <a:pPr marL="0" indent="0" algn="l"/>
            <a:r>
              <a:rPr sz="2000" b="1" u="none">
                <a:solidFill>
                  <a:schemeClr val="bg1"/>
                </a:solidFill>
              </a:rPr>
              <a:t>3.7 绘图技术</a:t>
            </a:r>
            <a:endParaRPr sz="2000" b="1" u="none">
              <a:solidFill>
                <a:schemeClr val="bg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3020" y="394335"/>
            <a:ext cx="8713470" cy="2852420"/>
          </a:xfrm>
        </p:spPr>
        <p:txBody>
          <a:bodyPr/>
          <a:p>
            <a:pPr latinLnBrk="0">
              <a:lnSpc>
                <a:spcPct val="150000"/>
              </a:lnSpc>
            </a:pPr>
            <a:r>
              <a:rPr sz="1800">
                <a:latin typeface="隶书" panose="02010509060101010101" pitchFamily="49" charset="-122"/>
                <a:ea typeface="隶书" panose="02010509060101010101" pitchFamily="49" charset="-122"/>
              </a:rPr>
              <a:t>(2) 绘制折线段</a:t>
            </a:r>
            <a:endParaRPr sz="1800">
              <a:latin typeface="隶书" panose="02010509060101010101" pitchFamily="49" charset="-122"/>
              <a:ea typeface="隶书" panose="02010509060101010101" pitchFamily="49" charset="-122"/>
            </a:endParaRPr>
          </a:p>
          <a:p>
            <a:pPr latinLnBrk="0">
              <a:lnSpc>
                <a:spcPct val="150000"/>
              </a:lnSpc>
            </a:pPr>
            <a:r>
              <a:rPr sz="1800">
                <a:latin typeface="隶书" panose="02010509060101010101" pitchFamily="49" charset="-122"/>
                <a:ea typeface="隶书" panose="02010509060101010101" pitchFamily="49" charset="-122"/>
              </a:rPr>
              <a:t>可以使用drawPolygonline()方法绘制折线段：</a:t>
            </a:r>
            <a:endParaRPr sz="1800">
              <a:latin typeface="隶书" panose="02010509060101010101" pitchFamily="49" charset="-122"/>
              <a:ea typeface="隶书" panose="02010509060101010101" pitchFamily="49" charset="-122"/>
            </a:endParaRPr>
          </a:p>
          <a:p>
            <a:pPr latinLnBrk="0">
              <a:lnSpc>
                <a:spcPct val="150000"/>
              </a:lnSpc>
            </a:pPr>
            <a:r>
              <a:rPr sz="1800">
                <a:latin typeface="隶书" panose="02010509060101010101" pitchFamily="49" charset="-122"/>
                <a:ea typeface="隶书" panose="02010509060101010101" pitchFamily="49" charset="-122"/>
              </a:rPr>
              <a:t>drawPolygonline(int[] xPoints, int[] yPoints, int nPoints);</a:t>
            </a:r>
            <a:endParaRPr sz="1800">
              <a:latin typeface="隶书" panose="02010509060101010101" pitchFamily="49" charset="-122"/>
              <a:ea typeface="隶书" panose="02010509060101010101" pitchFamily="49" charset="-122"/>
            </a:endParaRPr>
          </a:p>
          <a:p>
            <a:pPr latinLnBrk="0">
              <a:lnSpc>
                <a:spcPct val="150000"/>
              </a:lnSpc>
            </a:pPr>
            <a:r>
              <a:rPr sz="1800">
                <a:latin typeface="隶书" panose="02010509060101010101" pitchFamily="49" charset="-122"/>
                <a:ea typeface="隶书" panose="02010509060101010101" pitchFamily="49" charset="-122"/>
              </a:rPr>
              <a:t>其中数组xPoints存放所有顶点的x坐标，数组yPoints存放所有顶点的y坐标，nPoints指定折线段顶点的个数。</a:t>
            </a:r>
            <a:endParaRPr sz="1800">
              <a:latin typeface="隶书" panose="02010509060101010101" pitchFamily="49" charset="-122"/>
              <a:ea typeface="隶书" panose="02010509060101010101" pitchFamily="49" charset="-122"/>
            </a:endParaRPr>
          </a:p>
        </p:txBody>
      </p:sp>
      <p:sp>
        <p:nvSpPr>
          <p:cNvPr id="100" name="文本框 99"/>
          <p:cNvSpPr txBox="1"/>
          <p:nvPr/>
        </p:nvSpPr>
        <p:spPr>
          <a:xfrm>
            <a:off x="33020" y="-1905"/>
            <a:ext cx="5080000" cy="396240"/>
          </a:xfrm>
          <a:prstGeom prst="rect">
            <a:avLst/>
          </a:prstGeom>
          <a:noFill/>
          <a:ln w="9525">
            <a:noFill/>
          </a:ln>
        </p:spPr>
        <p:txBody>
          <a:bodyPr>
            <a:spAutoFit/>
          </a:bodyPr>
          <a:p>
            <a:pPr marL="0" indent="0" algn="l"/>
            <a:r>
              <a:rPr sz="2000" b="1" u="none">
                <a:solidFill>
                  <a:schemeClr val="bg1"/>
                </a:solidFill>
              </a:rPr>
              <a:t>3.7 绘图技术</a:t>
            </a:r>
            <a:endParaRPr sz="2000" b="1" u="none">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3020" y="394335"/>
            <a:ext cx="8713470" cy="2852420"/>
          </a:xfrm>
        </p:spPr>
        <p:txBody>
          <a:bodyPr/>
          <a:p>
            <a:pPr latinLnBrk="0">
              <a:lnSpc>
                <a:spcPct val="150000"/>
              </a:lnSpc>
            </a:pPr>
            <a:r>
              <a:rPr sz="1800">
                <a:latin typeface="隶书" panose="02010509060101010101" pitchFamily="49" charset="-122"/>
                <a:ea typeface="隶书" panose="02010509060101010101" pitchFamily="49" charset="-122"/>
              </a:rPr>
              <a:t>(2) 绘制折线段</a:t>
            </a:r>
            <a:endParaRPr sz="1800">
              <a:latin typeface="隶书" panose="02010509060101010101" pitchFamily="49" charset="-122"/>
              <a:ea typeface="隶书" panose="02010509060101010101" pitchFamily="49" charset="-122"/>
            </a:endParaRPr>
          </a:p>
          <a:p>
            <a:pPr latinLnBrk="0">
              <a:lnSpc>
                <a:spcPct val="150000"/>
              </a:lnSpc>
            </a:pPr>
            <a:r>
              <a:rPr sz="1800">
                <a:latin typeface="隶书" panose="02010509060101010101" pitchFamily="49" charset="-122"/>
                <a:ea typeface="隶书" panose="02010509060101010101" pitchFamily="49" charset="-122"/>
              </a:rPr>
              <a:t>可以使用drawPolygonline()方法绘制折线段：</a:t>
            </a:r>
            <a:endParaRPr sz="1800">
              <a:latin typeface="隶书" panose="02010509060101010101" pitchFamily="49" charset="-122"/>
              <a:ea typeface="隶书" panose="02010509060101010101" pitchFamily="49" charset="-122"/>
            </a:endParaRPr>
          </a:p>
          <a:p>
            <a:pPr latinLnBrk="0">
              <a:lnSpc>
                <a:spcPct val="150000"/>
              </a:lnSpc>
            </a:pPr>
            <a:r>
              <a:rPr sz="1800">
                <a:latin typeface="隶书" panose="02010509060101010101" pitchFamily="49" charset="-122"/>
                <a:ea typeface="隶书" panose="02010509060101010101" pitchFamily="49" charset="-122"/>
              </a:rPr>
              <a:t>drawPolygonline(int[] xPoints, int[] yPoints, int nPoints);</a:t>
            </a:r>
            <a:endParaRPr sz="1800">
              <a:latin typeface="隶书" panose="02010509060101010101" pitchFamily="49" charset="-122"/>
              <a:ea typeface="隶书" panose="02010509060101010101" pitchFamily="49" charset="-122"/>
            </a:endParaRPr>
          </a:p>
          <a:p>
            <a:pPr latinLnBrk="0">
              <a:lnSpc>
                <a:spcPct val="150000"/>
              </a:lnSpc>
            </a:pPr>
            <a:r>
              <a:rPr sz="1800">
                <a:latin typeface="隶书" panose="02010509060101010101" pitchFamily="49" charset="-122"/>
                <a:ea typeface="隶书" panose="02010509060101010101" pitchFamily="49" charset="-122"/>
              </a:rPr>
              <a:t>其中数组xPoints存放所有顶点的x坐标，数组yPoints存放所有顶点的y坐标，nPoints指定折线段顶点的个数。</a:t>
            </a:r>
            <a:endParaRPr sz="1800">
              <a:latin typeface="隶书" panose="02010509060101010101" pitchFamily="49" charset="-122"/>
              <a:ea typeface="隶书" panose="02010509060101010101" pitchFamily="49" charset="-122"/>
            </a:endParaRPr>
          </a:p>
        </p:txBody>
      </p:sp>
      <p:sp>
        <p:nvSpPr>
          <p:cNvPr id="100" name="文本框 99"/>
          <p:cNvSpPr txBox="1"/>
          <p:nvPr/>
        </p:nvSpPr>
        <p:spPr>
          <a:xfrm>
            <a:off x="33020" y="-1905"/>
            <a:ext cx="5080000" cy="396240"/>
          </a:xfrm>
          <a:prstGeom prst="rect">
            <a:avLst/>
          </a:prstGeom>
          <a:noFill/>
          <a:ln w="9525">
            <a:noFill/>
          </a:ln>
        </p:spPr>
        <p:txBody>
          <a:bodyPr>
            <a:spAutoFit/>
          </a:bodyPr>
          <a:p>
            <a:pPr marL="0" indent="0" algn="l"/>
            <a:r>
              <a:rPr sz="2000" b="1" u="none">
                <a:solidFill>
                  <a:schemeClr val="bg1"/>
                </a:solidFill>
              </a:rPr>
              <a:t>3.7 绘图技术</a:t>
            </a:r>
            <a:endParaRPr sz="2000" b="1" u="none">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3020" y="394335"/>
            <a:ext cx="8713470" cy="2852420"/>
          </a:xfrm>
        </p:spPr>
        <p:txBody>
          <a:bodyPr/>
          <a:p>
            <a:pPr latinLnBrk="0">
              <a:lnSpc>
                <a:spcPct val="150000"/>
              </a:lnSpc>
            </a:pPr>
            <a:r>
              <a:rPr lang="en-US" sz="1800">
                <a:latin typeface="隶书" panose="02010509060101010101" pitchFamily="49" charset="-122"/>
                <a:ea typeface="隶书" panose="02010509060101010101" pitchFamily="49" charset="-122"/>
              </a:rPr>
              <a:t>1. </a:t>
            </a:r>
            <a:r>
              <a:rPr sz="1800">
                <a:latin typeface="隶书" panose="02010509060101010101" pitchFamily="49" charset="-122"/>
                <a:ea typeface="隶书" panose="02010509060101010101" pitchFamily="49" charset="-122"/>
              </a:rPr>
              <a:t>上面</a:t>
            </a:r>
            <a:r>
              <a:rPr lang="zh-CN" sz="1800">
                <a:latin typeface="隶书" panose="02010509060101010101" pitchFamily="49" charset="-122"/>
                <a:ea typeface="隶书" panose="02010509060101010101" pitchFamily="49" charset="-122"/>
              </a:rPr>
              <a:t>的</a:t>
            </a:r>
            <a:r>
              <a:rPr sz="1800">
                <a:latin typeface="隶书" panose="02010509060101010101" pitchFamily="49" charset="-122"/>
                <a:ea typeface="隶书" panose="02010509060101010101" pitchFamily="49" charset="-122"/>
              </a:rPr>
              <a:t>例子都存在覆盖后画好的几何图形就被擦除的问题，这是由于虚拟机绘图机制造成的</a:t>
            </a:r>
            <a:r>
              <a:rPr lang="zh-CN" sz="1800">
                <a:latin typeface="隶书" panose="02010509060101010101" pitchFamily="49" charset="-122"/>
                <a:ea typeface="隶书" panose="02010509060101010101" pitchFamily="49" charset="-122"/>
              </a:rPr>
              <a:t>。</a:t>
            </a:r>
            <a:endParaRPr lang="zh-CN" sz="1800">
              <a:latin typeface="隶书" panose="02010509060101010101" pitchFamily="49" charset="-122"/>
              <a:ea typeface="隶书" panose="02010509060101010101" pitchFamily="49" charset="-122"/>
            </a:endParaRPr>
          </a:p>
          <a:p>
            <a:pPr latinLnBrk="0">
              <a:lnSpc>
                <a:spcPct val="150000"/>
              </a:lnSpc>
            </a:pPr>
            <a:r>
              <a:rPr lang="en-US" sz="1800">
                <a:latin typeface="隶书" panose="02010509060101010101" pitchFamily="49" charset="-122"/>
                <a:ea typeface="隶书" panose="02010509060101010101" pitchFamily="49" charset="-122"/>
              </a:rPr>
              <a:t>2 </a:t>
            </a:r>
            <a:r>
              <a:rPr sz="1800">
                <a:latin typeface="隶书" panose="02010509060101010101" pitchFamily="49" charset="-122"/>
                <a:ea typeface="隶书" panose="02010509060101010101" pitchFamily="49" charset="-122"/>
              </a:rPr>
              <a:t>解决这个问题的方法是不能将绘制几何图形的代码写在按钮点击按钮的事件处理函数里面，而是需要重写组件的paint方法，并将所有绘制几何图形的代码写在该方法里面。</a:t>
            </a:r>
            <a:endParaRPr sz="1800">
              <a:latin typeface="隶书" panose="02010509060101010101" pitchFamily="49" charset="-122"/>
              <a:ea typeface="隶书" panose="02010509060101010101" pitchFamily="49" charset="-122"/>
            </a:endParaRPr>
          </a:p>
          <a:p>
            <a:pPr latinLnBrk="0">
              <a:lnSpc>
                <a:spcPct val="150000"/>
              </a:lnSpc>
            </a:pPr>
            <a:r>
              <a:rPr lang="en-US" sz="1800">
                <a:latin typeface="隶书" panose="02010509060101010101" pitchFamily="49" charset="-122"/>
                <a:ea typeface="隶书" panose="02010509060101010101" pitchFamily="49" charset="-122"/>
              </a:rPr>
              <a:t>3.</a:t>
            </a:r>
            <a:r>
              <a:rPr sz="1800">
                <a:latin typeface="隶书" panose="02010509060101010101" pitchFamily="49" charset="-122"/>
                <a:ea typeface="隶书" panose="02010509060101010101" pitchFamily="49" charset="-122"/>
              </a:rPr>
              <a:t>当组件被遮挡后，虚拟机会自动调用组件的paint方法，确保每次几何图形显示代码都能多次执行，在界面上维持显示效果。</a:t>
            </a:r>
            <a:endParaRPr sz="1800">
              <a:latin typeface="隶书" panose="02010509060101010101" pitchFamily="49" charset="-122"/>
              <a:ea typeface="隶书" panose="02010509060101010101" pitchFamily="49" charset="-122"/>
            </a:endParaRPr>
          </a:p>
          <a:p>
            <a:pPr latinLnBrk="0">
              <a:lnSpc>
                <a:spcPct val="150000"/>
              </a:lnSpc>
            </a:pPr>
            <a:r>
              <a:rPr lang="en-US" sz="1800">
                <a:latin typeface="隶书" panose="02010509060101010101" pitchFamily="49" charset="-122"/>
                <a:ea typeface="隶书" panose="02010509060101010101" pitchFamily="49" charset="-122"/>
              </a:rPr>
              <a:t>4.</a:t>
            </a:r>
            <a:r>
              <a:rPr sz="1800">
                <a:latin typeface="隶书" panose="02010509060101010101" pitchFamily="49" charset="-122"/>
                <a:ea typeface="隶书" panose="02010509060101010101" pitchFamily="49" charset="-122"/>
              </a:rPr>
              <a:t>例3-7-3所示，paint方法会自动传入Graphics对象，不过这个Graphics对象是虚拟机从主窗口对象获得并传入的，而不是panCanvas对象，因此显示上会有些偏差，请读者自行考虑应如何修改。按钮点击事件中，只是使用boolean值记录下按钮是否被点击过</a:t>
            </a:r>
            <a:endParaRPr sz="1800">
              <a:latin typeface="隶书" panose="02010509060101010101" pitchFamily="49" charset="-122"/>
              <a:ea typeface="隶书" panose="02010509060101010101" pitchFamily="49" charset="-122"/>
            </a:endParaRPr>
          </a:p>
        </p:txBody>
      </p:sp>
      <p:sp>
        <p:nvSpPr>
          <p:cNvPr id="100" name="文本框 99"/>
          <p:cNvSpPr txBox="1"/>
          <p:nvPr/>
        </p:nvSpPr>
        <p:spPr>
          <a:xfrm>
            <a:off x="33020" y="-1905"/>
            <a:ext cx="5080000" cy="396240"/>
          </a:xfrm>
          <a:prstGeom prst="rect">
            <a:avLst/>
          </a:prstGeom>
          <a:noFill/>
          <a:ln w="9525">
            <a:noFill/>
          </a:ln>
        </p:spPr>
        <p:txBody>
          <a:bodyPr>
            <a:spAutoFit/>
          </a:bodyPr>
          <a:p>
            <a:pPr marL="0" indent="0" algn="l"/>
            <a:r>
              <a:rPr sz="2000" b="1" u="none">
                <a:solidFill>
                  <a:schemeClr val="bg1"/>
                </a:solidFill>
              </a:rPr>
              <a:t>3.7 绘图技术</a:t>
            </a:r>
            <a:endParaRPr sz="2000" b="1" u="none">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4919980"/>
            <a:ext cx="8229600" cy="1693545"/>
          </a:xfrm>
        </p:spPr>
        <p:txBody>
          <a:bodyPr/>
          <a:p>
            <a:r>
              <a:rPr lang="zh-CN" altLang="en-US" sz="2000"/>
              <a:t>所有的图形用户界面组件都继承自</a:t>
            </a:r>
            <a:r>
              <a:rPr lang="zh-CN" altLang="en-US" sz="2000">
                <a:solidFill>
                  <a:srgbClr val="FF0000"/>
                </a:solidFill>
              </a:rPr>
              <a:t>Component类</a:t>
            </a:r>
            <a:r>
              <a:rPr lang="zh-CN" altLang="en-US" sz="2000"/>
              <a:t>，Component类分成两种，JComponent和Windows，前者需要嵌入在Windows中或者其它JComponent中显示，后者则可以作为一个独立的Windows窗口出现，其中JFrame就是我们一般所说的带有最大化最小化按钮的窗口。</a:t>
            </a:r>
            <a:endParaRPr lang="zh-CN" altLang="en-US" sz="2000"/>
          </a:p>
        </p:txBody>
      </p:sp>
      <p:pic>
        <p:nvPicPr>
          <p:cNvPr id="102" name="图片 3" descr="IMG_256"/>
          <p:cNvPicPr>
            <a:picLocks noChangeAspect="1"/>
          </p:cNvPicPr>
          <p:nvPr/>
        </p:nvPicPr>
        <p:blipFill>
          <a:blip r:embed="rId1"/>
          <a:stretch>
            <a:fillRect/>
          </a:stretch>
        </p:blipFill>
        <p:spPr>
          <a:xfrm>
            <a:off x="1362075" y="1177925"/>
            <a:ext cx="6419850" cy="3279140"/>
          </a:xfrm>
          <a:prstGeom prst="rect">
            <a:avLst/>
          </a:prstGeom>
          <a:noFill/>
          <a:ln w="9525">
            <a:noFill/>
          </a:ln>
        </p:spPr>
      </p:pic>
      <p:sp>
        <p:nvSpPr>
          <p:cNvPr id="100" name="文本框 99"/>
          <p:cNvSpPr txBox="1"/>
          <p:nvPr/>
        </p:nvSpPr>
        <p:spPr>
          <a:xfrm>
            <a:off x="33020" y="-1905"/>
            <a:ext cx="5080000" cy="396240"/>
          </a:xfrm>
          <a:prstGeom prst="rect">
            <a:avLst/>
          </a:prstGeom>
          <a:noFill/>
          <a:ln w="9525">
            <a:noFill/>
          </a:ln>
        </p:spPr>
        <p:txBody>
          <a:bodyPr>
            <a:spAutoFit/>
          </a:bodyPr>
          <a:p>
            <a:pPr marL="0" indent="0" algn="l"/>
            <a:r>
              <a:rPr lang="en-US" altLang="zh-CN" sz="2000" b="1" u="none">
                <a:solidFill>
                  <a:schemeClr val="bg1"/>
                </a:solidFill>
                <a:latin typeface="宋体" panose="02010600030101010101" pitchFamily="2" charset="-122"/>
                <a:ea typeface="宋体" panose="02010600030101010101" pitchFamily="2" charset="-122"/>
                <a:cs typeface="宋体" panose="02010600030101010101" pitchFamily="2" charset="-122"/>
              </a:rPr>
              <a:t>3.1 SWT</a:t>
            </a:r>
            <a:r>
              <a:rPr lang="zh-CN" altLang="en-US" sz="2000" b="1" u="none">
                <a:solidFill>
                  <a:schemeClr val="bg1"/>
                </a:solidFill>
                <a:latin typeface="宋体" panose="02010600030101010101" pitchFamily="2" charset="-122"/>
                <a:ea typeface="宋体" panose="02010600030101010101" pitchFamily="2" charset="-122"/>
                <a:cs typeface="宋体" panose="02010600030101010101" pitchFamily="2" charset="-122"/>
              </a:rPr>
              <a:t>和</a:t>
            </a:r>
            <a:r>
              <a:rPr lang="en-US" altLang="zh-CN" sz="2000" b="1" u="none">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Swing</a:t>
            </a:r>
            <a:r>
              <a:rPr lang="zh-CN" altLang="en-US" sz="2000" b="1" u="none">
                <a:solidFill>
                  <a:schemeClr val="bg1"/>
                </a:solidFill>
                <a:latin typeface="宋体" panose="02010600030101010101" pitchFamily="2" charset="-122"/>
                <a:ea typeface="宋体" panose="02010600030101010101" pitchFamily="2" charset="-122"/>
                <a:cs typeface="宋体" panose="02010600030101010101" pitchFamily="2" charset="-122"/>
              </a:rPr>
              <a:t>概述</a:t>
            </a:r>
            <a:endParaRPr lang="zh-CN" altLang="en-US" sz="2000" b="1" u="none">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0490" y="417830"/>
            <a:ext cx="8540750" cy="5334000"/>
          </a:xfrm>
          <a:prstGeom prst="rect">
            <a:avLst/>
          </a:prstGeom>
          <a:noFill/>
          <a:ln w="9525">
            <a:noFill/>
          </a:ln>
        </p:spPr>
        <p:txBody>
          <a:bodyPr wrap="square">
            <a:spAutoFit/>
          </a:bodyPr>
          <a:p>
            <a:pPr marL="0" indent="558800">
              <a:lnSpc>
                <a:spcPct val="150000"/>
              </a:lnSpc>
            </a:pPr>
            <a:r>
              <a:rPr sz="1600" b="0">
                <a:solidFill>
                  <a:srgbClr val="000000"/>
                </a:solidFill>
              </a:rPr>
              <a:t>Java提供的JFrame类的实例是一个底层容器，即通常所称的窗口。其他组件必须被添加到底层容器中，以便借助这个地层容器和操作系统进行信息交互。JFrame类是Container类的间接子类。当需要一个窗口时，可使用JFrame或其子类创建一个对象。JFrame的常用方法包括：</a:t>
            </a:r>
            <a:endParaRPr sz="1600" b="0">
              <a:solidFill>
                <a:srgbClr val="000000"/>
              </a:solidFill>
            </a:endParaRPr>
          </a:p>
          <a:p>
            <a:pPr marL="0" indent="558800"/>
            <a:r>
              <a:rPr sz="1600" b="0">
                <a:solidFill>
                  <a:srgbClr val="000000"/>
                </a:solidFill>
              </a:rPr>
              <a:t>1）JFrame()  该构造方法可以创建一个无标题的窗口。</a:t>
            </a:r>
            <a:endParaRPr sz="1600" b="0">
              <a:solidFill>
                <a:srgbClr val="000000"/>
              </a:solidFill>
            </a:endParaRPr>
          </a:p>
          <a:p>
            <a:pPr marL="0" indent="558800"/>
            <a:r>
              <a:rPr sz="1600" b="0">
                <a:solidFill>
                  <a:srgbClr val="000000"/>
                </a:solidFill>
              </a:rPr>
              <a:t>2）JFrame(</a:t>
            </a:r>
            <a:r>
              <a:rPr sz="1600" b="0">
                <a:solidFill>
                  <a:srgbClr val="FF0000"/>
                </a:solidFill>
              </a:rPr>
              <a:t>String s</a:t>
            </a:r>
            <a:r>
              <a:rPr sz="1600" b="0">
                <a:solidFill>
                  <a:srgbClr val="000000"/>
                </a:solidFill>
              </a:rPr>
              <a:t>)  该构造方法可以创建一个标题为s的窗口。</a:t>
            </a:r>
            <a:endParaRPr sz="1600" b="0">
              <a:solidFill>
                <a:srgbClr val="000000"/>
              </a:solidFill>
            </a:endParaRPr>
          </a:p>
          <a:p>
            <a:pPr marL="0" indent="558800"/>
            <a:r>
              <a:rPr sz="1600" b="0">
                <a:solidFill>
                  <a:srgbClr val="000000"/>
                </a:solidFill>
              </a:rPr>
              <a:t>3）public void setBounds(int a,int b,int width,int height)  窗口调用该方法可以设置出现在屏幕上时的初始位置是(a,b)，即距屏幕左面a个像素、距屏幕上方b个像素；窗口的宽是width，高是height。</a:t>
            </a:r>
            <a:endParaRPr sz="1600" b="0">
              <a:solidFill>
                <a:srgbClr val="000000"/>
              </a:solidFill>
            </a:endParaRPr>
          </a:p>
          <a:p>
            <a:pPr marL="0" indent="558800"/>
            <a:r>
              <a:rPr sz="1600" b="0">
                <a:solidFill>
                  <a:srgbClr val="000000"/>
                </a:solidFill>
              </a:rPr>
              <a:t>4）public void </a:t>
            </a:r>
            <a:r>
              <a:rPr sz="1600" b="0">
                <a:solidFill>
                  <a:srgbClr val="FF0000"/>
                </a:solidFill>
              </a:rPr>
              <a:t>setSize</a:t>
            </a:r>
            <a:r>
              <a:rPr sz="1600" b="0">
                <a:solidFill>
                  <a:srgbClr val="000000"/>
                </a:solidFill>
              </a:rPr>
              <a:t>(int width,int height)  设置窗口的大小，窗口在屏幕出现是默认位置是(0,0)。</a:t>
            </a:r>
            <a:endParaRPr sz="1600" b="0">
              <a:solidFill>
                <a:srgbClr val="000000"/>
              </a:solidFill>
            </a:endParaRPr>
          </a:p>
          <a:p>
            <a:pPr marL="0" indent="558800"/>
            <a:r>
              <a:rPr sz="1600" b="0">
                <a:solidFill>
                  <a:srgbClr val="000000"/>
                </a:solidFill>
              </a:rPr>
              <a:t>5）public void </a:t>
            </a:r>
            <a:r>
              <a:rPr sz="1600" b="0">
                <a:solidFill>
                  <a:srgbClr val="FF0000"/>
                </a:solidFill>
              </a:rPr>
              <a:t>setVisible</a:t>
            </a:r>
            <a:r>
              <a:rPr sz="1600" b="0">
                <a:solidFill>
                  <a:srgbClr val="000000"/>
                </a:solidFill>
              </a:rPr>
              <a:t>(boolean b)  设置窗口是可见还是不可见，窗口默认是不可见的。</a:t>
            </a:r>
            <a:endParaRPr sz="1600" b="0">
              <a:solidFill>
                <a:srgbClr val="000000"/>
              </a:solidFill>
            </a:endParaRPr>
          </a:p>
          <a:p>
            <a:pPr marL="0" indent="558800"/>
            <a:r>
              <a:rPr sz="1600" b="0">
                <a:solidFill>
                  <a:srgbClr val="000000"/>
                </a:solidFill>
              </a:rPr>
              <a:t>6）public void setResizable(boolean b) 设置窗口是否可调整大小，窗口默认是可调整大小的</a:t>
            </a:r>
            <a:endParaRPr sz="1600" b="0">
              <a:solidFill>
                <a:srgbClr val="000000"/>
              </a:solidFill>
            </a:endParaRPr>
          </a:p>
          <a:p>
            <a:pPr marL="0" indent="558800"/>
            <a:r>
              <a:rPr sz="1600" b="0">
                <a:solidFill>
                  <a:srgbClr val="000000"/>
                </a:solidFill>
              </a:rPr>
              <a:t>7）public void </a:t>
            </a:r>
            <a:r>
              <a:rPr sz="1600" b="0" u="sng">
                <a:solidFill>
                  <a:srgbClr val="FF0000"/>
                </a:solidFill>
              </a:rPr>
              <a:t>setDefaultCloseOperation(int operation)</a:t>
            </a:r>
            <a:r>
              <a:rPr sz="1600" b="0">
                <a:solidFill>
                  <a:srgbClr val="000000"/>
                </a:solidFill>
              </a:rPr>
              <a:t>  该方法用来设置单击窗体右上角的关闭图标后，程序会做出怎样的处理。</a:t>
            </a:r>
            <a:endParaRPr sz="1600" b="0">
              <a:solidFill>
                <a:srgbClr val="000000"/>
              </a:solidFill>
            </a:endParaRPr>
          </a:p>
          <a:p>
            <a:pPr marL="0" indent="558800"/>
            <a:r>
              <a:rPr sz="1600" b="0">
                <a:solidFill>
                  <a:srgbClr val="000000"/>
                </a:solidFill>
              </a:rPr>
              <a:t>  其中的参数operation取下列有效值：</a:t>
            </a:r>
            <a:endParaRPr sz="1600" b="0">
              <a:solidFill>
                <a:srgbClr val="000000"/>
              </a:solidFill>
            </a:endParaRPr>
          </a:p>
          <a:p>
            <a:pPr marL="0" indent="558800"/>
            <a:r>
              <a:rPr sz="1600" b="0">
                <a:solidFill>
                  <a:srgbClr val="000000"/>
                </a:solidFill>
              </a:rPr>
              <a:t>  DO_NOTHING_ON_CLOSE  什么也不做。 </a:t>
            </a:r>
            <a:endParaRPr sz="1600" b="0">
              <a:solidFill>
                <a:srgbClr val="000000"/>
              </a:solidFill>
            </a:endParaRPr>
          </a:p>
          <a:p>
            <a:pPr marL="0" indent="558800"/>
            <a:r>
              <a:rPr sz="1600" b="0">
                <a:solidFill>
                  <a:srgbClr val="000000"/>
                </a:solidFill>
              </a:rPr>
              <a:t>	  HIDE_ON_CLOSE          隐藏当前窗口，窗口只是不可见，并没有被删除。</a:t>
            </a:r>
            <a:endParaRPr sz="1600" b="0">
              <a:solidFill>
                <a:srgbClr val="000000"/>
              </a:solidFill>
            </a:endParaRPr>
          </a:p>
          <a:p>
            <a:pPr marL="0" indent="558800"/>
            <a:r>
              <a:rPr sz="1600" b="0">
                <a:solidFill>
                  <a:srgbClr val="000000"/>
                </a:solidFill>
              </a:rPr>
              <a:t>	  DISPOSE_ON_CLOSE       隐藏当前窗口，并释放窗体占有的其它资源。</a:t>
            </a:r>
            <a:endParaRPr sz="1600" b="0">
              <a:solidFill>
                <a:srgbClr val="000000"/>
              </a:solidFill>
            </a:endParaRPr>
          </a:p>
          <a:p>
            <a:pPr marL="0" indent="558800"/>
            <a:r>
              <a:rPr sz="1600" b="0">
                <a:solidFill>
                  <a:srgbClr val="000000"/>
                </a:solidFill>
              </a:rPr>
              <a:t>	  EXIT_ON_CLOSE          结束窗体所在的应用程序。</a:t>
            </a:r>
            <a:endParaRPr sz="1600" b="0">
              <a:solidFill>
                <a:srgbClr val="000000"/>
              </a:solidFill>
            </a:endParaRPr>
          </a:p>
        </p:txBody>
      </p:sp>
      <p:sp>
        <p:nvSpPr>
          <p:cNvPr id="101" name="文本框 100"/>
          <p:cNvSpPr txBox="1"/>
          <p:nvPr/>
        </p:nvSpPr>
        <p:spPr>
          <a:xfrm>
            <a:off x="110490" y="5961380"/>
            <a:ext cx="8726170" cy="579120"/>
          </a:xfrm>
          <a:prstGeom prst="rect">
            <a:avLst/>
          </a:prstGeom>
          <a:noFill/>
          <a:ln w="9525">
            <a:noFill/>
          </a:ln>
        </p:spPr>
        <p:txBody>
          <a:bodyPr wrap="square">
            <a:spAutoFit/>
          </a:bodyPr>
          <a:p>
            <a:pPr marL="0" indent="558800"/>
            <a:r>
              <a:rPr lang="zh-CN" altLang="en-US" sz="1600" b="0" u="none">
                <a:latin typeface="隶书" panose="02010509060101010101" pitchFamily="49" charset="-122"/>
                <a:cs typeface="宋体" panose="02010600030101010101" pitchFamily="2" charset="-122"/>
              </a:rPr>
              <a:t>例</a:t>
            </a:r>
            <a:r>
              <a:rPr lang="en-US" altLang="zh-CN" sz="1600" b="0" u="none">
                <a:latin typeface="隶书" panose="02010509060101010101" pitchFamily="49" charset="-122"/>
                <a:cs typeface="宋体" panose="02010600030101010101" pitchFamily="2" charset="-122"/>
              </a:rPr>
              <a:t>3-2-1</a:t>
            </a:r>
            <a:r>
              <a:rPr lang="zh-CN" altLang="en-US" sz="1600" b="0" u="none">
                <a:latin typeface="隶书" panose="02010509060101010101" pitchFamily="49" charset="-122"/>
                <a:cs typeface="宋体" panose="02010600030101010101" pitchFamily="2" charset="-122"/>
              </a:rPr>
              <a:t>给出了一个最简单的窗体显示。程序只要编写一个</a:t>
            </a:r>
            <a:r>
              <a:rPr lang="en-US" altLang="zh-CN" sz="1600" b="0" u="none">
                <a:latin typeface="隶书" panose="02010509060101010101" pitchFamily="49" charset="-122"/>
                <a:cs typeface="宋体" panose="02010600030101010101" pitchFamily="2" charset="-122"/>
              </a:rPr>
              <a:t>JFrame</a:t>
            </a:r>
            <a:r>
              <a:rPr lang="zh-CN" altLang="en-US" sz="1600" b="0" u="none">
                <a:latin typeface="隶书" panose="02010509060101010101" pitchFamily="49" charset="-122"/>
                <a:cs typeface="宋体" panose="02010600030101010101" pitchFamily="2" charset="-122"/>
              </a:rPr>
              <a:t>的子类，主函数中创建该子类的对象，并调用</a:t>
            </a:r>
            <a:r>
              <a:rPr lang="en-US" altLang="zh-CN" sz="1600" b="0" u="none">
                <a:latin typeface="隶书" panose="02010509060101010101" pitchFamily="49" charset="-122"/>
                <a:cs typeface="宋体" panose="02010600030101010101" pitchFamily="2" charset="-122"/>
              </a:rPr>
              <a:t>setVisible</a:t>
            </a:r>
            <a:r>
              <a:rPr lang="zh-CN" altLang="en-US" sz="1600" b="0" u="none">
                <a:latin typeface="隶书" panose="02010509060101010101" pitchFamily="49" charset="-122"/>
                <a:cs typeface="宋体" panose="02010600030101010101" pitchFamily="2" charset="-122"/>
              </a:rPr>
              <a:t>方法令其可视</a:t>
            </a:r>
            <a:endParaRPr lang="zh-CN" altLang="en-US" sz="1600">
              <a:latin typeface="隶书" panose="02010509060101010101" pitchFamily="49" charset="-122"/>
            </a:endParaRPr>
          </a:p>
        </p:txBody>
      </p:sp>
      <p:sp>
        <p:nvSpPr>
          <p:cNvPr id="100" name="文本框 99"/>
          <p:cNvSpPr txBox="1"/>
          <p:nvPr/>
        </p:nvSpPr>
        <p:spPr>
          <a:xfrm>
            <a:off x="33020" y="-1905"/>
            <a:ext cx="5080000" cy="396240"/>
          </a:xfrm>
          <a:prstGeom prst="rect">
            <a:avLst/>
          </a:prstGeom>
          <a:noFill/>
          <a:ln w="9525">
            <a:noFill/>
          </a:ln>
        </p:spPr>
        <p:txBody>
          <a:bodyPr>
            <a:spAutoFit/>
          </a:bodyPr>
          <a:p>
            <a:pPr marL="0" indent="0" algn="l"/>
            <a:r>
              <a:rPr sz="2000" b="1" u="none">
                <a:solidFill>
                  <a:schemeClr val="bg1"/>
                </a:solidFill>
              </a:rPr>
              <a:t>3.2 窗体（JFrame）</a:t>
            </a:r>
            <a:endParaRPr sz="2000" b="1" u="none">
              <a:solidFill>
                <a:schemeClr val="bg1"/>
              </a:solidFill>
            </a:endParaRPr>
          </a:p>
        </p:txBody>
      </p:sp>
    </p:spTree>
    <p:custDataLst>
      <p:tags r:id="rId1"/>
    </p:custData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863918"/>
            <a:ext cx="8229600" cy="4787900"/>
          </a:xfrm>
        </p:spPr>
        <p:txBody>
          <a:bodyPr/>
          <a:p>
            <a:pPr latinLnBrk="0">
              <a:lnSpc>
                <a:spcPct val="150000"/>
              </a:lnSpc>
            </a:pPr>
            <a:r>
              <a:rPr>
                <a:latin typeface="隶书" panose="02010509060101010101" pitchFamily="49" charset="-122"/>
                <a:ea typeface="隶书" panose="02010509060101010101" pitchFamily="49" charset="-122"/>
              </a:rPr>
              <a:t> </a:t>
            </a:r>
            <a:r>
              <a:rPr sz="2400">
                <a:latin typeface="隶书" panose="02010509060101010101" pitchFamily="49" charset="-122"/>
                <a:ea typeface="隶书" panose="02010509060101010101" pitchFamily="49" charset="-122"/>
              </a:rPr>
              <a:t>不过这样创建的窗口会有两个问题，其一是创建的窗口宽高是0，需要自己拉大拉小；其二是当窗体关闭时候程序并不终止，仍旧处于运行状态，例3-2-2给出了解决这两个问题的例子。</a:t>
            </a:r>
            <a:endParaRPr sz="2400">
              <a:latin typeface="隶书" panose="02010509060101010101" pitchFamily="49" charset="-122"/>
              <a:ea typeface="隶书" panose="02010509060101010101" pitchFamily="49" charset="-122"/>
            </a:endParaRPr>
          </a:p>
          <a:p>
            <a:pPr latinLnBrk="0">
              <a:lnSpc>
                <a:spcPct val="150000"/>
              </a:lnSpc>
            </a:pPr>
            <a:endParaRPr sz="2400">
              <a:latin typeface="隶书" panose="02010509060101010101" pitchFamily="49" charset="-122"/>
              <a:ea typeface="隶书" panose="02010509060101010101" pitchFamily="49" charset="-122"/>
            </a:endParaRPr>
          </a:p>
          <a:p>
            <a:pPr latinLnBrk="0">
              <a:lnSpc>
                <a:spcPct val="150000"/>
              </a:lnSpc>
            </a:pPr>
            <a:r>
              <a:rPr sz="2400">
                <a:latin typeface="隶书" panose="02010509060101010101" pitchFamily="49" charset="-122"/>
                <a:ea typeface="隶书" panose="02010509060101010101" pitchFamily="49" charset="-122"/>
              </a:rPr>
              <a:t>进一步可以给窗体添加一些事件响应，从而实现简单的人机交互。在例3-2-3中，当点击窗口关闭按钮时，会弹出一个提问框，问用户是否确定要关闭程序，用户点击确定则程序被关闭，否则窗体保留，程序继续运行</a:t>
            </a:r>
            <a:endParaRPr sz="2400">
              <a:latin typeface="隶书" panose="02010509060101010101" pitchFamily="49" charset="-122"/>
              <a:ea typeface="隶书" panose="02010509060101010101" pitchFamily="49" charset="-122"/>
            </a:endParaRPr>
          </a:p>
        </p:txBody>
      </p:sp>
      <p:sp>
        <p:nvSpPr>
          <p:cNvPr id="100" name="文本框 99"/>
          <p:cNvSpPr txBox="1"/>
          <p:nvPr/>
        </p:nvSpPr>
        <p:spPr>
          <a:xfrm>
            <a:off x="33020" y="-1905"/>
            <a:ext cx="5080000" cy="396240"/>
          </a:xfrm>
          <a:prstGeom prst="rect">
            <a:avLst/>
          </a:prstGeom>
          <a:noFill/>
          <a:ln w="9525">
            <a:noFill/>
          </a:ln>
        </p:spPr>
        <p:txBody>
          <a:bodyPr>
            <a:spAutoFit/>
          </a:bodyPr>
          <a:p>
            <a:pPr marL="0" indent="0" algn="l"/>
            <a:r>
              <a:rPr sz="2000" b="1" u="none">
                <a:solidFill>
                  <a:schemeClr val="bg1"/>
                </a:solidFill>
              </a:rPr>
              <a:t>3.2 窗体（JFrame）</a:t>
            </a:r>
            <a:endParaRPr sz="2000" b="1" u="none">
              <a:solidFill>
                <a:schemeClr val="bg1"/>
              </a:solidFill>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364490" y="470535"/>
            <a:ext cx="8229600" cy="5721985"/>
          </a:xfrm>
        </p:spPr>
        <p:txBody>
          <a:bodyPr/>
          <a:p>
            <a:pPr latinLnBrk="0">
              <a:lnSpc>
                <a:spcPct val="150000"/>
              </a:lnSpc>
            </a:pPr>
            <a:r>
              <a:rPr sz="2000" b="1">
                <a:solidFill>
                  <a:schemeClr val="tx1"/>
                </a:solidFill>
                <a:latin typeface="隶书" panose="02010509060101010101" pitchFamily="49" charset="-122"/>
                <a:ea typeface="隶书" panose="02010509060101010101" pitchFamily="49" charset="-122"/>
              </a:rPr>
              <a:t>与窗口中菜单相关的概念有菜单条、菜单、菜单项三种不同的概念。</a:t>
            </a:r>
            <a:endParaRPr sz="2000" b="1">
              <a:solidFill>
                <a:schemeClr val="tx1"/>
              </a:solidFill>
              <a:latin typeface="隶书" panose="02010509060101010101" pitchFamily="49" charset="-122"/>
              <a:ea typeface="隶书" panose="02010509060101010101" pitchFamily="49" charset="-122"/>
            </a:endParaRPr>
          </a:p>
          <a:p>
            <a:pPr latinLnBrk="0">
              <a:lnSpc>
                <a:spcPct val="150000"/>
              </a:lnSpc>
            </a:pPr>
            <a:r>
              <a:rPr sz="2000" b="1">
                <a:solidFill>
                  <a:schemeClr val="tx1"/>
                </a:solidFill>
                <a:latin typeface="隶书" panose="02010509060101010101" pitchFamily="49" charset="-122"/>
                <a:ea typeface="隶书" panose="02010509060101010101" pitchFamily="49" charset="-122"/>
              </a:rPr>
              <a:t>  </a:t>
            </a:r>
            <a:r>
              <a:rPr sz="2000" b="1">
                <a:solidFill>
                  <a:srgbClr val="FF0000"/>
                </a:solidFill>
                <a:latin typeface="隶书" panose="02010509060101010101" pitchFamily="49" charset="-122"/>
                <a:ea typeface="隶书" panose="02010509060101010101" pitchFamily="49" charset="-122"/>
              </a:rPr>
              <a:t>(1)JMenuBar</a:t>
            </a:r>
            <a:r>
              <a:rPr sz="2000" b="1">
                <a:solidFill>
                  <a:schemeClr val="tx1"/>
                </a:solidFill>
                <a:latin typeface="隶书" panose="02010509060101010101" pitchFamily="49" charset="-122"/>
                <a:ea typeface="隶书" panose="02010509060101010101" pitchFamily="49" charset="-122"/>
              </a:rPr>
              <a:t>  菜单条，是指窗体中全部菜单的集合。</a:t>
            </a:r>
            <a:endParaRPr sz="2000" b="1">
              <a:solidFill>
                <a:schemeClr val="tx1"/>
              </a:solidFill>
              <a:latin typeface="隶书" panose="02010509060101010101" pitchFamily="49" charset="-122"/>
              <a:ea typeface="隶书" panose="02010509060101010101" pitchFamily="49" charset="-122"/>
            </a:endParaRPr>
          </a:p>
          <a:p>
            <a:pPr latinLnBrk="0">
              <a:lnSpc>
                <a:spcPct val="150000"/>
              </a:lnSpc>
            </a:pPr>
            <a:r>
              <a:rPr sz="2000" b="1">
                <a:solidFill>
                  <a:schemeClr val="tx1"/>
                </a:solidFill>
                <a:latin typeface="隶书" panose="02010509060101010101" pitchFamily="49" charset="-122"/>
                <a:ea typeface="隶书" panose="02010509060101010101" pitchFamily="49" charset="-122"/>
              </a:rPr>
              <a:t>     JComponent类的子类JMenubar是负责创建菜单条的，即JMenubar的一个实例就是一个菜单条。JFrame类有一个将菜单条放置到窗口中的方法：</a:t>
            </a:r>
            <a:endParaRPr sz="2000" b="1">
              <a:solidFill>
                <a:schemeClr val="tx1"/>
              </a:solidFill>
              <a:latin typeface="隶书" panose="02010509060101010101" pitchFamily="49" charset="-122"/>
              <a:ea typeface="隶书" panose="02010509060101010101" pitchFamily="49" charset="-122"/>
            </a:endParaRPr>
          </a:p>
          <a:p>
            <a:pPr latinLnBrk="0">
              <a:lnSpc>
                <a:spcPct val="150000"/>
              </a:lnSpc>
            </a:pPr>
            <a:r>
              <a:rPr sz="2000" b="1">
                <a:solidFill>
                  <a:schemeClr val="tx1"/>
                </a:solidFill>
                <a:latin typeface="隶书" panose="02010509060101010101" pitchFamily="49" charset="-122"/>
                <a:ea typeface="隶书" panose="02010509060101010101" pitchFamily="49" charset="-122"/>
              </a:rPr>
              <a:t>     public void setJMenuBar(JMenuBar menubar);</a:t>
            </a:r>
            <a:endParaRPr sz="2000" b="1">
              <a:solidFill>
                <a:schemeClr val="tx1"/>
              </a:solidFill>
              <a:latin typeface="隶书" panose="02010509060101010101" pitchFamily="49" charset="-122"/>
              <a:ea typeface="隶书" panose="02010509060101010101" pitchFamily="49" charset="-122"/>
            </a:endParaRPr>
          </a:p>
          <a:p>
            <a:pPr latinLnBrk="0">
              <a:lnSpc>
                <a:spcPct val="150000"/>
              </a:lnSpc>
            </a:pPr>
            <a:r>
              <a:rPr sz="2000" b="1">
                <a:solidFill>
                  <a:schemeClr val="tx1"/>
                </a:solidFill>
                <a:latin typeface="隶书" panose="02010509060101010101" pitchFamily="49" charset="-122"/>
                <a:ea typeface="隶书" panose="02010509060101010101" pitchFamily="49" charset="-122"/>
              </a:rPr>
              <a:t>     需要注意的是，只能向窗口添加一个菜单条。 </a:t>
            </a:r>
            <a:endParaRPr sz="2000" b="1">
              <a:solidFill>
                <a:schemeClr val="tx1"/>
              </a:solidFill>
              <a:latin typeface="隶书" panose="02010509060101010101" pitchFamily="49" charset="-122"/>
              <a:ea typeface="隶书" panose="02010509060101010101" pitchFamily="49" charset="-122"/>
            </a:endParaRPr>
          </a:p>
          <a:p>
            <a:pPr latinLnBrk="0">
              <a:lnSpc>
                <a:spcPct val="150000"/>
              </a:lnSpc>
            </a:pPr>
            <a:r>
              <a:rPr sz="2000" b="1">
                <a:solidFill>
                  <a:schemeClr val="tx1"/>
                </a:solidFill>
                <a:latin typeface="隶书" panose="02010509060101010101" pitchFamily="49" charset="-122"/>
                <a:ea typeface="隶书" panose="02010509060101010101" pitchFamily="49" charset="-122"/>
              </a:rPr>
              <a:t> </a:t>
            </a:r>
            <a:r>
              <a:rPr sz="2000" b="1">
                <a:solidFill>
                  <a:srgbClr val="FF0000"/>
                </a:solidFill>
                <a:latin typeface="隶书" panose="02010509060101010101" pitchFamily="49" charset="-122"/>
                <a:ea typeface="隶书" panose="02010509060101010101" pitchFamily="49" charset="-122"/>
              </a:rPr>
              <a:t>（2）JMenu</a:t>
            </a:r>
            <a:r>
              <a:rPr sz="2000" b="1">
                <a:solidFill>
                  <a:schemeClr val="tx1"/>
                </a:solidFill>
                <a:latin typeface="隶书" panose="02010509060101010101" pitchFamily="49" charset="-122"/>
                <a:ea typeface="隶书" panose="02010509060101010101" pitchFamily="49" charset="-122"/>
              </a:rPr>
              <a:t>  菜单，菜单条中的第一级菜单，例如Word中的文件菜单，编辑菜单等等。JMenu可以嵌套，即一个JMenu对象可以通过调用add方法加入其它JMenu对象，从而构成多级菜单</a:t>
            </a:r>
            <a:endParaRPr sz="2000" b="1">
              <a:solidFill>
                <a:schemeClr val="tx1"/>
              </a:solidFill>
              <a:latin typeface="隶书" panose="02010509060101010101" pitchFamily="49" charset="-122"/>
              <a:ea typeface="隶书" panose="02010509060101010101" pitchFamily="49" charset="-122"/>
            </a:endParaRPr>
          </a:p>
          <a:p>
            <a:pPr latinLnBrk="0">
              <a:lnSpc>
                <a:spcPct val="150000"/>
              </a:lnSpc>
            </a:pPr>
            <a:r>
              <a:rPr sz="2000" b="1">
                <a:solidFill>
                  <a:schemeClr val="tx1"/>
                </a:solidFill>
                <a:latin typeface="隶书" panose="02010509060101010101" pitchFamily="49" charset="-122"/>
                <a:ea typeface="隶书" panose="02010509060101010101" pitchFamily="49" charset="-122"/>
              </a:rPr>
              <a:t>  </a:t>
            </a:r>
            <a:r>
              <a:rPr sz="2000" b="1">
                <a:solidFill>
                  <a:srgbClr val="FF0000"/>
                </a:solidFill>
                <a:latin typeface="隶书" panose="02010509060101010101" pitchFamily="49" charset="-122"/>
                <a:ea typeface="隶书" panose="02010509060101010101" pitchFamily="49" charset="-122"/>
              </a:rPr>
              <a:t>(3) JMenuItem</a:t>
            </a:r>
            <a:r>
              <a:rPr sz="2000" b="1">
                <a:solidFill>
                  <a:schemeClr val="tx1"/>
                </a:solidFill>
                <a:latin typeface="隶书" panose="02010509060101010101" pitchFamily="49" charset="-122"/>
                <a:ea typeface="隶书" panose="02010509060101010101" pitchFamily="49" charset="-122"/>
              </a:rPr>
              <a:t> 菜单项，从属于某个菜单的菜单项，如文件菜单的打开...菜单项。JMenuItem是菜单体系的叶子节点，其本身不能再添加JMenuItem对象了</a:t>
            </a:r>
            <a:endParaRPr sz="2000" b="1">
              <a:solidFill>
                <a:schemeClr val="tx1"/>
              </a:solidFill>
              <a:latin typeface="隶书" panose="02010509060101010101" pitchFamily="49" charset="-122"/>
              <a:ea typeface="隶书" panose="02010509060101010101" pitchFamily="49" charset="-122"/>
            </a:endParaRPr>
          </a:p>
        </p:txBody>
      </p:sp>
      <p:sp>
        <p:nvSpPr>
          <p:cNvPr id="100" name="文本框 99"/>
          <p:cNvSpPr txBox="1"/>
          <p:nvPr/>
        </p:nvSpPr>
        <p:spPr>
          <a:xfrm>
            <a:off x="33020" y="-1905"/>
            <a:ext cx="5080000" cy="396240"/>
          </a:xfrm>
          <a:prstGeom prst="rect">
            <a:avLst/>
          </a:prstGeom>
          <a:noFill/>
          <a:ln w="9525">
            <a:noFill/>
          </a:ln>
        </p:spPr>
        <p:txBody>
          <a:bodyPr>
            <a:spAutoFit/>
          </a:bodyPr>
          <a:p>
            <a:pPr marL="0" indent="0" algn="l"/>
            <a:r>
              <a:rPr sz="2000" b="1" u="none">
                <a:solidFill>
                  <a:schemeClr val="bg1"/>
                </a:solidFill>
              </a:rPr>
              <a:t>3.3 菜单</a:t>
            </a:r>
            <a:endParaRPr sz="2000" b="1" u="none">
              <a:solidFill>
                <a:schemeClr val="bg1"/>
              </a:solidFill>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509905" y="575310"/>
            <a:ext cx="8229600" cy="6249035"/>
          </a:xfrm>
        </p:spPr>
        <p:txBody>
          <a:bodyPr/>
          <a:p>
            <a:r>
              <a:rPr lang="zh-CN" altLang="en-US">
                <a:latin typeface="隶书" panose="02010509060101010101" pitchFamily="49" charset="-122"/>
                <a:ea typeface="隶书" panose="02010509060101010101" pitchFamily="49" charset="-122"/>
              </a:rPr>
              <a:t>例3-3-1在窗体中加入了若干个菜单，添加JMenuItem对象的时候。</a:t>
            </a:r>
            <a:endParaRPr lang="zh-CN" altLang="en-US">
              <a:latin typeface="隶书" panose="02010509060101010101" pitchFamily="49" charset="-122"/>
              <a:ea typeface="隶书" panose="02010509060101010101" pitchFamily="49" charset="-122"/>
            </a:endParaRPr>
          </a:p>
          <a:p>
            <a:r>
              <a:rPr lang="zh-CN" altLang="en-US">
                <a:latin typeface="隶书" panose="02010509060101010101" pitchFamily="49" charset="-122"/>
                <a:ea typeface="隶书" panose="02010509060101010101" pitchFamily="49" charset="-122"/>
              </a:rPr>
              <a:t>使用了Icon接口的子类ImageIcon为菜单项设置了图标。</a:t>
            </a:r>
            <a:endParaRPr lang="zh-CN" altLang="en-US">
              <a:latin typeface="隶书" panose="02010509060101010101" pitchFamily="49" charset="-122"/>
              <a:ea typeface="隶书" panose="02010509060101010101" pitchFamily="49" charset="-122"/>
            </a:endParaRPr>
          </a:p>
          <a:p>
            <a:r>
              <a:rPr lang="zh-CN" altLang="en-US">
                <a:latin typeface="隶书" panose="02010509060101010101" pitchFamily="49" charset="-122"/>
                <a:ea typeface="隶书" panose="02010509060101010101" pitchFamily="49" charset="-122"/>
              </a:rPr>
              <a:t>在设置图标的时候需要指定图标所在路径，由于图标文件是存放在class文件相同路径上的，调用方法this.getClass().getResource(“/”)将得到整个项目的classpath根路径（第一个包所在路径）。</a:t>
            </a:r>
            <a:endParaRPr lang="zh-CN" altLang="en-US">
              <a:latin typeface="隶书" panose="02010509060101010101" pitchFamily="49" charset="-122"/>
              <a:ea typeface="隶书" panose="02010509060101010101" pitchFamily="49" charset="-122"/>
            </a:endParaRPr>
          </a:p>
          <a:p>
            <a:r>
              <a:rPr lang="zh-CN" altLang="en-US">
                <a:latin typeface="隶书" panose="02010509060101010101" pitchFamily="49" charset="-122"/>
                <a:ea typeface="隶书" panose="02010509060101010101" pitchFamily="49" charset="-122"/>
              </a:rPr>
              <a:t>调用方法</a:t>
            </a:r>
            <a:endParaRPr lang="zh-CN" altLang="en-US">
              <a:latin typeface="隶书" panose="02010509060101010101" pitchFamily="49" charset="-122"/>
              <a:ea typeface="隶书" panose="02010509060101010101" pitchFamily="49" charset="-122"/>
            </a:endParaRPr>
          </a:p>
          <a:p>
            <a:pPr marL="109220" indent="0">
              <a:buNone/>
            </a:pPr>
            <a:r>
              <a:rPr lang="zh-CN" altLang="en-US">
                <a:latin typeface="隶书" panose="02010509060101010101" pitchFamily="49" charset="-122"/>
                <a:ea typeface="隶书" panose="02010509060101010101" pitchFamily="49" charset="-122"/>
              </a:rPr>
              <a:t>this.getClass().getResource("/com/insp/edu/book/oo/medium/charter1/e3_3_1")将得到WindowWithMenu类所在实际路径。</a:t>
            </a:r>
            <a:endParaRPr lang="zh-CN" altLang="en-US">
              <a:latin typeface="隶书" panose="02010509060101010101" pitchFamily="49" charset="-122"/>
              <a:ea typeface="隶书" panose="02010509060101010101" pitchFamily="49" charset="-122"/>
            </a:endParaRPr>
          </a:p>
        </p:txBody>
      </p:sp>
      <p:sp>
        <p:nvSpPr>
          <p:cNvPr id="100" name="文本框 99"/>
          <p:cNvSpPr txBox="1"/>
          <p:nvPr/>
        </p:nvSpPr>
        <p:spPr>
          <a:xfrm>
            <a:off x="33020" y="-1905"/>
            <a:ext cx="5080000" cy="396240"/>
          </a:xfrm>
          <a:prstGeom prst="rect">
            <a:avLst/>
          </a:prstGeom>
          <a:noFill/>
          <a:ln w="9525">
            <a:noFill/>
          </a:ln>
        </p:spPr>
        <p:txBody>
          <a:bodyPr>
            <a:spAutoFit/>
          </a:bodyPr>
          <a:p>
            <a:pPr marL="0" indent="0" algn="l"/>
            <a:r>
              <a:rPr sz="2000" b="1" u="none">
                <a:solidFill>
                  <a:schemeClr val="bg1"/>
                </a:solidFill>
              </a:rPr>
              <a:t>3.3 菜单</a:t>
            </a:r>
            <a:endParaRPr sz="2000" b="1" u="none">
              <a:solidFill>
                <a:schemeClr val="bg1"/>
              </a:solidFill>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95250" y="641350"/>
            <a:ext cx="9255125" cy="5932805"/>
          </a:xfrm>
        </p:spPr>
        <p:txBody>
          <a:bodyPr/>
          <a:p>
            <a:r>
              <a:rPr lang="en-US" altLang="zh-CN">
                <a:latin typeface="隶书" panose="02010509060101010101" pitchFamily="49" charset="-122"/>
                <a:ea typeface="隶书" panose="02010509060101010101" pitchFamily="49" charset="-122"/>
              </a:rPr>
              <a:t>  </a:t>
            </a:r>
            <a:r>
              <a:rPr lang="zh-CN" altLang="en-US">
                <a:latin typeface="隶书" panose="02010509060101010101" pitchFamily="49" charset="-122"/>
                <a:ea typeface="隶书" panose="02010509060101010101" pitchFamily="49" charset="-122"/>
              </a:rPr>
              <a:t>程序中还实现了点击菜单的处理，处理效果是点击后会显示菜单名称的提示。实现菜单点击事件处理需要实现</a:t>
            </a:r>
            <a:r>
              <a:rPr lang="zh-CN" altLang="en-US">
                <a:solidFill>
                  <a:srgbClr val="FF0000"/>
                </a:solidFill>
                <a:latin typeface="隶书" panose="02010509060101010101" pitchFamily="49" charset="-122"/>
                <a:ea typeface="隶书" panose="02010509060101010101" pitchFamily="49" charset="-122"/>
              </a:rPr>
              <a:t>ActionListener</a:t>
            </a:r>
            <a:r>
              <a:rPr lang="zh-CN" altLang="en-US">
                <a:latin typeface="隶书" panose="02010509060101010101" pitchFamily="49" charset="-122"/>
                <a:ea typeface="隶书" panose="02010509060101010101" pitchFamily="49" charset="-122"/>
              </a:rPr>
              <a:t>接口,例子中定义了MenuActionListener类并重写了ActionListener的actionPerformed抽象方法。当程序运行菜单被点击时，虚拟机会查找该菜单项的监听器调用该菜单项的监听器方法的实现。</a:t>
            </a:r>
            <a:endParaRPr lang="zh-CN" altLang="en-US">
              <a:latin typeface="隶书" panose="02010509060101010101" pitchFamily="49" charset="-122"/>
              <a:ea typeface="隶书" panose="02010509060101010101" pitchFamily="49" charset="-122"/>
            </a:endParaRPr>
          </a:p>
          <a:p>
            <a:endParaRPr lang="zh-CN" altLang="en-US">
              <a:latin typeface="隶书" panose="02010509060101010101" pitchFamily="49" charset="-122"/>
              <a:ea typeface="隶书" panose="02010509060101010101" pitchFamily="49" charset="-122"/>
            </a:endParaRPr>
          </a:p>
          <a:p>
            <a:r>
              <a:rPr lang="zh-CN" altLang="en-US">
                <a:latin typeface="隶书" panose="02010509060101010101" pitchFamily="49" charset="-122"/>
                <a:ea typeface="隶书" panose="02010509060101010101" pitchFamily="49" charset="-122"/>
              </a:rPr>
              <a:t>   JFrame中所有的JMenuItem对象都调用</a:t>
            </a:r>
            <a:r>
              <a:rPr lang="zh-CN" altLang="en-US">
                <a:solidFill>
                  <a:srgbClr val="FF0000"/>
                </a:solidFill>
                <a:latin typeface="隶书" panose="02010509060101010101" pitchFamily="49" charset="-122"/>
                <a:ea typeface="隶书" panose="02010509060101010101" pitchFamily="49" charset="-122"/>
              </a:rPr>
              <a:t>addActionListener</a:t>
            </a:r>
            <a:r>
              <a:rPr lang="zh-CN" altLang="en-US">
                <a:latin typeface="隶书" panose="02010509060101010101" pitchFamily="49" charset="-122"/>
                <a:ea typeface="隶书" panose="02010509060101010101" pitchFamily="49" charset="-122"/>
              </a:rPr>
              <a:t>为其设定监听器对象，目前例子中所有JMenuItem对象都设定的是同一个ActionListener对象。</a:t>
            </a:r>
            <a:endParaRPr lang="zh-CN" altLang="en-US">
              <a:latin typeface="隶书" panose="02010509060101010101" pitchFamily="49" charset="-122"/>
              <a:ea typeface="隶书" panose="02010509060101010101" pitchFamily="49" charset="-122"/>
            </a:endParaRPr>
          </a:p>
        </p:txBody>
      </p:sp>
      <p:sp>
        <p:nvSpPr>
          <p:cNvPr id="100" name="文本框 99"/>
          <p:cNvSpPr txBox="1"/>
          <p:nvPr/>
        </p:nvSpPr>
        <p:spPr>
          <a:xfrm>
            <a:off x="33020" y="-1905"/>
            <a:ext cx="5080000" cy="396240"/>
          </a:xfrm>
          <a:prstGeom prst="rect">
            <a:avLst/>
          </a:prstGeom>
          <a:noFill/>
          <a:ln w="9525">
            <a:noFill/>
          </a:ln>
        </p:spPr>
        <p:txBody>
          <a:bodyPr>
            <a:spAutoFit/>
          </a:bodyPr>
          <a:p>
            <a:pPr marL="0" indent="0" algn="l"/>
            <a:r>
              <a:rPr sz="2000" b="1" u="none">
                <a:solidFill>
                  <a:schemeClr val="bg1"/>
                </a:solidFill>
              </a:rPr>
              <a:t>3.3 菜单</a:t>
            </a:r>
            <a:endParaRPr sz="2000" b="1" u="none">
              <a:solidFill>
                <a:schemeClr val="bg1"/>
              </a:solidFill>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339090" y="614045"/>
            <a:ext cx="8229600" cy="1510030"/>
          </a:xfrm>
        </p:spPr>
        <p:txBody>
          <a:bodyPr/>
          <a:p>
            <a:pPr marL="109220" indent="0">
              <a:buNone/>
            </a:pPr>
            <a:r>
              <a:rPr lang="zh-CN" altLang="en-US" sz="2400">
                <a:latin typeface="隶书" panose="02010509060101010101" pitchFamily="49" charset="-122"/>
                <a:ea typeface="隶书" panose="02010509060101010101" pitchFamily="49" charset="-122"/>
              </a:rPr>
              <a:t> 计算机屏幕的坐标系统总是以</a:t>
            </a:r>
            <a:r>
              <a:rPr lang="zh-CN" altLang="en-US" sz="2400">
                <a:solidFill>
                  <a:srgbClr val="FF0000"/>
                </a:solidFill>
                <a:latin typeface="隶书" panose="02010509060101010101" pitchFamily="49" charset="-122"/>
                <a:ea typeface="隶书" panose="02010509060101010101" pitchFamily="49" charset="-122"/>
              </a:rPr>
              <a:t>屏幕的左上角为原点，向右为X正向，向下为Y轴正向</a:t>
            </a:r>
            <a:r>
              <a:rPr lang="zh-CN" altLang="en-US" sz="2400">
                <a:latin typeface="隶书" panose="02010509060101010101" pitchFamily="49" charset="-122"/>
                <a:ea typeface="隶书" panose="02010509060101010101" pitchFamily="49" charset="-122"/>
              </a:rPr>
              <a:t>。</a:t>
            </a:r>
            <a:endParaRPr lang="zh-CN" altLang="en-US" sz="2400">
              <a:latin typeface="隶书" panose="02010509060101010101" pitchFamily="49" charset="-122"/>
              <a:ea typeface="隶书" panose="02010509060101010101" pitchFamily="49" charset="-122"/>
            </a:endParaRPr>
          </a:p>
          <a:p>
            <a:pPr marL="109220" indent="0">
              <a:buNone/>
            </a:pPr>
            <a:endParaRPr lang="zh-CN" altLang="en-US" sz="2400">
              <a:latin typeface="隶书" panose="02010509060101010101" pitchFamily="49" charset="-122"/>
              <a:ea typeface="隶书" panose="02010509060101010101" pitchFamily="49" charset="-122"/>
            </a:endParaRPr>
          </a:p>
          <a:p>
            <a:pPr marL="109220" indent="0">
              <a:buNone/>
            </a:pPr>
            <a:r>
              <a:rPr lang="zh-CN" altLang="en-US" sz="2400">
                <a:latin typeface="隶书" panose="02010509060101010101" pitchFamily="49" charset="-122"/>
                <a:ea typeface="隶书" panose="02010509060101010101" pitchFamily="49" charset="-122"/>
              </a:rPr>
              <a:t>  Component类的方法</a:t>
            </a:r>
            <a:r>
              <a:rPr lang="zh-CN" altLang="en-US" sz="2400">
                <a:solidFill>
                  <a:srgbClr val="FF0000"/>
                </a:solidFill>
                <a:latin typeface="隶书" panose="02010509060101010101" pitchFamily="49" charset="-122"/>
                <a:ea typeface="隶书" panose="02010509060101010101" pitchFamily="49" charset="-122"/>
              </a:rPr>
              <a:t>getLocation</a:t>
            </a:r>
            <a:r>
              <a:rPr lang="zh-CN" altLang="en-US" sz="2400">
                <a:latin typeface="隶书" panose="02010509060101010101" pitchFamily="49" charset="-122"/>
                <a:ea typeface="隶书" panose="02010509060101010101" pitchFamily="49" charset="-122"/>
              </a:rPr>
              <a:t>可以得到组件的相对位置，其位置是以其所在容器组件的左上角为原点，向右为X轴正向，向下为Y轴正向，计算得到的相对坐标位置。</a:t>
            </a:r>
            <a:endParaRPr lang="zh-CN" altLang="en-US" sz="2400">
              <a:latin typeface="隶书" panose="02010509060101010101" pitchFamily="49" charset="-122"/>
              <a:ea typeface="隶书" panose="02010509060101010101" pitchFamily="49" charset="-122"/>
            </a:endParaRPr>
          </a:p>
          <a:p>
            <a:pPr marL="109220" indent="0">
              <a:buNone/>
            </a:pPr>
            <a:endParaRPr lang="zh-CN" altLang="en-US" sz="2400">
              <a:latin typeface="隶书" panose="02010509060101010101" pitchFamily="49" charset="-122"/>
              <a:ea typeface="隶书" panose="02010509060101010101" pitchFamily="49" charset="-122"/>
            </a:endParaRPr>
          </a:p>
        </p:txBody>
      </p:sp>
      <p:sp>
        <p:nvSpPr>
          <p:cNvPr id="101" name="文本框 100"/>
          <p:cNvSpPr txBox="1"/>
          <p:nvPr/>
        </p:nvSpPr>
        <p:spPr>
          <a:xfrm>
            <a:off x="558165" y="3444875"/>
            <a:ext cx="8317230" cy="2286000"/>
          </a:xfrm>
          <a:prstGeom prst="rect">
            <a:avLst/>
          </a:prstGeom>
          <a:noFill/>
          <a:ln w="9525">
            <a:noFill/>
          </a:ln>
        </p:spPr>
        <p:txBody>
          <a:bodyPr wrap="square">
            <a:spAutoFit/>
          </a:bodyPr>
          <a:p>
            <a:pPr marL="0" indent="0"/>
            <a:r>
              <a:rPr lang="en-US" altLang="zh-CN" b="0" u="none">
                <a:latin typeface="+mn-ea"/>
                <a:cs typeface="宋体" panose="02010600030101010101" pitchFamily="2" charset="-122"/>
              </a:rPr>
              <a:t>在组件的布局设计往往会存在一些问题:</a:t>
            </a:r>
            <a:endParaRPr lang="en-US" altLang="zh-CN" b="0" u="none">
              <a:latin typeface="+mn-ea"/>
              <a:cs typeface="宋体" panose="02010600030101010101" pitchFamily="2" charset="-122"/>
            </a:endParaRPr>
          </a:p>
          <a:p>
            <a:pPr marL="0" indent="0"/>
            <a:r>
              <a:rPr lang="en-US" altLang="zh-CN" b="0" u="none">
                <a:latin typeface="+mn-ea"/>
                <a:cs typeface="宋体" panose="02010600030101010101" pitchFamily="2" charset="-122"/>
              </a:rPr>
              <a:t>1) </a:t>
            </a:r>
            <a:r>
              <a:rPr lang="zh-CN" altLang="en-US" b="0" u="none">
                <a:latin typeface="+mn-ea"/>
                <a:cs typeface="宋体" panose="02010600030101010101" pitchFamily="2" charset="-122"/>
              </a:rPr>
              <a:t>组件的大小不能随容器大小改变。例如我们改变一个窗口的大小，但是其中窗口中的按钮的大小不会随着变化。</a:t>
            </a:r>
            <a:endParaRPr lang="zh-CN" altLang="en-US" b="0" u="none">
              <a:latin typeface="+mn-ea"/>
              <a:cs typeface="宋体" panose="02010600030101010101" pitchFamily="2" charset="-122"/>
            </a:endParaRPr>
          </a:p>
          <a:p>
            <a:pPr marL="0" indent="0"/>
            <a:r>
              <a:rPr lang="en-US" altLang="zh-CN" b="0" u="none">
                <a:latin typeface="+mn-ea"/>
                <a:cs typeface="宋体" panose="02010600030101010101" pitchFamily="2" charset="-122"/>
              </a:rPr>
              <a:t>2) </a:t>
            </a:r>
            <a:r>
              <a:rPr lang="zh-CN" altLang="en-US" b="0" u="none">
                <a:latin typeface="+mn-ea"/>
                <a:cs typeface="宋体" panose="02010600030101010101" pitchFamily="2" charset="-122"/>
              </a:rPr>
              <a:t>在容器中增加和删除组件需要重新调整所有组件位置。例如某个窗口中有三个按钮，呈水平均匀排列，删除最左边的按钮，会使得按钮布局不再是均匀的。</a:t>
            </a:r>
            <a:endParaRPr lang="zh-CN" altLang="en-US">
              <a:latin typeface="+mn-ea"/>
            </a:endParaRPr>
          </a:p>
        </p:txBody>
      </p:sp>
      <p:sp>
        <p:nvSpPr>
          <p:cNvPr id="100" name="文本框 99"/>
          <p:cNvSpPr txBox="1"/>
          <p:nvPr/>
        </p:nvSpPr>
        <p:spPr>
          <a:xfrm>
            <a:off x="33020" y="-1905"/>
            <a:ext cx="5080000" cy="396240"/>
          </a:xfrm>
          <a:prstGeom prst="rect">
            <a:avLst/>
          </a:prstGeom>
          <a:noFill/>
          <a:ln w="9525">
            <a:noFill/>
          </a:ln>
        </p:spPr>
        <p:txBody>
          <a:bodyPr>
            <a:spAutoFit/>
          </a:bodyPr>
          <a:p>
            <a:pPr marL="0" indent="0" algn="l"/>
            <a:r>
              <a:rPr sz="2000" b="1" u="none">
                <a:solidFill>
                  <a:schemeClr val="bg1"/>
                </a:solidFill>
              </a:rPr>
              <a:t>3.4 布局设计</a:t>
            </a:r>
            <a:endParaRPr sz="2000" b="1" u="none">
              <a:solidFill>
                <a:schemeClr val="bg1"/>
              </a:solidFill>
            </a:endParaRPr>
          </a:p>
        </p:txBody>
      </p:sp>
    </p:spTree>
    <p:custDataLst>
      <p:tags r:id="rId1"/>
    </p:custDataLst>
  </p:cSld>
  <p:clrMapOvr>
    <a:masterClrMapping/>
  </p:clrMapOvr>
</p:sld>
</file>

<file path=ppt/tags/tag1.xml><?xml version="1.0" encoding="utf-8"?>
<p:tagLst xmlns:p="http://schemas.openxmlformats.org/presentationml/2006/main">
  <p:tag name="KSO_WM_TEMPLATE_CATEGORY" val="diagram"/>
  <p:tag name="KSO_WM_TEMPLATE_INDEX" val="825"/>
  <p:tag name="KSO_WM_TAG_VERSION" val="1.0"/>
  <p:tag name="KSO_WM_SLIDE_ID" val="diagram825_1"/>
  <p:tag name="KSO_WM_SLIDE_INDEX" val="1"/>
  <p:tag name="KSO_WM_SLIDE_ITEM_CNT" val="1"/>
  <p:tag name="KSO_WM_SLIDE_LAYOUT" val="a_f"/>
  <p:tag name="KSO_WM_SLIDE_LAYOUT_CNT" val="1_1"/>
  <p:tag name="KSO_WM_SLIDE_TYPE" val="text"/>
  <p:tag name="KSO_WM_BEAUTIFY_FLAG" val="#wm#"/>
  <p:tag name="KSO_WM_SLIDE_POSITION" val="50*144"/>
  <p:tag name="KSO_WM_SLIDE_SIZE" val="621*343"/>
</p:tagLst>
</file>

<file path=ppt/tags/tag10.xml><?xml version="1.0" encoding="utf-8"?>
<p:tagLst xmlns:p="http://schemas.openxmlformats.org/presentationml/2006/main">
  <p:tag name="KSO_WM_TAG_VERSION" val="1.0"/>
  <p:tag name="KSO_WM_BEAUTIFY_FLAG" val="#wm#"/>
  <p:tag name="KSO_WM_UNIT_TYPE" val="f"/>
  <p:tag name="KSO_WM_UNIT_ID" val="diagram825_1*f*1"/>
  <p:tag name="KSO_WM_TEMPLATE_CATEGORY" val="diagram"/>
  <p:tag name="KSO_WM_TEMPLATE_INDEX" val="825"/>
  <p:tag name="KSO_WM_UNIT_INDEX" val="1"/>
  <p:tag name="KSO_WM_UNIT_CLEAR" val="1"/>
  <p:tag name="KSO_WM_UNIT_LAYERLEVEL" val="1"/>
  <p:tag name="KSO_WM_UNIT_VALUE" val="231"/>
  <p:tag name="KSO_WM_UNIT_HIGHLIGHT" val="0"/>
  <p:tag name="KSO_WM_UNIT_COMPATIBLE" val="0"/>
  <p:tag name="KSO_WM_UNIT_PRESET_TEXT_INDEX" val="2"/>
  <p:tag name="KSO_WM_UNIT_PRESET_TEXT_LEN" val="10"/>
</p:tagLst>
</file>

<file path=ppt/tags/tag11.xml><?xml version="1.0" encoding="utf-8"?>
<p:tagLst xmlns:p="http://schemas.openxmlformats.org/presentationml/2006/main">
  <p:tag name="KSO_WM_TEMPLATE_CATEGORY" val="diagram"/>
  <p:tag name="KSO_WM_TEMPLATE_INDEX" val="825"/>
  <p:tag name="KSO_WM_TAG_VERSION" val="1.0"/>
  <p:tag name="KSO_WM_SLIDE_ID" val="diagram825_1"/>
  <p:tag name="KSO_WM_SLIDE_INDEX" val="1"/>
  <p:tag name="KSO_WM_SLIDE_ITEM_CNT" val="1"/>
  <p:tag name="KSO_WM_SLIDE_LAYOUT" val="a_f"/>
  <p:tag name="KSO_WM_SLIDE_LAYOUT_CNT" val="1_1"/>
  <p:tag name="KSO_WM_SLIDE_TYPE" val="text"/>
  <p:tag name="KSO_WM_BEAUTIFY_FLAG" val="#wm#"/>
  <p:tag name="KSO_WM_SLIDE_POSITION" val="50*144"/>
  <p:tag name="KSO_WM_SLIDE_SIZE" val="621*343"/>
</p:tagLst>
</file>

<file path=ppt/tags/tag12.xml><?xml version="1.0" encoding="utf-8"?>
<p:tagLst xmlns:p="http://schemas.openxmlformats.org/presentationml/2006/main">
  <p:tag name="KSO_WM_TEMPLATE_CATEGORY" val="diagram"/>
  <p:tag name="KSO_WM_TEMPLATE_INDEX" val="825"/>
  <p:tag name="KSO_WM_TAG_VERSION" val="1.0"/>
  <p:tag name="KSO_WM_SLIDE_ID" val="diagram825_1"/>
  <p:tag name="KSO_WM_SLIDE_INDEX" val="1"/>
  <p:tag name="KSO_WM_SLIDE_ITEM_CNT" val="1"/>
  <p:tag name="KSO_WM_SLIDE_LAYOUT" val="a_f"/>
  <p:tag name="KSO_WM_SLIDE_LAYOUT_CNT" val="1_1"/>
  <p:tag name="KSO_WM_SLIDE_TYPE" val="text"/>
  <p:tag name="KSO_WM_BEAUTIFY_FLAG" val="#wm#"/>
  <p:tag name="KSO_WM_SLIDE_POSITION" val="50*144"/>
  <p:tag name="KSO_WM_SLIDE_SIZE" val="621*343"/>
</p:tagLst>
</file>

<file path=ppt/tags/tag13.xml><?xml version="1.0" encoding="utf-8"?>
<p:tagLst xmlns:p="http://schemas.openxmlformats.org/presentationml/2006/main">
  <p:tag name="KSO_WM_TEMPLATE_CATEGORY" val="diagram"/>
  <p:tag name="KSO_WM_TEMPLATE_INDEX" val="825"/>
  <p:tag name="KSO_WM_TAG_VERSION" val="1.0"/>
  <p:tag name="KSO_WM_SLIDE_ID" val="diagram825_1"/>
  <p:tag name="KSO_WM_SLIDE_INDEX" val="1"/>
  <p:tag name="KSO_WM_SLIDE_ITEM_CNT" val="1"/>
  <p:tag name="KSO_WM_SLIDE_LAYOUT" val="a_f"/>
  <p:tag name="KSO_WM_SLIDE_LAYOUT_CNT" val="1_1"/>
  <p:tag name="KSO_WM_SLIDE_TYPE" val="text"/>
  <p:tag name="KSO_WM_BEAUTIFY_FLAG" val="#wm#"/>
  <p:tag name="KSO_WM_SLIDE_POSITION" val="50*144"/>
  <p:tag name="KSO_WM_SLIDE_SIZE" val="621*343"/>
</p:tagLst>
</file>

<file path=ppt/tags/tag14.xml><?xml version="1.0" encoding="utf-8"?>
<p:tagLst xmlns:p="http://schemas.openxmlformats.org/presentationml/2006/main">
  <p:tag name="KSO_WM_TEMPLATE_CATEGORY" val="diagram"/>
  <p:tag name="KSO_WM_TEMPLATE_INDEX" val="825"/>
  <p:tag name="KSO_WM_TAG_VERSION" val="1.0"/>
  <p:tag name="KSO_WM_SLIDE_ID" val="diagram825_1"/>
  <p:tag name="KSO_WM_SLIDE_INDEX" val="1"/>
  <p:tag name="KSO_WM_SLIDE_ITEM_CNT" val="1"/>
  <p:tag name="KSO_WM_SLIDE_LAYOUT" val="a_f"/>
  <p:tag name="KSO_WM_SLIDE_LAYOUT_CNT" val="1_1"/>
  <p:tag name="KSO_WM_SLIDE_TYPE" val="text"/>
  <p:tag name="KSO_WM_BEAUTIFY_FLAG" val="#wm#"/>
  <p:tag name="KSO_WM_SLIDE_POSITION" val="50*144"/>
  <p:tag name="KSO_WM_SLIDE_SIZE" val="621*343"/>
</p:tagLst>
</file>

<file path=ppt/tags/tag15.xml><?xml version="1.0" encoding="utf-8"?>
<p:tagLst xmlns:p="http://schemas.openxmlformats.org/presentationml/2006/main">
  <p:tag name="KSO_WM_TEMPLATE_CATEGORY" val="diagram"/>
  <p:tag name="KSO_WM_TEMPLATE_INDEX" val="825"/>
  <p:tag name="KSO_WM_TAG_VERSION" val="1.0"/>
  <p:tag name="KSO_WM_SLIDE_ID" val="diagram825_1"/>
  <p:tag name="KSO_WM_SLIDE_INDEX" val="1"/>
  <p:tag name="KSO_WM_SLIDE_ITEM_CNT" val="1"/>
  <p:tag name="KSO_WM_SLIDE_LAYOUT" val="a_f"/>
  <p:tag name="KSO_WM_SLIDE_LAYOUT_CNT" val="1_1"/>
  <p:tag name="KSO_WM_SLIDE_TYPE" val="text"/>
  <p:tag name="KSO_WM_BEAUTIFY_FLAG" val="#wm#"/>
  <p:tag name="KSO_WM_SLIDE_POSITION" val="50*144"/>
  <p:tag name="KSO_WM_SLIDE_SIZE" val="621*343"/>
</p:tagLst>
</file>

<file path=ppt/tags/tag2.xml><?xml version="1.0" encoding="utf-8"?>
<p:tagLst xmlns:p="http://schemas.openxmlformats.org/presentationml/2006/main">
  <p:tag name="KSO_WM_TEMPLATE_CATEGORY" val="diagram"/>
  <p:tag name="KSO_WM_TEMPLATE_INDEX" val="825"/>
  <p:tag name="KSO_WM_TAG_VERSION" val="1.0"/>
  <p:tag name="KSO_WM_SLIDE_ID" val="diagram825_1"/>
  <p:tag name="KSO_WM_SLIDE_INDEX" val="1"/>
  <p:tag name="KSO_WM_SLIDE_ITEM_CNT" val="1"/>
  <p:tag name="KSO_WM_SLIDE_LAYOUT" val="a_f"/>
  <p:tag name="KSO_WM_SLIDE_LAYOUT_CNT" val="1_1"/>
  <p:tag name="KSO_WM_SLIDE_TYPE" val="text"/>
  <p:tag name="KSO_WM_BEAUTIFY_FLAG" val="#wm#"/>
  <p:tag name="KSO_WM_SLIDE_POSITION" val="50*144"/>
  <p:tag name="KSO_WM_SLIDE_SIZE" val="621*343"/>
</p:tagLst>
</file>

<file path=ppt/tags/tag3.xml><?xml version="1.0" encoding="utf-8"?>
<p:tagLst xmlns:p="http://schemas.openxmlformats.org/presentationml/2006/main">
  <p:tag name="KSO_WM_TEMPLATE_CATEGORY" val="diagram"/>
  <p:tag name="KSO_WM_TEMPLATE_INDEX" val="825"/>
  <p:tag name="KSO_WM_TAG_VERSION" val="1.0"/>
  <p:tag name="KSO_WM_SLIDE_ID" val="diagram825_1"/>
  <p:tag name="KSO_WM_SLIDE_INDEX" val="1"/>
  <p:tag name="KSO_WM_SLIDE_ITEM_CNT" val="1"/>
  <p:tag name="KSO_WM_SLIDE_LAYOUT" val="a_f"/>
  <p:tag name="KSO_WM_SLIDE_LAYOUT_CNT" val="1_1"/>
  <p:tag name="KSO_WM_SLIDE_TYPE" val="text"/>
  <p:tag name="KSO_WM_BEAUTIFY_FLAG" val="#wm#"/>
  <p:tag name="KSO_WM_SLIDE_POSITION" val="50*144"/>
  <p:tag name="KSO_WM_SLIDE_SIZE" val="621*343"/>
</p:tagLst>
</file>

<file path=ppt/tags/tag4.xml><?xml version="1.0" encoding="utf-8"?>
<p:tagLst xmlns:p="http://schemas.openxmlformats.org/presentationml/2006/main">
  <p:tag name="KSO_WM_TEMPLATE_CATEGORY" val="diagram"/>
  <p:tag name="KSO_WM_TEMPLATE_INDEX" val="825"/>
  <p:tag name="KSO_WM_TAG_VERSION" val="1.0"/>
  <p:tag name="KSO_WM_SLIDE_ID" val="diagram825_1"/>
  <p:tag name="KSO_WM_SLIDE_INDEX" val="1"/>
  <p:tag name="KSO_WM_SLIDE_ITEM_CNT" val="1"/>
  <p:tag name="KSO_WM_SLIDE_LAYOUT" val="a_f"/>
  <p:tag name="KSO_WM_SLIDE_LAYOUT_CNT" val="1_1"/>
  <p:tag name="KSO_WM_SLIDE_TYPE" val="text"/>
  <p:tag name="KSO_WM_BEAUTIFY_FLAG" val="#wm#"/>
  <p:tag name="KSO_WM_SLIDE_POSITION" val="50*144"/>
  <p:tag name="KSO_WM_SLIDE_SIZE" val="621*343"/>
</p:tagLst>
</file>

<file path=ppt/tags/tag5.xml><?xml version="1.0" encoding="utf-8"?>
<p:tagLst xmlns:p="http://schemas.openxmlformats.org/presentationml/2006/main">
  <p:tag name="KSO_WM_TEMPLATE_CATEGORY" val="diagram"/>
  <p:tag name="KSO_WM_TEMPLATE_INDEX" val="825"/>
  <p:tag name="KSO_WM_TAG_VERSION" val="1.0"/>
  <p:tag name="KSO_WM_SLIDE_ID" val="diagram825_1"/>
  <p:tag name="KSO_WM_SLIDE_INDEX" val="1"/>
  <p:tag name="KSO_WM_SLIDE_ITEM_CNT" val="1"/>
  <p:tag name="KSO_WM_SLIDE_LAYOUT" val="a_f"/>
  <p:tag name="KSO_WM_SLIDE_LAYOUT_CNT" val="1_1"/>
  <p:tag name="KSO_WM_SLIDE_TYPE" val="text"/>
  <p:tag name="KSO_WM_BEAUTIFY_FLAG" val="#wm#"/>
  <p:tag name="KSO_WM_SLIDE_POSITION" val="50*144"/>
  <p:tag name="KSO_WM_SLIDE_SIZE" val="621*343"/>
</p:tagLst>
</file>

<file path=ppt/tags/tag6.xml><?xml version="1.0" encoding="utf-8"?>
<p:tagLst xmlns:p="http://schemas.openxmlformats.org/presentationml/2006/main">
  <p:tag name="KSO_WM_TEMPLATE_CATEGORY" val="diagram"/>
  <p:tag name="KSO_WM_TEMPLATE_INDEX" val="825"/>
  <p:tag name="KSO_WM_TAG_VERSION" val="1.0"/>
  <p:tag name="KSO_WM_SLIDE_ID" val="diagram825_1"/>
  <p:tag name="KSO_WM_SLIDE_INDEX" val="1"/>
  <p:tag name="KSO_WM_SLIDE_ITEM_CNT" val="1"/>
  <p:tag name="KSO_WM_SLIDE_LAYOUT" val="a_f"/>
  <p:tag name="KSO_WM_SLIDE_LAYOUT_CNT" val="1_1"/>
  <p:tag name="KSO_WM_SLIDE_TYPE" val="text"/>
  <p:tag name="KSO_WM_BEAUTIFY_FLAG" val="#wm#"/>
  <p:tag name="KSO_WM_SLIDE_POSITION" val="50*144"/>
  <p:tag name="KSO_WM_SLIDE_SIZE" val="621*343"/>
</p:tagLst>
</file>

<file path=ppt/tags/tag7.xml><?xml version="1.0" encoding="utf-8"?>
<p:tagLst xmlns:p="http://schemas.openxmlformats.org/presentationml/2006/main">
  <p:tag name="KSO_WM_TEMPLATE_CATEGORY" val="diagram"/>
  <p:tag name="KSO_WM_TEMPLATE_INDEX" val="825"/>
  <p:tag name="KSO_WM_TAG_VERSION" val="1.0"/>
  <p:tag name="KSO_WM_SLIDE_ID" val="diagram825_1"/>
  <p:tag name="KSO_WM_SLIDE_INDEX" val="1"/>
  <p:tag name="KSO_WM_SLIDE_ITEM_CNT" val="1"/>
  <p:tag name="KSO_WM_SLIDE_LAYOUT" val="a_f"/>
  <p:tag name="KSO_WM_SLIDE_LAYOUT_CNT" val="1_1"/>
  <p:tag name="KSO_WM_SLIDE_TYPE" val="text"/>
  <p:tag name="KSO_WM_BEAUTIFY_FLAG" val="#wm#"/>
  <p:tag name="KSO_WM_SLIDE_POSITION" val="50*144"/>
  <p:tag name="KSO_WM_SLIDE_SIZE" val="621*343"/>
</p:tagLst>
</file>

<file path=ppt/tags/tag8.xml><?xml version="1.0" encoding="utf-8"?>
<p:tagLst xmlns:p="http://schemas.openxmlformats.org/presentationml/2006/main">
  <p:tag name="KSO_WM_TEMPLATE_CATEGORY" val="diagram"/>
  <p:tag name="KSO_WM_TEMPLATE_INDEX" val="825"/>
  <p:tag name="KSO_WM_TAG_VERSION" val="1.0"/>
  <p:tag name="KSO_WM_SLIDE_ID" val="diagram825_1"/>
  <p:tag name="KSO_WM_SLIDE_INDEX" val="1"/>
  <p:tag name="KSO_WM_SLIDE_ITEM_CNT" val="1"/>
  <p:tag name="KSO_WM_SLIDE_LAYOUT" val="a_f"/>
  <p:tag name="KSO_WM_SLIDE_LAYOUT_CNT" val="1_1"/>
  <p:tag name="KSO_WM_SLIDE_TYPE" val="text"/>
  <p:tag name="KSO_WM_BEAUTIFY_FLAG" val="#wm#"/>
  <p:tag name="KSO_WM_SLIDE_POSITION" val="50*144"/>
  <p:tag name="KSO_WM_SLIDE_SIZE" val="621*343"/>
</p:tagLst>
</file>

<file path=ppt/tags/tag9.xml><?xml version="1.0" encoding="utf-8"?>
<p:tagLst xmlns:p="http://schemas.openxmlformats.org/presentationml/2006/main">
  <p:tag name="KSO_WM_TEMPLATE_CATEGORY" val="diagram"/>
  <p:tag name="KSO_WM_TEMPLATE_INDEX" val="825"/>
  <p:tag name="KSO_WM_TAG_VERSION" val="1.0"/>
  <p:tag name="KSO_WM_SLIDE_ID" val="diagram825_1"/>
  <p:tag name="KSO_WM_SLIDE_INDEX" val="1"/>
  <p:tag name="KSO_WM_SLIDE_ITEM_CNT" val="1"/>
  <p:tag name="KSO_WM_SLIDE_LAYOUT" val="a_f"/>
  <p:tag name="KSO_WM_SLIDE_LAYOUT_CNT" val="1_1"/>
  <p:tag name="KSO_WM_SLIDE_TYPE" val="text"/>
  <p:tag name="KSO_WM_BEAUTIFY_FLAG" val="#wm#"/>
  <p:tag name="KSO_WM_SLIDE_POSITION" val="50*144"/>
  <p:tag name="KSO_WM_SLIDE_SIZE" val="621*34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语言程序设计V4">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C++语言程序设计V4</Template>
  <TotalTime>0</TotalTime>
  <Words>8871</Words>
  <Application>WPS 演示</Application>
  <PresentationFormat>全屏显示(4:3)</PresentationFormat>
  <Paragraphs>291</Paragraphs>
  <Slides>27</Slides>
  <Notes>1</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42" baseType="lpstr">
      <vt:lpstr>Arial</vt:lpstr>
      <vt:lpstr>宋体</vt:lpstr>
      <vt:lpstr>Wingdings</vt:lpstr>
      <vt:lpstr>Times New Roman</vt:lpstr>
      <vt:lpstr>隶书</vt:lpstr>
      <vt:lpstr>Trebuchet MS</vt:lpstr>
      <vt:lpstr>方正姚体</vt:lpstr>
      <vt:lpstr>Georgia</vt:lpstr>
      <vt:lpstr>Wingdings 2</vt:lpstr>
      <vt:lpstr>Georgia</vt:lpstr>
      <vt:lpstr>华文楷体</vt:lpstr>
      <vt:lpstr>微软雅黑</vt:lpstr>
      <vt:lpstr>Arial Unicode MS</vt:lpstr>
      <vt:lpstr>C++语言程序设计V4</vt:lpstr>
      <vt:lpstr>Word.Picture.8</vt:lpstr>
      <vt:lpstr>第 3 章 图形用户界面设计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Tsinghua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 多态性</dc:title>
  <dc:creator>Li Yushan</dc:creator>
  <cp:lastModifiedBy>chb</cp:lastModifiedBy>
  <cp:revision>421</cp:revision>
  <dcterms:created xsi:type="dcterms:W3CDTF">2010-07-20T13:20:00Z</dcterms:created>
  <dcterms:modified xsi:type="dcterms:W3CDTF">2017-02-22T09:56:40Z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