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8" r:id="rId13"/>
  </p:sldMasterIdLst>
  <p:notesMasterIdLst>
    <p:notesMasterId r:id="rId17"/>
  </p:notesMasterIdLst>
  <p:handoutMasterIdLst>
    <p:handoutMasterId r:id="rId15"/>
  </p:handoutMasterIdLst>
  <p:sldIdLst>
    <p:sldId id="274" r:id="rId19"/>
    <p:sldId id="256" r:id="rId20"/>
    <p:sldId id="275" r:id="rId21"/>
    <p:sldId id="300" r:id="rId22"/>
    <p:sldId id="299" r:id="rId23"/>
    <p:sldId id="278" r:id="rId24"/>
    <p:sldId id="301" r:id="rId25"/>
    <p:sldId id="302" r:id="rId26"/>
    <p:sldId id="303" r:id="rId27"/>
    <p:sldId id="311" r:id="rId28"/>
    <p:sldId id="304" r:id="rId29"/>
    <p:sldId id="310" r:id="rId30"/>
    <p:sldId id="305" r:id="rId31"/>
    <p:sldId id="276" r:id="rId32"/>
    <p:sldId id="306" r:id="rId33"/>
    <p:sldId id="307" r:id="rId34"/>
    <p:sldId id="30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521415D9-36F7-43E2-AB2F-B90AF26B5E84}">
      <p14:sectionLst xmlns:p14="http://schemas.microsoft.com/office/powerpoint/2010/main">
        <p14:section name="표지 및 목차" id="{9AC440C7-35A5-4C66-85C0-57ABA215A4CD}">
          <p14:sldIdLst>
            <p14:sldId id="274"/>
            <p14:sldId id="256"/>
          </p14:sldIdLst>
        </p14:section>
        <p14:section name="소제목 표지" id="{E66F2113-6FFA-4364-A8C0-BE665FAC21BC}">
          <p14:sldIdLst>
            <p14:sldId id="275"/>
            <p14:sldId id="300"/>
            <p14:sldId id="299"/>
            <p14:sldId id="278"/>
            <p14:sldId id="301"/>
            <p14:sldId id="302"/>
            <p14:sldId id="303"/>
            <p14:sldId id="311"/>
            <p14:sldId id="304"/>
            <p14:sldId id="310"/>
            <p14:sldId id="305"/>
            <p14:sldId id="276"/>
            <p14:sldId id="306"/>
            <p14:sldId id="307"/>
            <p14:sldId id="309"/>
          </p14:sldIdLst>
        </p14:section>
        <p14:section name="발표 스타일" id="{C38C02E4-11D5-42F5-893A-E6BF36DD56B9}">
          <p14:sldIdLst/>
        </p14:section>
        <p14:section name="발표 및 보고서 스타일" id="{5F902FA6-5113-4F91-AC77-13F3243B18A9}">
          <p14:sldIdLst/>
        </p14:section>
        <p14:section name="마지막" id="{0A9151A7-1FDD-4606-B7F8-A63B772563C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00A9EA"/>
    <a:srgbClr val="FDF54F"/>
    <a:srgbClr val="59D3F5"/>
    <a:srgbClr val="0D509E"/>
    <a:srgbClr val="F5C437"/>
    <a:srgbClr val="E4BF32"/>
    <a:srgbClr val="F9C04D"/>
    <a:srgbClr val="0194E7"/>
    <a:srgbClr val="068BD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474" y="108"/>
      </p:cViewPr>
      <p:guideLst>
        <p:guide orient="horz" pos="2155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8" d="100"/>
          <a:sy n="48" d="100"/>
        </p:scale>
        <p:origin x="2684" y="36"/>
      </p:cViewPr>
      <p:guideLst>
        <p:guide orient="horz" pos="2155"/>
        <p:guide pos="3835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33" Type="http://schemas.openxmlformats.org/officeDocument/2006/relationships/slide" Target="slides/slide15.xml"></Relationship><Relationship Id="rId34" Type="http://schemas.openxmlformats.org/officeDocument/2006/relationships/slide" Target="slides/slide16.xml"></Relationship><Relationship Id="rId35" Type="http://schemas.openxmlformats.org/officeDocument/2006/relationships/slide" Target="slides/slide17.xml"></Relationship><Relationship Id="rId36" Type="http://schemas.openxmlformats.org/officeDocument/2006/relationships/viewProps" Target="viewProps.xml"></Relationship><Relationship Id="rId37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6071721-8E9C-44C2-853F-6833A64A3E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3D67CC-5E1C-4C2D-ADBD-93454BDC36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1243D-668E-4487-B89E-3E54B40CB1CB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769C25-1F19-4465-B9A0-58B525B891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EDD73-9419-42D8-9977-0B28351CAF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F3961-D88D-40F3-9802-6645A0D2F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65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9DCD4-C392-47F1-B25D-89E34ECBBEF1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F9A83-3626-48C5-AC80-705D76A56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5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02C1A-17C7-4185-B119-D8A96D3BC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B688B1-BA03-4B4C-B83C-4262FB185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EDBD1-39BA-4247-83D5-BA1C444D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F9B85-6624-45A8-A7C1-9376FD81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229AE-83F4-4493-BA17-92735160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85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B7D22-5C22-4823-AECD-85D4B24D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69E028-543D-412C-BA30-6FE3A96CA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F6D1A-FFB2-4A78-9AA3-DA392519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FE491-8F03-43AA-AA5D-4BF5A9AD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3B207-B325-4DB1-B2A0-394133E0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1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9ADEB-72A5-4B46-8442-28003D8B3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E62668-3C4A-4F0D-847F-8AA94ADBA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22DFA-9B35-4B94-8514-B823EC32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B425C-9FBF-4B68-80FF-C90C6FB9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2291B-9B11-458D-9280-CB10E91C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41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2980F-84FC-435D-BF7A-D96254DB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0FFB5-7AA9-4345-B2EA-CFDC66B9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72C19-7C92-4603-86C2-8F02B27D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9FB0F-E5BF-4ED7-B644-116D18C5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33421-FE28-45BE-B6F5-A2E7CE69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98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09C20-C647-40AD-BCF4-635FD01F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F0F08-5209-472E-87A3-E5400423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D924C-997B-4706-A220-EE9F6BF2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AEC4E-08B6-463A-A6C4-47B2CB96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D105B-FE2D-42B3-9DF8-2A238E1E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65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87978-8781-4FEB-9A29-FFC3AC93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07B56-1776-41F5-90CC-049B72AA8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FA8BFD-D673-4EAC-A73C-1D9B5124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5D6A9-B9B1-49AE-BDE6-3761265F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E2E0A-2213-49D1-A648-AEE229BB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521FE3-01EE-41BF-83AB-194BAB27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31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C1755-88EC-4990-90FA-904AC76D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9ED52-0EE0-4D51-A54E-1E3C83A7E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EF840B-FEFB-4064-A747-E6E9256BF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F671C5-DEB4-4507-B6BD-F4E522E4E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72F22-4A0E-44BC-86EB-79B17EB74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6EEE3-85BF-4469-9CF5-07AC0EAD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063E1C-0775-4AF4-A151-F5A0BC9E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432A2-B260-4889-801C-DB704B33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26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8A5C1-1E13-4226-B204-AC736C2F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57FA8-7544-47BB-8A52-478985E0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510BBE-F7E8-44D6-8A18-7F61BEED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0851DF-4BB2-4793-A203-DA341303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137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2A312D-58AD-40D4-9983-BF78C827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EA8F61-7638-49A6-80E5-3D419640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E32EC-F6EC-4C14-A9AC-65D4BAAD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D1DCF-507C-43A7-A20C-8C10AD9CDEBF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39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AADB8-29E6-46D3-AAC5-93AC92FD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95A74-51E1-4D6C-B3FC-00F4AFE96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6A4B4E-5930-4750-81D5-3FA6CA95A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875A0-AB97-45DC-A5F5-237A32A0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8E844C-E558-464B-9FE0-68BECD29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8CBB3-FA58-4F6F-AD79-FB138CAD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868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35BF7-B00D-42ED-9B95-B737E71E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E4D255-B8B4-4CE2-881E-1ECC19DA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F30024-4B91-4D6C-9538-5D936ED0C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90AC83-2852-40FB-B54A-25BB5C28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5F577-5B4F-44DB-8165-7FB712AF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D18C8-7B5F-4AF7-BFEF-95E08DF4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36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9AB59B-F2A0-42E9-8DF6-EB86CA6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615888-D905-4A73-9CF6-08A3759C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6C9DB-296C-4F6C-A750-78C65B13C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04309-49AB-4F63-BCDF-00F26D01FC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EFC16-C598-4D65-AA92-1028E7FD4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9DDD8-9858-4633-85D4-FA2B5353A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image10.png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12.png"></Relationship><Relationship Id="rId2" Type="http://schemas.openxmlformats.org/officeDocument/2006/relationships/image" Target="../media/image11.png"></Relationship><Relationship Id="rId4" Type="http://schemas.openxmlformats.org/officeDocument/2006/relationships/image" Target="../media/image13.png"></Relationship><Relationship Id="rId5" Type="http://schemas.openxmlformats.org/officeDocument/2006/relationships/slideLayout" Target="../slideLayouts/slideLayout7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3659552994233.png"></Relationship><Relationship Id="rId4" Type="http://schemas.openxmlformats.org/officeDocument/2006/relationships/image" Target="../media/fImage718082226961.jpeg"></Relationship><Relationship Id="rId5" Type="http://schemas.openxmlformats.org/officeDocument/2006/relationships/slideLayout" Target="../slideLayouts/slideLayout7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image17.png"></Relationship><Relationship Id="rId2" Type="http://schemas.openxmlformats.org/officeDocument/2006/relationships/image" Target="../media/image16.png"></Relationship><Relationship Id="rId4" Type="http://schemas.openxmlformats.org/officeDocument/2006/relationships/image" Target="../media/image18.png"></Relationship><Relationship Id="rId5" Type="http://schemas.openxmlformats.org/officeDocument/2006/relationships/slideLayout" Target="../slideLayouts/slideLayout7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image19.jpeg"></Relationship><Relationship Id="rId3" Type="http://schemas.openxmlformats.org/officeDocument/2006/relationships/slideLayout" Target="../slideLayouts/slideLayout7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image21.svg"></Relationship><Relationship Id="rId7" Type="http://schemas.openxmlformats.org/officeDocument/2006/relationships/image" Target="../media/image25.svg"></Relationship><Relationship Id="rId2" Type="http://schemas.openxmlformats.org/officeDocument/2006/relationships/image" Target="../media/image20.png"></Relationship><Relationship Id="rId6" Type="http://schemas.openxmlformats.org/officeDocument/2006/relationships/image" Target="../media/image24.png"></Relationship><Relationship Id="rId5" Type="http://schemas.openxmlformats.org/officeDocument/2006/relationships/image" Target="../media/image23.svg"></Relationship><Relationship Id="rId4" Type="http://schemas.openxmlformats.org/officeDocument/2006/relationships/image" Target="../media/image22.png"></Relationship><Relationship Id="rId8" Type="http://schemas.openxmlformats.org/officeDocument/2006/relationships/slideLayout" Target="../slideLayouts/slideLayout7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1.jpeg"></Relationship><Relationship Id="rId3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3.jpeg"></Relationship><Relationship Id="rId3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2.jpeg"></Relationship><Relationship Id="rId3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4.jpeg"></Relationship><Relationship Id="rId3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5.png"></Relationship><Relationship Id="rId3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7.png"></Relationship><Relationship Id="rId2" Type="http://schemas.openxmlformats.org/officeDocument/2006/relationships/image" Target="../media/image6.png"></Relationship><Relationship Id="rId6" Type="http://schemas.openxmlformats.org/officeDocument/2006/relationships/image" Target="../media/image10.png"></Relationship><Relationship Id="rId5" Type="http://schemas.openxmlformats.org/officeDocument/2006/relationships/image" Target="../media/image9.png"></Relationship><Relationship Id="rId4" Type="http://schemas.openxmlformats.org/officeDocument/2006/relationships/image" Target="../media/image8.jpeg"></Relationship><Relationship Id="rId7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/>
          </p:cNvSpPr>
          <p:nvPr/>
        </p:nvSpPr>
        <p:spPr>
          <a:xfrm rot="0">
            <a:off x="-51435" y="1905"/>
            <a:ext cx="12190095" cy="6858635"/>
          </a:xfrm>
          <a:prstGeom prst="rect"/>
          <a:solidFill>
            <a:schemeClr val="accent3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A90FBE-A59D-4013-9F7A-AFE93874FF90}"/>
              </a:ext>
            </a:extLst>
          </p:cNvPr>
          <p:cNvSpPr txBox="1"/>
          <p:nvPr/>
        </p:nvSpPr>
        <p:spPr>
          <a:xfrm>
            <a:off x="3091180" y="492125"/>
            <a:ext cx="5483225" cy="116840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ctr">
            <a:sp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7000" b="1">
                <a:solidFill>
                  <a:schemeClr val="bg1"/>
                </a:solidFill>
                <a:latin typeface="G마켓 산스 TTF Bold" charset="0"/>
                <a:ea typeface="G마켓 산스 TTF Bold" charset="0"/>
              </a:rPr>
              <a:t>오리가미</a:t>
            </a:r>
            <a:r>
              <a:rPr lang="ko-KR" altLang="en-US" sz="7000" b="1">
                <a:solidFill>
                  <a:schemeClr val="bg1"/>
                </a:solidFill>
                <a:latin typeface="G마켓 산스 TTF Bold" charset="0"/>
                <a:ea typeface="G마켓 산스 TTF Bold" charset="0"/>
              </a:rPr>
              <a:t> </a:t>
            </a:r>
            <a:r>
              <a:rPr lang="ko-KR" altLang="en-US" sz="7000" b="1">
                <a:solidFill>
                  <a:schemeClr val="bg1"/>
                </a:solidFill>
                <a:latin typeface="G마켓 산스 TTF Bold" charset="0"/>
                <a:ea typeface="G마켓 산스 TTF Bold" charset="0"/>
              </a:rPr>
              <a:t>졸작</a:t>
            </a:r>
            <a:endParaRPr lang="ko-KR" altLang="en-US" sz="7000" b="1">
              <a:solidFill>
                <a:schemeClr val="bg1"/>
              </a:solidFill>
              <a:latin typeface="G마켓 산스 TTF Bold" charset="0"/>
              <a:ea typeface="G마켓 산스 TTF Bold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90FBE-A59D-4013-9F7A-AFE93874FF90}"/>
              </a:ext>
            </a:extLst>
          </p:cNvPr>
          <p:cNvSpPr txBox="1"/>
          <p:nvPr/>
        </p:nvSpPr>
        <p:spPr>
          <a:xfrm>
            <a:off x="6750050" y="3430905"/>
            <a:ext cx="4730750" cy="8616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5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김판준</a:t>
            </a:r>
            <a:r>
              <a:rPr lang="en-US" altLang="ko-KR" sz="25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sz="25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5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김한결</a:t>
            </a:r>
            <a:r>
              <a:rPr lang="en-US" altLang="ko-KR" sz="25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5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안담기</a:t>
            </a:r>
            <a:endParaRPr lang="en-US" altLang="ko-KR" sz="25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25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이동석</a:t>
            </a:r>
            <a:r>
              <a:rPr lang="en-US" altLang="ko-KR" sz="25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5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이종범</a:t>
            </a:r>
            <a:r>
              <a:rPr lang="en-US" altLang="ko-KR" sz="25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5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장재환</a:t>
            </a:r>
            <a:r>
              <a:rPr lang="en-US" altLang="ko-KR" sz="25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5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정천호</a:t>
            </a:r>
            <a:r>
              <a:rPr lang="ko-KR" altLang="en-US" sz="25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5362575" y="3262630"/>
            <a:ext cx="5687695" cy="38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A90FBE-A59D-4013-9F7A-AFE93874FF90}"/>
              </a:ext>
            </a:extLst>
          </p:cNvPr>
          <p:cNvSpPr txBox="1"/>
          <p:nvPr/>
        </p:nvSpPr>
        <p:spPr>
          <a:xfrm>
            <a:off x="5362575" y="2733040"/>
            <a:ext cx="1833880" cy="476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5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오리가미 조</a:t>
            </a:r>
            <a:endParaRPr lang="en-US" altLang="ko-KR" sz="25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87350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0" y="0"/>
            <a:ext cx="12192635" cy="3429635"/>
          </a:xfrm>
          <a:prstGeom prst="rect"/>
          <a:solidFill>
            <a:schemeClr val="accent3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grpSp>
        <p:nvGrpSpPr>
          <p:cNvPr id="7" name="Group 5"/>
          <p:cNvGrpSpPr/>
          <p:nvPr/>
        </p:nvGrpSpPr>
        <p:grpSpPr>
          <a:xfrm rot="0">
            <a:off x="355600" y="320675"/>
            <a:ext cx="5579110" cy="721995"/>
            <a:chOff x="355600" y="320675"/>
            <a:chExt cx="5579110" cy="721995"/>
          </a:xfrm>
        </p:grpSpPr>
        <p:sp>
          <p:nvSpPr>
            <p:cNvPr id="8" name="Rect 0"/>
            <p:cNvSpPr txBox="1">
              <a:spLocks/>
            </p:cNvSpPr>
            <p:nvPr/>
          </p:nvSpPr>
          <p:spPr>
            <a:xfrm rot="0">
              <a:off x="382270" y="320675"/>
              <a:ext cx="3705225" cy="47434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ko-KR" altLang="en-US" sz="3600">
                  <a:solidFill>
                    <a:schemeClr val="bg2">
                      <a:lumMod val="25000"/>
                    </a:schemeClr>
                  </a:solidFill>
                  <a:latin typeface="나눔스퀘어 ExtraBold" charset="0"/>
                  <a:ea typeface="나눔스퀘어 ExtraBold" charset="0"/>
                </a:rPr>
                <a:t>하드웨어</a:t>
              </a:r>
              <a:r>
                <a:rPr lang="en-US" altLang="ko-KR" sz="3600">
                  <a:solidFill>
                    <a:schemeClr val="bg2">
                      <a:lumMod val="25000"/>
                    </a:schemeClr>
                  </a:solidFill>
                  <a:latin typeface="+mj-ea"/>
                  <a:ea typeface="나눔스퀘어 ExtraBold" charset="0"/>
                </a:rPr>
                <a:t>-</a:t>
              </a:r>
              <a:r>
                <a:rPr lang="ko-KR" altLang="en-US" sz="3600">
                  <a:solidFill>
                    <a:schemeClr val="bg2">
                      <a:lumMod val="25000"/>
                    </a:schemeClr>
                  </a:solidFill>
                  <a:latin typeface="나눔스퀘어 ExtraBold" charset="0"/>
                  <a:ea typeface="나눔스퀘어 ExtraBold" charset="0"/>
                </a:rPr>
                <a:t>모델링</a:t>
              </a:r>
              <a:endParaRPr lang="ko-KR" altLang="en-US" sz="3600">
                <a:solidFill>
                  <a:schemeClr val="bg2">
                    <a:lumMod val="25000"/>
                  </a:schemeClr>
                </a:solidFill>
                <a:latin typeface="나눔스퀘어 ExtraBold" charset="0"/>
                <a:ea typeface="나눔스퀘어 ExtraBold" charset="0"/>
              </a:endParaRPr>
            </a:p>
          </p:txBody>
        </p:sp>
        <p:cxnSp>
          <p:nvCxnSpPr>
            <p:cNvPr id="9" name="Rect 0"/>
            <p:cNvCxnSpPr/>
            <p:nvPr/>
          </p:nvCxnSpPr>
          <p:spPr>
            <a:xfrm rot="0">
              <a:off x="355600" y="1042035"/>
              <a:ext cx="5579110" cy="635"/>
            </a:xfrm>
            <a:prstGeom prst="line"/>
            <a:ln w="6350" cap="flat" cmpd="sng">
              <a:solidFill>
                <a:schemeClr val="accent5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 0"/>
          <p:cNvSpPr>
            <a:spLocks/>
          </p:cNvSpPr>
          <p:nvPr/>
        </p:nvSpPr>
        <p:spPr>
          <a:xfrm rot="0">
            <a:off x="302895" y="611505"/>
            <a:ext cx="80645" cy="85725"/>
          </a:xfrm>
          <a:prstGeom prst="ellipse"/>
          <a:solidFill>
            <a:srgbClr val="7030A0"/>
          </a:solidFill>
          <a:ln w="12700" cap="flat" cmpd="sng">
            <a:solidFill>
              <a:srgbClr val="7030A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pic>
        <p:nvPicPr>
          <p:cNvPr id="4" name="Picture " descr="C:/Users/82102/AppData/Roaming/PolarisOffice/ETemp/6472_15318728/image1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75435" y="956310"/>
            <a:ext cx="8724900" cy="5718810"/>
          </a:xfrm>
          <a:prstGeom prst="rect"/>
          <a:noFill/>
          <a:ln w="0">
            <a:noFill/>
            <a:prstDash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F70A0D-4BE1-4C6B-993F-2EACF31ED518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F27C6FF-AB8F-4969-9E76-43B418709646}"/>
              </a:ext>
            </a:extLst>
          </p:cNvPr>
          <p:cNvGrpSpPr/>
          <p:nvPr/>
        </p:nvGrpSpPr>
        <p:grpSpPr>
          <a:xfrm>
            <a:off x="355600" y="320675"/>
            <a:ext cx="5578475" cy="721360"/>
            <a:chOff x="355600" y="320675"/>
            <a:chExt cx="5578475" cy="721360"/>
          </a:xfrm>
        </p:grpSpPr>
        <p:sp>
          <p:nvSpPr>
            <p:cNvPr id="8" name="TextBox 7"/>
            <p:cNvSpPr txBox="1">
              <a:spLocks/>
            </p:cNvSpPr>
            <p:nvPr/>
          </p:nvSpPr>
          <p:spPr>
            <a:xfrm rot="0">
              <a:off x="382270" y="320675"/>
              <a:ext cx="4806950" cy="64579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ko-KR" altLang="en-US" sz="3600">
                  <a:solidFill>
                    <a:schemeClr val="bg2">
                      <a:lumMod val="25000"/>
                    </a:schemeClr>
                  </a:solidFill>
                  <a:latin typeface="나눔스퀘어 ExtraBold" charset="0"/>
                  <a:ea typeface="나눔스퀘어 ExtraBold" charset="0"/>
                </a:rPr>
                <a:t>소프트웨어</a:t>
              </a:r>
              <a:r>
                <a:rPr lang="en-US" altLang="ko-KR" sz="3600">
                  <a:solidFill>
                    <a:schemeClr val="bg2">
                      <a:lumMod val="25000"/>
                    </a:schemeClr>
                  </a:solidFill>
                  <a:latin typeface="나눔스퀘어 ExtraBold" charset="0"/>
                  <a:ea typeface="나눔스퀘어 ExtraBold" charset="0"/>
                </a:rPr>
                <a:t>-</a:t>
              </a:r>
              <a:r>
                <a:rPr lang="ko-KR" altLang="ko-KR" sz="3600">
                  <a:solidFill>
                    <a:schemeClr val="bg2">
                      <a:lumMod val="25000"/>
                    </a:schemeClr>
                  </a:solidFill>
                  <a:latin typeface="나눔스퀘어 ExtraBold" charset="0"/>
                  <a:ea typeface="나눔스퀘어 ExtraBold" charset="0"/>
                </a:rPr>
                <a:t> 로봇 </a:t>
              </a:r>
              <a:r>
                <a:rPr lang="ko-KR" altLang="en-US" sz="3600">
                  <a:solidFill>
                    <a:schemeClr val="bg2">
                      <a:lumMod val="25000"/>
                    </a:schemeClr>
                  </a:solidFill>
                  <a:latin typeface="나눔스퀘어 ExtraBold" charset="0"/>
                  <a:ea typeface="나눔스퀘어 ExtraBold" charset="0"/>
                </a:rPr>
                <a:t>코딩</a:t>
              </a:r>
              <a:endParaRPr lang="ko-KR" altLang="en-US" sz="3600">
                <a:solidFill>
                  <a:schemeClr val="bg2">
                    <a:lumMod val="25000"/>
                  </a:schemeClr>
                </a:solidFill>
                <a:latin typeface="나눔스퀘어 ExtraBold" charset="0"/>
                <a:ea typeface="나눔스퀘어 ExtraBold" charset="0"/>
              </a:endParaRPr>
            </a:p>
          </p:txBody>
        </p:sp>
        <p:cxnSp>
          <p:nvCxnSpPr>
            <p:cNvPr id="9" name="직선 연결선 8"/>
            <p:cNvCxnSpPr>
              <a:cxnSpLocks/>
            </p:cNvCxnSpPr>
            <p:nvPr/>
          </p:nvCxnSpPr>
          <p:spPr>
            <a:xfrm rot="0">
              <a:off x="355600" y="1042035"/>
              <a:ext cx="5579110" cy="635"/>
            </a:xfrm>
            <a:prstGeom prst="line"/>
            <a:ln w="6350" cap="flat" cmpd="sng">
              <a:solidFill>
                <a:schemeClr val="accent5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타원 9"/>
          <p:cNvSpPr/>
          <p:nvPr/>
        </p:nvSpPr>
        <p:spPr>
          <a:xfrm>
            <a:off x="302895" y="611505"/>
            <a:ext cx="80010" cy="8509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0" y="1139190"/>
            <a:ext cx="7063740" cy="403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0">
            <a:off x="7567295" y="1389380"/>
            <a:ext cx="2569210" cy="1544955"/>
          </a:xfrm>
          <a:prstGeom prst="rect"/>
          <a:noFill/>
        </p:spPr>
      </p:pic>
      <p:pic>
        <p:nvPicPr>
          <p:cNvPr id="4101" name="Picture 5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0">
            <a:off x="9124950" y="3615055"/>
            <a:ext cx="2707640" cy="1419860"/>
          </a:xfrm>
          <a:prstGeom prst="rect"/>
          <a:noFill/>
        </p:spPr>
      </p:pic>
      <p:sp>
        <p:nvSpPr>
          <p:cNvPr id="3" name="TextBox 2"/>
          <p:cNvSpPr txBox="1">
            <a:spLocks/>
          </p:cNvSpPr>
          <p:nvPr/>
        </p:nvSpPr>
        <p:spPr>
          <a:xfrm rot="0">
            <a:off x="8222615" y="2935605"/>
            <a:ext cx="2085340" cy="5537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en-US" sz="3000" b="1">
                <a:solidFill>
                  <a:srgbClr val="FC4700"/>
                </a:solidFill>
              </a:rPr>
              <a:t>통신코드</a:t>
            </a:r>
            <a:endParaRPr lang="ko-KR" altLang="en-US" sz="3000" b="1">
              <a:solidFill>
                <a:srgbClr val="FC47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16275" y="5281295"/>
            <a:ext cx="1821815" cy="55372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en-US" sz="3000" b="1">
                <a:solidFill>
                  <a:srgbClr val="FC4700"/>
                </a:solidFill>
              </a:rPr>
              <a:t>모터코드</a:t>
            </a:r>
            <a:endParaRPr lang="ko-KR" altLang="en-US" sz="3000" b="1">
              <a:solidFill>
                <a:srgbClr val="FC4700"/>
              </a:solidFill>
            </a:endParaRPr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 rot="0">
            <a:off x="9558655" y="5124450"/>
            <a:ext cx="1867535" cy="5537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en-US" sz="3000" b="1">
                <a:solidFill>
                  <a:srgbClr val="FC4700"/>
                </a:solidFill>
              </a:rPr>
              <a:t>센서코드</a:t>
            </a:r>
            <a:endParaRPr lang="ko-KR" altLang="en-US" sz="3000" b="1">
              <a:solidFill>
                <a:srgbClr val="FC4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511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0" y="0"/>
            <a:ext cx="12192635" cy="3429635"/>
          </a:xfrm>
          <a:prstGeom prst="rect"/>
          <a:solidFill>
            <a:schemeClr val="accent3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grpSp>
        <p:nvGrpSpPr>
          <p:cNvPr id="7" name="Group 5"/>
          <p:cNvGrpSpPr/>
          <p:nvPr/>
        </p:nvGrpSpPr>
        <p:grpSpPr>
          <a:xfrm rot="0">
            <a:off x="355600" y="320675"/>
            <a:ext cx="5579110" cy="721995"/>
            <a:chOff x="355600" y="320675"/>
            <a:chExt cx="5579110" cy="721995"/>
          </a:xfrm>
        </p:grpSpPr>
        <p:sp>
          <p:nvSpPr>
            <p:cNvPr id="8" name="Rect 0"/>
            <p:cNvSpPr txBox="1">
              <a:spLocks/>
            </p:cNvSpPr>
            <p:nvPr/>
          </p:nvSpPr>
          <p:spPr>
            <a:xfrm rot="0">
              <a:off x="382270" y="320675"/>
              <a:ext cx="5264150" cy="64579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ko-KR" altLang="en-US" sz="3600">
                  <a:solidFill>
                    <a:schemeClr val="bg2">
                      <a:lumMod val="25000"/>
                    </a:schemeClr>
                  </a:solidFill>
                  <a:latin typeface="나눔스퀘어 ExtraBold" charset="0"/>
                  <a:ea typeface="나눔스퀘어 ExtraBold" charset="0"/>
                </a:rPr>
                <a:t>소프트웨어</a:t>
              </a:r>
              <a:r>
                <a:rPr lang="en-US" altLang="ko-KR" sz="3600">
                  <a:solidFill>
                    <a:schemeClr val="bg2">
                      <a:lumMod val="25000"/>
                    </a:schemeClr>
                  </a:solidFill>
                  <a:latin typeface="나눔스퀘어 ExtraBold" charset="0"/>
                  <a:ea typeface="나눔스퀘어 ExtraBold" charset="0"/>
                </a:rPr>
                <a:t>-</a:t>
              </a:r>
              <a:r>
                <a:rPr lang="ko-KR" altLang="ko-KR" sz="3600">
                  <a:solidFill>
                    <a:schemeClr val="bg2">
                      <a:lumMod val="25000"/>
                    </a:schemeClr>
                  </a:solidFill>
                  <a:latin typeface="나눔스퀘어 ExtraBold" charset="0"/>
                  <a:ea typeface="나눔스퀘어 ExtraBold" charset="0"/>
                </a:rPr>
                <a:t> 컴퓨터 </a:t>
              </a:r>
              <a:r>
                <a:rPr lang="ko-KR" altLang="en-US" sz="3600">
                  <a:solidFill>
                    <a:schemeClr val="bg2">
                      <a:lumMod val="25000"/>
                    </a:schemeClr>
                  </a:solidFill>
                  <a:latin typeface="나눔스퀘어 ExtraBold" charset="0"/>
                  <a:ea typeface="나눔스퀘어 ExtraBold" charset="0"/>
                </a:rPr>
                <a:t>코딩</a:t>
              </a:r>
              <a:endParaRPr lang="ko-KR" altLang="en-US" sz="3600">
                <a:solidFill>
                  <a:schemeClr val="bg2">
                    <a:lumMod val="25000"/>
                  </a:schemeClr>
                </a:solidFill>
                <a:latin typeface="나눔스퀘어 ExtraBold" charset="0"/>
                <a:ea typeface="나눔스퀘어 ExtraBold" charset="0"/>
              </a:endParaRPr>
            </a:p>
          </p:txBody>
        </p:sp>
        <p:cxnSp>
          <p:nvCxnSpPr>
            <p:cNvPr id="9" name="Rect 0"/>
            <p:cNvCxnSpPr/>
            <p:nvPr/>
          </p:nvCxnSpPr>
          <p:spPr>
            <a:xfrm rot="0">
              <a:off x="355600" y="1042035"/>
              <a:ext cx="5579110" cy="635"/>
            </a:xfrm>
            <a:prstGeom prst="line"/>
            <a:ln w="6350" cap="flat" cmpd="sng">
              <a:solidFill>
                <a:schemeClr val="accent5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 0"/>
          <p:cNvSpPr>
            <a:spLocks/>
          </p:cNvSpPr>
          <p:nvPr/>
        </p:nvSpPr>
        <p:spPr>
          <a:xfrm rot="0">
            <a:off x="302895" y="611505"/>
            <a:ext cx="80645" cy="85725"/>
          </a:xfrm>
          <a:prstGeom prst="ellipse"/>
          <a:solidFill>
            <a:srgbClr val="7030A0"/>
          </a:solidFill>
          <a:ln w="12700" cap="flat" cmpd="sng">
            <a:solidFill>
              <a:srgbClr val="7030A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pic>
        <p:nvPicPr>
          <p:cNvPr id="4104" name="그림 410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46555" y="1577975"/>
            <a:ext cx="8902065" cy="4973955"/>
          </a:xfrm>
          <a:prstGeom prst="rect"/>
          <a:noFill/>
        </p:spPr>
      </p:pic>
      <p:pic>
        <p:nvPicPr>
          <p:cNvPr id="4106" name="그림 4105" descr="C:/Users/82102/AppData/Roaming/PolarisOffice/ETemp/6472_15318728/fImage718082226961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52955" y="2250440"/>
            <a:ext cx="5229860" cy="29622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F70A0D-4BE1-4C6B-993F-2EACF31ED518}"/>
              </a:ext>
            </a:extLst>
          </p:cNvPr>
          <p:cNvSpPr/>
          <p:nvPr/>
        </p:nvSpPr>
        <p:spPr>
          <a:xfrm>
            <a:off x="0" y="-46355"/>
            <a:ext cx="12192000" cy="342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F27C6FF-AB8F-4969-9E76-43B418709646}"/>
              </a:ext>
            </a:extLst>
          </p:cNvPr>
          <p:cNvGrpSpPr/>
          <p:nvPr/>
        </p:nvGrpSpPr>
        <p:grpSpPr>
          <a:xfrm>
            <a:off x="355600" y="320675"/>
            <a:ext cx="5578475" cy="721360"/>
            <a:chOff x="355600" y="320675"/>
            <a:chExt cx="5578475" cy="7213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4AB43A-EED3-4FEC-B8D6-32093DA2F829}"/>
                </a:ext>
              </a:extLst>
            </p:cNvPr>
            <p:cNvSpPr txBox="1"/>
            <p:nvPr/>
          </p:nvSpPr>
          <p:spPr>
            <a:xfrm>
              <a:off x="382270" y="320675"/>
              <a:ext cx="3242945" cy="646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제어</a:t>
              </a:r>
              <a:r>
                <a:rPr lang="en-US" altLang="ko-KR" sz="36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-</a:t>
              </a:r>
              <a:r>
                <a:rPr lang="ko-KR" altLang="en-US" sz="36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회로작성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5419435-F7ED-4741-8C40-CE2ABCE61628}"/>
                </a:ext>
              </a:extLst>
            </p:cNvPr>
            <p:cNvCxnSpPr>
              <a:cxnSpLocks/>
            </p:cNvCxnSpPr>
            <p:nvPr/>
          </p:nvCxnSpPr>
          <p:spPr>
            <a:xfrm>
              <a:off x="355600" y="1042035"/>
              <a:ext cx="5578475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타원 9"/>
          <p:cNvSpPr/>
          <p:nvPr/>
        </p:nvSpPr>
        <p:spPr>
          <a:xfrm>
            <a:off x="302895" y="611505"/>
            <a:ext cx="80010" cy="8509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E1ED10-6A57-4BCB-80CB-277010CC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181100" y="1630680"/>
            <a:ext cx="3244850" cy="45821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/>
          <p:cNvSpPr txBox="1">
            <a:spLocks/>
          </p:cNvSpPr>
          <p:nvPr/>
        </p:nvSpPr>
        <p:spPr>
          <a:xfrm rot="0">
            <a:off x="1016000" y="5715635"/>
            <a:ext cx="3382645" cy="8616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en-US" sz="2500" b="1">
                <a:solidFill>
                  <a:srgbClr val="FC4700"/>
                </a:solidFill>
              </a:rPr>
              <a:t>아두이노</a:t>
            </a:r>
            <a:r>
              <a:rPr lang="en-US" altLang="ko-KR" sz="2500" b="1">
                <a:solidFill>
                  <a:srgbClr val="FC4700"/>
                </a:solidFill>
              </a:rPr>
              <a:t>&amp;</a:t>
            </a:r>
            <a:r>
              <a:rPr lang="ko-KR" altLang="en-US" sz="2500" b="1">
                <a:solidFill>
                  <a:srgbClr val="FC4700"/>
                </a:solidFill>
              </a:rPr>
              <a:t>라즈베리파이 </a:t>
            </a:r>
            <a:r>
              <a:rPr lang="en-US" altLang="ko-KR" sz="2500" b="1">
                <a:solidFill>
                  <a:srgbClr val="FC4700"/>
                </a:solidFill>
              </a:rPr>
              <a:t>UART </a:t>
            </a:r>
            <a:r>
              <a:rPr lang="ko-KR" altLang="en-US" sz="2500" b="1">
                <a:solidFill>
                  <a:srgbClr val="FC4700"/>
                </a:solidFill>
              </a:rPr>
              <a:t>통신 회로</a:t>
            </a:r>
            <a:endParaRPr lang="ko-KR" altLang="en-US" sz="2500" b="1">
              <a:solidFill>
                <a:srgbClr val="FC47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3B00A6-999E-40C7-B200-329B897D5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135" y="405130"/>
            <a:ext cx="3542665" cy="2581275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12" name="TextBox 11"/>
          <p:cNvSpPr txBox="1">
            <a:spLocks/>
          </p:cNvSpPr>
          <p:nvPr/>
        </p:nvSpPr>
        <p:spPr>
          <a:xfrm rot="0">
            <a:off x="7186930" y="3105785"/>
            <a:ext cx="3375025" cy="8616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en-US" sz="2500" b="1">
                <a:solidFill>
                  <a:srgbClr val="FC4700"/>
                </a:solidFill>
              </a:rPr>
              <a:t>리튬이온 배터리 충방전 및</a:t>
            </a:r>
            <a:r>
              <a:rPr lang="ko-KR" altLang="en-US" sz="2500" b="1">
                <a:solidFill>
                  <a:srgbClr val="FC4700"/>
                </a:solidFill>
              </a:rPr>
              <a:t> </a:t>
            </a:r>
            <a:r>
              <a:rPr lang="ko-KR" altLang="en-US" sz="2500" b="1">
                <a:solidFill>
                  <a:srgbClr val="FC4700"/>
                </a:solidFill>
              </a:rPr>
              <a:t>승압 회로</a:t>
            </a:r>
            <a:endParaRPr lang="ko-KR" altLang="en-US" sz="2500" b="1">
              <a:solidFill>
                <a:srgbClr val="FC47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E074EF-443C-4A81-809D-3B8BF60D8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730" y="3779520"/>
            <a:ext cx="3043555" cy="2413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499A64-909A-4535-95FA-427D40BEE5FB}"/>
              </a:ext>
            </a:extLst>
          </p:cNvPr>
          <p:cNvSpPr txBox="1"/>
          <p:nvPr/>
        </p:nvSpPr>
        <p:spPr>
          <a:xfrm>
            <a:off x="8298180" y="6038850"/>
            <a:ext cx="2386330" cy="47688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en-US" sz="2500" b="1">
                <a:solidFill>
                  <a:srgbClr val="FC4700"/>
                </a:solidFill>
              </a:rPr>
              <a:t>모터 컨트롤 회로</a:t>
            </a:r>
            <a:endParaRPr lang="ko-KR" altLang="en-US" sz="2500" b="1">
              <a:solidFill>
                <a:srgbClr val="FC4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081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83B9C39-5FF0-4587-935B-5742607F97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27AFDA-899A-4A08-9683-3D5B9C7E49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F4B025F-A559-4C26-A68F-3A85C4E19915}"/>
              </a:ext>
            </a:extLst>
          </p:cNvPr>
          <p:cNvGrpSpPr/>
          <p:nvPr/>
        </p:nvGrpSpPr>
        <p:grpSpPr>
          <a:xfrm>
            <a:off x="3536950" y="2345055"/>
            <a:ext cx="6064250" cy="2846070"/>
            <a:chOff x="3536950" y="2345055"/>
            <a:chExt cx="6064250" cy="284607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45A9C7-3441-4DA3-AF7E-2EB769AAC385}"/>
                </a:ext>
              </a:extLst>
            </p:cNvPr>
            <p:cNvSpPr txBox="1"/>
            <p:nvPr/>
          </p:nvSpPr>
          <p:spPr>
            <a:xfrm>
              <a:off x="3536950" y="2345055"/>
              <a:ext cx="5118735" cy="1446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+mj-lt"/>
                </a:rPr>
                <a:t>PART 3.</a:t>
              </a:r>
              <a:endParaRPr lang="ko-KR" altLang="en-US" sz="8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996D52-F6E4-4F46-AA7E-7AE3E6966FC0}"/>
                </a:ext>
              </a:extLst>
            </p:cNvPr>
            <p:cNvSpPr txBox="1"/>
            <p:nvPr/>
          </p:nvSpPr>
          <p:spPr>
            <a:xfrm>
              <a:off x="6217285" y="4669155"/>
              <a:ext cx="3384550" cy="522605"/>
            </a:xfrm>
            <a:prstGeom prst="rect">
              <a:avLst/>
            </a:prstGeom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defTabSz="508000">
                <a:buFontTx/>
                <a:buNone/>
              </a:pPr>
              <a:r>
                <a:rPr lang="ko-KR" altLang="en-US" sz="2800" b="1">
                  <a:solidFill>
                    <a:schemeClr val="bg1"/>
                  </a:solidFill>
                  <a:latin typeface="G마켓 산스 TTF Light" charset="0"/>
                  <a:ea typeface="G마켓 산스 TTF Light" charset="0"/>
                </a:rPr>
                <a:t>완성된 로봇의 평가</a:t>
              </a:r>
              <a:endParaRPr lang="ko-KR" altLang="en-US" sz="2800" b="1">
                <a:solidFill>
                  <a:schemeClr val="bg1"/>
                </a:solidFill>
                <a:latin typeface="G마켓 산스 TTF Light" charset="0"/>
                <a:ea typeface="G마켓 산스 TTF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1121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9712809-CD7C-42B2-B9A4-B1049624D73D}"/>
              </a:ext>
            </a:extLst>
          </p:cNvPr>
          <p:cNvSpPr/>
          <p:nvPr/>
        </p:nvSpPr>
        <p:spPr>
          <a:xfrm>
            <a:off x="6932295" y="962660"/>
            <a:ext cx="2136775" cy="3442335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7575FC7-1759-446F-92AD-BB4124F9E8A1}"/>
              </a:ext>
            </a:extLst>
          </p:cNvPr>
          <p:cNvSpPr/>
          <p:nvPr/>
        </p:nvSpPr>
        <p:spPr>
          <a:xfrm>
            <a:off x="1141095" y="2046605"/>
            <a:ext cx="3023870" cy="3023870"/>
          </a:xfrm>
          <a:prstGeom prst="ellipse">
            <a:avLst/>
          </a:prstGeom>
          <a:pattFill prst="pct50">
            <a:fgClr>
              <a:schemeClr val="accent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2BC47AE-5042-407B-AC35-86DFBCD6821C}"/>
              </a:ext>
            </a:extLst>
          </p:cNvPr>
          <p:cNvSpPr/>
          <p:nvPr/>
        </p:nvSpPr>
        <p:spPr>
          <a:xfrm>
            <a:off x="1046480" y="1987550"/>
            <a:ext cx="3023870" cy="30238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C5BE4D4-044D-4303-B0A1-E96DDA69C90B}"/>
              </a:ext>
            </a:extLst>
          </p:cNvPr>
          <p:cNvSpPr/>
          <p:nvPr/>
        </p:nvSpPr>
        <p:spPr>
          <a:xfrm>
            <a:off x="4897120" y="2052320"/>
            <a:ext cx="3023870" cy="3023870"/>
          </a:xfrm>
          <a:prstGeom prst="ellipse">
            <a:avLst/>
          </a:prstGeom>
          <a:pattFill prst="pct50">
            <a:fgClr>
              <a:schemeClr val="accent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2FB0BF0-FF15-43A8-8A1B-EA8835E9914E}"/>
              </a:ext>
            </a:extLst>
          </p:cNvPr>
          <p:cNvSpPr/>
          <p:nvPr/>
        </p:nvSpPr>
        <p:spPr>
          <a:xfrm>
            <a:off x="4802505" y="1993265"/>
            <a:ext cx="3023870" cy="30238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6BAD24C-5F87-47FD-8B84-0A22B88E77E8}"/>
              </a:ext>
            </a:extLst>
          </p:cNvPr>
          <p:cNvSpPr/>
          <p:nvPr/>
        </p:nvSpPr>
        <p:spPr>
          <a:xfrm>
            <a:off x="8652510" y="2058670"/>
            <a:ext cx="3023870" cy="3023870"/>
          </a:xfrm>
          <a:prstGeom prst="ellipse">
            <a:avLst/>
          </a:prstGeom>
          <a:pattFill prst="pct50">
            <a:fgClr>
              <a:schemeClr val="accent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E948FF1-B6A3-4EAF-91CB-35753A12EAA1}"/>
              </a:ext>
            </a:extLst>
          </p:cNvPr>
          <p:cNvSpPr/>
          <p:nvPr/>
        </p:nvSpPr>
        <p:spPr>
          <a:xfrm>
            <a:off x="8558530" y="1999615"/>
            <a:ext cx="3023870" cy="30238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40FDFD3-B07C-42C3-81D8-5D27DA3D1D6E}"/>
              </a:ext>
            </a:extLst>
          </p:cNvPr>
          <p:cNvCxnSpPr/>
          <p:nvPr/>
        </p:nvCxnSpPr>
        <p:spPr>
          <a:xfrm>
            <a:off x="9859645" y="5555615"/>
            <a:ext cx="51562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FE4740C-E49A-48C8-A99B-9EC9B71032CC}"/>
              </a:ext>
            </a:extLst>
          </p:cNvPr>
          <p:cNvSpPr txBox="1"/>
          <p:nvPr/>
        </p:nvSpPr>
        <p:spPr>
          <a:xfrm>
            <a:off x="7054850" y="5636895"/>
            <a:ext cx="4622165" cy="47688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2500" spc="-14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2500" spc="-14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독특한 바퀴로 불안정한 지형도 이동가능</a:t>
            </a:r>
            <a:endParaRPr lang="ko-KR" altLang="en-US" sz="25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BE63F42-C4E8-4359-99E5-5EEE1A738504}"/>
              </a:ext>
            </a:extLst>
          </p:cNvPr>
          <p:cNvCxnSpPr/>
          <p:nvPr/>
        </p:nvCxnSpPr>
        <p:spPr>
          <a:xfrm>
            <a:off x="6103620" y="5555615"/>
            <a:ext cx="51562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89E1412-EBAF-4A56-95D8-1A9DFBA784BD}"/>
              </a:ext>
            </a:extLst>
          </p:cNvPr>
          <p:cNvCxnSpPr/>
          <p:nvPr/>
        </p:nvCxnSpPr>
        <p:spPr>
          <a:xfrm>
            <a:off x="2347595" y="5555615"/>
            <a:ext cx="51562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>
            <a:spLocks/>
          </p:cNvSpPr>
          <p:nvPr/>
        </p:nvSpPr>
        <p:spPr>
          <a:xfrm rot="0">
            <a:off x="4642485" y="5062220"/>
            <a:ext cx="3653790" cy="47688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2500" spc="-14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ko-KR" sz="2500" spc="-14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카메라를 이용한 구조작업 진행 가능</a:t>
            </a:r>
            <a:endParaRPr lang="ko-KR" altLang="en-US" sz="25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6DA1555B-2C01-4A46-AA53-32FC4A822B2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9580" y="2727325"/>
            <a:ext cx="1626870" cy="1626870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DC088FA2-102B-4C77-85CE-EFBDA6FF80D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6250" y="2773680"/>
            <a:ext cx="1534160" cy="1534160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89D3D6CA-8F16-460A-BB9B-C7E9E7D8160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6220" y="2550160"/>
            <a:ext cx="1898015" cy="1898015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F27C6FF-AB8F-4969-9E76-43B418709646}"/>
              </a:ext>
            </a:extLst>
          </p:cNvPr>
          <p:cNvGrpSpPr/>
          <p:nvPr/>
        </p:nvGrpSpPr>
        <p:grpSpPr>
          <a:xfrm>
            <a:off x="342265" y="650240"/>
            <a:ext cx="5578475" cy="984885"/>
            <a:chOff x="342265" y="650240"/>
            <a:chExt cx="5578475" cy="98488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E4AB43A-EED3-4FEC-B8D6-32093DA2F829}"/>
                </a:ext>
              </a:extLst>
            </p:cNvPr>
            <p:cNvSpPr txBox="1"/>
            <p:nvPr/>
          </p:nvSpPr>
          <p:spPr>
            <a:xfrm>
              <a:off x="368935" y="650240"/>
              <a:ext cx="3569970" cy="646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오리가미의 장점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05419435-F7ED-4741-8C40-CE2ABCE61628}"/>
                </a:ext>
              </a:extLst>
            </p:cNvPr>
            <p:cNvCxnSpPr>
              <a:cxnSpLocks/>
            </p:cNvCxnSpPr>
            <p:nvPr/>
          </p:nvCxnSpPr>
          <p:spPr>
            <a:xfrm>
              <a:off x="342265" y="1635125"/>
              <a:ext cx="5578475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타원 24"/>
          <p:cNvSpPr/>
          <p:nvPr/>
        </p:nvSpPr>
        <p:spPr>
          <a:xfrm>
            <a:off x="288925" y="940435"/>
            <a:ext cx="80010" cy="8509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텍스트 상자 54"/>
          <p:cNvSpPr txBox="1">
            <a:spLocks/>
          </p:cNvSpPr>
          <p:nvPr/>
        </p:nvSpPr>
        <p:spPr>
          <a:xfrm rot="0">
            <a:off x="798195" y="5708650"/>
            <a:ext cx="3758565" cy="47688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2500" spc="-14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-gps</a:t>
            </a:r>
            <a:r>
              <a:rPr lang="ko-KR" altLang="en-US" sz="2500" spc="-14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 이용하여 정확한 위치확인</a:t>
            </a:r>
            <a:endParaRPr lang="ko-KR" altLang="en-US" sz="25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6172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66A8220-3A1D-4ACA-A2D5-97F2214D69F2}"/>
              </a:ext>
            </a:extLst>
          </p:cNvPr>
          <p:cNvCxnSpPr>
            <a:cxnSpLocks/>
          </p:cNvCxnSpPr>
          <p:nvPr/>
        </p:nvCxnSpPr>
        <p:spPr>
          <a:xfrm>
            <a:off x="1047115" y="1318895"/>
            <a:ext cx="11144885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9ED8B5D-2EF0-4EB6-B22E-93A9631F0ECC}"/>
              </a:ext>
            </a:extLst>
          </p:cNvPr>
          <p:cNvCxnSpPr>
            <a:cxnSpLocks/>
          </p:cNvCxnSpPr>
          <p:nvPr/>
        </p:nvCxnSpPr>
        <p:spPr>
          <a:xfrm>
            <a:off x="1483360" y="3159760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6725842-C781-4E07-9C27-667724371AAB}"/>
              </a:ext>
            </a:extLst>
          </p:cNvPr>
          <p:cNvCxnSpPr>
            <a:cxnSpLocks/>
          </p:cNvCxnSpPr>
          <p:nvPr/>
        </p:nvCxnSpPr>
        <p:spPr>
          <a:xfrm>
            <a:off x="1483360" y="5010785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1519555" y="1512570"/>
            <a:ext cx="10244455" cy="1361440"/>
            <a:chOff x="1519555" y="1512570"/>
            <a:chExt cx="10244455" cy="1361440"/>
          </a:xfrm>
        </p:grpSpPr>
        <p:sp>
          <p:nvSpPr>
            <p:cNvPr id="11" name="TextBox 10"/>
            <p:cNvSpPr txBox="1">
              <a:spLocks/>
            </p:cNvSpPr>
            <p:nvPr/>
          </p:nvSpPr>
          <p:spPr>
            <a:xfrm rot="0">
              <a:off x="1519555" y="1661795"/>
              <a:ext cx="772160" cy="121285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/>
                <a:t>001</a:t>
              </a:r>
              <a:endParaRPr lang="ko-KR" altLang="en-US"/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 rot="0">
              <a:off x="2274570" y="1661795"/>
              <a:ext cx="567690" cy="121285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 rot="0">
              <a:off x="3146425" y="1512570"/>
              <a:ext cx="8618220" cy="119888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ko-KR" altLang="en-US" sz="2400">
                  <a:latin typeface="나눔스퀘어 ExtraBold" charset="0"/>
                  <a:ea typeface="나눔스퀘어 ExtraBold" charset="0"/>
                </a:rPr>
                <a:t>재환 : 팀원들과 브레인스토밍을 통하여 로봇의 대한 아이디어를 찾으면서 좋은 로봇이 될 것이라고 생각하였다. 좋은 로봇을 만들기 위해 노력하였고 마침내 그 결실을 맺게 되어 보람을 느꼈다.  </a:t>
              </a:r>
              <a:endParaRPr lang="ko-KR" altLang="en-US" sz="2400">
                <a:latin typeface="나눔스퀘어 ExtraBold" charset="0"/>
                <a:ea typeface="나눔스퀘어 ExtraBold" charset="0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8F3F028-4B41-4D06-97CB-A0C473C34A22}"/>
              </a:ext>
            </a:extLst>
          </p:cNvPr>
          <p:cNvGrpSpPr/>
          <p:nvPr/>
        </p:nvGrpSpPr>
        <p:grpSpPr>
          <a:xfrm>
            <a:off x="1516380" y="3423285"/>
            <a:ext cx="8522335" cy="1508125"/>
            <a:chOff x="1516380" y="3423285"/>
            <a:chExt cx="8522335" cy="1508125"/>
          </a:xfrm>
        </p:grpSpPr>
        <p:sp>
          <p:nvSpPr>
            <p:cNvPr id="29" name="TextBox 28"/>
            <p:cNvSpPr txBox="1">
              <a:spLocks/>
            </p:cNvSpPr>
            <p:nvPr/>
          </p:nvSpPr>
          <p:spPr>
            <a:xfrm rot="0">
              <a:off x="1516380" y="3507105"/>
              <a:ext cx="1516380" cy="142494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/>
                <a:t>002</a:t>
              </a:r>
              <a:endParaRPr lang="ko-KR" altLang="en-US"/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 rot="0">
              <a:off x="2291080" y="3427095"/>
              <a:ext cx="1033780" cy="142494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 rot="0">
              <a:off x="3068320" y="3423285"/>
              <a:ext cx="6971030" cy="119888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ko-KR" altLang="en-US" sz="2400">
                  <a:latin typeface="나눔스퀘어 ExtraBold" charset="0"/>
                  <a:ea typeface="나눔스퀘어 ExtraBold" charset="0"/>
                </a:rPr>
                <a:t>판준 : 처음에는 이게 가능할지, 내가 잘 할 수 았을지 의문이 들었지만 조원들과 회의를 통하여 서로의 부족한 점을 보충하면서 발전하게 되어 좋았다.</a:t>
              </a:r>
              <a:endParaRPr lang="ko-KR" altLang="en-US" sz="2400">
                <a:latin typeface="나눔스퀘어 ExtraBold" charset="0"/>
                <a:ea typeface="나눔스퀘어 ExtraBold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8857E59-B594-4359-92E2-B5A7C9B352D8}"/>
              </a:ext>
            </a:extLst>
          </p:cNvPr>
          <p:cNvGrpSpPr/>
          <p:nvPr/>
        </p:nvGrpSpPr>
        <p:grpSpPr>
          <a:xfrm>
            <a:off x="1520825" y="5195570"/>
            <a:ext cx="10551160" cy="1567180"/>
            <a:chOff x="1520825" y="5195570"/>
            <a:chExt cx="10551160" cy="1567180"/>
          </a:xfrm>
        </p:grpSpPr>
        <p:sp>
          <p:nvSpPr>
            <p:cNvPr id="34" name="TextBox 33"/>
            <p:cNvSpPr txBox="1">
              <a:spLocks/>
            </p:cNvSpPr>
            <p:nvPr/>
          </p:nvSpPr>
          <p:spPr>
            <a:xfrm rot="0">
              <a:off x="1520825" y="5241925"/>
              <a:ext cx="659130" cy="37084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/>
                <a:t>003</a:t>
              </a:r>
              <a:endParaRPr lang="ko-KR" altLang="en-US"/>
            </a:p>
          </p:txBody>
        </p:sp>
        <p:sp>
          <p:nvSpPr>
            <p:cNvPr id="35" name="TextBox 34"/>
            <p:cNvSpPr txBox="1">
              <a:spLocks/>
            </p:cNvSpPr>
            <p:nvPr/>
          </p:nvSpPr>
          <p:spPr>
            <a:xfrm rot="0">
              <a:off x="2371725" y="5241925"/>
              <a:ext cx="462915" cy="36893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36" name="TextBox 35"/>
            <p:cNvSpPr txBox="1">
              <a:spLocks/>
            </p:cNvSpPr>
            <p:nvPr/>
          </p:nvSpPr>
          <p:spPr>
            <a:xfrm rot="0">
              <a:off x="3060700" y="5195570"/>
              <a:ext cx="9011920" cy="156781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ko-KR" altLang="en-US" sz="2400">
                  <a:latin typeface="나눔스퀘어 ExtraBold" charset="0"/>
                  <a:ea typeface="나눔스퀘어 ExtraBold" charset="0"/>
                </a:rPr>
                <a:t>동석 : 오리가미 로봇을 제작하면서 제 역할을 다하지 못해 아쉬웠지만 팀원들과 협동하여 과제를 수행할 수 있어 좋았다. </a:t>
              </a:r>
              <a:endParaRPr lang="ko-KR" altLang="en-US" sz="2400">
                <a:latin typeface="나눔스퀘어 ExtraBold" charset="0"/>
                <a:ea typeface="나눔스퀘어 ExtraBold" charset="0"/>
              </a:endParaRPr>
            </a:p>
            <a:p>
              <a:pPr marL="0" indent="0" defTabSz="508000">
                <a:buFontTx/>
                <a:buNone/>
              </a:pPr>
              <a:endParaRPr lang="ko-KR" altLang="en-US" sz="2400">
                <a:latin typeface="나눔스퀘어 ExtraBold" charset="0"/>
                <a:ea typeface="나눔스퀘어 ExtraBold" charset="0"/>
              </a:endParaRPr>
            </a:p>
            <a:p>
              <a:pPr marL="0" indent="0" defTabSz="508000">
                <a:buFontTx/>
                <a:buNone/>
              </a:pPr>
              <a:endParaRPr lang="ko-KR" altLang="en-US" sz="2400">
                <a:latin typeface="나눔스퀘어 ExtraBold" charset="0"/>
                <a:ea typeface="나눔스퀘어 ExtraBold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E4AB43A-EED3-4FEC-B8D6-32093DA2F829}"/>
              </a:ext>
            </a:extLst>
          </p:cNvPr>
          <p:cNvSpPr txBox="1"/>
          <p:nvPr/>
        </p:nvSpPr>
        <p:spPr>
          <a:xfrm>
            <a:off x="368935" y="650240"/>
            <a:ext cx="4493260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아쉬운 점 및 느낀 점</a:t>
            </a:r>
          </a:p>
        </p:txBody>
      </p:sp>
      <p:sp>
        <p:nvSpPr>
          <p:cNvPr id="39" name="타원 38"/>
          <p:cNvSpPr/>
          <p:nvPr/>
        </p:nvSpPr>
        <p:spPr>
          <a:xfrm>
            <a:off x="288925" y="940435"/>
            <a:ext cx="80010" cy="8509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5178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4E83D0-050B-4728-80AB-903D51944219}"/>
              </a:ext>
            </a:extLst>
          </p:cNvPr>
          <p:cNvSpPr txBox="1"/>
          <p:nvPr/>
        </p:nvSpPr>
        <p:spPr>
          <a:xfrm>
            <a:off x="3290570" y="2705735"/>
            <a:ext cx="5610860" cy="1446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-635" y="0"/>
            <a:ext cx="12192000" cy="6858000"/>
          </a:xfrm>
          <a:prstGeom prst="rect">
            <a:avLst/>
          </a:prstGeom>
          <a:solidFill>
            <a:schemeClr val="accent3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E83D0-050B-4728-80AB-903D51944219}"/>
              </a:ext>
            </a:extLst>
          </p:cNvPr>
          <p:cNvSpPr txBox="1"/>
          <p:nvPr/>
        </p:nvSpPr>
        <p:spPr>
          <a:xfrm>
            <a:off x="2675890" y="2858135"/>
            <a:ext cx="7145020" cy="1446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  <a:r>
              <a:rPr lang="en-US" altLang="ko-KR" sz="8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^^</a:t>
            </a:r>
            <a:endParaRPr lang="ko-KR" altLang="en-US" sz="88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560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 rot="0">
            <a:off x="4125595" y="9525"/>
            <a:ext cx="8053705" cy="6859270"/>
          </a:xfrm>
          <a:prstGeom prst="rect"/>
          <a:solidFill>
            <a:schemeClr val="accent3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6CE42A-1E22-4CD2-B33B-C1D0F9EF83FD}"/>
              </a:ext>
            </a:extLst>
          </p:cNvPr>
          <p:cNvSpPr txBox="1"/>
          <p:nvPr/>
        </p:nvSpPr>
        <p:spPr>
          <a:xfrm>
            <a:off x="224790" y="587375"/>
            <a:ext cx="3809365" cy="101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Contents.</a:t>
            </a:r>
            <a:endParaRPr lang="ko-KR" altLang="en-US" sz="6000" dirty="0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88A3A-A133-426F-83D5-CBB04756EA85}"/>
              </a:ext>
            </a:extLst>
          </p:cNvPr>
          <p:cNvSpPr txBox="1"/>
          <p:nvPr/>
        </p:nvSpPr>
        <p:spPr>
          <a:xfrm>
            <a:off x="4852670" y="955675"/>
            <a:ext cx="4288155" cy="553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001 </a:t>
            </a:r>
            <a:r>
              <a:rPr lang="ko-KR" altLang="en-US" sz="3000" dirty="0">
                <a:solidFill>
                  <a:schemeClr val="tx1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재난구조 로봇 소개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F88A3A-A133-426F-83D5-CBB04756EA85}"/>
              </a:ext>
            </a:extLst>
          </p:cNvPr>
          <p:cNvSpPr txBox="1"/>
          <p:nvPr/>
        </p:nvSpPr>
        <p:spPr>
          <a:xfrm>
            <a:off x="4826000" y="2565400"/>
            <a:ext cx="3669665" cy="553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002</a:t>
            </a:r>
            <a:r>
              <a:rPr lang="en-US" altLang="ko-KR" sz="3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3000" dirty="0">
                <a:solidFill>
                  <a:schemeClr val="tx1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로봇 제작 과정</a:t>
            </a:r>
            <a:r>
              <a:rPr lang="en-US" altLang="ko-KR" sz="3000" dirty="0">
                <a:solidFill>
                  <a:schemeClr val="tx1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sz="3000" dirty="0">
              <a:solidFill>
                <a:schemeClr val="tx1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 rot="0">
            <a:off x="6036945" y="1603375"/>
            <a:ext cx="311150" cy="3994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en-US" sz="2000" b="1">
                <a:solidFill>
                  <a:srgbClr val="FC4700"/>
                </a:solidFill>
                <a:latin typeface="돋움" charset="0"/>
                <a:ea typeface="돋움" charset="0"/>
              </a:rPr>
              <a:t>재난구조</a:t>
            </a:r>
            <a:r>
              <a:rPr lang="ko-KR" altLang="en-US" sz="2000" b="1">
                <a:solidFill>
                  <a:srgbClr val="FC4700"/>
                </a:solidFill>
                <a:latin typeface="돋움" charset="0"/>
                <a:ea typeface="돋움" charset="0"/>
              </a:rPr>
              <a:t> </a:t>
            </a:r>
            <a:r>
              <a:rPr lang="ko-KR" altLang="en-US" sz="2000" b="1">
                <a:solidFill>
                  <a:srgbClr val="FC4700"/>
                </a:solidFill>
                <a:latin typeface="돋움" charset="0"/>
                <a:ea typeface="돋움" charset="0"/>
              </a:rPr>
              <a:t>로봇</a:t>
            </a:r>
            <a:r>
              <a:rPr lang="ko-KR" altLang="en-US" sz="2000" b="1">
                <a:solidFill>
                  <a:srgbClr val="FC4700"/>
                </a:solidFill>
                <a:latin typeface="돋움" charset="0"/>
                <a:ea typeface="돋움" charset="0"/>
              </a:rPr>
              <a:t> </a:t>
            </a:r>
            <a:r>
              <a:rPr lang="ko-KR" altLang="en-US" sz="2000" b="1">
                <a:solidFill>
                  <a:srgbClr val="FC4700"/>
                </a:solidFill>
                <a:latin typeface="돋움" charset="0"/>
                <a:ea typeface="돋움" charset="0"/>
              </a:rPr>
              <a:t>제작</a:t>
            </a:r>
            <a:r>
              <a:rPr lang="ko-KR" altLang="en-US" sz="2000" b="1">
                <a:solidFill>
                  <a:srgbClr val="FC4700"/>
                </a:solidFill>
                <a:latin typeface="돋움" charset="0"/>
                <a:ea typeface="돋움" charset="0"/>
              </a:rPr>
              <a:t> </a:t>
            </a:r>
            <a:r>
              <a:rPr lang="ko-KR" altLang="en-US" sz="2000" b="1">
                <a:solidFill>
                  <a:srgbClr val="FC4700"/>
                </a:solidFill>
                <a:latin typeface="돋움" charset="0"/>
                <a:ea typeface="돋움" charset="0"/>
              </a:rPr>
              <a:t>계기</a:t>
            </a:r>
            <a:endParaRPr lang="ko-KR" altLang="en-US" sz="2000" b="1">
              <a:solidFill>
                <a:srgbClr val="FC4700"/>
              </a:solidFill>
              <a:latin typeface="돋움" charset="0"/>
              <a:ea typeface="돋움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996940" y="1760855"/>
            <a:ext cx="80010" cy="85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F88A3A-A133-426F-83D5-CBB04756EA85}"/>
              </a:ext>
            </a:extLst>
          </p:cNvPr>
          <p:cNvSpPr txBox="1"/>
          <p:nvPr/>
        </p:nvSpPr>
        <p:spPr>
          <a:xfrm>
            <a:off x="6036945" y="2063115"/>
            <a:ext cx="311150" cy="39941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en-US" sz="2000" b="1">
                <a:solidFill>
                  <a:srgbClr val="FC4700"/>
                </a:solidFill>
                <a:latin typeface="돋움" charset="0"/>
                <a:ea typeface="돋움" charset="0"/>
              </a:rPr>
              <a:t>재난구조 로봇의 필요성</a:t>
            </a:r>
            <a:endParaRPr lang="ko-KR" altLang="en-US" sz="2000" b="1">
              <a:solidFill>
                <a:srgbClr val="FC4700"/>
              </a:solidFill>
              <a:latin typeface="돋움" charset="0"/>
              <a:ea typeface="돋움" charset="0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996940" y="2220595"/>
            <a:ext cx="80010" cy="85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F88A3A-A133-426F-83D5-CBB04756EA85}"/>
              </a:ext>
            </a:extLst>
          </p:cNvPr>
          <p:cNvSpPr txBox="1"/>
          <p:nvPr/>
        </p:nvSpPr>
        <p:spPr>
          <a:xfrm>
            <a:off x="5970270" y="3984625"/>
            <a:ext cx="2131060" cy="39941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en-US" sz="2000" b="1">
                <a:solidFill>
                  <a:srgbClr val="FC4700"/>
                </a:solidFill>
                <a:latin typeface="돋움" charset="0"/>
                <a:ea typeface="돋움" charset="0"/>
              </a:rPr>
              <a:t>하드웨어</a:t>
            </a:r>
            <a:r>
              <a:rPr lang="en-US" altLang="ko-KR" sz="2000" b="1">
                <a:solidFill>
                  <a:srgbClr val="FC4700"/>
                </a:solidFill>
                <a:latin typeface="돋움" charset="0"/>
                <a:ea typeface="돋움" charset="0"/>
              </a:rPr>
              <a:t>-</a:t>
            </a:r>
            <a:r>
              <a:rPr lang="ko-KR" altLang="en-US" sz="2000" b="1">
                <a:solidFill>
                  <a:srgbClr val="FC4700"/>
                </a:solidFill>
                <a:latin typeface="돋움" charset="0"/>
                <a:ea typeface="돋움" charset="0"/>
              </a:rPr>
              <a:t>모델링</a:t>
            </a:r>
            <a:endParaRPr lang="ko-KR" altLang="en-US" sz="2000" b="1">
              <a:solidFill>
                <a:srgbClr val="FC4700"/>
              </a:solidFill>
              <a:latin typeface="돋움" charset="0"/>
              <a:ea typeface="돋움" charset="0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930265" y="4142105"/>
            <a:ext cx="80645" cy="8572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 b="1">
              <a:solidFill>
                <a:srgbClr val="FC47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F88A3A-A133-426F-83D5-CBB04756EA85}"/>
              </a:ext>
            </a:extLst>
          </p:cNvPr>
          <p:cNvSpPr txBox="1"/>
          <p:nvPr/>
        </p:nvSpPr>
        <p:spPr>
          <a:xfrm>
            <a:off x="5970270" y="4409440"/>
            <a:ext cx="2131060" cy="39941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en-US" sz="2000" b="1">
                <a:solidFill>
                  <a:srgbClr val="FC4700"/>
                </a:solidFill>
                <a:latin typeface="돋움" charset="0"/>
                <a:ea typeface="돋움" charset="0"/>
              </a:rPr>
              <a:t>소프트웨어</a:t>
            </a:r>
            <a:r>
              <a:rPr lang="en-US" altLang="ko-KR" sz="2000" b="1">
                <a:solidFill>
                  <a:srgbClr val="FC4700"/>
                </a:solidFill>
                <a:latin typeface="돋움" charset="0"/>
                <a:ea typeface="돋움" charset="0"/>
              </a:rPr>
              <a:t>-</a:t>
            </a:r>
            <a:r>
              <a:rPr lang="ko-KR" altLang="en-US" sz="2000" b="1">
                <a:solidFill>
                  <a:srgbClr val="FC4700"/>
                </a:solidFill>
                <a:latin typeface="돋움" charset="0"/>
                <a:ea typeface="돋움" charset="0"/>
              </a:rPr>
              <a:t>코딩</a:t>
            </a:r>
            <a:endParaRPr lang="ko-KR" altLang="en-US" sz="2000" b="1">
              <a:solidFill>
                <a:srgbClr val="FC4700"/>
              </a:solidFill>
              <a:latin typeface="돋움" charset="0"/>
              <a:ea typeface="돋움" charset="0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930265" y="4566920"/>
            <a:ext cx="80645" cy="8572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 b="1">
              <a:solidFill>
                <a:srgbClr val="FC47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F88A3A-A133-426F-83D5-CBB04756EA85}"/>
              </a:ext>
            </a:extLst>
          </p:cNvPr>
          <p:cNvSpPr txBox="1"/>
          <p:nvPr/>
        </p:nvSpPr>
        <p:spPr>
          <a:xfrm>
            <a:off x="5970270" y="3533140"/>
            <a:ext cx="2065655" cy="39941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en-US" sz="2000" b="1">
                <a:solidFill>
                  <a:srgbClr val="FC4700"/>
                </a:solidFill>
                <a:latin typeface="돋움" charset="0"/>
                <a:ea typeface="돋움" charset="0"/>
              </a:rPr>
              <a:t>재료리스트 작성</a:t>
            </a:r>
            <a:endParaRPr lang="ko-KR" altLang="en-US" sz="2000" b="1">
              <a:solidFill>
                <a:srgbClr val="FC4700"/>
              </a:solidFill>
              <a:latin typeface="돋움" charset="0"/>
              <a:ea typeface="돋움" charset="0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930265" y="3690620"/>
            <a:ext cx="80645" cy="8572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 b="1">
              <a:solidFill>
                <a:srgbClr val="FC47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F88A3A-A133-426F-83D5-CBB04756EA85}"/>
              </a:ext>
            </a:extLst>
          </p:cNvPr>
          <p:cNvSpPr txBox="1"/>
          <p:nvPr/>
        </p:nvSpPr>
        <p:spPr>
          <a:xfrm>
            <a:off x="5970270" y="3081020"/>
            <a:ext cx="1809115" cy="39941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en-US" sz="2000" b="1">
                <a:solidFill>
                  <a:srgbClr val="FC4700"/>
                </a:solidFill>
                <a:latin typeface="돋움" charset="0"/>
                <a:ea typeface="돋움" charset="0"/>
              </a:rPr>
              <a:t>기초 토대구상</a:t>
            </a:r>
            <a:endParaRPr lang="ko-KR" altLang="en-US" sz="2000" b="1">
              <a:solidFill>
                <a:srgbClr val="FC4700"/>
              </a:solidFill>
              <a:latin typeface="돋움" charset="0"/>
              <a:ea typeface="돋움" charset="0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930265" y="3238500"/>
            <a:ext cx="80645" cy="8572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 b="1">
              <a:solidFill>
                <a:srgbClr val="FC47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F88A3A-A133-426F-83D5-CBB04756EA85}"/>
              </a:ext>
            </a:extLst>
          </p:cNvPr>
          <p:cNvSpPr txBox="1"/>
          <p:nvPr/>
        </p:nvSpPr>
        <p:spPr>
          <a:xfrm>
            <a:off x="4852670" y="5212715"/>
            <a:ext cx="4309110" cy="553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003</a:t>
            </a:r>
            <a:r>
              <a:rPr lang="en-US" altLang="ko-KR" sz="3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3000" dirty="0">
                <a:solidFill>
                  <a:schemeClr val="tx1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완성된 로봇의 평가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F88A3A-A133-426F-83D5-CBB04756EA85}"/>
              </a:ext>
            </a:extLst>
          </p:cNvPr>
          <p:cNvSpPr txBox="1"/>
          <p:nvPr/>
        </p:nvSpPr>
        <p:spPr>
          <a:xfrm>
            <a:off x="5996305" y="5767070"/>
            <a:ext cx="2065655" cy="39941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en-US" sz="2000" b="1">
                <a:solidFill>
                  <a:srgbClr val="FC4700"/>
                </a:solidFill>
                <a:latin typeface="돋움" charset="0"/>
                <a:ea typeface="돋움" charset="0"/>
              </a:rPr>
              <a:t>오리가미의 장점</a:t>
            </a:r>
            <a:endParaRPr lang="ko-KR" altLang="en-US" sz="2000" b="1">
              <a:solidFill>
                <a:srgbClr val="FC4700"/>
              </a:solidFill>
              <a:latin typeface="돋움" charset="0"/>
              <a:ea typeface="돋움" charset="0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956300" y="5924550"/>
            <a:ext cx="80645" cy="8572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 b="1">
              <a:solidFill>
                <a:srgbClr val="FC47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F88A3A-A133-426F-83D5-CBB04756EA85}"/>
              </a:ext>
            </a:extLst>
          </p:cNvPr>
          <p:cNvSpPr txBox="1"/>
          <p:nvPr/>
        </p:nvSpPr>
        <p:spPr>
          <a:xfrm>
            <a:off x="5996305" y="6183630"/>
            <a:ext cx="2576830" cy="39941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en-US" sz="2000" b="1">
                <a:solidFill>
                  <a:srgbClr val="FC4700"/>
                </a:solidFill>
                <a:latin typeface="돋움" charset="0"/>
                <a:ea typeface="돋움" charset="0"/>
              </a:rPr>
              <a:t>아쉬운 점</a:t>
            </a:r>
            <a:r>
              <a:rPr lang="en-US" altLang="ko-KR" sz="2000" b="1">
                <a:solidFill>
                  <a:srgbClr val="FC4700"/>
                </a:solidFill>
                <a:latin typeface="돋움" charset="0"/>
                <a:ea typeface="돋움" charset="0"/>
              </a:rPr>
              <a:t> </a:t>
            </a:r>
            <a:r>
              <a:rPr lang="ko-KR" altLang="en-US" sz="2000" b="1">
                <a:solidFill>
                  <a:srgbClr val="FC4700"/>
                </a:solidFill>
                <a:latin typeface="돋움" charset="0"/>
                <a:ea typeface="돋움" charset="0"/>
              </a:rPr>
              <a:t>및 느낀 점</a:t>
            </a:r>
            <a:endParaRPr lang="ko-KR" altLang="en-US" sz="2000" b="1">
              <a:solidFill>
                <a:srgbClr val="FC4700"/>
              </a:solidFill>
              <a:latin typeface="돋움" charset="0"/>
              <a:ea typeface="돋움" charset="0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956300" y="6341110"/>
            <a:ext cx="80645" cy="8572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 b="1">
              <a:solidFill>
                <a:srgbClr val="FC4700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14400" y="1654175"/>
            <a:ext cx="334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2F88A3A-A133-426F-83D5-CBB04756EA85}"/>
              </a:ext>
            </a:extLst>
          </p:cNvPr>
          <p:cNvSpPr txBox="1"/>
          <p:nvPr/>
        </p:nvSpPr>
        <p:spPr>
          <a:xfrm>
            <a:off x="5970270" y="4809490"/>
            <a:ext cx="1875155" cy="39941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en-US" sz="2000" b="1">
                <a:solidFill>
                  <a:srgbClr val="FC4700"/>
                </a:solidFill>
                <a:latin typeface="돋움" charset="0"/>
                <a:ea typeface="돋움" charset="0"/>
              </a:rPr>
              <a:t>제어</a:t>
            </a:r>
            <a:r>
              <a:rPr lang="en-US" altLang="ko-KR" sz="2000" b="1">
                <a:solidFill>
                  <a:srgbClr val="FC4700"/>
                </a:solidFill>
                <a:latin typeface="돋움" charset="0"/>
                <a:ea typeface="돋움" charset="0"/>
              </a:rPr>
              <a:t>-</a:t>
            </a:r>
            <a:r>
              <a:rPr lang="ko-KR" altLang="en-US" sz="2000" b="1">
                <a:solidFill>
                  <a:srgbClr val="FC4700"/>
                </a:solidFill>
                <a:latin typeface="돋움" charset="0"/>
                <a:ea typeface="돋움" charset="0"/>
              </a:rPr>
              <a:t>회로작업</a:t>
            </a:r>
            <a:endParaRPr lang="ko-KR" altLang="en-US" sz="2000" b="1">
              <a:solidFill>
                <a:srgbClr val="FC4700"/>
              </a:solidFill>
              <a:latin typeface="돋움" charset="0"/>
              <a:ea typeface="돋움" charset="0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5930265" y="4966970"/>
            <a:ext cx="80645" cy="8572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 b="1">
              <a:solidFill>
                <a:srgbClr val="FC4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742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AEBF8B-3A69-46EF-A367-936B6CC195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-635" y="0"/>
            <a:ext cx="12192000" cy="6858000"/>
          </a:xfrm>
          <a:prstGeom prst="rect">
            <a:avLst/>
          </a:prstGeom>
          <a:solidFill>
            <a:schemeClr val="accent3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B6332-F6E3-4FE2-810C-2C589EE7937C}"/>
              </a:ext>
            </a:extLst>
          </p:cNvPr>
          <p:cNvGrpSpPr/>
          <p:nvPr/>
        </p:nvGrpSpPr>
        <p:grpSpPr>
          <a:xfrm>
            <a:off x="3876675" y="2345055"/>
            <a:ext cx="6280150" cy="2962275"/>
            <a:chOff x="3876675" y="2345055"/>
            <a:chExt cx="6280150" cy="2962275"/>
          </a:xfrm>
        </p:grpSpPr>
        <p:sp>
          <p:nvSpPr>
            <p:cNvPr id="7" name="TextBox 6"/>
            <p:cNvSpPr txBox="1">
              <a:spLocks/>
            </p:cNvSpPr>
            <p:nvPr/>
          </p:nvSpPr>
          <p:spPr>
            <a:xfrm rot="0">
              <a:off x="3876675" y="2345055"/>
              <a:ext cx="4439920" cy="144716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ctr" defTabSz="508000">
                <a:buFontTx/>
                <a:buNone/>
              </a:pPr>
              <a:r>
                <a:rPr lang="en-US" altLang="ko-KR" sz="8800">
                  <a:solidFill>
                    <a:schemeClr val="bg1"/>
                  </a:solidFill>
                  <a:latin typeface="+mj-lt"/>
                  <a:ea typeface="G마켓 산스 TTF Bold" charset="0"/>
                </a:rPr>
                <a:t>PART 1.</a:t>
              </a:r>
              <a:endParaRPr lang="ko-KR" altLang="en-US" sz="8800">
                <a:solidFill>
                  <a:schemeClr val="bg1"/>
                </a:solidFill>
                <a:latin typeface="+mj-lt"/>
                <a:ea typeface="G마켓 산스 TTF Bold" charset="0"/>
              </a:endParaRPr>
            </a:p>
          </p:txBody>
        </p:sp>
        <p:sp>
          <p:nvSpPr>
            <p:cNvPr id="8" name="TextBox 7"/>
            <p:cNvSpPr txBox="1">
              <a:spLocks/>
            </p:cNvSpPr>
            <p:nvPr/>
          </p:nvSpPr>
          <p:spPr>
            <a:xfrm rot="0">
              <a:off x="6096000" y="4785360"/>
              <a:ext cx="4061460" cy="52260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defTabSz="508000">
                <a:buFontTx/>
                <a:buNone/>
              </a:pPr>
              <a:r>
                <a:rPr lang="ko-KR" altLang="en-US" sz="2800" b="1">
                  <a:solidFill>
                    <a:srgbClr val="FF99FF"/>
                  </a:solidFill>
                  <a:latin typeface="G마켓 산스 TTF Light" charset="0"/>
                  <a:ea typeface="G마켓 산스 TTF Light" charset="0"/>
                </a:rPr>
                <a:t>재난구조로봇</a:t>
              </a:r>
              <a:r>
                <a:rPr lang="ko-KR" altLang="en-US" sz="2800" b="1">
                  <a:solidFill>
                    <a:schemeClr val="bg1"/>
                  </a:solidFill>
                  <a:latin typeface="G마켓 산스 TTF Light" charset="0"/>
                  <a:ea typeface="G마켓 산스 TTF Light" charset="0"/>
                </a:rPr>
                <a:t>에</a:t>
              </a:r>
              <a:r>
                <a:rPr lang="ko-KR" altLang="en-US" sz="2800" b="1">
                  <a:solidFill>
                    <a:schemeClr val="bg1"/>
                  </a:solidFill>
                  <a:latin typeface="G마켓 산스 TTF Light" charset="0"/>
                  <a:ea typeface="G마켓 산스 TTF Light" charset="0"/>
                </a:rPr>
                <a:t> </a:t>
              </a:r>
              <a:r>
                <a:rPr lang="ko-KR" altLang="en-US" sz="2800" b="1">
                  <a:solidFill>
                    <a:schemeClr val="bg1"/>
                  </a:solidFill>
                  <a:latin typeface="G마켓 산스 TTF Light" charset="0"/>
                  <a:ea typeface="G마켓 산스 TTF Light" charset="0"/>
                </a:rPr>
                <a:t>대하여</a:t>
              </a:r>
              <a:endParaRPr lang="ko-KR" altLang="en-US" sz="2800" b="1">
                <a:solidFill>
                  <a:schemeClr val="bg1"/>
                </a:solidFill>
                <a:latin typeface="G마켓 산스 TTF Light" charset="0"/>
                <a:ea typeface="G마켓 산스 TTF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2717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>
            <a:spLocks/>
          </p:cNvSpPr>
          <p:nvPr/>
        </p:nvSpPr>
        <p:spPr>
          <a:xfrm rot="0">
            <a:off x="52705" y="26670"/>
            <a:ext cx="12192635" cy="6858635"/>
          </a:xfrm>
          <a:prstGeom prst="rect"/>
          <a:solidFill>
            <a:schemeClr val="accent3">
              <a:lumMod val="40000"/>
              <a:lumOff val="6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4C8E5F-F1AA-43BF-94D9-2DA5076AB002}"/>
              </a:ext>
            </a:extLst>
          </p:cNvPr>
          <p:cNvSpPr txBox="1"/>
          <p:nvPr/>
        </p:nvSpPr>
        <p:spPr>
          <a:xfrm>
            <a:off x="342265" y="3038475"/>
            <a:ext cx="1704975" cy="14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“</a:t>
            </a:r>
            <a:endParaRPr lang="ko-KR" altLang="en-US" sz="88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F311D7-2BE2-4875-AAE0-72745C9EECCB}"/>
              </a:ext>
            </a:extLst>
          </p:cNvPr>
          <p:cNvSpPr txBox="1"/>
          <p:nvPr/>
        </p:nvSpPr>
        <p:spPr>
          <a:xfrm>
            <a:off x="5257800" y="4485005"/>
            <a:ext cx="1007745" cy="14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2E5C7-2D43-402D-9A21-C3E8158C7472}"/>
              </a:ext>
            </a:extLst>
          </p:cNvPr>
          <p:cNvSpPr txBox="1"/>
          <p:nvPr/>
        </p:nvSpPr>
        <p:spPr>
          <a:xfrm>
            <a:off x="998855" y="3761740"/>
            <a:ext cx="5142865" cy="95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i="1" dirty="0"/>
              <a:t>재난으로 희생되는 사람들을 </a:t>
            </a:r>
            <a:endParaRPr lang="en-US" altLang="ko-KR" sz="2800" i="1" dirty="0"/>
          </a:p>
          <a:p>
            <a:r>
              <a:rPr lang="en-US" altLang="ko-KR" sz="2800" i="1" dirty="0"/>
              <a:t>	</a:t>
            </a:r>
            <a:r>
              <a:rPr lang="ko-KR" altLang="en-US" sz="2800" i="1" dirty="0"/>
              <a:t>우리가 구해보자</a:t>
            </a:r>
            <a:endParaRPr lang="en-US" altLang="ko-KR" sz="2800" i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F27C6FF-AB8F-4969-9E76-43B418709646}"/>
              </a:ext>
            </a:extLst>
          </p:cNvPr>
          <p:cNvGrpSpPr/>
          <p:nvPr/>
        </p:nvGrpSpPr>
        <p:grpSpPr>
          <a:xfrm>
            <a:off x="342265" y="650240"/>
            <a:ext cx="5578475" cy="984885"/>
            <a:chOff x="342265" y="650240"/>
            <a:chExt cx="5578475" cy="98488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4AB43A-EED3-4FEC-B8D6-32093DA2F829}"/>
                </a:ext>
              </a:extLst>
            </p:cNvPr>
            <p:cNvSpPr txBox="1"/>
            <p:nvPr/>
          </p:nvSpPr>
          <p:spPr>
            <a:xfrm>
              <a:off x="368935" y="650240"/>
              <a:ext cx="5109210" cy="646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재난구조로봇 제작 계기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5419435-F7ED-4741-8C40-CE2ABCE61628}"/>
                </a:ext>
              </a:extLst>
            </p:cNvPr>
            <p:cNvCxnSpPr>
              <a:cxnSpLocks/>
            </p:cNvCxnSpPr>
            <p:nvPr/>
          </p:nvCxnSpPr>
          <p:spPr>
            <a:xfrm>
              <a:off x="342265" y="1635125"/>
              <a:ext cx="5578475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 rot="20700000">
            <a:off x="2192020" y="5435600"/>
            <a:ext cx="2434590" cy="32258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500">
              <a:latin typeface="SimSun" charset="0"/>
              <a:ea typeface="SimSun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720" y="640080"/>
            <a:ext cx="5653405" cy="384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/>
          <p:cNvSpPr/>
          <p:nvPr/>
        </p:nvSpPr>
        <p:spPr>
          <a:xfrm>
            <a:off x="288925" y="940435"/>
            <a:ext cx="80010" cy="8509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568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-635" y="0"/>
            <a:ext cx="12192000" cy="6858000"/>
          </a:xfrm>
          <a:prstGeom prst="rect">
            <a:avLst/>
          </a:prstGeom>
          <a:solidFill>
            <a:schemeClr val="accent3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F27C6FF-AB8F-4969-9E76-43B418709646}"/>
              </a:ext>
            </a:extLst>
          </p:cNvPr>
          <p:cNvGrpSpPr/>
          <p:nvPr/>
        </p:nvGrpSpPr>
        <p:grpSpPr>
          <a:xfrm>
            <a:off x="342265" y="650240"/>
            <a:ext cx="5578475" cy="984885"/>
            <a:chOff x="342265" y="650240"/>
            <a:chExt cx="5578475" cy="98488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4AB43A-EED3-4FEC-B8D6-32093DA2F829}"/>
                </a:ext>
              </a:extLst>
            </p:cNvPr>
            <p:cNvSpPr txBox="1"/>
            <p:nvPr/>
          </p:nvSpPr>
          <p:spPr>
            <a:xfrm>
              <a:off x="368935" y="650240"/>
              <a:ext cx="4954905" cy="709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재난구조로봇의 필요성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419435-F7ED-4741-8C40-CE2ABCE61628}"/>
                </a:ext>
              </a:extLst>
            </p:cNvPr>
            <p:cNvCxnSpPr>
              <a:cxnSpLocks/>
            </p:cNvCxnSpPr>
            <p:nvPr/>
          </p:nvCxnSpPr>
          <p:spPr>
            <a:xfrm>
              <a:off x="342265" y="1635125"/>
              <a:ext cx="5578475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335" y="236220"/>
            <a:ext cx="6209665" cy="549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0755" y="1776730"/>
            <a:ext cx="4540885" cy="147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SimSun" panose="02010600030101010101" pitchFamily="2" charset="-122"/>
              </a:rPr>
              <a:t>예기치 않던 재난이 발생하면 다수의 사람들이 부상을 입거나 사망합니다</a:t>
            </a:r>
            <a:r>
              <a:rPr lang="en-US" altLang="ko-KR" sz="150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  <a:r>
              <a:rPr lang="ko-KR" altLang="en-US" sz="1500" dirty="0">
                <a:latin typeface="SimSun" panose="02010600030101010101" pitchFamily="2" charset="-122"/>
              </a:rPr>
              <a:t> </a:t>
            </a:r>
            <a:endParaRPr lang="en-US" altLang="ko-KR" sz="15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ko-KR" altLang="en-US" sz="1500" dirty="0">
                <a:latin typeface="SimSun" panose="02010600030101010101" pitchFamily="2" charset="-122"/>
              </a:rPr>
              <a:t>이런 경우 구조를 얼마나 효율적이고 </a:t>
            </a:r>
            <a:endParaRPr lang="en-US" altLang="ko-KR" sz="15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ko-KR" altLang="en-US" sz="1500" dirty="0">
                <a:latin typeface="SimSun" panose="02010600030101010101" pitchFamily="2" charset="-122"/>
              </a:rPr>
              <a:t>빠르게 하느냐에 피해규모가 결정됩니다</a:t>
            </a:r>
            <a:r>
              <a:rPr lang="en-US" altLang="ko-KR" sz="150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r>
              <a:rPr lang="ko-KR" altLang="en-US" sz="1500" dirty="0">
                <a:latin typeface="SimSun" panose="02010600030101010101" pitchFamily="2" charset="-122"/>
              </a:rPr>
              <a:t>보다 더 많은 사람을 구하기 위해 만들어진 로봇이 재난구조로봇입니다</a:t>
            </a:r>
            <a:endParaRPr lang="en-US" altLang="ko-KR" sz="15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0870" y="3580130"/>
            <a:ext cx="4471035" cy="646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▶사람이 진입하기 위험하거나 갈 수 없는 재난현장에 투입할 수 있다</a:t>
            </a:r>
            <a:r>
              <a:rPr lang="en-US" altLang="ko-KR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0870" y="4345940"/>
            <a:ext cx="4471035" cy="646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▶재난현장에서 정찰 및 구호물품 이동이 용이하고 구조도 가능하다</a:t>
            </a:r>
            <a:r>
              <a:rPr lang="en-US" altLang="ko-KR" dirty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0870" y="5096510"/>
            <a:ext cx="4471035" cy="646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▶기동성이 좋아 빠르게 재난상황에 대처할 수 있다</a:t>
            </a:r>
            <a:r>
              <a:rPr lang="en-US" altLang="ko-KR" dirty="0"/>
              <a:t>.</a:t>
            </a:r>
          </a:p>
        </p:txBody>
      </p:sp>
      <p:sp>
        <p:nvSpPr>
          <p:cNvPr id="24" name="타원 23"/>
          <p:cNvSpPr/>
          <p:nvPr/>
        </p:nvSpPr>
        <p:spPr>
          <a:xfrm>
            <a:off x="288925" y="940435"/>
            <a:ext cx="80010" cy="8509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11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C4C991-578F-4BCD-B350-5DE404DED7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solidFill>
            <a:schemeClr val="accent3"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7CF1C01-2EB1-431E-B5F3-506AD810666A}"/>
              </a:ext>
            </a:extLst>
          </p:cNvPr>
          <p:cNvGrpSpPr/>
          <p:nvPr/>
        </p:nvGrpSpPr>
        <p:grpSpPr>
          <a:xfrm>
            <a:off x="3536950" y="2345055"/>
            <a:ext cx="5915025" cy="2911475"/>
            <a:chOff x="3536950" y="2345055"/>
            <a:chExt cx="5915025" cy="29114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6A5865-2236-467A-9BE1-2BAFD13B7742}"/>
                </a:ext>
              </a:extLst>
            </p:cNvPr>
            <p:cNvSpPr txBox="1"/>
            <p:nvPr/>
          </p:nvSpPr>
          <p:spPr>
            <a:xfrm>
              <a:off x="3536950" y="2345055"/>
              <a:ext cx="5118735" cy="1446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+mj-lt"/>
                </a:rPr>
                <a:t>PART 2.</a:t>
              </a:r>
              <a:endParaRPr lang="ko-KR" altLang="en-US" sz="8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9C319C-1191-4E03-B4D1-4EF745987931}"/>
                </a:ext>
              </a:extLst>
            </p:cNvPr>
            <p:cNvSpPr txBox="1"/>
            <p:nvPr/>
          </p:nvSpPr>
          <p:spPr>
            <a:xfrm>
              <a:off x="6271895" y="4734560"/>
              <a:ext cx="3180715" cy="522605"/>
            </a:xfrm>
            <a:prstGeom prst="rect">
              <a:avLst/>
            </a:prstGeom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defTabSz="508000">
                <a:buFontTx/>
                <a:buNone/>
              </a:pPr>
              <a:r>
                <a:rPr lang="ko-KR" altLang="en-US" sz="2800" b="1">
                  <a:solidFill>
                    <a:schemeClr val="bg1"/>
                  </a:solidFill>
                  <a:latin typeface="G마켓 산스 TTF Light" charset="0"/>
                  <a:ea typeface="G마켓 산스 TTF Light" charset="0"/>
                </a:rPr>
                <a:t>로봇 제작 과정</a:t>
              </a:r>
              <a:endParaRPr lang="ko-KR" altLang="en-US" sz="2800" b="1">
                <a:solidFill>
                  <a:schemeClr val="bg1"/>
                </a:solidFill>
                <a:latin typeface="G마켓 산스 TTF Light" charset="0"/>
                <a:ea typeface="G마켓 산스 TTF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463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>
            <a:spLocks/>
          </p:cNvSpPr>
          <p:nvPr/>
        </p:nvSpPr>
        <p:spPr>
          <a:xfrm rot="0">
            <a:off x="-635" y="0"/>
            <a:ext cx="12192635" cy="6858635"/>
          </a:xfrm>
          <a:prstGeom prst="rect"/>
          <a:solidFill>
            <a:schemeClr val="accent3">
              <a:lumMod val="40000"/>
              <a:lumOff val="6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9712809-CD7C-42B2-B9A4-B1049624D73D}"/>
              </a:ext>
            </a:extLst>
          </p:cNvPr>
          <p:cNvSpPr/>
          <p:nvPr/>
        </p:nvSpPr>
        <p:spPr>
          <a:xfrm>
            <a:off x="6932295" y="962660"/>
            <a:ext cx="2136775" cy="3442335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A7A20F1-B9C9-4A9D-ACDC-060CD6366AE6}"/>
              </a:ext>
            </a:extLst>
          </p:cNvPr>
          <p:cNvCxnSpPr/>
          <p:nvPr/>
        </p:nvCxnSpPr>
        <p:spPr>
          <a:xfrm>
            <a:off x="6098540" y="2877820"/>
            <a:ext cx="0" cy="119316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774BB1D-F7CA-4BDB-8533-AB3497A01723}"/>
              </a:ext>
            </a:extLst>
          </p:cNvPr>
          <p:cNvCxnSpPr/>
          <p:nvPr/>
        </p:nvCxnSpPr>
        <p:spPr>
          <a:xfrm flipH="1">
            <a:off x="4792345" y="4077970"/>
            <a:ext cx="1287780" cy="774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FE100D2-7CDB-406D-9995-7B1FBA52AFFE}"/>
              </a:ext>
            </a:extLst>
          </p:cNvPr>
          <p:cNvCxnSpPr/>
          <p:nvPr/>
        </p:nvCxnSpPr>
        <p:spPr>
          <a:xfrm>
            <a:off x="6127750" y="4077970"/>
            <a:ext cx="1072515" cy="6794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6BB90255-BE5E-4437-905B-B33BC215589D}"/>
              </a:ext>
            </a:extLst>
          </p:cNvPr>
          <p:cNvSpPr/>
          <p:nvPr/>
        </p:nvSpPr>
        <p:spPr>
          <a:xfrm>
            <a:off x="3560445" y="4284345"/>
            <a:ext cx="1758950" cy="1758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81204A8-FD65-4A68-8CD7-D2BDBCF2E3C9}"/>
              </a:ext>
            </a:extLst>
          </p:cNvPr>
          <p:cNvSpPr/>
          <p:nvPr/>
        </p:nvSpPr>
        <p:spPr>
          <a:xfrm>
            <a:off x="5216525" y="1128395"/>
            <a:ext cx="1758950" cy="1758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2D945FF-A6F3-47A6-970D-DBBA211FE47C}"/>
              </a:ext>
            </a:extLst>
          </p:cNvPr>
          <p:cNvSpPr/>
          <p:nvPr/>
        </p:nvSpPr>
        <p:spPr>
          <a:xfrm>
            <a:off x="6975475" y="4284345"/>
            <a:ext cx="1758950" cy="1758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76E279-63C1-4763-B4BB-5446A9E27DE8}"/>
              </a:ext>
            </a:extLst>
          </p:cNvPr>
          <p:cNvSpPr txBox="1"/>
          <p:nvPr/>
        </p:nvSpPr>
        <p:spPr>
          <a:xfrm>
            <a:off x="5085080" y="1769110"/>
            <a:ext cx="2026920" cy="476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HARDWARE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D1904F-E0A1-4966-9B62-1EE652C3ACE4}"/>
              </a:ext>
            </a:extLst>
          </p:cNvPr>
          <p:cNvSpPr txBox="1"/>
          <p:nvPr/>
        </p:nvSpPr>
        <p:spPr>
          <a:xfrm>
            <a:off x="3488690" y="4881245"/>
            <a:ext cx="1901825" cy="476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SOFTWARE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558A13-078F-4541-B0A9-630C6E910839}"/>
              </a:ext>
            </a:extLst>
          </p:cNvPr>
          <p:cNvSpPr txBox="1"/>
          <p:nvPr/>
        </p:nvSpPr>
        <p:spPr>
          <a:xfrm>
            <a:off x="7006590" y="4881245"/>
            <a:ext cx="1696720" cy="476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CONTROL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B174033-F71D-4F1B-9C51-545F06A98290}"/>
              </a:ext>
            </a:extLst>
          </p:cNvPr>
          <p:cNvGrpSpPr/>
          <p:nvPr/>
        </p:nvGrpSpPr>
        <p:grpSpPr>
          <a:xfrm>
            <a:off x="417830" y="4274185"/>
            <a:ext cx="2916555" cy="1296035"/>
            <a:chOff x="417830" y="4274185"/>
            <a:chExt cx="2916555" cy="1296035"/>
          </a:xfrm>
        </p:grpSpPr>
        <p:sp>
          <p:nvSpPr>
            <p:cNvPr id="42" name="TextBox 41"/>
            <p:cNvSpPr txBox="1">
              <a:spLocks/>
            </p:cNvSpPr>
            <p:nvPr/>
          </p:nvSpPr>
          <p:spPr>
            <a:xfrm rot="0">
              <a:off x="474980" y="4864100"/>
              <a:ext cx="2860040" cy="70675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just" defTabSz="508000">
                <a:buFontTx/>
                <a:buNone/>
              </a:pPr>
              <a:r>
                <a:rPr lang="en-US" altLang="ko-KR" sz="2000" b="1"/>
                <a:t>-</a:t>
              </a:r>
              <a:r>
                <a:rPr lang="ko-KR" altLang="en-US" sz="2000" b="1"/>
                <a:t>로봇 코딩</a:t>
              </a:r>
              <a:endParaRPr lang="ko-KR" altLang="en-US" sz="2000" b="1"/>
            </a:p>
            <a:p>
              <a:pPr marL="0" indent="0" algn="just" defTabSz="508000">
                <a:buFontTx/>
                <a:buNone/>
              </a:pPr>
              <a:r>
                <a:rPr lang="ko-KR" altLang="en-US" sz="2000" b="1"/>
                <a:t>-컴퓨터 코딩</a:t>
              </a:r>
              <a:endParaRPr lang="ko-KR" altLang="en-US" sz="2000" b="1"/>
            </a:p>
          </p:txBody>
        </p:sp>
        <p:sp>
          <p:nvSpPr>
            <p:cNvPr id="45" name="TextBox 44"/>
            <p:cNvSpPr txBox="1">
              <a:spLocks/>
            </p:cNvSpPr>
            <p:nvPr/>
          </p:nvSpPr>
          <p:spPr>
            <a:xfrm rot="0">
              <a:off x="417830" y="4274185"/>
              <a:ext cx="1372870" cy="47688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ctr" defTabSz="508000">
                <a:buFontTx/>
                <a:buNone/>
              </a:pPr>
              <a:r>
                <a:rPr lang="ko-KR" altLang="en-US" sz="2500" spc="-120">
                  <a:solidFill>
                    <a:srgbClr val="36B700"/>
                  </a:solidFill>
                  <a:latin typeface="나눔스퀘어 ExtraBold" charset="0"/>
                  <a:ea typeface="나눔스퀘어 ExtraBold" charset="0"/>
                </a:rPr>
                <a:t>소프트웨어</a:t>
              </a:r>
              <a:endParaRPr lang="ko-KR" altLang="en-US" sz="2500">
                <a:solidFill>
                  <a:srgbClr val="36B700"/>
                </a:solidFill>
                <a:latin typeface="나눔스퀘어 ExtraBold" charset="0"/>
                <a:ea typeface="나눔스퀘어 ExtraBold" charset="0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A9232ED-A51D-44A5-8440-0DDD10E3E669}"/>
              </a:ext>
            </a:extLst>
          </p:cNvPr>
          <p:cNvGrpSpPr/>
          <p:nvPr/>
        </p:nvGrpSpPr>
        <p:grpSpPr>
          <a:xfrm>
            <a:off x="8931275" y="3427730"/>
            <a:ext cx="3035300" cy="2442845"/>
            <a:chOff x="8931275" y="3427730"/>
            <a:chExt cx="3035300" cy="2442845"/>
          </a:xfrm>
        </p:grpSpPr>
        <p:sp>
          <p:nvSpPr>
            <p:cNvPr id="47" name="TextBox 46"/>
            <p:cNvSpPr txBox="1">
              <a:spLocks/>
            </p:cNvSpPr>
            <p:nvPr/>
          </p:nvSpPr>
          <p:spPr>
            <a:xfrm rot="0">
              <a:off x="8931275" y="3935095"/>
              <a:ext cx="3035935" cy="193611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just" defTabSz="508000">
                <a:buFontTx/>
                <a:buNone/>
              </a:pPr>
              <a:r>
                <a:rPr lang="en-US" altLang="ko-KR" sz="2000" b="1"/>
                <a:t>-</a:t>
              </a:r>
              <a:r>
                <a:rPr lang="ko-KR" altLang="en-US" sz="2000" b="1"/>
                <a:t>리튬 이온 배터리 </a:t>
              </a:r>
              <a:endParaRPr lang="ko-KR" altLang="en-US" sz="2000" b="1"/>
            </a:p>
            <a:p>
              <a:pPr marL="0" indent="0" algn="just" defTabSz="508000">
                <a:buFontTx/>
                <a:buNone/>
              </a:pPr>
              <a:r>
                <a:rPr lang="ko-KR" altLang="en-US" sz="2000" b="1"/>
                <a:t>충방전 회로</a:t>
              </a:r>
              <a:endParaRPr lang="ko-KR" altLang="en-US" sz="2000" b="1"/>
            </a:p>
            <a:p>
              <a:pPr marL="0" indent="0" algn="just" defTabSz="508000">
                <a:buFontTx/>
                <a:buNone/>
              </a:pPr>
              <a:r>
                <a:rPr lang="en-US" altLang="ko-KR" sz="2000" b="1"/>
                <a:t>-</a:t>
              </a:r>
              <a:r>
                <a:rPr lang="ko-KR" altLang="en-US" sz="2000" b="1"/>
                <a:t>배터리 승압 시스템</a:t>
              </a:r>
              <a:endParaRPr lang="ko-KR" altLang="en-US" sz="2000" b="1"/>
            </a:p>
            <a:p>
              <a:pPr marL="0" indent="0" algn="just" defTabSz="508000">
                <a:buFontTx/>
                <a:buNone/>
              </a:pPr>
              <a:r>
                <a:rPr lang="en-US" altLang="ko-KR" sz="2000" b="1"/>
                <a:t>-</a:t>
              </a:r>
              <a:r>
                <a:rPr lang="ko-KR" altLang="en-US" sz="2000" b="1"/>
                <a:t>모터 컨트롤 회로</a:t>
              </a:r>
              <a:endParaRPr lang="ko-KR" altLang="en-US" sz="2000" b="1"/>
            </a:p>
            <a:p>
              <a:pPr marL="0" indent="0" algn="just" defTabSz="508000">
                <a:buFontTx/>
                <a:buNone/>
              </a:pPr>
              <a:r>
                <a:rPr lang="en-US" altLang="ko-KR" sz="2000" b="1"/>
                <a:t>-</a:t>
              </a:r>
              <a:r>
                <a:rPr lang="ko-KR" altLang="en-US" sz="2000" b="1"/>
                <a:t>아두이노</a:t>
              </a:r>
              <a:r>
                <a:rPr lang="ko-KR" altLang="ko-KR" sz="2000" b="1"/>
                <a:t>,</a:t>
              </a:r>
              <a:endParaRPr lang="ko-KR" altLang="en-US" sz="2000" b="1"/>
            </a:p>
            <a:p>
              <a:pPr marL="0" indent="0" algn="just" defTabSz="508000">
                <a:buFontTx/>
                <a:buNone/>
              </a:pPr>
              <a:r>
                <a:rPr lang="ko-KR" altLang="en-US" sz="2000" b="1"/>
                <a:t>라즈베리파이 </a:t>
              </a:r>
              <a:r>
                <a:rPr lang="en-US" altLang="ko-KR" sz="2000" b="1"/>
                <a:t>UART</a:t>
              </a:r>
              <a:r>
                <a:rPr lang="ko-KR" altLang="en-US" sz="2000" b="1"/>
                <a:t>통신 </a:t>
              </a:r>
              <a:endParaRPr lang="ko-KR" altLang="en-US" sz="2000" b="1"/>
            </a:p>
          </p:txBody>
        </p:sp>
        <p:sp>
          <p:nvSpPr>
            <p:cNvPr id="48" name="TextBox 47"/>
            <p:cNvSpPr txBox="1">
              <a:spLocks/>
            </p:cNvSpPr>
            <p:nvPr/>
          </p:nvSpPr>
          <p:spPr>
            <a:xfrm rot="0">
              <a:off x="9316720" y="3427730"/>
              <a:ext cx="659765" cy="47688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ctr" defTabSz="508000">
                <a:buFontTx/>
                <a:buNone/>
              </a:pPr>
              <a:r>
                <a:rPr lang="ko-KR" altLang="en-US" sz="2500" spc="-140">
                  <a:solidFill>
                    <a:srgbClr val="FCCC00"/>
                  </a:solidFill>
                  <a:latin typeface="+mj-ea"/>
                  <a:ea typeface="+mj-ea"/>
                </a:rPr>
                <a:t>제어</a:t>
              </a:r>
              <a:endParaRPr lang="ko-KR" altLang="en-US" sz="2500">
                <a:solidFill>
                  <a:srgbClr val="FCCC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392D9B7-C7C3-473C-9DDF-F77D98B491F8}"/>
              </a:ext>
            </a:extLst>
          </p:cNvPr>
          <p:cNvGrpSpPr/>
          <p:nvPr/>
        </p:nvGrpSpPr>
        <p:grpSpPr>
          <a:xfrm>
            <a:off x="7253605" y="1078230"/>
            <a:ext cx="2858770" cy="1421130"/>
            <a:chOff x="7253605" y="1078230"/>
            <a:chExt cx="2858770" cy="1421130"/>
          </a:xfrm>
        </p:grpSpPr>
        <p:sp>
          <p:nvSpPr>
            <p:cNvPr id="50" name="TextBox 49"/>
            <p:cNvSpPr txBox="1">
              <a:spLocks/>
            </p:cNvSpPr>
            <p:nvPr/>
          </p:nvSpPr>
          <p:spPr>
            <a:xfrm rot="0">
              <a:off x="7253605" y="1557655"/>
              <a:ext cx="2859405" cy="94234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just" defTabSz="508000">
                <a:buFontTx/>
                <a:buNone/>
              </a:pPr>
              <a:r>
                <a:rPr lang="en-US" altLang="ko-KR" sz="2000" b="1"/>
                <a:t>-</a:t>
              </a:r>
              <a:r>
                <a:rPr lang="ko-KR" altLang="en-US" sz="2000" b="1"/>
                <a:t>주변환경 맞춤 바퀴</a:t>
              </a:r>
              <a:endParaRPr lang="ko-KR" altLang="en-US" sz="2000" b="1"/>
            </a:p>
            <a:p>
              <a:pPr marL="0" indent="0" algn="just" defTabSz="508000">
                <a:buFontTx/>
                <a:buNone/>
              </a:pPr>
              <a:r>
                <a:rPr lang="en-US" altLang="ko-KR" sz="2000" b="1"/>
                <a:t>-</a:t>
              </a:r>
              <a:r>
                <a:rPr lang="ko-KR" altLang="en-US" sz="2000" b="1"/>
                <a:t>눈에 잘 들어오는 색과 디자인</a:t>
              </a:r>
              <a:endParaRPr lang="ko-KR" altLang="en-US" sz="2000" b="1"/>
            </a:p>
          </p:txBody>
        </p:sp>
        <p:sp>
          <p:nvSpPr>
            <p:cNvPr id="51" name="TextBox 50"/>
            <p:cNvSpPr txBox="1">
              <a:spLocks/>
            </p:cNvSpPr>
            <p:nvPr/>
          </p:nvSpPr>
          <p:spPr>
            <a:xfrm rot="0">
              <a:off x="7644130" y="1078230"/>
              <a:ext cx="1134745" cy="47688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ctr" defTabSz="508000">
                <a:buFontTx/>
                <a:buNone/>
              </a:pPr>
              <a:r>
                <a:rPr lang="ko-KR" altLang="en-US" sz="2500" spc="-130">
                  <a:solidFill>
                    <a:srgbClr val="80007F"/>
                  </a:solidFill>
                  <a:latin typeface="나눔스퀘어 ExtraBold" charset="0"/>
                  <a:ea typeface="나눔스퀘어 ExtraBold" charset="0"/>
                </a:rPr>
                <a:t>하드웨어</a:t>
              </a:r>
              <a:endParaRPr lang="ko-KR" altLang="en-US" sz="2500">
                <a:solidFill>
                  <a:srgbClr val="80007F"/>
                </a:solidFill>
                <a:latin typeface="나눔스퀘어 ExtraBold" charset="0"/>
                <a:ea typeface="나눔스퀘어 ExtraBold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F27C6FF-AB8F-4969-9E76-43B418709646}"/>
              </a:ext>
            </a:extLst>
          </p:cNvPr>
          <p:cNvGrpSpPr/>
          <p:nvPr/>
        </p:nvGrpSpPr>
        <p:grpSpPr>
          <a:xfrm>
            <a:off x="342265" y="650240"/>
            <a:ext cx="5578475" cy="984885"/>
            <a:chOff x="342265" y="650240"/>
            <a:chExt cx="5578475" cy="98488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4AB43A-EED3-4FEC-B8D6-32093DA2F829}"/>
                </a:ext>
              </a:extLst>
            </p:cNvPr>
            <p:cNvSpPr txBox="1"/>
            <p:nvPr/>
          </p:nvSpPr>
          <p:spPr>
            <a:xfrm>
              <a:off x="368935" y="650240"/>
              <a:ext cx="3262630" cy="646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기초 토대 구상</a:t>
              </a: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5419435-F7ED-4741-8C40-CE2ABCE61628}"/>
                </a:ext>
              </a:extLst>
            </p:cNvPr>
            <p:cNvCxnSpPr>
              <a:cxnSpLocks/>
            </p:cNvCxnSpPr>
            <p:nvPr/>
          </p:nvCxnSpPr>
          <p:spPr>
            <a:xfrm>
              <a:off x="342265" y="1635125"/>
              <a:ext cx="5578475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368935" y="4192270"/>
            <a:ext cx="3025140" cy="16040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68935" y="4750435"/>
            <a:ext cx="1631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>
            <a:spLocks/>
          </p:cNvSpPr>
          <p:nvPr/>
        </p:nvSpPr>
        <p:spPr>
          <a:xfrm rot="0">
            <a:off x="8877935" y="3408680"/>
            <a:ext cx="2820035" cy="2661285"/>
          </a:xfrm>
          <a:prstGeom prst="rect"/>
          <a:noFill/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 rot="0">
            <a:off x="8837930" y="3823335"/>
            <a:ext cx="1631950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221220" y="955040"/>
            <a:ext cx="3025140" cy="16040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7221220" y="1513205"/>
            <a:ext cx="1631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8925" y="940435"/>
            <a:ext cx="80010" cy="8509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4303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-635" y="0"/>
            <a:ext cx="12192000" cy="6858000"/>
          </a:xfrm>
          <a:prstGeom prst="rect">
            <a:avLst/>
          </a:prstGeom>
          <a:solidFill>
            <a:schemeClr val="accent3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66A8220-3A1D-4ACA-A2D5-97F2214D69F2}"/>
              </a:ext>
            </a:extLst>
          </p:cNvPr>
          <p:cNvCxnSpPr>
            <a:cxnSpLocks/>
          </p:cNvCxnSpPr>
          <p:nvPr/>
        </p:nvCxnSpPr>
        <p:spPr>
          <a:xfrm>
            <a:off x="1047115" y="1318895"/>
            <a:ext cx="11144885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E4AB43A-EED3-4FEC-B8D6-32093DA2F829}"/>
              </a:ext>
            </a:extLst>
          </p:cNvPr>
          <p:cNvSpPr txBox="1"/>
          <p:nvPr/>
        </p:nvSpPr>
        <p:spPr>
          <a:xfrm>
            <a:off x="368935" y="650240"/>
            <a:ext cx="3569970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재료리스트 작성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5365" y="1758950"/>
            <a:ext cx="7981315" cy="451802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288925" y="940435"/>
            <a:ext cx="80010" cy="8509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AD2AB2-2CE6-457B-A338-0E11619AE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340" y="1835785"/>
            <a:ext cx="7873365" cy="437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80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F70A0D-4BE1-4C6B-993F-2EACF31ED518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F27C6FF-AB8F-4969-9E76-43B418709646}"/>
              </a:ext>
            </a:extLst>
          </p:cNvPr>
          <p:cNvGrpSpPr/>
          <p:nvPr/>
        </p:nvGrpSpPr>
        <p:grpSpPr>
          <a:xfrm>
            <a:off x="355600" y="320675"/>
            <a:ext cx="5578475" cy="721360"/>
            <a:chOff x="355600" y="320675"/>
            <a:chExt cx="5578475" cy="7213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4AB43A-EED3-4FEC-B8D6-32093DA2F829}"/>
                </a:ext>
              </a:extLst>
            </p:cNvPr>
            <p:cNvSpPr txBox="1"/>
            <p:nvPr/>
          </p:nvSpPr>
          <p:spPr>
            <a:xfrm>
              <a:off x="382270" y="320675"/>
              <a:ext cx="3704590" cy="473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하드웨어</a:t>
              </a:r>
              <a:r>
                <a:rPr lang="en-US" altLang="ko-KR" sz="36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-</a:t>
              </a:r>
              <a:r>
                <a:rPr lang="ko-KR" altLang="en-US" sz="36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모델링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5419435-F7ED-4741-8C40-CE2ABCE61628}"/>
                </a:ext>
              </a:extLst>
            </p:cNvPr>
            <p:cNvCxnSpPr>
              <a:cxnSpLocks/>
            </p:cNvCxnSpPr>
            <p:nvPr/>
          </p:nvCxnSpPr>
          <p:spPr>
            <a:xfrm>
              <a:off x="355600" y="1042035"/>
              <a:ext cx="5578475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타원 9"/>
          <p:cNvSpPr/>
          <p:nvPr/>
        </p:nvSpPr>
        <p:spPr>
          <a:xfrm>
            <a:off x="302895" y="611505"/>
            <a:ext cx="80010" cy="8509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" y="1084580"/>
            <a:ext cx="3689350" cy="24231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350" y="467995"/>
            <a:ext cx="3718560" cy="24930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220" y="1359535"/>
            <a:ext cx="3622040" cy="203771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4AE70A9-A763-4F63-9C80-D3E718AF3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525" y="3896995"/>
            <a:ext cx="3931285" cy="24123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58ED38C-A441-4D21-AA86-143DF71B9A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90" y="3258820"/>
            <a:ext cx="4880610" cy="3216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49547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COLOR_SKY_BLUE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0D509E"/>
      </a:accent1>
      <a:accent2>
        <a:srgbClr val="F5C437"/>
      </a:accent2>
      <a:accent3>
        <a:srgbClr val="00A9EA"/>
      </a:accent3>
      <a:accent4>
        <a:srgbClr val="018EDD"/>
      </a:accent4>
      <a:accent5>
        <a:srgbClr val="FDF54F"/>
      </a:accent5>
      <a:accent6>
        <a:srgbClr val="59D3F5"/>
      </a:accent6>
      <a:hlink>
        <a:srgbClr val="757070"/>
      </a:hlink>
      <a:folHlink>
        <a:srgbClr val="757070"/>
      </a:folHlink>
    </a:clrScheme>
    <a:fontScheme name="G마켓 산스와 나눔스퀘어">
      <a:majorFont>
        <a:latin typeface="G마켓 산스 TTF Bold"/>
        <a:ea typeface="나눔스퀘어 ExtraBold"/>
        <a:cs typeface=""/>
      </a:majorFont>
      <a:minorFont>
        <a:latin typeface="G마켓 산스 TTF Medium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17</Pages>
  <Paragraphs>91</Paragraphs>
  <Words>475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Saebyeol Yu</dc:creator>
  <cp:lastModifiedBy>담기 안</cp:lastModifiedBy>
  <dc:title>PowerPoint 프레젠테이션</dc:title>
  <cp:version>9.101.43.40686</cp:version>
  <dcterms:modified xsi:type="dcterms:W3CDTF">2020-05-06T23:33:33Z</dcterms:modified>
</cp:coreProperties>
</file>