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4" r:id="rId13"/>
  </p:sldMasterIdLst>
  <p:notesMasterIdLst>
    <p:notesMasterId r:id="rId17"/>
  </p:notesMasterIdLst>
  <p:handoutMasterIdLst>
    <p:handoutMasterId r:id="rId15"/>
  </p:handoutMasterIdLst>
  <p:sldIdLst>
    <p:sldId id="274" r:id="rId19"/>
    <p:sldId id="256" r:id="rId20"/>
    <p:sldId id="275" r:id="rId21"/>
    <p:sldId id="300" r:id="rId22"/>
    <p:sldId id="299" r:id="rId23"/>
    <p:sldId id="278" r:id="rId24"/>
    <p:sldId id="301" r:id="rId25"/>
    <p:sldId id="302" r:id="rId26"/>
    <p:sldId id="303" r:id="rId27"/>
    <p:sldId id="311" r:id="rId28"/>
    <p:sldId id="304" r:id="rId29"/>
    <p:sldId id="310" r:id="rId30"/>
    <p:sldId id="305" r:id="rId31"/>
    <p:sldId id="276" r:id="rId32"/>
    <p:sldId id="306" r:id="rId33"/>
    <p:sldId id="307" r:id="rId34"/>
    <p:sldId id="30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521415D9-36F7-43E2-AB2F-B90AF26B5E84}">
      <p14:sectionLst xmlns:p14="http://schemas.microsoft.com/office/powerpoint/2010/main">
        <p14:section name="표지 및 목차" id="{9AC440C7-35A5-4C66-85C0-57ABA215A4CD}">
          <p14:sldIdLst>
            <p14:sldId id="274"/>
            <p14:sldId id="256"/>
          </p14:sldIdLst>
        </p14:section>
        <p14:section name="소제목 표지" id="{E66F2113-6FFA-4364-A8C0-BE665FAC21BC}">
          <p14:sldIdLst>
            <p14:sldId id="275"/>
            <p14:sldId id="300"/>
            <p14:sldId id="299"/>
            <p14:sldId id="278"/>
            <p14:sldId id="301"/>
            <p14:sldId id="302"/>
            <p14:sldId id="303"/>
            <p14:sldId id="311"/>
            <p14:sldId id="304"/>
            <p14:sldId id="310"/>
            <p14:sldId id="305"/>
            <p14:sldId id="276"/>
            <p14:sldId id="306"/>
            <p14:sldId id="307"/>
            <p14:sldId id="309"/>
          </p14:sldIdLst>
        </p14:section>
        <p14:section name="발표 스타일" id="{C38C02E4-11D5-42F5-893A-E6BF36DD56B9}">
          <p14:sldIdLst/>
        </p14:section>
        <p14:section name="발표 및 보고서 스타일" id="{5F902FA6-5113-4F91-AC77-13F3243B18A9}">
          <p14:sldIdLst/>
        </p14:section>
        <p14:section name="마지막" id="{0A9151A7-1FDD-4606-B7F8-A63B772563C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0A9EA"/>
    <a:srgbClr val="FDF54F"/>
    <a:srgbClr val="59D3F5"/>
    <a:srgbClr val="0D509E"/>
    <a:srgbClr val="F5C437"/>
    <a:srgbClr val="E4BF32"/>
    <a:srgbClr val="F9C04D"/>
    <a:srgbClr val="0194E7"/>
    <a:srgbClr val="068BD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474" y="108"/>
      </p:cViewPr>
      <p:guideLst>
        <p:guide orient="horz" pos="2157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8" d="100"/>
          <a:sy n="48" d="100"/>
        </p:scale>
        <p:origin x="2684" y="36"/>
      </p:cViewPr>
      <p:guideLst>
        <p:guide orient="horz" pos="2157"/>
        <p:guide pos="3837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9DCD4-C392-47F1-B25D-89E34ECBBEF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F9A83-3626-48C5-AC80-705D76A56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0.png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12.png"></Relationship><Relationship Id="rId2" Type="http://schemas.openxmlformats.org/officeDocument/2006/relationships/image" Target="../media/image11.png"></Relationship><Relationship Id="rId4" Type="http://schemas.openxmlformats.org/officeDocument/2006/relationships/image" Target="../media/image13.png"></Relationship><Relationship Id="rId5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659552994233.png"></Relationship><Relationship Id="rId4" Type="http://schemas.openxmlformats.org/officeDocument/2006/relationships/image" Target="../media/fImage718082226961.jpeg"></Relationship><Relationship Id="rId5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17.png"></Relationship><Relationship Id="rId2" Type="http://schemas.openxmlformats.org/officeDocument/2006/relationships/image" Target="../media/image16.png"></Relationship><Relationship Id="rId4" Type="http://schemas.openxmlformats.org/officeDocument/2006/relationships/image" Target="../media/image18.png"></Relationship><Relationship Id="rId5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19.jpeg"></Relationship><Relationship Id="rId3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21.svg"></Relationship><Relationship Id="rId7" Type="http://schemas.openxmlformats.org/officeDocument/2006/relationships/image" Target="../media/image25.svg"></Relationship><Relationship Id="rId2" Type="http://schemas.openxmlformats.org/officeDocument/2006/relationships/image" Target="../media/image20.png"></Relationship><Relationship Id="rId6" Type="http://schemas.openxmlformats.org/officeDocument/2006/relationships/image" Target="../media/image24.png"></Relationship><Relationship Id="rId5" Type="http://schemas.openxmlformats.org/officeDocument/2006/relationships/image" Target="../media/image23.svg"></Relationship><Relationship Id="rId4" Type="http://schemas.openxmlformats.org/officeDocument/2006/relationships/image" Target="../media/image22.png"></Relationship><Relationship Id="rId8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2.jpeg"></Relationship><Relationship Id="rId3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4.jpeg"></Relationship><Relationship Id="rId3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image" Target="../media/image6.png"></Relationship><Relationship Id="rId6" Type="http://schemas.openxmlformats.org/officeDocument/2006/relationships/image" Target="../media/image10.png"></Relationship><Relationship Id="rId5" Type="http://schemas.openxmlformats.org/officeDocument/2006/relationships/image" Target="../media/image9.png"></Relationship><Relationship Id="rId4" Type="http://schemas.openxmlformats.org/officeDocument/2006/relationships/image" Target="../media/image8.jpeg"></Relationship><Relationship Id="rId7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-51435" y="1905"/>
            <a:ext cx="1218946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3091180" y="492125"/>
            <a:ext cx="5483225" cy="116840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7000" b="1">
                <a:solidFill>
                  <a:schemeClr val="bg1"/>
                </a:solidFill>
                <a:latin typeface="G마켓 산스 TTF Bold" charset="0"/>
                <a:ea typeface="G마켓 산스 TTF Bold" charset="0"/>
              </a:rPr>
              <a:t>오리가미</a:t>
            </a:r>
            <a:r>
              <a:rPr lang="ko-KR" altLang="en-US" sz="7000" b="1">
                <a:solidFill>
                  <a:schemeClr val="bg1"/>
                </a:solidFill>
                <a:latin typeface="G마켓 산스 TTF Bold" charset="0"/>
                <a:ea typeface="G마켓 산스 TTF Bold" charset="0"/>
              </a:rPr>
              <a:t> </a:t>
            </a:r>
            <a:r>
              <a:rPr lang="ko-KR" altLang="en-US" sz="7000" b="1">
                <a:solidFill>
                  <a:schemeClr val="bg1"/>
                </a:solidFill>
                <a:latin typeface="G마켓 산스 TTF Bold" charset="0"/>
                <a:ea typeface="G마켓 산스 TTF Bold" charset="0"/>
              </a:rPr>
              <a:t>졸작</a:t>
            </a:r>
            <a:endParaRPr lang="ko-KR" altLang="en-US" sz="7000" b="1">
              <a:solidFill>
                <a:schemeClr val="bg1"/>
              </a:solidFill>
              <a:latin typeface="G마켓 산스 TTF Bold" charset="0"/>
              <a:ea typeface="G마켓 산스 TTF Bold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6750050" y="3430905"/>
            <a:ext cx="4730750" cy="861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5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김판준</a:t>
            </a:r>
            <a:r>
              <a:rPr lang="en-US" altLang="ko-KR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5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김한결</a:t>
            </a:r>
            <a:r>
              <a:rPr lang="en-US" altLang="ko-KR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5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안담기</a:t>
            </a:r>
            <a:endParaRPr lang="en-US" altLang="ko-KR" sz="25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이동석</a:t>
            </a:r>
            <a:r>
              <a:rPr lang="en-US" altLang="ko-KR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이종범</a:t>
            </a:r>
            <a:r>
              <a:rPr lang="en-US" altLang="ko-KR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장재환</a:t>
            </a:r>
            <a:r>
              <a:rPr lang="en-US" altLang="ko-KR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5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정천호</a:t>
            </a:r>
            <a:r>
              <a:rPr lang="ko-KR" altLang="en-US" sz="2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362575" y="3262630"/>
            <a:ext cx="5687695" cy="3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5362575" y="2733040"/>
            <a:ext cx="1833880" cy="476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5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오리가미 조</a:t>
            </a:r>
            <a:endParaRPr lang="en-US" altLang="ko-KR" sz="25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2635" cy="3429635"/>
          </a:xfrm>
          <a:prstGeom prst="rect"/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grpSp>
        <p:nvGrpSpPr>
          <p:cNvPr id="7" name="Group 5"/>
          <p:cNvGrpSpPr/>
          <p:nvPr/>
        </p:nvGrpSpPr>
        <p:grpSpPr>
          <a:xfrm rot="0">
            <a:off x="355600" y="320675"/>
            <a:ext cx="5579110" cy="721995"/>
            <a:chOff x="355600" y="320675"/>
            <a:chExt cx="5579110" cy="721995"/>
          </a:xfrm>
        </p:grpSpPr>
        <p:sp>
          <p:nvSpPr>
            <p:cNvPr id="8" name="Rect 0"/>
            <p:cNvSpPr txBox="1">
              <a:spLocks/>
            </p:cNvSpPr>
            <p:nvPr/>
          </p:nvSpPr>
          <p:spPr>
            <a:xfrm rot="0">
              <a:off x="382270" y="320675"/>
              <a:ext cx="3705225" cy="47434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하드웨어</a:t>
              </a:r>
              <a:r>
                <a:rPr lang="en-US" altLang="ko-KR" sz="3600">
                  <a:solidFill>
                    <a:schemeClr val="bg2">
                      <a:lumMod val="25000"/>
                    </a:schemeClr>
                  </a:solidFill>
                  <a:latin typeface="+mj-ea"/>
                  <a:ea typeface="나눔스퀘어 ExtraBold" charset="0"/>
                </a:rPr>
                <a:t>-</a:t>
              </a:r>
              <a:r>
                <a:rPr lang="ko-KR" altLang="en-US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모델링</a:t>
              </a:r>
              <a:endParaRPr lang="ko-KR" altLang="en-US" sz="3600">
                <a:solidFill>
                  <a:schemeClr val="bg2">
                    <a:lumMod val="25000"/>
                  </a:schemeClr>
                </a:solidFill>
                <a:latin typeface="나눔스퀘어 ExtraBold" charset="0"/>
                <a:ea typeface="나눔스퀘어 ExtraBold" charset="0"/>
              </a:endParaRPr>
            </a:p>
          </p:txBody>
        </p:sp>
        <p:cxnSp>
          <p:nvCxnSpPr>
            <p:cNvPr id="9" name="Rect 0"/>
            <p:cNvCxnSpPr/>
            <p:nvPr/>
          </p:nvCxnSpPr>
          <p:spPr>
            <a:xfrm rot="0">
              <a:off x="355600" y="1042035"/>
              <a:ext cx="5579110" cy="635"/>
            </a:xfrm>
            <a:prstGeom prst="line"/>
            <a:ln w="6350" cap="flat" cmpd="sng">
              <a:solidFill>
                <a:schemeClr val="accent5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 0"/>
          <p:cNvSpPr>
            <a:spLocks/>
          </p:cNvSpPr>
          <p:nvPr/>
        </p:nvSpPr>
        <p:spPr>
          <a:xfrm rot="0">
            <a:off x="302895" y="611505"/>
            <a:ext cx="80645" cy="85725"/>
          </a:xfrm>
          <a:prstGeom prst="ellipse"/>
          <a:solidFill>
            <a:srgbClr val="7030A0"/>
          </a:solidFill>
          <a:ln w="12700" cap="flat" cmpd="sng">
            <a:solidFill>
              <a:srgbClr val="7030A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pic>
        <p:nvPicPr>
          <p:cNvPr id="4" name="Picture " descr="C:/Users/82102/AppData/Roaming/PolarisOffice/ETemp/6472_15318728/image1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75435" y="956310"/>
            <a:ext cx="8724900" cy="5718810"/>
          </a:xfrm>
          <a:prstGeom prst="rect"/>
          <a:noFill/>
          <a:ln w="0">
            <a:noFill/>
            <a:prstDash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355600" y="320675"/>
            <a:ext cx="5578475" cy="721360"/>
            <a:chOff x="355600" y="320675"/>
            <a:chExt cx="5578475" cy="721360"/>
          </a:xfrm>
        </p:grpSpPr>
        <p:sp>
          <p:nvSpPr>
            <p:cNvPr id="8" name="TextBox 7"/>
            <p:cNvSpPr txBox="1">
              <a:spLocks/>
            </p:cNvSpPr>
            <p:nvPr/>
          </p:nvSpPr>
          <p:spPr>
            <a:xfrm rot="0">
              <a:off x="382270" y="320675"/>
              <a:ext cx="4806950" cy="64579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소프트웨어</a:t>
              </a:r>
              <a:r>
                <a:rPr lang="en-US" altLang="ko-KR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-</a:t>
              </a:r>
              <a:r>
                <a:rPr lang="ko-KR" altLang="ko-KR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 로봇 </a:t>
              </a:r>
              <a:r>
                <a:rPr lang="ko-KR" altLang="en-US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코딩</a:t>
              </a:r>
              <a:endParaRPr lang="ko-KR" altLang="en-US" sz="3600">
                <a:solidFill>
                  <a:schemeClr val="bg2">
                    <a:lumMod val="25000"/>
                  </a:schemeClr>
                </a:solidFill>
                <a:latin typeface="나눔스퀘어 ExtraBold" charset="0"/>
                <a:ea typeface="나눔스퀘어 ExtraBold" charset="0"/>
              </a:endParaRPr>
            </a:p>
          </p:txBody>
        </p:sp>
        <p:cxnSp>
          <p:nvCxnSpPr>
            <p:cNvPr id="9" name="직선 연결선 8"/>
            <p:cNvCxnSpPr>
              <a:cxnSpLocks/>
            </p:cNvCxnSpPr>
            <p:nvPr/>
          </p:nvCxnSpPr>
          <p:spPr>
            <a:xfrm rot="0">
              <a:off x="355600" y="1042035"/>
              <a:ext cx="5579110" cy="635"/>
            </a:xfrm>
            <a:prstGeom prst="line"/>
            <a:ln w="6350" cap="flat" cmpd="sng">
              <a:solidFill>
                <a:schemeClr val="accent5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타원 9"/>
          <p:cNvSpPr/>
          <p:nvPr/>
        </p:nvSpPr>
        <p:spPr>
          <a:xfrm>
            <a:off x="302895" y="61150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" y="1139190"/>
            <a:ext cx="7063740" cy="403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0">
            <a:off x="7567295" y="1389380"/>
            <a:ext cx="2569210" cy="1544955"/>
          </a:xfrm>
          <a:prstGeom prst="rect"/>
          <a:noFill/>
        </p:spPr>
      </p:pic>
      <p:pic>
        <p:nvPicPr>
          <p:cNvPr id="4101" name="Picture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0">
            <a:off x="9124950" y="3615055"/>
            <a:ext cx="2707640" cy="1419860"/>
          </a:xfrm>
          <a:prstGeom prst="rect"/>
          <a:noFill/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8222615" y="2935605"/>
            <a:ext cx="13963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통신</a:t>
            </a:r>
            <a:r>
              <a:rPr lang="ko-KR" altLang="en-US"/>
              <a:t>코드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16275" y="5281295"/>
            <a:ext cx="182118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모터코드</a:t>
            </a:r>
            <a:endParaRPr lang="ko-KR" altLang="en-US"/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 rot="0">
            <a:off x="10029825" y="5124450"/>
            <a:ext cx="1395730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센서코드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651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2635" cy="3429635"/>
          </a:xfrm>
          <a:prstGeom prst="rect"/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grpSp>
        <p:nvGrpSpPr>
          <p:cNvPr id="7" name="Group 5"/>
          <p:cNvGrpSpPr/>
          <p:nvPr/>
        </p:nvGrpSpPr>
        <p:grpSpPr>
          <a:xfrm rot="0">
            <a:off x="355600" y="320675"/>
            <a:ext cx="5579110" cy="721995"/>
            <a:chOff x="355600" y="320675"/>
            <a:chExt cx="5579110" cy="721995"/>
          </a:xfrm>
        </p:grpSpPr>
        <p:sp>
          <p:nvSpPr>
            <p:cNvPr id="8" name="Rect 0"/>
            <p:cNvSpPr txBox="1">
              <a:spLocks/>
            </p:cNvSpPr>
            <p:nvPr/>
          </p:nvSpPr>
          <p:spPr>
            <a:xfrm rot="0">
              <a:off x="382270" y="320675"/>
              <a:ext cx="5264150" cy="64579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소프트웨어</a:t>
              </a:r>
              <a:r>
                <a:rPr lang="en-US" altLang="ko-KR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-</a:t>
              </a:r>
              <a:r>
                <a:rPr lang="ko-KR" altLang="ko-KR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 컴퓨터 </a:t>
              </a:r>
              <a:r>
                <a:rPr lang="ko-KR" altLang="en-US" sz="3600">
                  <a:solidFill>
                    <a:schemeClr val="bg2">
                      <a:lumMod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코딩</a:t>
              </a:r>
              <a:endParaRPr lang="ko-KR" altLang="en-US" sz="3600">
                <a:solidFill>
                  <a:schemeClr val="bg2">
                    <a:lumMod val="25000"/>
                  </a:schemeClr>
                </a:solidFill>
                <a:latin typeface="나눔스퀘어 ExtraBold" charset="0"/>
                <a:ea typeface="나눔스퀘어 ExtraBold" charset="0"/>
              </a:endParaRPr>
            </a:p>
          </p:txBody>
        </p:sp>
        <p:cxnSp>
          <p:nvCxnSpPr>
            <p:cNvPr id="9" name="Rect 0"/>
            <p:cNvCxnSpPr/>
            <p:nvPr/>
          </p:nvCxnSpPr>
          <p:spPr>
            <a:xfrm rot="0">
              <a:off x="355600" y="1042035"/>
              <a:ext cx="5579110" cy="635"/>
            </a:xfrm>
            <a:prstGeom prst="line"/>
            <a:ln w="6350" cap="flat" cmpd="sng">
              <a:solidFill>
                <a:schemeClr val="accent5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 0"/>
          <p:cNvSpPr>
            <a:spLocks/>
          </p:cNvSpPr>
          <p:nvPr/>
        </p:nvSpPr>
        <p:spPr>
          <a:xfrm rot="0">
            <a:off x="302895" y="611505"/>
            <a:ext cx="80645" cy="85725"/>
          </a:xfrm>
          <a:prstGeom prst="ellipse"/>
          <a:solidFill>
            <a:srgbClr val="7030A0"/>
          </a:solidFill>
          <a:ln w="12700" cap="flat" cmpd="sng">
            <a:solidFill>
              <a:srgbClr val="7030A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pic>
        <p:nvPicPr>
          <p:cNvPr id="4104" name="그림 410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46555" y="1577975"/>
            <a:ext cx="8902065" cy="4973955"/>
          </a:xfrm>
          <a:prstGeom prst="rect"/>
          <a:noFill/>
        </p:spPr>
      </p:pic>
      <p:pic>
        <p:nvPicPr>
          <p:cNvPr id="4106" name="그림 4105" descr="C:/Users/82102/AppData/Roaming/PolarisOffice/ETemp/6472_15318728/fImage718082226961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52955" y="2250440"/>
            <a:ext cx="5229860" cy="29622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-46355"/>
            <a:ext cx="121920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355600" y="320675"/>
            <a:ext cx="5578475" cy="721360"/>
            <a:chOff x="355600" y="320675"/>
            <a:chExt cx="5578475" cy="7213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4AB43A-EED3-4FEC-B8D6-32093DA2F829}"/>
                </a:ext>
              </a:extLst>
            </p:cNvPr>
            <p:cNvSpPr txBox="1"/>
            <p:nvPr/>
          </p:nvSpPr>
          <p:spPr>
            <a:xfrm>
              <a:off x="382270" y="320675"/>
              <a:ext cx="3242945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제어</a:t>
              </a:r>
              <a:r>
                <a:rPr lang="en-US" altLang="ko-KR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</a:t>
              </a:r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회로작성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5419435-F7ED-4741-8C40-CE2ABCE61628}"/>
                </a:ext>
              </a:extLst>
            </p:cNvPr>
            <p:cNvCxnSpPr>
              <a:cxnSpLocks/>
            </p:cNvCxnSpPr>
            <p:nvPr/>
          </p:nvCxnSpPr>
          <p:spPr>
            <a:xfrm>
              <a:off x="355600" y="1042035"/>
              <a:ext cx="5578475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타원 9"/>
          <p:cNvSpPr/>
          <p:nvPr/>
        </p:nvSpPr>
        <p:spPr>
          <a:xfrm>
            <a:off x="302895" y="61150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E1ED10-6A57-4BCB-80CB-277010CC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81100" y="1630680"/>
            <a:ext cx="3244850" cy="4582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8E6078-E7D8-411A-8C2B-D865765E345C}"/>
              </a:ext>
            </a:extLst>
          </p:cNvPr>
          <p:cNvSpPr txBox="1"/>
          <p:nvPr/>
        </p:nvSpPr>
        <p:spPr>
          <a:xfrm>
            <a:off x="1508125" y="5715635"/>
            <a:ext cx="26955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en-US" altLang="ko-KR" dirty="0"/>
              <a:t>&amp;</a:t>
            </a: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UART </a:t>
            </a:r>
            <a:r>
              <a:rPr lang="ko-KR" altLang="en-US" dirty="0"/>
              <a:t>통신 회로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3B00A6-999E-40C7-B200-329B897D5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135" y="405130"/>
            <a:ext cx="3542665" cy="2581275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E9B97E-9EC6-45E4-BEF8-7A70D1199D92}"/>
              </a:ext>
            </a:extLst>
          </p:cNvPr>
          <p:cNvSpPr txBox="1"/>
          <p:nvPr/>
        </p:nvSpPr>
        <p:spPr>
          <a:xfrm>
            <a:off x="7186930" y="3105785"/>
            <a:ext cx="291211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리튬이온 배터리 </a:t>
            </a:r>
            <a:r>
              <a:rPr lang="ko-KR" altLang="en-US" dirty="0" err="1"/>
              <a:t>충방전</a:t>
            </a:r>
            <a:r>
              <a:rPr lang="ko-KR" altLang="en-US" dirty="0"/>
              <a:t> 및</a:t>
            </a:r>
            <a:endParaRPr lang="en-US" altLang="ko-KR" dirty="0"/>
          </a:p>
          <a:p>
            <a:r>
              <a:rPr lang="ko-KR" altLang="en-US" dirty="0" err="1"/>
              <a:t>승압</a:t>
            </a:r>
            <a:r>
              <a:rPr lang="ko-KR" altLang="en-US" dirty="0"/>
              <a:t> 회로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E074EF-443C-4A81-809D-3B8BF60D8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730" y="3779520"/>
            <a:ext cx="3043555" cy="241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499A64-909A-4535-95FA-427D40BEE5FB}"/>
              </a:ext>
            </a:extLst>
          </p:cNvPr>
          <p:cNvSpPr txBox="1"/>
          <p:nvPr/>
        </p:nvSpPr>
        <p:spPr>
          <a:xfrm>
            <a:off x="8298180" y="6038850"/>
            <a:ext cx="238569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모터 컨트롤 회로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8081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83B9C39-5FF0-4587-935B-5742607F97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27AFDA-899A-4A08-9683-3D5B9C7E49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4B025F-A559-4C26-A68F-3A85C4E19915}"/>
              </a:ext>
            </a:extLst>
          </p:cNvPr>
          <p:cNvGrpSpPr/>
          <p:nvPr/>
        </p:nvGrpSpPr>
        <p:grpSpPr>
          <a:xfrm>
            <a:off x="3536950" y="2345055"/>
            <a:ext cx="6064250" cy="2847340"/>
            <a:chOff x="3536950" y="2345055"/>
            <a:chExt cx="6064250" cy="284734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45A9C7-3441-4DA3-AF7E-2EB769AAC385}"/>
                </a:ext>
              </a:extLst>
            </p:cNvPr>
            <p:cNvSpPr txBox="1"/>
            <p:nvPr/>
          </p:nvSpPr>
          <p:spPr>
            <a:xfrm>
              <a:off x="3536950" y="2345055"/>
              <a:ext cx="5118735" cy="1446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3.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996D52-F6E4-4F46-AA7E-7AE3E6966FC0}"/>
                </a:ext>
              </a:extLst>
            </p:cNvPr>
            <p:cNvSpPr txBox="1"/>
            <p:nvPr/>
          </p:nvSpPr>
          <p:spPr>
            <a:xfrm>
              <a:off x="6217285" y="4669155"/>
              <a:ext cx="3383915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완성된 로봇의 평가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1121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932295" y="962660"/>
            <a:ext cx="2136775" cy="3442335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7575FC7-1759-446F-92AD-BB4124F9E8A1}"/>
              </a:ext>
            </a:extLst>
          </p:cNvPr>
          <p:cNvSpPr/>
          <p:nvPr/>
        </p:nvSpPr>
        <p:spPr>
          <a:xfrm>
            <a:off x="1141095" y="2046605"/>
            <a:ext cx="3023870" cy="3023870"/>
          </a:xfrm>
          <a:prstGeom prst="ellipse">
            <a:avLst/>
          </a:prstGeom>
          <a:pattFill prst="pct50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2BC47AE-5042-407B-AC35-86DFBCD6821C}"/>
              </a:ext>
            </a:extLst>
          </p:cNvPr>
          <p:cNvSpPr/>
          <p:nvPr/>
        </p:nvSpPr>
        <p:spPr>
          <a:xfrm>
            <a:off x="1046480" y="1987550"/>
            <a:ext cx="3023870" cy="30238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C5BE4D4-044D-4303-B0A1-E96DDA69C90B}"/>
              </a:ext>
            </a:extLst>
          </p:cNvPr>
          <p:cNvSpPr/>
          <p:nvPr/>
        </p:nvSpPr>
        <p:spPr>
          <a:xfrm>
            <a:off x="4897120" y="2052320"/>
            <a:ext cx="3023870" cy="3023870"/>
          </a:xfrm>
          <a:prstGeom prst="ellipse">
            <a:avLst/>
          </a:prstGeom>
          <a:pattFill prst="pct50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2FB0BF0-FF15-43A8-8A1B-EA8835E9914E}"/>
              </a:ext>
            </a:extLst>
          </p:cNvPr>
          <p:cNvSpPr/>
          <p:nvPr/>
        </p:nvSpPr>
        <p:spPr>
          <a:xfrm>
            <a:off x="4802505" y="1993265"/>
            <a:ext cx="3023870" cy="30238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6BAD24C-5F87-47FD-8B84-0A22B88E77E8}"/>
              </a:ext>
            </a:extLst>
          </p:cNvPr>
          <p:cNvSpPr/>
          <p:nvPr/>
        </p:nvSpPr>
        <p:spPr>
          <a:xfrm>
            <a:off x="8652510" y="2058670"/>
            <a:ext cx="3023870" cy="3023870"/>
          </a:xfrm>
          <a:prstGeom prst="ellipse">
            <a:avLst/>
          </a:prstGeom>
          <a:pattFill prst="pct50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E948FF1-B6A3-4EAF-91CB-35753A12EAA1}"/>
              </a:ext>
            </a:extLst>
          </p:cNvPr>
          <p:cNvSpPr/>
          <p:nvPr/>
        </p:nvSpPr>
        <p:spPr>
          <a:xfrm>
            <a:off x="8558530" y="1999615"/>
            <a:ext cx="3023870" cy="30238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40FDFD3-B07C-42C3-81D8-5D27DA3D1D6E}"/>
              </a:ext>
            </a:extLst>
          </p:cNvPr>
          <p:cNvCxnSpPr/>
          <p:nvPr/>
        </p:nvCxnSpPr>
        <p:spPr>
          <a:xfrm>
            <a:off x="9859645" y="5555615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E4740C-E49A-48C8-A99B-9EC9B71032CC}"/>
              </a:ext>
            </a:extLst>
          </p:cNvPr>
          <p:cNvSpPr txBox="1"/>
          <p:nvPr/>
        </p:nvSpPr>
        <p:spPr>
          <a:xfrm>
            <a:off x="7054850" y="5636895"/>
            <a:ext cx="462153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독특한 바퀴로 불안정한 지형도 이동가능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BE63F42-C4E8-4359-99E5-5EEE1A738504}"/>
              </a:ext>
            </a:extLst>
          </p:cNvPr>
          <p:cNvCxnSpPr/>
          <p:nvPr/>
        </p:nvCxnSpPr>
        <p:spPr>
          <a:xfrm>
            <a:off x="6103620" y="5555615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9E1412-EBAF-4A56-95D8-1A9DFBA784BD}"/>
              </a:ext>
            </a:extLst>
          </p:cNvPr>
          <p:cNvCxnSpPr/>
          <p:nvPr/>
        </p:nvCxnSpPr>
        <p:spPr>
          <a:xfrm>
            <a:off x="2347595" y="5555615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DAE596-5D40-4FB6-8E12-658938B88283}"/>
              </a:ext>
            </a:extLst>
          </p:cNvPr>
          <p:cNvSpPr txBox="1"/>
          <p:nvPr/>
        </p:nvSpPr>
        <p:spPr>
          <a:xfrm>
            <a:off x="726440" y="5636895"/>
            <a:ext cx="375793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gps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 이용하여 정확한 위치확인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6DA1555B-2C01-4A46-AA53-32FC4A822B2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9580" y="2727325"/>
            <a:ext cx="1626870" cy="1626870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DC088FA2-102B-4C77-85CE-EFBDA6FF80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6250" y="2773680"/>
            <a:ext cx="1534160" cy="1534160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89D3D6CA-8F16-460A-BB9B-C7E9E7D8160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6220" y="2550160"/>
            <a:ext cx="1898015" cy="1898015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342265" y="650240"/>
            <a:ext cx="5578475" cy="984885"/>
            <a:chOff x="342265" y="650240"/>
            <a:chExt cx="5578475" cy="9848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4AB43A-EED3-4FEC-B8D6-32093DA2F829}"/>
                </a:ext>
              </a:extLst>
            </p:cNvPr>
            <p:cNvSpPr txBox="1"/>
            <p:nvPr/>
          </p:nvSpPr>
          <p:spPr>
            <a:xfrm>
              <a:off x="368935" y="650240"/>
              <a:ext cx="3569970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오리가미의 장점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5419435-F7ED-4741-8C40-CE2ABCE61628}"/>
                </a:ext>
              </a:extLst>
            </p:cNvPr>
            <p:cNvCxnSpPr>
              <a:cxnSpLocks/>
            </p:cNvCxnSpPr>
            <p:nvPr/>
          </p:nvCxnSpPr>
          <p:spPr>
            <a:xfrm>
              <a:off x="342265" y="1635125"/>
              <a:ext cx="557847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타원 24"/>
          <p:cNvSpPr/>
          <p:nvPr/>
        </p:nvSpPr>
        <p:spPr>
          <a:xfrm>
            <a:off x="288925" y="94043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/>
          </p:cNvSpPr>
          <p:nvPr/>
        </p:nvSpPr>
        <p:spPr>
          <a:xfrm rot="0">
            <a:off x="4669155" y="5132070"/>
            <a:ext cx="3484245" cy="3702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/>
              <a:t>-</a:t>
            </a:r>
            <a:r>
              <a:rPr lang="ko-KR" altLang="en-US"/>
              <a:t>카메라를 이용한 구조작업가능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7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1047115" y="1318895"/>
            <a:ext cx="11144885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9ED8B5D-2EF0-4EB6-B22E-93A9631F0ECC}"/>
              </a:ext>
            </a:extLst>
          </p:cNvPr>
          <p:cNvCxnSpPr>
            <a:cxnSpLocks/>
          </p:cNvCxnSpPr>
          <p:nvPr/>
        </p:nvCxnSpPr>
        <p:spPr>
          <a:xfrm>
            <a:off x="1483360" y="315976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6725842-C781-4E07-9C27-667724371AAB}"/>
              </a:ext>
            </a:extLst>
          </p:cNvPr>
          <p:cNvCxnSpPr>
            <a:cxnSpLocks/>
          </p:cNvCxnSpPr>
          <p:nvPr/>
        </p:nvCxnSpPr>
        <p:spPr>
          <a:xfrm>
            <a:off x="1483360" y="5010785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1520825" y="1513840"/>
            <a:ext cx="4559300" cy="460375"/>
            <a:chOff x="1520825" y="1513840"/>
            <a:chExt cx="4559300" cy="460375"/>
          </a:xfrm>
        </p:grpSpPr>
        <p:sp>
          <p:nvSpPr>
            <p:cNvPr id="11" name="TextBox 10"/>
            <p:cNvSpPr txBox="1">
              <a:spLocks/>
            </p:cNvSpPr>
            <p:nvPr/>
          </p:nvSpPr>
          <p:spPr>
            <a:xfrm rot="0">
              <a:off x="1520825" y="1559560"/>
              <a:ext cx="610235" cy="3702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/>
                <a:t>001</a:t>
              </a:r>
              <a:endParaRPr lang="ko-KR" altLang="en-US"/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 rot="0">
              <a:off x="2371725" y="1559560"/>
              <a:ext cx="448310" cy="3702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 rot="0">
              <a:off x="3060700" y="1513840"/>
              <a:ext cx="3020060" cy="46101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2400">
                  <a:latin typeface="나눔스퀘어 ExtraBold" charset="0"/>
                  <a:ea typeface="나눔스퀘어 ExtraBold" charset="0"/>
                </a:rPr>
                <a:t>사후 작성 예정</a:t>
              </a:r>
              <a:endParaRPr lang="ko-KR" altLang="en-US" sz="2400"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F3F028-4B41-4D06-97CB-A0C473C34A22}"/>
              </a:ext>
            </a:extLst>
          </p:cNvPr>
          <p:cNvGrpSpPr/>
          <p:nvPr/>
        </p:nvGrpSpPr>
        <p:grpSpPr>
          <a:xfrm>
            <a:off x="1520825" y="3334385"/>
            <a:ext cx="4559300" cy="460375"/>
            <a:chOff x="1520825" y="3334385"/>
            <a:chExt cx="4559300" cy="460375"/>
          </a:xfrm>
        </p:grpSpPr>
        <p:sp>
          <p:nvSpPr>
            <p:cNvPr id="29" name="TextBox 28"/>
            <p:cNvSpPr txBox="1">
              <a:spLocks/>
            </p:cNvSpPr>
            <p:nvPr/>
          </p:nvSpPr>
          <p:spPr>
            <a:xfrm rot="0">
              <a:off x="1520825" y="3380740"/>
              <a:ext cx="656590" cy="3702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/>
                <a:t>002</a:t>
              </a:r>
              <a:endParaRPr lang="ko-KR" altLang="en-US"/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 rot="0">
              <a:off x="2371725" y="3380740"/>
              <a:ext cx="448310" cy="3702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 rot="0">
              <a:off x="3060700" y="3334385"/>
              <a:ext cx="3020060" cy="46101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2400">
                  <a:latin typeface="나눔스퀘어 ExtraBold" charset="0"/>
                  <a:ea typeface="나눔스퀘어 ExtraBold" charset="0"/>
                </a:rPr>
                <a:t>사후 작성 예정</a:t>
              </a:r>
              <a:endParaRPr lang="ko-KR" altLang="en-US" sz="2400"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8857E59-B594-4359-92E2-B5A7C9B352D8}"/>
              </a:ext>
            </a:extLst>
          </p:cNvPr>
          <p:cNvGrpSpPr/>
          <p:nvPr/>
        </p:nvGrpSpPr>
        <p:grpSpPr>
          <a:xfrm>
            <a:off x="1520825" y="5195570"/>
            <a:ext cx="4559300" cy="460375"/>
            <a:chOff x="1520825" y="5195570"/>
            <a:chExt cx="4559300" cy="460375"/>
          </a:xfrm>
        </p:grpSpPr>
        <p:sp>
          <p:nvSpPr>
            <p:cNvPr id="34" name="TextBox 33"/>
            <p:cNvSpPr txBox="1">
              <a:spLocks/>
            </p:cNvSpPr>
            <p:nvPr/>
          </p:nvSpPr>
          <p:spPr>
            <a:xfrm rot="0">
              <a:off x="1520825" y="5241925"/>
              <a:ext cx="658495" cy="3702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/>
                <a:t>003</a:t>
              </a:r>
              <a:endParaRPr lang="ko-KR" altLang="en-US"/>
            </a:p>
          </p:txBody>
        </p:sp>
        <p:sp>
          <p:nvSpPr>
            <p:cNvPr id="35" name="TextBox 34"/>
            <p:cNvSpPr txBox="1">
              <a:spLocks/>
            </p:cNvSpPr>
            <p:nvPr/>
          </p:nvSpPr>
          <p:spPr>
            <a:xfrm rot="0">
              <a:off x="2371725" y="5241925"/>
              <a:ext cx="448310" cy="3702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36" name="TextBox 35"/>
            <p:cNvSpPr txBox="1">
              <a:spLocks/>
            </p:cNvSpPr>
            <p:nvPr/>
          </p:nvSpPr>
          <p:spPr>
            <a:xfrm rot="0">
              <a:off x="3060700" y="5195570"/>
              <a:ext cx="3020060" cy="46101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ko-KR" altLang="en-US" sz="2400">
                  <a:latin typeface="나눔스퀘어 ExtraBold" charset="0"/>
                  <a:ea typeface="나눔스퀘어 ExtraBold" charset="0"/>
                </a:rPr>
                <a:t>사후 작성 예정</a:t>
              </a:r>
              <a:endParaRPr lang="ko-KR" altLang="en-US" sz="2400">
                <a:latin typeface="나눔스퀘어 ExtraBold" charset="0"/>
                <a:ea typeface="나눔스퀘어 ExtraBold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E4AB43A-EED3-4FEC-B8D6-32093DA2F829}"/>
              </a:ext>
            </a:extLst>
          </p:cNvPr>
          <p:cNvSpPr txBox="1"/>
          <p:nvPr/>
        </p:nvSpPr>
        <p:spPr>
          <a:xfrm>
            <a:off x="368935" y="650240"/>
            <a:ext cx="449326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아쉬운 점 및 느낀 점</a:t>
            </a:r>
          </a:p>
        </p:txBody>
      </p:sp>
      <p:sp>
        <p:nvSpPr>
          <p:cNvPr id="39" name="타원 38"/>
          <p:cNvSpPr/>
          <p:nvPr/>
        </p:nvSpPr>
        <p:spPr>
          <a:xfrm>
            <a:off x="288925" y="94043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517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E83D0-050B-4728-80AB-903D51944219}"/>
              </a:ext>
            </a:extLst>
          </p:cNvPr>
          <p:cNvSpPr txBox="1"/>
          <p:nvPr/>
        </p:nvSpPr>
        <p:spPr>
          <a:xfrm>
            <a:off x="3290570" y="2705735"/>
            <a:ext cx="5610860" cy="1446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E83D0-050B-4728-80AB-903D51944219}"/>
              </a:ext>
            </a:extLst>
          </p:cNvPr>
          <p:cNvSpPr txBox="1"/>
          <p:nvPr/>
        </p:nvSpPr>
        <p:spPr>
          <a:xfrm>
            <a:off x="2675890" y="2858135"/>
            <a:ext cx="7145020" cy="1446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r>
              <a:rPr lang="en-US" altLang="ko-KR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^^</a:t>
            </a:r>
            <a:endParaRPr lang="ko-KR" altLang="en-US" sz="8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560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4125595" y="9525"/>
            <a:ext cx="7819390" cy="68586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CE42A-1E22-4CD2-B33B-C1D0F9EF83FD}"/>
              </a:ext>
            </a:extLst>
          </p:cNvPr>
          <p:cNvSpPr txBox="1"/>
          <p:nvPr/>
        </p:nvSpPr>
        <p:spPr>
          <a:xfrm>
            <a:off x="224790" y="587375"/>
            <a:ext cx="3809365" cy="101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Contents.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4852670" y="955675"/>
            <a:ext cx="4288155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001 </a:t>
            </a:r>
            <a:r>
              <a:rPr lang="ko-KR" altLang="en-US" sz="3000" dirty="0">
                <a:solidFill>
                  <a:schemeClr val="tx1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재난구조 로봇 소개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4826000" y="2565400"/>
            <a:ext cx="3669665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002</a:t>
            </a:r>
            <a:r>
              <a:rPr lang="en-US" altLang="ko-KR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3000" dirty="0">
                <a:solidFill>
                  <a:schemeClr val="tx1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로봇 제작 과정</a:t>
            </a:r>
            <a:r>
              <a:rPr lang="en-US" altLang="ko-KR" sz="3000" dirty="0">
                <a:solidFill>
                  <a:schemeClr val="tx1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3000" dirty="0">
              <a:solidFill>
                <a:schemeClr val="tx1">
                  <a:lumMod val="60000"/>
                  <a:lumOff val="4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6036945" y="1603375"/>
            <a:ext cx="310515" cy="3994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2000">
                <a:solidFill>
                  <a:schemeClr val="tx2">
                    <a:lumMod val="40000"/>
                    <a:lumOff val="60000"/>
                  </a:schemeClr>
                </a:solidFill>
                <a:latin typeface="돋움" charset="0"/>
                <a:ea typeface="돋움" charset="0"/>
              </a:rPr>
              <a:t>재난구조 로봇 제작 계기</a:t>
            </a:r>
            <a:endParaRPr lang="ko-KR" altLang="en-US" sz="2000">
              <a:solidFill>
                <a:schemeClr val="tx2">
                  <a:lumMod val="40000"/>
                  <a:lumOff val="60000"/>
                </a:schemeClr>
              </a:solidFill>
              <a:latin typeface="돋움" charset="0"/>
              <a:ea typeface="돋움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996940" y="1760855"/>
            <a:ext cx="80010" cy="8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6036945" y="2063115"/>
            <a:ext cx="310515" cy="3994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altLang="en-US" sz="2000">
                <a:solidFill>
                  <a:schemeClr val="tx2">
                    <a:lumMod val="40000"/>
                    <a:lumOff val="60000"/>
                  </a:schemeClr>
                </a:solidFill>
                <a:latin typeface="돋움" charset="0"/>
                <a:ea typeface="돋움" charset="0"/>
              </a:rPr>
              <a:t>재난구조</a:t>
            </a:r>
            <a:r>
              <a:rPr lang="ko-KR" altLang="en-US" sz="2000">
                <a:solidFill>
                  <a:schemeClr val="tx2">
                    <a:lumMod val="40000"/>
                    <a:lumOff val="60000"/>
                  </a:schemeClr>
                </a:solidFill>
                <a:latin typeface="돋움" charset="0"/>
                <a:ea typeface="돋움" charset="0"/>
              </a:rPr>
              <a:t> </a:t>
            </a:r>
            <a:r>
              <a:rPr lang="ko-KR" altLang="en-US" sz="2000">
                <a:solidFill>
                  <a:schemeClr val="tx2">
                    <a:lumMod val="40000"/>
                    <a:lumOff val="60000"/>
                  </a:schemeClr>
                </a:solidFill>
                <a:latin typeface="돋움" charset="0"/>
                <a:ea typeface="돋움" charset="0"/>
              </a:rPr>
              <a:t>로봇의</a:t>
            </a:r>
            <a:r>
              <a:rPr lang="ko-KR" altLang="en-US" sz="2000">
                <a:solidFill>
                  <a:schemeClr val="tx2">
                    <a:lumMod val="40000"/>
                    <a:lumOff val="60000"/>
                  </a:schemeClr>
                </a:solidFill>
                <a:latin typeface="돋움" charset="0"/>
                <a:ea typeface="돋움" charset="0"/>
              </a:rPr>
              <a:t> </a:t>
            </a:r>
            <a:r>
              <a:rPr lang="ko-KR" altLang="en-US" sz="2000">
                <a:solidFill>
                  <a:schemeClr val="tx2">
                    <a:lumMod val="40000"/>
                    <a:lumOff val="60000"/>
                  </a:schemeClr>
                </a:solidFill>
                <a:latin typeface="돋움" charset="0"/>
                <a:ea typeface="돋움" charset="0"/>
              </a:rPr>
              <a:t>필요성</a:t>
            </a:r>
            <a:endParaRPr lang="ko-KR" altLang="en-US" sz="2000">
              <a:solidFill>
                <a:schemeClr val="tx2">
                  <a:lumMod val="40000"/>
                  <a:lumOff val="60000"/>
                </a:schemeClr>
              </a:solidFill>
              <a:latin typeface="돋움" charset="0"/>
              <a:ea typeface="돋움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996940" y="2220595"/>
            <a:ext cx="80010" cy="8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5970270" y="3984625"/>
            <a:ext cx="213042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하드웨어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모델링</a:t>
            </a:r>
            <a:endParaRPr lang="en-US" altLang="ko-KR" sz="2000" dirty="0">
              <a:solidFill>
                <a:schemeClr val="tx2">
                  <a:lumMod val="40000"/>
                  <a:lumOff val="6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930265" y="4142105"/>
            <a:ext cx="80010" cy="8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5970270" y="4409440"/>
            <a:ext cx="213042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소프트웨어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코딩</a:t>
            </a:r>
            <a:endParaRPr lang="en-US" altLang="ko-KR" sz="2000" dirty="0">
              <a:solidFill>
                <a:schemeClr val="tx2">
                  <a:lumMod val="40000"/>
                  <a:lumOff val="6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930265" y="4566920"/>
            <a:ext cx="80010" cy="8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5970270" y="3533140"/>
            <a:ext cx="206502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재료리스트 작성</a:t>
            </a:r>
            <a:endParaRPr lang="en-US" altLang="ko-KR" sz="2000" dirty="0">
              <a:solidFill>
                <a:schemeClr val="tx2">
                  <a:lumMod val="40000"/>
                  <a:lumOff val="6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930265" y="3690620"/>
            <a:ext cx="80010" cy="8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5970270" y="3081020"/>
            <a:ext cx="180848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기초 토대구상</a:t>
            </a:r>
            <a:endParaRPr lang="en-US" altLang="ko-KR" sz="2000" dirty="0">
              <a:solidFill>
                <a:schemeClr val="tx2">
                  <a:lumMod val="40000"/>
                  <a:lumOff val="6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930265" y="3238500"/>
            <a:ext cx="80010" cy="8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4852670" y="5212715"/>
            <a:ext cx="4309110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003</a:t>
            </a:r>
            <a:r>
              <a:rPr lang="en-US" altLang="ko-KR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3000" dirty="0">
                <a:solidFill>
                  <a:schemeClr val="tx1">
                    <a:lumMod val="60000"/>
                    <a:lumOff val="4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완성된 로봇의 평가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5996305" y="5767070"/>
            <a:ext cx="206502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오리가미의 장점</a:t>
            </a:r>
            <a:endParaRPr lang="en-US" altLang="ko-KR" sz="2000" dirty="0">
              <a:solidFill>
                <a:schemeClr val="tx2">
                  <a:lumMod val="40000"/>
                  <a:lumOff val="6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956300" y="5924550"/>
            <a:ext cx="80010" cy="8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5996305" y="6183630"/>
            <a:ext cx="257619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아쉬운 점</a:t>
            </a:r>
            <a:r>
              <a:rPr lang="en-US" altLang="ko-KR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및 느낀 점</a:t>
            </a:r>
            <a:endParaRPr lang="en-US" altLang="ko-KR" sz="2000" dirty="0">
              <a:solidFill>
                <a:schemeClr val="tx2">
                  <a:lumMod val="40000"/>
                  <a:lumOff val="6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956300" y="6341110"/>
            <a:ext cx="80010" cy="8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14400" y="1654175"/>
            <a:ext cx="334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2F88A3A-A133-426F-83D5-CBB04756EA85}"/>
              </a:ext>
            </a:extLst>
          </p:cNvPr>
          <p:cNvSpPr txBox="1"/>
          <p:nvPr/>
        </p:nvSpPr>
        <p:spPr>
          <a:xfrm>
            <a:off x="5970270" y="4809490"/>
            <a:ext cx="1874520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제어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회로작업</a:t>
            </a:r>
            <a:endParaRPr lang="en-US" altLang="ko-KR" sz="2000" dirty="0">
              <a:solidFill>
                <a:schemeClr val="tx2">
                  <a:lumMod val="40000"/>
                  <a:lumOff val="6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930265" y="4966970"/>
            <a:ext cx="80010" cy="8509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3876675" y="2345055"/>
            <a:ext cx="6280150" cy="2963545"/>
            <a:chOff x="3876675" y="2345055"/>
            <a:chExt cx="6280150" cy="29635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3876675" y="2345055"/>
              <a:ext cx="4439285" cy="1446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1.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6096000" y="4785360"/>
              <a:ext cx="4060825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재난구조로봇</a:t>
              </a:r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에 대하여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2717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 rot="0">
            <a:off x="52705" y="26670"/>
            <a:ext cx="12192635" cy="6858635"/>
          </a:xfrm>
          <a:prstGeom prst="rect"/>
          <a:solidFill>
            <a:schemeClr val="accent3">
              <a:lumMod val="40000"/>
              <a:lumOff val="60000"/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4C8E5F-F1AA-43BF-94D9-2DA5076AB002}"/>
              </a:ext>
            </a:extLst>
          </p:cNvPr>
          <p:cNvSpPr txBox="1"/>
          <p:nvPr/>
        </p:nvSpPr>
        <p:spPr>
          <a:xfrm>
            <a:off x="342265" y="3038475"/>
            <a:ext cx="1704975" cy="14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“</a:t>
            </a:r>
            <a:endParaRPr lang="ko-KR" altLang="en-US" sz="8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311D7-2BE2-4875-AAE0-72745C9EECCB}"/>
              </a:ext>
            </a:extLst>
          </p:cNvPr>
          <p:cNvSpPr txBox="1"/>
          <p:nvPr/>
        </p:nvSpPr>
        <p:spPr>
          <a:xfrm>
            <a:off x="5257800" y="4485005"/>
            <a:ext cx="1007745" cy="14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2E5C7-2D43-402D-9A21-C3E8158C7472}"/>
              </a:ext>
            </a:extLst>
          </p:cNvPr>
          <p:cNvSpPr txBox="1"/>
          <p:nvPr/>
        </p:nvSpPr>
        <p:spPr>
          <a:xfrm>
            <a:off x="998855" y="3761740"/>
            <a:ext cx="5142865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/>
              <a:t>재난으로 희생되는 사람들을 </a:t>
            </a:r>
            <a:endParaRPr lang="en-US" altLang="ko-KR" sz="2800" i="1" dirty="0"/>
          </a:p>
          <a:p>
            <a:r>
              <a:rPr lang="en-US" altLang="ko-KR" sz="2800" i="1" dirty="0"/>
              <a:t>	</a:t>
            </a:r>
            <a:r>
              <a:rPr lang="ko-KR" altLang="en-US" sz="2800" i="1" dirty="0"/>
              <a:t>우리가 구해보자</a:t>
            </a:r>
            <a:endParaRPr lang="en-US" altLang="ko-KR" sz="2800" i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342265" y="650240"/>
            <a:ext cx="5578475" cy="984885"/>
            <a:chOff x="342265" y="650240"/>
            <a:chExt cx="5578475" cy="98488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4AB43A-EED3-4FEC-B8D6-32093DA2F829}"/>
                </a:ext>
              </a:extLst>
            </p:cNvPr>
            <p:cNvSpPr txBox="1"/>
            <p:nvPr/>
          </p:nvSpPr>
          <p:spPr>
            <a:xfrm>
              <a:off x="368935" y="650240"/>
              <a:ext cx="5109210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재난구조로봇 제작 계기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5419435-F7ED-4741-8C40-CE2ABCE61628}"/>
                </a:ext>
              </a:extLst>
            </p:cNvPr>
            <p:cNvCxnSpPr>
              <a:cxnSpLocks/>
            </p:cNvCxnSpPr>
            <p:nvPr/>
          </p:nvCxnSpPr>
          <p:spPr>
            <a:xfrm>
              <a:off x="342265" y="1635125"/>
              <a:ext cx="557847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 rot="20700000">
            <a:off x="2192020" y="5435600"/>
            <a:ext cx="2434590" cy="32258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sz="1500">
              <a:latin typeface="SimSun" charset="0"/>
              <a:ea typeface="SimSun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720" y="640080"/>
            <a:ext cx="5653405" cy="384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>
            <a:off x="288925" y="94043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568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342265" y="650240"/>
            <a:ext cx="5578475" cy="984885"/>
            <a:chOff x="342265" y="650240"/>
            <a:chExt cx="5578475" cy="9848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4AB43A-EED3-4FEC-B8D6-32093DA2F829}"/>
                </a:ext>
              </a:extLst>
            </p:cNvPr>
            <p:cNvSpPr txBox="1"/>
            <p:nvPr/>
          </p:nvSpPr>
          <p:spPr>
            <a:xfrm>
              <a:off x="368935" y="650240"/>
              <a:ext cx="4954905" cy="709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재난구조로봇의 필요성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419435-F7ED-4741-8C40-CE2ABCE61628}"/>
                </a:ext>
              </a:extLst>
            </p:cNvPr>
            <p:cNvCxnSpPr>
              <a:cxnSpLocks/>
            </p:cNvCxnSpPr>
            <p:nvPr/>
          </p:nvCxnSpPr>
          <p:spPr>
            <a:xfrm>
              <a:off x="342265" y="1635125"/>
              <a:ext cx="557847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335" y="236220"/>
            <a:ext cx="6209665" cy="549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0755" y="1776730"/>
            <a:ext cx="4540885" cy="147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SimSun" panose="02010600030101010101" pitchFamily="2" charset="-122"/>
              </a:rPr>
              <a:t>예기치 않던 재난이 발생하면 다수의 사람들이 부상을 입거나 사망합니다</a:t>
            </a:r>
            <a:r>
              <a:rPr lang="en-US" altLang="ko-KR" sz="150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ko-KR" altLang="en-US" sz="1500" dirty="0">
                <a:latin typeface="SimSun" panose="02010600030101010101" pitchFamily="2" charset="-122"/>
              </a:rPr>
              <a:t> </a:t>
            </a:r>
            <a:endParaRPr lang="en-US" altLang="ko-KR" sz="15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ko-KR" altLang="en-US" sz="1500" dirty="0">
                <a:latin typeface="SimSun" panose="02010600030101010101" pitchFamily="2" charset="-122"/>
              </a:rPr>
              <a:t>이런 경우 구조를 얼마나 효율적이고 </a:t>
            </a:r>
            <a:endParaRPr lang="en-US" altLang="ko-KR" sz="15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ko-KR" altLang="en-US" sz="1500" dirty="0">
                <a:latin typeface="SimSun" panose="02010600030101010101" pitchFamily="2" charset="-122"/>
              </a:rPr>
              <a:t>빠르게 하느냐에 피해규모가 결정됩니다</a:t>
            </a:r>
            <a:r>
              <a:rPr lang="en-US" altLang="ko-KR" sz="150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r>
              <a:rPr lang="ko-KR" altLang="en-US" sz="1500" dirty="0">
                <a:latin typeface="SimSun" panose="02010600030101010101" pitchFamily="2" charset="-122"/>
              </a:rPr>
              <a:t>보다 더 많은 사람을 구하기 위해 만들어진 로봇이 재난구조로봇입니다</a:t>
            </a:r>
            <a:endParaRPr lang="en-US" altLang="ko-KR" sz="15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870" y="3580130"/>
            <a:ext cx="4471035" cy="646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▶사람이 진입하기 위험하거나 갈 수 없는 재난현장에 투입할 수 있다</a:t>
            </a:r>
            <a:r>
              <a:rPr lang="en-US" altLang="ko-KR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0870" y="4345940"/>
            <a:ext cx="4471035" cy="646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▶재난현장에서 정찰 및 구호물품 이동이 용이하고 구조도 가능하다</a:t>
            </a:r>
            <a:r>
              <a:rPr lang="en-US" altLang="ko-KR" dirty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0870" y="5096510"/>
            <a:ext cx="4471035" cy="646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▶기동성이 좋아 빠르게 재난상황에 대처할 수 있다</a:t>
            </a:r>
            <a:r>
              <a:rPr lang="en-US" altLang="ko-KR" dirty="0"/>
              <a:t>.</a:t>
            </a:r>
          </a:p>
        </p:txBody>
      </p:sp>
      <p:sp>
        <p:nvSpPr>
          <p:cNvPr id="24" name="타원 23"/>
          <p:cNvSpPr/>
          <p:nvPr/>
        </p:nvSpPr>
        <p:spPr>
          <a:xfrm>
            <a:off x="288925" y="94043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11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C4C991-578F-4BCD-B350-5DE404DED7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85EDB20-7049-4DDE-B817-8E0D75156B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CF1C01-2EB1-431E-B5F3-506AD810666A}"/>
              </a:ext>
            </a:extLst>
          </p:cNvPr>
          <p:cNvGrpSpPr/>
          <p:nvPr/>
        </p:nvGrpSpPr>
        <p:grpSpPr>
          <a:xfrm>
            <a:off x="3536950" y="2345055"/>
            <a:ext cx="5915025" cy="2912745"/>
            <a:chOff x="3536950" y="2345055"/>
            <a:chExt cx="5915025" cy="291274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6A5865-2236-467A-9BE1-2BAFD13B7742}"/>
                </a:ext>
              </a:extLst>
            </p:cNvPr>
            <p:cNvSpPr txBox="1"/>
            <p:nvPr/>
          </p:nvSpPr>
          <p:spPr>
            <a:xfrm>
              <a:off x="3536950" y="2345055"/>
              <a:ext cx="5118735" cy="1446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2.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9C319C-1191-4E03-B4D1-4EF745987931}"/>
                </a:ext>
              </a:extLst>
            </p:cNvPr>
            <p:cNvSpPr txBox="1"/>
            <p:nvPr/>
          </p:nvSpPr>
          <p:spPr>
            <a:xfrm>
              <a:off x="6271895" y="4734560"/>
              <a:ext cx="3180080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로봇 제작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463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932295" y="962660"/>
            <a:ext cx="2136775" cy="3442335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A7A20F1-B9C9-4A9D-ACDC-060CD6366AE6}"/>
              </a:ext>
            </a:extLst>
          </p:cNvPr>
          <p:cNvCxnSpPr/>
          <p:nvPr/>
        </p:nvCxnSpPr>
        <p:spPr>
          <a:xfrm>
            <a:off x="6098540" y="2877820"/>
            <a:ext cx="0" cy="119316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774BB1D-F7CA-4BDB-8533-AB3497A01723}"/>
              </a:ext>
            </a:extLst>
          </p:cNvPr>
          <p:cNvCxnSpPr/>
          <p:nvPr/>
        </p:nvCxnSpPr>
        <p:spPr>
          <a:xfrm flipH="1">
            <a:off x="4792345" y="4077970"/>
            <a:ext cx="1287780" cy="774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E100D2-7CDB-406D-9995-7B1FBA52AFFE}"/>
              </a:ext>
            </a:extLst>
          </p:cNvPr>
          <p:cNvCxnSpPr/>
          <p:nvPr/>
        </p:nvCxnSpPr>
        <p:spPr>
          <a:xfrm>
            <a:off x="6127750" y="4077970"/>
            <a:ext cx="1072515" cy="6794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6BB90255-BE5E-4437-905B-B33BC215589D}"/>
              </a:ext>
            </a:extLst>
          </p:cNvPr>
          <p:cNvSpPr/>
          <p:nvPr/>
        </p:nvSpPr>
        <p:spPr>
          <a:xfrm>
            <a:off x="3560445" y="4284345"/>
            <a:ext cx="1758950" cy="1758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81204A8-FD65-4A68-8CD7-D2BDBCF2E3C9}"/>
              </a:ext>
            </a:extLst>
          </p:cNvPr>
          <p:cNvSpPr/>
          <p:nvPr/>
        </p:nvSpPr>
        <p:spPr>
          <a:xfrm>
            <a:off x="5216525" y="1128395"/>
            <a:ext cx="1758950" cy="1758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2D945FF-A6F3-47A6-970D-DBBA211FE47C}"/>
              </a:ext>
            </a:extLst>
          </p:cNvPr>
          <p:cNvSpPr/>
          <p:nvPr/>
        </p:nvSpPr>
        <p:spPr>
          <a:xfrm>
            <a:off x="6975475" y="4284345"/>
            <a:ext cx="1758950" cy="1758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76E279-63C1-4763-B4BB-5446A9E27DE8}"/>
              </a:ext>
            </a:extLst>
          </p:cNvPr>
          <p:cNvSpPr txBox="1"/>
          <p:nvPr/>
        </p:nvSpPr>
        <p:spPr>
          <a:xfrm>
            <a:off x="5085080" y="1769110"/>
            <a:ext cx="2026920" cy="476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HARDWARE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D1904F-E0A1-4966-9B62-1EE652C3ACE4}"/>
              </a:ext>
            </a:extLst>
          </p:cNvPr>
          <p:cNvSpPr txBox="1"/>
          <p:nvPr/>
        </p:nvSpPr>
        <p:spPr>
          <a:xfrm>
            <a:off x="3488690" y="4881245"/>
            <a:ext cx="1901825" cy="476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SOFTWARE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558A13-078F-4541-B0A9-630C6E910839}"/>
              </a:ext>
            </a:extLst>
          </p:cNvPr>
          <p:cNvSpPr txBox="1"/>
          <p:nvPr/>
        </p:nvSpPr>
        <p:spPr>
          <a:xfrm>
            <a:off x="7006590" y="4881245"/>
            <a:ext cx="1696720" cy="476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CONTROL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B174033-F71D-4F1B-9C51-545F06A98290}"/>
              </a:ext>
            </a:extLst>
          </p:cNvPr>
          <p:cNvGrpSpPr/>
          <p:nvPr/>
        </p:nvGrpSpPr>
        <p:grpSpPr>
          <a:xfrm>
            <a:off x="474980" y="4327525"/>
            <a:ext cx="2858770" cy="1058545"/>
            <a:chOff x="474980" y="4327525"/>
            <a:chExt cx="2858770" cy="1058545"/>
          </a:xfrm>
        </p:grpSpPr>
        <p:sp>
          <p:nvSpPr>
            <p:cNvPr id="42" name="TextBox 41"/>
            <p:cNvSpPr txBox="1">
              <a:spLocks/>
            </p:cNvSpPr>
            <p:nvPr/>
          </p:nvSpPr>
          <p:spPr>
            <a:xfrm rot="0">
              <a:off x="474980" y="4864100"/>
              <a:ext cx="2859405" cy="52260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just" defTabSz="508000">
                <a:buFontTx/>
                <a:buNone/>
              </a:pPr>
              <a:r>
                <a:rPr lang="en-US" altLang="ko-KR" sz="1400"/>
                <a:t>-</a:t>
              </a:r>
              <a:r>
                <a:rPr lang="ko-KR" altLang="en-US" sz="1400"/>
                <a:t>로봇</a:t>
              </a:r>
              <a:r>
                <a:rPr lang="ko-KR" altLang="en-US" sz="1400"/>
                <a:t> 코딩</a:t>
              </a:r>
              <a:endParaRPr lang="ko-KR" altLang="en-US" sz="1400"/>
            </a:p>
            <a:p>
              <a:pPr marL="0" indent="0" algn="just" defTabSz="508000">
                <a:buFontTx/>
                <a:buNone/>
              </a:pPr>
              <a:r>
                <a:rPr lang="ko-KR" altLang="en-US" sz="1400"/>
                <a:t>-컴퓨터</a:t>
              </a:r>
              <a:r>
                <a:rPr lang="ko-KR" altLang="en-US" sz="1400"/>
                <a:t> 코딩</a:t>
              </a:r>
              <a:endParaRPr lang="ko-KR" altLang="en-US" sz="1400"/>
            </a:p>
          </p:txBody>
        </p:sp>
        <p:sp>
          <p:nvSpPr>
            <p:cNvPr id="45" name="TextBox 44"/>
            <p:cNvSpPr txBox="1">
              <a:spLocks/>
            </p:cNvSpPr>
            <p:nvPr/>
          </p:nvSpPr>
          <p:spPr>
            <a:xfrm rot="0">
              <a:off x="685165" y="4327525"/>
              <a:ext cx="1372235" cy="40132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defTabSz="508000">
                <a:buFontTx/>
                <a:buNone/>
              </a:pPr>
              <a:r>
                <a:rPr lang="ko-KR" altLang="en-US" sz="2000" spc="-1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소프트웨어</a:t>
              </a:r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A9232ED-A51D-44A5-8440-0DDD10E3E669}"/>
              </a:ext>
            </a:extLst>
          </p:cNvPr>
          <p:cNvGrpSpPr/>
          <p:nvPr/>
        </p:nvGrpSpPr>
        <p:grpSpPr>
          <a:xfrm>
            <a:off x="8877935" y="4243070"/>
            <a:ext cx="3034665" cy="1459865"/>
            <a:chOff x="8877935" y="4243070"/>
            <a:chExt cx="3034665" cy="1459865"/>
          </a:xfrm>
        </p:grpSpPr>
        <p:sp>
          <p:nvSpPr>
            <p:cNvPr id="47" name="TextBox 46"/>
            <p:cNvSpPr txBox="1">
              <a:spLocks/>
            </p:cNvSpPr>
            <p:nvPr/>
          </p:nvSpPr>
          <p:spPr>
            <a:xfrm rot="0">
              <a:off x="8877935" y="4750435"/>
              <a:ext cx="3035300" cy="95313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just" defTabSz="508000">
                <a:buFontTx/>
                <a:buNone/>
              </a:pPr>
              <a:r>
                <a:rPr lang="en-US" altLang="ko-KR" sz="1400"/>
                <a:t>-</a:t>
              </a:r>
              <a:r>
                <a:rPr lang="ko-KR" altLang="en-US" sz="1400"/>
                <a:t>리튬 이온 배터리 충방전 회로</a:t>
              </a:r>
              <a:endParaRPr lang="ko-KR" altLang="en-US" sz="1400"/>
            </a:p>
            <a:p>
              <a:pPr marL="0" indent="0" algn="just" defTabSz="508000">
                <a:buFontTx/>
                <a:buNone/>
              </a:pPr>
              <a:r>
                <a:rPr lang="en-US" altLang="ko-KR" sz="1400"/>
                <a:t>-</a:t>
              </a:r>
              <a:r>
                <a:rPr lang="ko-KR" altLang="en-US" sz="1400"/>
                <a:t>배터리 승압 시스템</a:t>
              </a:r>
              <a:endParaRPr lang="ko-KR" altLang="en-US" sz="1400"/>
            </a:p>
            <a:p>
              <a:pPr marL="0" indent="0" algn="just" defTabSz="508000">
                <a:buFontTx/>
                <a:buNone/>
              </a:pPr>
              <a:r>
                <a:rPr lang="en-US" altLang="ko-KR" sz="1400"/>
                <a:t>-</a:t>
              </a:r>
              <a:r>
                <a:rPr lang="ko-KR" altLang="en-US" sz="1400"/>
                <a:t>모터 컨트롤 회로</a:t>
              </a:r>
              <a:endParaRPr lang="ko-KR" altLang="en-US" sz="1400"/>
            </a:p>
            <a:p>
              <a:pPr marL="0" indent="0" algn="just" defTabSz="508000">
                <a:buFontTx/>
                <a:buNone/>
              </a:pPr>
              <a:r>
                <a:rPr lang="en-US" altLang="ko-KR" sz="1400"/>
                <a:t>-</a:t>
              </a:r>
              <a:r>
                <a:rPr lang="ko-KR" altLang="en-US" sz="1400"/>
                <a:t>아두이노</a:t>
              </a:r>
              <a:r>
                <a:rPr lang="en-US" altLang="ko-KR" sz="1400"/>
                <a:t>&amp;</a:t>
              </a:r>
              <a:r>
                <a:rPr lang="ko-KR" altLang="en-US" sz="1400"/>
                <a:t>라즈베리파이 </a:t>
              </a:r>
              <a:r>
                <a:rPr lang="en-US" altLang="ko-KR" sz="1400"/>
                <a:t>UART</a:t>
              </a:r>
              <a:r>
                <a:rPr lang="ko-KR" altLang="en-US" sz="1400"/>
                <a:t>통신 </a:t>
              </a:r>
              <a:endParaRPr lang="ko-KR" altLang="en-US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E340B1-ABE6-4F6B-9E7F-BDBF8F281458}"/>
                </a:ext>
              </a:extLst>
            </p:cNvPr>
            <p:cNvSpPr txBox="1"/>
            <p:nvPr/>
          </p:nvSpPr>
          <p:spPr>
            <a:xfrm>
              <a:off x="9597390" y="4243070"/>
              <a:ext cx="659130" cy="400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제어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392D9B7-C7C3-473C-9DDF-F77D98B491F8}"/>
              </a:ext>
            </a:extLst>
          </p:cNvPr>
          <p:cNvGrpSpPr/>
          <p:nvPr/>
        </p:nvGrpSpPr>
        <p:grpSpPr>
          <a:xfrm>
            <a:off x="7253605" y="1079500"/>
            <a:ext cx="2858135" cy="1037590"/>
            <a:chOff x="7253605" y="1079500"/>
            <a:chExt cx="2858135" cy="1037590"/>
          </a:xfrm>
        </p:grpSpPr>
        <p:sp>
          <p:nvSpPr>
            <p:cNvPr id="50" name="TextBox 49"/>
            <p:cNvSpPr txBox="1">
              <a:spLocks/>
            </p:cNvSpPr>
            <p:nvPr/>
          </p:nvSpPr>
          <p:spPr>
            <a:xfrm rot="0">
              <a:off x="7253605" y="1595120"/>
              <a:ext cx="2858770" cy="52260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just" defTabSz="508000">
                <a:buFontTx/>
                <a:buNone/>
              </a:pPr>
              <a:r>
                <a:rPr lang="en-US" altLang="ko-KR" sz="1400"/>
                <a:t>-</a:t>
              </a:r>
              <a:r>
                <a:rPr lang="ko-KR" altLang="en-US" sz="1400"/>
                <a:t>주변환경 맞춤 바퀴</a:t>
              </a:r>
              <a:endParaRPr lang="ko-KR" altLang="en-US" sz="1400"/>
            </a:p>
            <a:p>
              <a:pPr marL="0" indent="0" algn="just" defTabSz="508000">
                <a:buFontTx/>
                <a:buNone/>
              </a:pPr>
              <a:r>
                <a:rPr lang="en-US" altLang="ko-KR" sz="1400"/>
                <a:t>-</a:t>
              </a:r>
              <a:r>
                <a:rPr lang="ko-KR" altLang="en-US" sz="1400"/>
                <a:t>눈에 잘 들어오는</a:t>
              </a:r>
              <a:r>
                <a:rPr lang="ko-KR" altLang="en-US" sz="1400"/>
                <a:t> 색과 디자인</a:t>
              </a:r>
              <a:endParaRPr lang="ko-KR" altLang="en-US" sz="1400"/>
            </a:p>
          </p:txBody>
        </p:sp>
        <p:sp>
          <p:nvSpPr>
            <p:cNvPr id="51" name="TextBox 50"/>
            <p:cNvSpPr txBox="1">
              <a:spLocks/>
            </p:cNvSpPr>
            <p:nvPr/>
          </p:nvSpPr>
          <p:spPr>
            <a:xfrm rot="0">
              <a:off x="7644130" y="1079500"/>
              <a:ext cx="1134110" cy="4006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defTabSz="508000">
                <a:buFontTx/>
                <a:buNone/>
              </a:pPr>
              <a:r>
                <a:rPr lang="ko-KR" altLang="en-US" sz="2000" spc="-14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charset="0"/>
                  <a:ea typeface="나눔스퀘어 ExtraBold" charset="0"/>
                </a:rPr>
                <a:t>하드웨어</a:t>
              </a:r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342265" y="650240"/>
            <a:ext cx="5578475" cy="984885"/>
            <a:chOff x="342265" y="650240"/>
            <a:chExt cx="5578475" cy="98488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4AB43A-EED3-4FEC-B8D6-32093DA2F829}"/>
                </a:ext>
              </a:extLst>
            </p:cNvPr>
            <p:cNvSpPr txBox="1"/>
            <p:nvPr/>
          </p:nvSpPr>
          <p:spPr>
            <a:xfrm>
              <a:off x="368935" y="650240"/>
              <a:ext cx="3262630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기초 토대 구상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5419435-F7ED-4741-8C40-CE2ABCE61628}"/>
                </a:ext>
              </a:extLst>
            </p:cNvPr>
            <p:cNvCxnSpPr>
              <a:cxnSpLocks/>
            </p:cNvCxnSpPr>
            <p:nvPr/>
          </p:nvCxnSpPr>
          <p:spPr>
            <a:xfrm>
              <a:off x="342265" y="1635125"/>
              <a:ext cx="557847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368935" y="4192270"/>
            <a:ext cx="3025140" cy="16040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68935" y="4750435"/>
            <a:ext cx="1631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877935" y="4134485"/>
            <a:ext cx="3025140" cy="16040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8877935" y="4692015"/>
            <a:ext cx="1631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221220" y="955040"/>
            <a:ext cx="3025140" cy="16040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7221220" y="1513205"/>
            <a:ext cx="1631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8925" y="94043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430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1047115" y="1318895"/>
            <a:ext cx="11144885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4AB43A-EED3-4FEC-B8D6-32093DA2F829}"/>
              </a:ext>
            </a:extLst>
          </p:cNvPr>
          <p:cNvSpPr txBox="1"/>
          <p:nvPr/>
        </p:nvSpPr>
        <p:spPr>
          <a:xfrm>
            <a:off x="368935" y="650240"/>
            <a:ext cx="356997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재료리스트 작성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5365" y="1758950"/>
            <a:ext cx="7981315" cy="45180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88925" y="94043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AD2AB2-2CE6-457B-A338-0E11619AE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340" y="1835785"/>
            <a:ext cx="7873365" cy="437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80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27C6FF-AB8F-4969-9E76-43B418709646}"/>
              </a:ext>
            </a:extLst>
          </p:cNvPr>
          <p:cNvGrpSpPr/>
          <p:nvPr/>
        </p:nvGrpSpPr>
        <p:grpSpPr>
          <a:xfrm>
            <a:off x="355600" y="320675"/>
            <a:ext cx="5578475" cy="721360"/>
            <a:chOff x="355600" y="320675"/>
            <a:chExt cx="5578475" cy="7213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4AB43A-EED3-4FEC-B8D6-32093DA2F829}"/>
                </a:ext>
              </a:extLst>
            </p:cNvPr>
            <p:cNvSpPr txBox="1"/>
            <p:nvPr/>
          </p:nvSpPr>
          <p:spPr>
            <a:xfrm>
              <a:off x="382270" y="320675"/>
              <a:ext cx="3704590" cy="473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하드웨어</a:t>
              </a:r>
              <a:r>
                <a:rPr lang="en-US" altLang="ko-KR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</a:t>
              </a:r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모델링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5419435-F7ED-4741-8C40-CE2ABCE61628}"/>
                </a:ext>
              </a:extLst>
            </p:cNvPr>
            <p:cNvCxnSpPr>
              <a:cxnSpLocks/>
            </p:cNvCxnSpPr>
            <p:nvPr/>
          </p:nvCxnSpPr>
          <p:spPr>
            <a:xfrm>
              <a:off x="355600" y="1042035"/>
              <a:ext cx="5578475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타원 9"/>
          <p:cNvSpPr/>
          <p:nvPr/>
        </p:nvSpPr>
        <p:spPr>
          <a:xfrm>
            <a:off x="302895" y="611505"/>
            <a:ext cx="80010" cy="850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" y="1084580"/>
            <a:ext cx="3689350" cy="24231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0" y="467995"/>
            <a:ext cx="3718560" cy="24930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220" y="1359535"/>
            <a:ext cx="3622040" cy="20377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4AE70A9-A763-4F63-9C80-D3E718AF3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525" y="3896995"/>
            <a:ext cx="3931285" cy="24123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8ED38C-A441-4D21-AA86-143DF71B9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0" y="3258820"/>
            <a:ext cx="4880610" cy="3216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4954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91</Paragraphs>
  <Words>475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Saebyeol Yu</dc:creator>
  <cp:lastModifiedBy>담기 안</cp:lastModifiedBy>
  <dc:title>PowerPoint 프레젠테이션</dc:title>
  <cp:version>9.101.43.40686</cp:version>
  <dcterms:modified xsi:type="dcterms:W3CDTF">2020-05-06T23:33:33Z</dcterms:modified>
</cp:coreProperties>
</file>